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9" r:id="rId3"/>
    <p:sldId id="283" r:id="rId4"/>
    <p:sldId id="286" r:id="rId5"/>
    <p:sldId id="296" r:id="rId6"/>
    <p:sldId id="297" r:id="rId7"/>
    <p:sldId id="298" r:id="rId8"/>
    <p:sldId id="299" r:id="rId9"/>
    <p:sldId id="302" r:id="rId10"/>
    <p:sldId id="300" r:id="rId11"/>
    <p:sldId id="301" r:id="rId12"/>
    <p:sldId id="303" r:id="rId13"/>
    <p:sldId id="305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양유진" initials="양" lastIdx="1" clrIdx="0">
    <p:extLst>
      <p:ext uri="{19B8F6BF-5375-455C-9EA6-DF929625EA0E}">
        <p15:presenceInfo xmlns:p15="http://schemas.microsoft.com/office/powerpoint/2012/main" userId="양유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1335" autoAdjust="0"/>
  </p:normalViewPr>
  <p:slideViewPr>
    <p:cSldViewPr snapToGrid="0">
      <p:cViewPr varScale="1">
        <p:scale>
          <a:sx n="104" d="100"/>
          <a:sy n="104" d="100"/>
        </p:scale>
        <p:origin x="115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82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58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98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552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629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87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435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34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15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4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0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281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16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478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753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779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 기간 만료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iuS7dfvP5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4lfl0w/lena_reversin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리버스 엔지니어링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(2)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  <a:hlinkClick r:id="rId2"/>
              </a:rPr>
              <a:t>https://youtu.be/oiuS7dfvP5o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	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9233A7E-735C-4D48-96CD-012BD17E5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6" y="1961601"/>
            <a:ext cx="11376864" cy="31056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ReadFile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50F2BE-1FBE-45A7-8C12-2596E44F8055}"/>
              </a:ext>
            </a:extLst>
          </p:cNvPr>
          <p:cNvSpPr/>
          <p:nvPr/>
        </p:nvSpPr>
        <p:spPr>
          <a:xfrm>
            <a:off x="403216" y="4761240"/>
            <a:ext cx="810999" cy="14644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31A54B-9251-4C85-AB66-6F7C3E065219}"/>
              </a:ext>
            </a:extLst>
          </p:cNvPr>
          <p:cNvSpPr/>
          <p:nvPr/>
        </p:nvSpPr>
        <p:spPr>
          <a:xfrm>
            <a:off x="8430769" y="2090845"/>
            <a:ext cx="810999" cy="14644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86974-96E1-41C4-A8DF-36E33898A2CE}"/>
              </a:ext>
            </a:extLst>
          </p:cNvPr>
          <p:cNvSpPr/>
          <p:nvPr/>
        </p:nvSpPr>
        <p:spPr>
          <a:xfrm>
            <a:off x="8430770" y="3319065"/>
            <a:ext cx="336312" cy="14644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394074-2DA9-45DE-AAD5-0DC8E249A93E}"/>
              </a:ext>
            </a:extLst>
          </p:cNvPr>
          <p:cNvSpPr txBox="1"/>
          <p:nvPr/>
        </p:nvSpPr>
        <p:spPr>
          <a:xfrm>
            <a:off x="326186" y="5173484"/>
            <a:ext cx="3393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Z=0 → 0040109A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JUMP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수행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C4FD2-FF29-4658-BF30-53EC9A8FED34}"/>
              </a:ext>
            </a:extLst>
          </p:cNvPr>
          <p:cNvSpPr txBox="1"/>
          <p:nvPr/>
        </p:nvSpPr>
        <p:spPr>
          <a:xfrm>
            <a:off x="7745714" y="1600059"/>
            <a:ext cx="3393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EAX(0000006C)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와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-1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은 다름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41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0DCC9B-1DD8-4531-87B3-8FEB5D237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64" r="31536" b="38381"/>
          <a:stretch/>
        </p:blipFill>
        <p:spPr bwMode="auto">
          <a:xfrm>
            <a:off x="411920" y="1406314"/>
            <a:ext cx="11267741" cy="26835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ReadFile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A88FC-2CD3-4FC4-BEE4-6FBFFFDB8112}"/>
              </a:ext>
            </a:extLst>
          </p:cNvPr>
          <p:cNvSpPr txBox="1"/>
          <p:nvPr/>
        </p:nvSpPr>
        <p:spPr>
          <a:xfrm>
            <a:off x="2159080" y="4775765"/>
            <a:ext cx="7717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입력데이터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&lt;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BytesToRead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일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읽어온 바이트 수 저장하는 공간 주소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10F41-21B6-4202-999C-BA53D266B061}"/>
              </a:ext>
            </a:extLst>
          </p:cNvPr>
          <p:cNvSpPr txBox="1"/>
          <p:nvPr/>
        </p:nvSpPr>
        <p:spPr>
          <a:xfrm>
            <a:off x="574386" y="4775765"/>
            <a:ext cx="142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pBytesRead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053E5-BE91-44E1-8670-F13A30A26394}"/>
              </a:ext>
            </a:extLst>
          </p:cNvPr>
          <p:cNvSpPr txBox="1"/>
          <p:nvPr/>
        </p:nvSpPr>
        <p:spPr>
          <a:xfrm>
            <a:off x="361711" y="4364838"/>
            <a:ext cx="179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pOverlapped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1571B-A84C-42A3-B4DF-BD030DEADC55}"/>
              </a:ext>
            </a:extLst>
          </p:cNvPr>
          <p:cNvSpPr txBox="1"/>
          <p:nvPr/>
        </p:nvSpPr>
        <p:spPr>
          <a:xfrm>
            <a:off x="2159080" y="4364838"/>
            <a:ext cx="906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비동기 입출력 위한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OVERLAPPED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구조체 포인터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//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NULL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은 비동기 입출력 사용</a:t>
            </a:r>
            <a:r>
              <a:rPr lang="en-US" altLang="ko-KR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X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A0EE92-F53E-4A2A-8D4B-9D501E1D2D17}"/>
              </a:ext>
            </a:extLst>
          </p:cNvPr>
          <p:cNvSpPr txBox="1"/>
          <p:nvPr/>
        </p:nvSpPr>
        <p:spPr>
          <a:xfrm>
            <a:off x="506878" y="5186692"/>
            <a:ext cx="1541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BytesToRead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B4785-26C7-4F94-B876-ECB6EE4EB535}"/>
              </a:ext>
            </a:extLst>
          </p:cNvPr>
          <p:cNvSpPr txBox="1"/>
          <p:nvPr/>
        </p:nvSpPr>
        <p:spPr>
          <a:xfrm>
            <a:off x="2159080" y="5186692"/>
            <a:ext cx="906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한 번에 읽어오는 바이트 수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3DBAC-9FF4-4828-B72D-FFED1C8379E6}"/>
              </a:ext>
            </a:extLst>
          </p:cNvPr>
          <p:cNvSpPr txBox="1"/>
          <p:nvPr/>
        </p:nvSpPr>
        <p:spPr>
          <a:xfrm>
            <a:off x="574385" y="5596647"/>
            <a:ext cx="137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Buffer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462D1C-0393-4D81-9A63-C5637B52E6C6}"/>
              </a:ext>
            </a:extLst>
          </p:cNvPr>
          <p:cNvSpPr txBox="1"/>
          <p:nvPr/>
        </p:nvSpPr>
        <p:spPr>
          <a:xfrm>
            <a:off x="2159080" y="5596647"/>
            <a:ext cx="906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버퍼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읽은 데이터 저장할 공간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포인터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60FE53-941E-4A14-B76F-3B8474CC585F}"/>
              </a:ext>
            </a:extLst>
          </p:cNvPr>
          <p:cNvSpPr txBox="1"/>
          <p:nvPr/>
        </p:nvSpPr>
        <p:spPr>
          <a:xfrm>
            <a:off x="574385" y="6012816"/>
            <a:ext cx="137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882EF2-7103-461A-82D4-30EFE8171B61}"/>
              </a:ext>
            </a:extLst>
          </p:cNvPr>
          <p:cNvSpPr txBox="1"/>
          <p:nvPr/>
        </p:nvSpPr>
        <p:spPr>
          <a:xfrm>
            <a:off x="2159080" y="6012816"/>
            <a:ext cx="906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파일의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handle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BD3FAB-9A3F-4041-B3F9-BA697802287F}"/>
              </a:ext>
            </a:extLst>
          </p:cNvPr>
          <p:cNvSpPr/>
          <p:nvPr/>
        </p:nvSpPr>
        <p:spPr>
          <a:xfrm>
            <a:off x="411920" y="2780022"/>
            <a:ext cx="11267741" cy="85961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0BD059-CFD9-428A-827A-71E15FE43E75}"/>
              </a:ext>
            </a:extLst>
          </p:cNvPr>
          <p:cNvSpPr txBox="1"/>
          <p:nvPr/>
        </p:nvSpPr>
        <p:spPr>
          <a:xfrm>
            <a:off x="10222983" y="4703250"/>
            <a:ext cx="1732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24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E5C0E02-5AD4-4401-86DD-0CE7FB54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56" y="4958661"/>
            <a:ext cx="3549231" cy="15569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0DCC9B-1DD8-4531-87B3-8FEB5D237A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64" r="31536" b="38381"/>
          <a:stretch/>
        </p:blipFill>
        <p:spPr bwMode="auto">
          <a:xfrm>
            <a:off x="411920" y="1406314"/>
            <a:ext cx="11267741" cy="26835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ReadFile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BD3FAB-9A3F-4041-B3F9-BA697802287F}"/>
              </a:ext>
            </a:extLst>
          </p:cNvPr>
          <p:cNvSpPr/>
          <p:nvPr/>
        </p:nvSpPr>
        <p:spPr>
          <a:xfrm>
            <a:off x="411920" y="2780022"/>
            <a:ext cx="11267741" cy="85961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99AB57-03CE-4FE1-9434-E923537D44C7}"/>
              </a:ext>
            </a:extLst>
          </p:cNvPr>
          <p:cNvSpPr/>
          <p:nvPr/>
        </p:nvSpPr>
        <p:spPr>
          <a:xfrm>
            <a:off x="3580483" y="2945657"/>
            <a:ext cx="779318" cy="2032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CD563D-3392-4E91-8457-758C62BC664E}"/>
              </a:ext>
            </a:extLst>
          </p:cNvPr>
          <p:cNvSpPr/>
          <p:nvPr/>
        </p:nvSpPr>
        <p:spPr>
          <a:xfrm>
            <a:off x="1406100" y="5164947"/>
            <a:ext cx="779318" cy="2032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EF6B56-18A4-44BF-9700-679A3F1657BC}"/>
              </a:ext>
            </a:extLst>
          </p:cNvPr>
          <p:cNvSpPr txBox="1"/>
          <p:nvPr/>
        </p:nvSpPr>
        <p:spPr>
          <a:xfrm>
            <a:off x="1394256" y="4644017"/>
            <a:ext cx="1732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4bytes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0BD059-CFD9-428A-827A-71E15FE43E75}"/>
              </a:ext>
            </a:extLst>
          </p:cNvPr>
          <p:cNvSpPr txBox="1"/>
          <p:nvPr/>
        </p:nvSpPr>
        <p:spPr>
          <a:xfrm>
            <a:off x="3168872" y="4419987"/>
            <a:ext cx="1732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45665A-8F1B-49D5-97E7-DEC254C89554}"/>
              </a:ext>
            </a:extLst>
          </p:cNvPr>
          <p:cNvSpPr/>
          <p:nvPr/>
        </p:nvSpPr>
        <p:spPr>
          <a:xfrm>
            <a:off x="3580483" y="3184766"/>
            <a:ext cx="779318" cy="2032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04230C-7CD5-445A-91D7-D9E7E75F764A}"/>
              </a:ext>
            </a:extLst>
          </p:cNvPr>
          <p:cNvGrpSpPr/>
          <p:nvPr/>
        </p:nvGrpSpPr>
        <p:grpSpPr>
          <a:xfrm>
            <a:off x="6096000" y="5058986"/>
            <a:ext cx="4019550" cy="1143000"/>
            <a:chOff x="4919212" y="5112717"/>
            <a:chExt cx="4019550" cy="114300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D61FCD6-A752-4BD3-B088-9D9D01B5C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9212" y="5112717"/>
              <a:ext cx="4019550" cy="1143000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8B3B0F2-D969-4723-9AD4-402C6467BD17}"/>
                </a:ext>
              </a:extLst>
            </p:cNvPr>
            <p:cNvSpPr/>
            <p:nvPr/>
          </p:nvSpPr>
          <p:spPr>
            <a:xfrm>
              <a:off x="4967425" y="5322570"/>
              <a:ext cx="779318" cy="203200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485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ReadFile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1FC41-6A20-4DBD-A6F3-D81DFD1E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3" y="4857495"/>
            <a:ext cx="10220325" cy="11811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FA1EA43-E40D-45DF-B7E9-38EB1A686242}"/>
              </a:ext>
            </a:extLst>
          </p:cNvPr>
          <p:cNvGrpSpPr/>
          <p:nvPr/>
        </p:nvGrpSpPr>
        <p:grpSpPr>
          <a:xfrm>
            <a:off x="806203" y="1312379"/>
            <a:ext cx="10485230" cy="3147788"/>
            <a:chOff x="806203" y="1312379"/>
            <a:chExt cx="10485230" cy="3147788"/>
          </a:xfrm>
        </p:grpSpPr>
        <p:pic>
          <p:nvPicPr>
            <p:cNvPr id="26" name="그림 25" descr="텍스트이(가) 표시된 사진&#10;&#10;자동 생성된 설명">
              <a:extLst>
                <a:ext uri="{FF2B5EF4-FFF2-40B4-BE49-F238E27FC236}">
                  <a16:creationId xmlns:a16="http://schemas.microsoft.com/office/drawing/2014/main" id="{B048B8A2-AFB5-44FC-9C16-01DEF1CE3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632"/>
            <a:stretch/>
          </p:blipFill>
          <p:spPr bwMode="auto">
            <a:xfrm>
              <a:off x="806203" y="1312379"/>
              <a:ext cx="10485230" cy="314778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19A80B-7886-45C2-9350-06813F8725AC}"/>
                </a:ext>
              </a:extLst>
            </p:cNvPr>
            <p:cNvSpPr/>
            <p:nvPr/>
          </p:nvSpPr>
          <p:spPr>
            <a:xfrm>
              <a:off x="2214098" y="3475339"/>
              <a:ext cx="1619097" cy="107901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4404A1-9361-4E80-B494-DCB341DBC95A}"/>
              </a:ext>
            </a:extLst>
          </p:cNvPr>
          <p:cNvSpPr/>
          <p:nvPr/>
        </p:nvSpPr>
        <p:spPr>
          <a:xfrm>
            <a:off x="806203" y="4910759"/>
            <a:ext cx="864715" cy="16120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E97263-BDDD-440E-80EB-2035BF294540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1238561" y="3583240"/>
            <a:ext cx="1785086" cy="132751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6D39DC-588F-49BE-9B53-7DA8BD389A8B}"/>
              </a:ext>
            </a:extLst>
          </p:cNvPr>
          <p:cNvSpPr txBox="1"/>
          <p:nvPr/>
        </p:nvSpPr>
        <p:spPr>
          <a:xfrm>
            <a:off x="4166832" y="3341601"/>
            <a:ext cx="39216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JL(Jump if A less than B): A&lt;B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JUMP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*CMP</a:t>
            </a:r>
            <a:r>
              <a:rPr lang="ko-KR" altLang="en-US" sz="14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와 함께 쓰임</a:t>
            </a:r>
            <a:r>
              <a:rPr lang="en-US" altLang="ko-KR" sz="14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00"/>
              </a:highlight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A36343-0C0B-4CE2-9E5F-651E53A1999A}"/>
              </a:ext>
            </a:extLst>
          </p:cNvPr>
          <p:cNvSpPr txBox="1"/>
          <p:nvPr/>
        </p:nvSpPr>
        <p:spPr>
          <a:xfrm>
            <a:off x="3382616" y="3119439"/>
            <a:ext cx="1732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4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A8A769-65B2-4A5B-BCDA-E611DBFAE5DA}"/>
              </a:ext>
            </a:extLst>
          </p:cNvPr>
          <p:cNvSpPr txBox="1"/>
          <p:nvPr/>
        </p:nvSpPr>
        <p:spPr>
          <a:xfrm>
            <a:off x="4187807" y="3119439"/>
            <a:ext cx="2341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00B05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4&lt;16(x10)</a:t>
            </a:r>
            <a:r>
              <a:rPr lang="ko-KR" altLang="en-US" sz="1400" b="1" dirty="0">
                <a:solidFill>
                  <a:srgbClr val="00B05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→ </a:t>
            </a:r>
            <a:r>
              <a:rPr lang="en-US" altLang="ko-KR" sz="1400" b="1" dirty="0">
                <a:solidFill>
                  <a:srgbClr val="00B05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JUMP </a:t>
            </a:r>
            <a:r>
              <a:rPr lang="ko-KR" altLang="en-US" sz="1400" b="1" dirty="0">
                <a:solidFill>
                  <a:srgbClr val="00B05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수행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5735EB-79E2-414D-991B-15696C6708A8}"/>
              </a:ext>
            </a:extLst>
          </p:cNvPr>
          <p:cNvSpPr txBox="1"/>
          <p:nvPr/>
        </p:nvSpPr>
        <p:spPr>
          <a:xfrm>
            <a:off x="656283" y="6280921"/>
            <a:ext cx="6793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004010BF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JUMP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수행하지 않도록 해야함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→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입력 글자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&gt;=16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EC960-F59C-412E-8B16-A1B4C5F30555}"/>
              </a:ext>
            </a:extLst>
          </p:cNvPr>
          <p:cNvSpPr txBox="1"/>
          <p:nvPr/>
        </p:nvSpPr>
        <p:spPr>
          <a:xfrm>
            <a:off x="3947756" y="2859679"/>
            <a:ext cx="4202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TEST</a:t>
            </a:r>
            <a:r>
              <a:rPr lang="en-US" altLang="ko-KR" sz="1400" dirty="0">
                <a:solidFill>
                  <a:srgbClr val="00B0F0"/>
                </a:solidFill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 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operand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AND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서울남산 장체 M" panose="02020503020101020101" pitchFamily="18" charset="-127"/>
                <a:ea typeface="서울남산 장체 M" panose="02020503020101020101" pitchFamily="18" charset="-127"/>
              </a:rPr>
              <a:t>연산하는 명령어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984C2C-84B7-4EFC-8AC8-DC1FD17C40F1}"/>
              </a:ext>
            </a:extLst>
          </p:cNvPr>
          <p:cNvSpPr/>
          <p:nvPr/>
        </p:nvSpPr>
        <p:spPr>
          <a:xfrm>
            <a:off x="2214097" y="2874282"/>
            <a:ext cx="809549" cy="107901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24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- Keyfile.dat 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글자수 늘리기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557EF-4D0F-4099-AC8F-665B6A79C9CB}"/>
              </a:ext>
            </a:extLst>
          </p:cNvPr>
          <p:cNvSpPr txBox="1"/>
          <p:nvPr/>
        </p:nvSpPr>
        <p:spPr>
          <a:xfrm>
            <a:off x="3087433" y="2109072"/>
            <a:ext cx="611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16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바이트 이상이 되도록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16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글자 이상 입력함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48DE9-0E87-4A70-B517-7ACCA9C2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22" y="2717273"/>
            <a:ext cx="9248756" cy="194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8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08EE166-79AA-43EB-860C-019745F95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26" r="8641"/>
          <a:stretch/>
        </p:blipFill>
        <p:spPr bwMode="auto">
          <a:xfrm>
            <a:off x="411920" y="1253775"/>
            <a:ext cx="9283854" cy="1756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06C48D-FE8C-449D-B4D4-82160495A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16" y="3325821"/>
            <a:ext cx="11105054" cy="30409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711974-632B-49CC-8CCF-EFABB1469114}"/>
              </a:ext>
            </a:extLst>
          </p:cNvPr>
          <p:cNvSpPr/>
          <p:nvPr/>
        </p:nvSpPr>
        <p:spPr>
          <a:xfrm>
            <a:off x="394512" y="6085679"/>
            <a:ext cx="1087381" cy="17401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A78ADB-6A12-44E0-9A7E-97301A7B9013}"/>
              </a:ext>
            </a:extLst>
          </p:cNvPr>
          <p:cNvSpPr/>
          <p:nvPr/>
        </p:nvSpPr>
        <p:spPr>
          <a:xfrm>
            <a:off x="411921" y="2836451"/>
            <a:ext cx="1218802" cy="17401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4C708-B661-47A5-9A09-486C6EE939D9}"/>
              </a:ext>
            </a:extLst>
          </p:cNvPr>
          <p:cNvSpPr txBox="1"/>
          <p:nvPr/>
        </p:nvSpPr>
        <p:spPr>
          <a:xfrm>
            <a:off x="1578364" y="2836451"/>
            <a:ext cx="1732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17bytes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C2E20A-856A-468D-A460-738CA1035CA2}"/>
              </a:ext>
            </a:extLst>
          </p:cNvPr>
          <p:cNvSpPr/>
          <p:nvPr/>
        </p:nvSpPr>
        <p:spPr>
          <a:xfrm>
            <a:off x="8255897" y="4672306"/>
            <a:ext cx="256001" cy="1329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2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C9D8230-D1AD-451F-807B-15D5540D9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76" r="37509"/>
          <a:stretch/>
        </p:blipFill>
        <p:spPr bwMode="auto">
          <a:xfrm>
            <a:off x="1448571" y="1209278"/>
            <a:ext cx="8058320" cy="21586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C78055-7238-4DE7-9CF7-175FFFD34D26}"/>
              </a:ext>
            </a:extLst>
          </p:cNvPr>
          <p:cNvSpPr txBox="1"/>
          <p:nvPr/>
        </p:nvSpPr>
        <p:spPr>
          <a:xfrm>
            <a:off x="4719852" y="1283559"/>
            <a:ext cx="6115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파일의 문자</a:t>
            </a:r>
            <a:r>
              <a:rPr lang="en-US" altLang="ko-KR" sz="16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(40211A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 위치</a:t>
            </a:r>
            <a:r>
              <a:rPr lang="en-US" altLang="ko-KR" sz="16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sz="1600" dirty="0" err="1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바이트씩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 가져와서 </a:t>
            </a:r>
            <a:r>
              <a:rPr lang="en-US" altLang="ko-KR" sz="16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AL</a:t>
            </a:r>
            <a:r>
              <a:rPr lang="ko-KR" altLang="en-US" sz="16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 저장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5DF940-3A55-4DA5-B6A4-2C0122AFF26F}"/>
              </a:ext>
            </a:extLst>
          </p:cNvPr>
          <p:cNvSpPr/>
          <p:nvPr/>
        </p:nvSpPr>
        <p:spPr>
          <a:xfrm>
            <a:off x="3024709" y="2051310"/>
            <a:ext cx="528565" cy="166131"/>
          </a:xfrm>
          <a:prstGeom prst="rect">
            <a:avLst/>
          </a:pr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515C27-FDD1-40CA-B95B-BA4B23D0575C}"/>
              </a:ext>
            </a:extLst>
          </p:cNvPr>
          <p:cNvSpPr txBox="1"/>
          <p:nvPr/>
        </p:nvSpPr>
        <p:spPr>
          <a:xfrm>
            <a:off x="5151301" y="1608305"/>
            <a:ext cx="5250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AL=0 →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더 이상 읽을 문자가 없다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. 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다 읽으면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4010D3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으로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JUMP)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0F206C-148E-4AFB-9D66-C0A1AFF074B4}"/>
              </a:ext>
            </a:extLst>
          </p:cNvPr>
          <p:cNvSpPr/>
          <p:nvPr/>
        </p:nvSpPr>
        <p:spPr>
          <a:xfrm>
            <a:off x="3001906" y="1535901"/>
            <a:ext cx="608217" cy="137001"/>
          </a:xfrm>
          <a:prstGeom prst="rect">
            <a:avLst/>
          </a:prstGeom>
          <a:solidFill>
            <a:srgbClr val="92D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29A4EB-FFC2-4ACC-AEB5-D6F25723730C}"/>
              </a:ext>
            </a:extLst>
          </p:cNvPr>
          <p:cNvSpPr txBox="1"/>
          <p:nvPr/>
        </p:nvSpPr>
        <p:spPr>
          <a:xfrm>
            <a:off x="5151302" y="1847730"/>
            <a:ext cx="420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00B0F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JE(Jump Equal): CMP</a:t>
            </a:r>
            <a:r>
              <a:rPr lang="ko-KR" altLang="en-US" sz="1400" b="1" dirty="0">
                <a:solidFill>
                  <a:srgbClr val="00B0F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한 값이 같으면 </a:t>
            </a:r>
            <a:r>
              <a:rPr lang="en-US" altLang="ko-KR" sz="1400" b="1" dirty="0">
                <a:solidFill>
                  <a:srgbClr val="00B0F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JUMP </a:t>
            </a:r>
            <a:r>
              <a:rPr lang="ko-KR" altLang="en-US" sz="1400" b="1" dirty="0">
                <a:solidFill>
                  <a:srgbClr val="00B0F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수행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D949D2-968E-4C48-9A61-76B0AF015BF3}"/>
              </a:ext>
            </a:extLst>
          </p:cNvPr>
          <p:cNvSpPr/>
          <p:nvPr/>
        </p:nvSpPr>
        <p:spPr>
          <a:xfrm>
            <a:off x="3024710" y="1633491"/>
            <a:ext cx="528564" cy="132104"/>
          </a:xfrm>
          <a:prstGeom prst="rect">
            <a:avLst/>
          </a:prstGeom>
          <a:solidFill>
            <a:srgbClr val="00B0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6B8030-B928-4E6B-9CEC-D138A973C711}"/>
              </a:ext>
            </a:extLst>
          </p:cNvPr>
          <p:cNvSpPr txBox="1"/>
          <p:nvPr/>
        </p:nvSpPr>
        <p:spPr>
          <a:xfrm>
            <a:off x="5134003" y="2134712"/>
            <a:ext cx="519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0x47(71)</a:t>
            </a:r>
            <a:r>
              <a:rPr lang="ko-KR" altLang="en-US" sz="14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은 </a:t>
            </a:r>
            <a:r>
              <a:rPr lang="en-US" altLang="ko-KR" sz="14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G</a:t>
            </a:r>
            <a:r>
              <a:rPr lang="ko-KR" altLang="en-US" sz="14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</a:t>
            </a:r>
            <a:r>
              <a:rPr lang="en-US" altLang="ko-KR" sz="14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ASCII </a:t>
            </a:r>
            <a:r>
              <a:rPr lang="ko-KR" altLang="en-US" sz="14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코드 → </a:t>
            </a:r>
            <a:r>
              <a:rPr lang="en-US" altLang="ko-KR" sz="14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CMP</a:t>
            </a:r>
            <a:r>
              <a:rPr lang="ko-KR" altLang="en-US" sz="14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해서 같으면 </a:t>
            </a:r>
            <a:r>
              <a:rPr lang="en-US" altLang="ko-KR" sz="14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JUMP</a:t>
            </a:r>
            <a:r>
              <a:rPr lang="ko-KR" altLang="en-US" sz="14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하지 않음</a:t>
            </a:r>
            <a:r>
              <a:rPr lang="en-US" altLang="ko-KR" sz="14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0EF909-E0D3-4DDB-85D6-64EDF826BF84}"/>
              </a:ext>
            </a:extLst>
          </p:cNvPr>
          <p:cNvSpPr/>
          <p:nvPr/>
        </p:nvSpPr>
        <p:spPr>
          <a:xfrm>
            <a:off x="3024709" y="1770491"/>
            <a:ext cx="608217" cy="92034"/>
          </a:xfrm>
          <a:prstGeom prst="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CBB016-DB16-4963-AE92-96C1F9C684B6}"/>
              </a:ext>
            </a:extLst>
          </p:cNvPr>
          <p:cNvSpPr txBox="1"/>
          <p:nvPr/>
        </p:nvSpPr>
        <p:spPr>
          <a:xfrm>
            <a:off x="5134004" y="2442489"/>
            <a:ext cx="4764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EBX+1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하여 다음 문자 주소로 이동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415E54-891F-45B7-BECF-B4A8ECD06420}"/>
              </a:ext>
            </a:extLst>
          </p:cNvPr>
          <p:cNvSpPr txBox="1"/>
          <p:nvPr/>
        </p:nvSpPr>
        <p:spPr>
          <a:xfrm>
            <a:off x="991006" y="981036"/>
            <a:ext cx="3436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C1C1"/>
                </a:highlight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문자 다 읽을 때까지 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C1C1"/>
                </a:highlight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4010C1~4010D1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C1C1"/>
                </a:highlight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반복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C1C1"/>
              </a:highlight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highlight>
                  <a:srgbClr val="FFC1C1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다 </a:t>
            </a:r>
            <a:r>
              <a:rPr lang="ko-KR" altLang="en-US" sz="1200" dirty="0" err="1">
                <a:highlight>
                  <a:srgbClr val="FFC1C1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읽고나면</a:t>
            </a:r>
            <a:r>
              <a:rPr lang="ko-KR" altLang="en-US" sz="1200" dirty="0">
                <a:highlight>
                  <a:srgbClr val="FFC1C1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200" dirty="0">
                <a:highlight>
                  <a:srgbClr val="FFC1C1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4010D3</a:t>
            </a:r>
            <a:r>
              <a:rPr lang="ko-KR" altLang="en-US" sz="1200" dirty="0">
                <a:highlight>
                  <a:srgbClr val="FFC1C1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으로 </a:t>
            </a:r>
            <a:r>
              <a:rPr lang="en-US" altLang="ko-KR" sz="1200" dirty="0">
                <a:highlight>
                  <a:srgbClr val="FFC1C1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JUMP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C1C1"/>
              </a:highlight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6F6ACE-7034-41DF-AB22-F57374CC2D25}"/>
              </a:ext>
            </a:extLst>
          </p:cNvPr>
          <p:cNvSpPr/>
          <p:nvPr/>
        </p:nvSpPr>
        <p:spPr>
          <a:xfrm>
            <a:off x="1448571" y="1430386"/>
            <a:ext cx="680963" cy="884904"/>
          </a:xfrm>
          <a:prstGeom prst="rect">
            <a:avLst/>
          </a:prstGeom>
          <a:noFill/>
          <a:ln w="28575">
            <a:solidFill>
              <a:srgbClr val="FF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31A638A3-E788-43A6-BEB0-AC470EC381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302"/>
          <a:stretch/>
        </p:blipFill>
        <p:spPr bwMode="auto">
          <a:xfrm>
            <a:off x="1396818" y="3465513"/>
            <a:ext cx="8930801" cy="2693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8315E7-F6CA-44D8-A4A7-1157BCAF5A3B}"/>
              </a:ext>
            </a:extLst>
          </p:cNvPr>
          <p:cNvSpPr/>
          <p:nvPr/>
        </p:nvSpPr>
        <p:spPr>
          <a:xfrm>
            <a:off x="8312043" y="3581619"/>
            <a:ext cx="779318" cy="12331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01F7D6-AC10-4B27-B3C2-FB10D6100A71}"/>
              </a:ext>
            </a:extLst>
          </p:cNvPr>
          <p:cNvSpPr/>
          <p:nvPr/>
        </p:nvSpPr>
        <p:spPr>
          <a:xfrm>
            <a:off x="2561773" y="5214038"/>
            <a:ext cx="586463" cy="10100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66A887-C629-4C67-9284-DC09B1A3C36A}"/>
              </a:ext>
            </a:extLst>
          </p:cNvPr>
          <p:cNvSpPr txBox="1"/>
          <p:nvPr/>
        </p:nvSpPr>
        <p:spPr>
          <a:xfrm>
            <a:off x="3860684" y="5126042"/>
            <a:ext cx="1883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ESI(0)≠8 → Z</a:t>
            </a:r>
            <a:r>
              <a:rPr lang="ko-KR" altLang="en-US" sz="12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플래그</a:t>
            </a:r>
            <a:r>
              <a:rPr lang="en-US" altLang="ko-KR" sz="12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=0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AF406-2856-4C09-BAC6-D3FD98BABAE7}"/>
              </a:ext>
            </a:extLst>
          </p:cNvPr>
          <p:cNvSpPr txBox="1"/>
          <p:nvPr/>
        </p:nvSpPr>
        <p:spPr>
          <a:xfrm>
            <a:off x="3805452" y="5327340"/>
            <a:ext cx="2476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ESI&lt;8 → (S</a:t>
            </a:r>
            <a:r>
              <a:rPr lang="ko-KR" altLang="en-US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플래그</a:t>
            </a:r>
            <a:r>
              <a:rPr lang="en-US" altLang="ko-KR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=1)JUMP</a:t>
            </a:r>
            <a:r>
              <a:rPr lang="ko-KR" altLang="en-US" sz="12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수행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8CF71A-2D55-42FC-A6F5-FC6E1D353DA3}"/>
              </a:ext>
            </a:extLst>
          </p:cNvPr>
          <p:cNvSpPr txBox="1"/>
          <p:nvPr/>
        </p:nvSpPr>
        <p:spPr>
          <a:xfrm>
            <a:off x="1451752" y="6280921"/>
            <a:ext cx="891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004010D6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JUMP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수행하지 않도록 해야함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→ ESI&gt;=8 →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G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가 </a:t>
            </a:r>
            <a:r>
              <a:rPr lang="en-US" altLang="ko-KR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8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개 이상 들어가야 함</a:t>
            </a:r>
            <a:r>
              <a:rPr lang="en-US" altLang="ko-KR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44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- Keyfile.dat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에 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G 8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개 추가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557EF-4D0F-4099-AC8F-665B6A79C9CB}"/>
              </a:ext>
            </a:extLst>
          </p:cNvPr>
          <p:cNvSpPr txBox="1"/>
          <p:nvPr/>
        </p:nvSpPr>
        <p:spPr>
          <a:xfrm>
            <a:off x="3087433" y="2109072"/>
            <a:ext cx="611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16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글자 이상에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번 이상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나와줘야함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5FB6A6-7573-49AC-A609-D1CB889F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16" y="2770901"/>
            <a:ext cx="8468614" cy="26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2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(4)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005216E-E694-4149-A647-355009FA8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1"/>
          <a:stretch/>
        </p:blipFill>
        <p:spPr bwMode="auto">
          <a:xfrm>
            <a:off x="860795" y="1619775"/>
            <a:ext cx="10470410" cy="3151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A9AAB5F-4002-45E9-BC07-0EDEBB5B6A92}"/>
              </a:ext>
            </a:extLst>
          </p:cNvPr>
          <p:cNvSpPr/>
          <p:nvPr/>
        </p:nvSpPr>
        <p:spPr>
          <a:xfrm>
            <a:off x="9003598" y="1737943"/>
            <a:ext cx="790914" cy="1644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4ECB7C-9EEB-4503-89E6-E769C4F07B21}"/>
              </a:ext>
            </a:extLst>
          </p:cNvPr>
          <p:cNvSpPr/>
          <p:nvPr/>
        </p:nvSpPr>
        <p:spPr>
          <a:xfrm>
            <a:off x="9003598" y="3030881"/>
            <a:ext cx="269276" cy="1644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9E669D-BF7A-4564-88A0-E6E9258BB0C6}"/>
              </a:ext>
            </a:extLst>
          </p:cNvPr>
          <p:cNvSpPr/>
          <p:nvPr/>
        </p:nvSpPr>
        <p:spPr>
          <a:xfrm>
            <a:off x="860794" y="4435211"/>
            <a:ext cx="1673749" cy="2472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54405A-DBC8-4BB6-AE99-BC9D8217BBE3}"/>
              </a:ext>
            </a:extLst>
          </p:cNvPr>
          <p:cNvSpPr txBox="1"/>
          <p:nvPr/>
        </p:nvSpPr>
        <p:spPr>
          <a:xfrm>
            <a:off x="1697668" y="3327013"/>
            <a:ext cx="2476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ESI+1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85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(4)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743F6D3B-2D19-493C-BF37-A81F0FD20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51"/>
          <a:stretch/>
        </p:blipFill>
        <p:spPr bwMode="auto">
          <a:xfrm>
            <a:off x="745419" y="1188596"/>
            <a:ext cx="10470410" cy="3137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960B6-76E2-4E3D-9645-2B5F4DD483F2}"/>
              </a:ext>
            </a:extLst>
          </p:cNvPr>
          <p:cNvSpPr/>
          <p:nvPr/>
        </p:nvSpPr>
        <p:spPr>
          <a:xfrm>
            <a:off x="8862307" y="1856685"/>
            <a:ext cx="901522" cy="16235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8E572B-6FEC-4E5E-B1DA-31D104AC3E6B}"/>
              </a:ext>
            </a:extLst>
          </p:cNvPr>
          <p:cNvSpPr/>
          <p:nvPr/>
        </p:nvSpPr>
        <p:spPr>
          <a:xfrm>
            <a:off x="8862307" y="2676151"/>
            <a:ext cx="330788" cy="16235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8979A-E9CE-42FD-A2C5-BDA12EC8ED51}"/>
              </a:ext>
            </a:extLst>
          </p:cNvPr>
          <p:cNvSpPr/>
          <p:nvPr/>
        </p:nvSpPr>
        <p:spPr>
          <a:xfrm>
            <a:off x="2162873" y="3327991"/>
            <a:ext cx="1599055" cy="10100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5E8FD-1A8C-426D-9802-3997E746815A}"/>
              </a:ext>
            </a:extLst>
          </p:cNvPr>
          <p:cNvSpPr txBox="1"/>
          <p:nvPr/>
        </p:nvSpPr>
        <p:spPr>
          <a:xfrm>
            <a:off x="3443374" y="3239995"/>
            <a:ext cx="32458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ESI(8)=8 → S</a:t>
            </a:r>
            <a:r>
              <a:rPr lang="ko-KR" altLang="en-US" sz="12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플래그</a:t>
            </a:r>
            <a:r>
              <a:rPr lang="en-US" altLang="ko-KR" sz="12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=0, Z</a:t>
            </a:r>
            <a:r>
              <a:rPr lang="ko-KR" altLang="en-US" sz="12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플래그</a:t>
            </a:r>
            <a:r>
              <a:rPr lang="en-US" altLang="ko-KR" sz="1200" dirty="0">
                <a:solidFill>
                  <a:prstClr val="black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=1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A6717D-E4E8-4820-9025-EDC9305C1557}"/>
              </a:ext>
            </a:extLst>
          </p:cNvPr>
          <p:cNvSpPr/>
          <p:nvPr/>
        </p:nvSpPr>
        <p:spPr>
          <a:xfrm>
            <a:off x="745419" y="3985165"/>
            <a:ext cx="1697072" cy="27998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FCFEB8B-95CF-4691-9B3E-184EB9A80E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779" b="20228"/>
          <a:stretch/>
        </p:blipFill>
        <p:spPr bwMode="auto">
          <a:xfrm>
            <a:off x="2955986" y="4544753"/>
            <a:ext cx="5562049" cy="2051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1E4ACA-CBEA-4A39-ADF0-21E04364F643}"/>
              </a:ext>
            </a:extLst>
          </p:cNvPr>
          <p:cNvSpPr/>
          <p:nvPr/>
        </p:nvSpPr>
        <p:spPr>
          <a:xfrm>
            <a:off x="2962399" y="4494611"/>
            <a:ext cx="5555635" cy="64812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F4B525-0815-4417-B2D8-52F2D9B22640}"/>
              </a:ext>
            </a:extLst>
          </p:cNvPr>
          <p:cNvSpPr/>
          <p:nvPr/>
        </p:nvSpPr>
        <p:spPr>
          <a:xfrm>
            <a:off x="3009767" y="4503140"/>
            <a:ext cx="433607" cy="111818"/>
          </a:xfrm>
          <a:prstGeom prst="rect">
            <a:avLst/>
          </a:prstGeom>
          <a:solidFill>
            <a:srgbClr val="FFC1C1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E161DB-EB97-4A55-93AB-0675BCD6573C}"/>
              </a:ext>
            </a:extLst>
          </p:cNvPr>
          <p:cNvSpPr/>
          <p:nvPr/>
        </p:nvSpPr>
        <p:spPr>
          <a:xfrm>
            <a:off x="2152713" y="3428999"/>
            <a:ext cx="1290661" cy="129607"/>
          </a:xfrm>
          <a:prstGeom prst="rect">
            <a:avLst/>
          </a:prstGeom>
          <a:solidFill>
            <a:srgbClr val="FFC1C1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A2DD4E-7529-4492-A74C-082D9EBBF5B2}"/>
              </a:ext>
            </a:extLst>
          </p:cNvPr>
          <p:cNvSpPr txBox="1"/>
          <p:nvPr/>
        </p:nvSpPr>
        <p:spPr>
          <a:xfrm>
            <a:off x="3342115" y="3437529"/>
            <a:ext cx="34361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C1C1"/>
                </a:highlight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조건과 관계없이 </a:t>
            </a:r>
            <a:r>
              <a:rPr lang="en-US" altLang="ko-KR" sz="1200" dirty="0">
                <a:highlight>
                  <a:srgbClr val="FFC1C1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401205</a:t>
            </a:r>
            <a:r>
              <a:rPr lang="ko-KR" altLang="en-US" sz="1200" dirty="0">
                <a:highlight>
                  <a:srgbClr val="FFC1C1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</a:t>
            </a:r>
            <a:r>
              <a:rPr lang="en-US" altLang="ko-KR" sz="1200" dirty="0">
                <a:highlight>
                  <a:srgbClr val="FFC1C1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JUMP</a:t>
            </a:r>
            <a:endParaRPr kumimoji="0" lang="ko-KR" altLang="en-US" sz="120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C1C1"/>
              </a:highlight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35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조성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CD64C-2706-499C-8F44-1243EF8E58F3}"/>
              </a:ext>
            </a:extLst>
          </p:cNvPr>
          <p:cNvSpPr txBox="1"/>
          <p:nvPr/>
        </p:nvSpPr>
        <p:spPr>
          <a:xfrm>
            <a:off x="3152798" y="2655441"/>
            <a:ext cx="692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  <a:hlinkClick r:id="rId2"/>
              </a:rPr>
              <a:t>https://github.com/re4lfl0w/lena_reversing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33293-4BFE-4AEE-9DA2-567029264298}"/>
              </a:ext>
            </a:extLst>
          </p:cNvPr>
          <p:cNvSpPr txBox="1"/>
          <p:nvPr/>
        </p:nvSpPr>
        <p:spPr>
          <a:xfrm>
            <a:off x="3097042" y="2286109"/>
            <a:ext cx="612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lena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reversing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다운로드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&gt;&gt;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공유폴더에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복사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&gt;&gt;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압축풀기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42666D-B0EC-40EC-88D8-D6C2E4E5E8CF}"/>
              </a:ext>
            </a:extLst>
          </p:cNvPr>
          <p:cNvSpPr txBox="1"/>
          <p:nvPr/>
        </p:nvSpPr>
        <p:spPr>
          <a:xfrm>
            <a:off x="3097042" y="3525765"/>
            <a:ext cx="612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2.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lena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reversing tutorial 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에서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Keyfile.dat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파일 삭제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F2741-7916-43CA-BBC0-71C01E5D9D10}"/>
              </a:ext>
            </a:extLst>
          </p:cNvPr>
          <p:cNvSpPr txBox="1"/>
          <p:nvPr/>
        </p:nvSpPr>
        <p:spPr>
          <a:xfrm>
            <a:off x="543382" y="3971640"/>
            <a:ext cx="1173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lena_reversing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-master\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snd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reversingwithlena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-tutorials\snd-reversingwithlena-tutorial01.tutorial\files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2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4. </a:t>
            </a:r>
            <a:r>
              <a:rPr lang="ko-KR" altLang="en-US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결론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성공하기 위한 조건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557EF-4D0F-4099-AC8F-665B6A79C9CB}"/>
              </a:ext>
            </a:extLst>
          </p:cNvPr>
          <p:cNvSpPr txBox="1"/>
          <p:nvPr/>
        </p:nvSpPr>
        <p:spPr>
          <a:xfrm>
            <a:off x="3650852" y="2125112"/>
            <a:ext cx="6115324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Keyfile.dat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파일은 라이선스 파일이다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Keyfile.dat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파일이 존재해야 함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글자가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16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글자 이상이어야 함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글자에 대문자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G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8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번 이상 나와야 함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8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</a:t>
            </a:r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OllyDbg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로 실습 파일 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D0D46-AF31-4B86-84DD-8ECCE8A22B98}"/>
              </a:ext>
            </a:extLst>
          </p:cNvPr>
          <p:cNvSpPr txBox="1"/>
          <p:nvPr/>
        </p:nvSpPr>
        <p:spPr>
          <a:xfrm>
            <a:off x="2826465" y="1077255"/>
            <a:ext cx="611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File &gt;&gt; Open &gt;&gt; reverseMe.exe 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9DB633-9117-41CF-8D90-DD39FD0A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93" y="2034775"/>
            <a:ext cx="9355873" cy="4501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CE814-4C56-46C8-8F42-FEEDF4863A92}"/>
              </a:ext>
            </a:extLst>
          </p:cNvPr>
          <p:cNvSpPr txBox="1"/>
          <p:nvPr/>
        </p:nvSpPr>
        <p:spPr>
          <a:xfrm>
            <a:off x="328590" y="1446587"/>
            <a:ext cx="1173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lena_reversing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-master\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snd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reversingwithlena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-tutorials\snd-reversingwithlena-tutorial02.tutorial\files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3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리버싱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전 파일 실행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D0D46-AF31-4B86-84DD-8ECCE8A22B98}"/>
              </a:ext>
            </a:extLst>
          </p:cNvPr>
          <p:cNvSpPr txBox="1"/>
          <p:nvPr/>
        </p:nvSpPr>
        <p:spPr>
          <a:xfrm>
            <a:off x="2832602" y="1420922"/>
            <a:ext cx="611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F9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또는 실행버튼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(▶)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눌러 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4611EE-621B-40BF-9725-6B233D32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557" y="2051022"/>
            <a:ext cx="7586886" cy="39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E334EE1-AFDC-4644-92C1-DC1EB875B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7" r="32144" b="1"/>
          <a:stretch/>
        </p:blipFill>
        <p:spPr bwMode="auto">
          <a:xfrm>
            <a:off x="1266704" y="1687651"/>
            <a:ext cx="9658592" cy="43349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(1)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CreateFileA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B8240B-5DB4-4ED1-B841-5D80C718A148}"/>
              </a:ext>
            </a:extLst>
          </p:cNvPr>
          <p:cNvSpPr/>
          <p:nvPr/>
        </p:nvSpPr>
        <p:spPr>
          <a:xfrm>
            <a:off x="1296272" y="4136145"/>
            <a:ext cx="9658592" cy="100045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9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(1)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CreateFileA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50DDF96-2DAC-4AFB-9DA4-15C76A409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23" t="58405" r="31560" b="19715"/>
          <a:stretch/>
        </p:blipFill>
        <p:spPr bwMode="auto">
          <a:xfrm>
            <a:off x="2766813" y="1311607"/>
            <a:ext cx="7109822" cy="15080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4F2989-316E-48BF-92D7-B4C7F7DA72B0}"/>
              </a:ext>
            </a:extLst>
          </p:cNvPr>
          <p:cNvSpPr txBox="1"/>
          <p:nvPr/>
        </p:nvSpPr>
        <p:spPr>
          <a:xfrm>
            <a:off x="2616385" y="3548382"/>
            <a:ext cx="7717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속성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//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읽기전용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숨김파일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운영체제 독점적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O,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캐시 </a:t>
            </a:r>
            <a:r>
              <a:rPr lang="ko-KR" altLang="en-US" sz="16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메모리에 저장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95998-19FA-4123-81AF-8B8AD07DBEA4}"/>
              </a:ext>
            </a:extLst>
          </p:cNvPr>
          <p:cNvSpPr txBox="1"/>
          <p:nvPr/>
        </p:nvSpPr>
        <p:spPr>
          <a:xfrm>
            <a:off x="1031691" y="3548382"/>
            <a:ext cx="137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Attributes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8CF7-E5EB-446F-895A-F0A1AF155D05}"/>
              </a:ext>
            </a:extLst>
          </p:cNvPr>
          <p:cNvSpPr txBox="1"/>
          <p:nvPr/>
        </p:nvSpPr>
        <p:spPr>
          <a:xfrm>
            <a:off x="819016" y="3137455"/>
            <a:ext cx="179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hTemplateFile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635E9-CB7B-432B-9277-F3D273FC28F8}"/>
              </a:ext>
            </a:extLst>
          </p:cNvPr>
          <p:cNvSpPr txBox="1"/>
          <p:nvPr/>
        </p:nvSpPr>
        <p:spPr>
          <a:xfrm>
            <a:off x="2616385" y="3137455"/>
            <a:ext cx="906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기존 파일과 동일한 특성을 가지는 새 파일 생성시 사용되는 전달인자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//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기존파일 열 때는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NULL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2ED50-D9B8-4F75-A748-B90805E86439}"/>
              </a:ext>
            </a:extLst>
          </p:cNvPr>
          <p:cNvSpPr txBox="1"/>
          <p:nvPr/>
        </p:nvSpPr>
        <p:spPr>
          <a:xfrm>
            <a:off x="1031690" y="3959309"/>
            <a:ext cx="137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Mode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C3720-A10A-4836-BF43-5963CD0523DE}"/>
              </a:ext>
            </a:extLst>
          </p:cNvPr>
          <p:cNvSpPr txBox="1"/>
          <p:nvPr/>
        </p:nvSpPr>
        <p:spPr>
          <a:xfrm>
            <a:off x="2616385" y="3959309"/>
            <a:ext cx="906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존재 여부에 따른 수행 작업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//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OPEN_EXISTING: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파일이 존재</a:t>
            </a:r>
            <a:r>
              <a:rPr lang="ko-KR" altLang="en-US" sz="16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할 경우에만 열기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7AC140-430D-41CF-990D-7ADC25AB1CA8}"/>
              </a:ext>
            </a:extLst>
          </p:cNvPr>
          <p:cNvSpPr txBox="1"/>
          <p:nvPr/>
        </p:nvSpPr>
        <p:spPr>
          <a:xfrm>
            <a:off x="1031690" y="4369264"/>
            <a:ext cx="137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pSecurity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0343A-1F55-4966-BC2C-06560CA54777}"/>
              </a:ext>
            </a:extLst>
          </p:cNvPr>
          <p:cNvSpPr txBox="1"/>
          <p:nvPr/>
        </p:nvSpPr>
        <p:spPr>
          <a:xfrm>
            <a:off x="2616385" y="4369264"/>
            <a:ext cx="906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보안 속성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// NULL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 기본값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379E2-8CCC-4DB0-B13D-B4DA54882A71}"/>
              </a:ext>
            </a:extLst>
          </p:cNvPr>
          <p:cNvSpPr txBox="1"/>
          <p:nvPr/>
        </p:nvSpPr>
        <p:spPr>
          <a:xfrm>
            <a:off x="1031690" y="4785433"/>
            <a:ext cx="137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ShareMode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2DFAE-1A06-4282-A337-264FFAF03093}"/>
              </a:ext>
            </a:extLst>
          </p:cNvPr>
          <p:cNvSpPr txBox="1"/>
          <p:nvPr/>
        </p:nvSpPr>
        <p:spPr>
          <a:xfrm>
            <a:off x="2616385" y="4785433"/>
            <a:ext cx="906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공유모드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// </a:t>
            </a:r>
            <a:r>
              <a:rPr lang="ko-KR" altLang="en-US" sz="16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다른 프로세스가 </a:t>
            </a:r>
            <a:r>
              <a:rPr lang="en-US" altLang="ko-KR" sz="16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FILE_SHARE_READ: </a:t>
            </a:r>
            <a:r>
              <a:rPr lang="ko-KR" altLang="en-US" sz="16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읽기 허용</a:t>
            </a:r>
            <a:r>
              <a:rPr lang="en-US" altLang="ko-KR" sz="16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FILE_SHARE_WRITE: </a:t>
            </a:r>
            <a:r>
              <a:rPr lang="ko-KR" altLang="en-US" sz="16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쓰기 허용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2EB6D4-DFDC-41BC-B91A-96FBFFB94416}"/>
              </a:ext>
            </a:extLst>
          </p:cNvPr>
          <p:cNvSpPr txBox="1"/>
          <p:nvPr/>
        </p:nvSpPr>
        <p:spPr>
          <a:xfrm>
            <a:off x="1031690" y="5201602"/>
            <a:ext cx="137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Access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7698B-6D58-41BB-8CA5-EAC70EC8C0C4}"/>
              </a:ext>
            </a:extLst>
          </p:cNvPr>
          <p:cNvSpPr txBox="1"/>
          <p:nvPr/>
        </p:nvSpPr>
        <p:spPr>
          <a:xfrm>
            <a:off x="2616385" y="5201602"/>
            <a:ext cx="906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권한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// </a:t>
            </a:r>
            <a:r>
              <a:rPr lang="en-US" altLang="ko-KR" sz="16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GENERIC_READ: </a:t>
            </a:r>
            <a:r>
              <a:rPr lang="ko-KR" altLang="en-US" sz="16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읽기 가능</a:t>
            </a:r>
            <a:r>
              <a:rPr lang="en-US" altLang="ko-KR" sz="16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GENERIC_WRITE: </a:t>
            </a:r>
            <a:r>
              <a:rPr lang="ko-KR" altLang="en-US" sz="1600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쓰기 가능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EA4F45-D1B8-4CC2-B655-8EE38BCE6D3E}"/>
              </a:ext>
            </a:extLst>
          </p:cNvPr>
          <p:cNvSpPr txBox="1"/>
          <p:nvPr/>
        </p:nvSpPr>
        <p:spPr>
          <a:xfrm>
            <a:off x="1031690" y="5595891"/>
            <a:ext cx="1372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FileName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9DE4F-B525-4AF5-80D9-F7E2FC594975}"/>
              </a:ext>
            </a:extLst>
          </p:cNvPr>
          <p:cNvSpPr txBox="1"/>
          <p:nvPr/>
        </p:nvSpPr>
        <p:spPr>
          <a:xfrm>
            <a:off x="2616385" y="5595891"/>
            <a:ext cx="906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이름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88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F7F85D15-18F3-424E-A67A-57078EED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68" b="1"/>
          <a:stretch/>
        </p:blipFill>
        <p:spPr bwMode="auto">
          <a:xfrm>
            <a:off x="552529" y="1821755"/>
            <a:ext cx="11086942" cy="29193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(1)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CreateFileA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7CEAB6-75F5-4091-9000-3BEBEAD4CB9D}"/>
              </a:ext>
            </a:extLst>
          </p:cNvPr>
          <p:cNvSpPr/>
          <p:nvPr/>
        </p:nvSpPr>
        <p:spPr>
          <a:xfrm>
            <a:off x="1854730" y="4013162"/>
            <a:ext cx="704361" cy="1412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85E3D2-AD1C-4748-8698-F83471D66CE8}"/>
              </a:ext>
            </a:extLst>
          </p:cNvPr>
          <p:cNvSpPr txBox="1"/>
          <p:nvPr/>
        </p:nvSpPr>
        <p:spPr>
          <a:xfrm>
            <a:off x="130170" y="4786994"/>
            <a:ext cx="4170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EAX: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함수의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반환값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전달하는 역할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712888-A478-477C-914D-8AA71F7B9022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206911" y="4154445"/>
            <a:ext cx="8407" cy="6325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B2F7CF-3346-4331-B43D-BD5FCF57DB51}"/>
              </a:ext>
            </a:extLst>
          </p:cNvPr>
          <p:cNvSpPr txBox="1"/>
          <p:nvPr/>
        </p:nvSpPr>
        <p:spPr>
          <a:xfrm>
            <a:off x="3901270" y="4786994"/>
            <a:ext cx="1857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(FFFFFFFF = -1)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C65A65-5CB4-47BF-AFBA-AA17605CDA5A}"/>
              </a:ext>
            </a:extLst>
          </p:cNvPr>
          <p:cNvSpPr txBox="1"/>
          <p:nvPr/>
        </p:nvSpPr>
        <p:spPr>
          <a:xfrm>
            <a:off x="234498" y="5227990"/>
            <a:ext cx="4170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CMP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결과는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Z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플래그에 영향을 미침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*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CMP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연산 방법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: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비교조건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1)-(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비교조건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2)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E4795E-56E5-426B-A7D4-BEF3150FAFED}"/>
              </a:ext>
            </a:extLst>
          </p:cNvPr>
          <p:cNvSpPr/>
          <p:nvPr/>
        </p:nvSpPr>
        <p:spPr>
          <a:xfrm>
            <a:off x="8351412" y="3020199"/>
            <a:ext cx="244092" cy="1351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4A4F14-8359-44FD-91DA-3B936519CDDA}"/>
              </a:ext>
            </a:extLst>
          </p:cNvPr>
          <p:cNvSpPr txBox="1"/>
          <p:nvPr/>
        </p:nvSpPr>
        <p:spPr>
          <a:xfrm>
            <a:off x="6388310" y="4786994"/>
            <a:ext cx="4170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값이 같으면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Z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플래그는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 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E35D86B-B9EB-40EF-9611-8D402677186A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8473458" y="3155345"/>
            <a:ext cx="0" cy="16316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70029D9-F111-4506-B9EF-B1C33AD53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68"/>
          <a:stretch/>
        </p:blipFill>
        <p:spPr bwMode="auto">
          <a:xfrm>
            <a:off x="538980" y="1228558"/>
            <a:ext cx="11114039" cy="19995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(1) </a:t>
            </a: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CreateFileA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7CEAB6-75F5-4091-9000-3BEBEAD4CB9D}"/>
              </a:ext>
            </a:extLst>
          </p:cNvPr>
          <p:cNvSpPr/>
          <p:nvPr/>
        </p:nvSpPr>
        <p:spPr>
          <a:xfrm>
            <a:off x="1839128" y="2634626"/>
            <a:ext cx="1619097" cy="10790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85E3D2-AD1C-4748-8698-F83471D66CE8}"/>
              </a:ext>
            </a:extLst>
          </p:cNvPr>
          <p:cNvSpPr txBox="1"/>
          <p:nvPr/>
        </p:nvSpPr>
        <p:spPr>
          <a:xfrm>
            <a:off x="318049" y="3295724"/>
            <a:ext cx="4675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JNZ(Jump Not Zero): Z=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0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 때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JUMP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수행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712888-A478-477C-914D-8AA71F7B9022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648677" y="2742527"/>
            <a:ext cx="7162" cy="55319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821B7A1-ACE6-4AD6-AF57-52270044DD8F}"/>
              </a:ext>
            </a:extLst>
          </p:cNvPr>
          <p:cNvSpPr txBox="1"/>
          <p:nvPr/>
        </p:nvSpPr>
        <p:spPr>
          <a:xfrm>
            <a:off x="2955352" y="2895707"/>
            <a:ext cx="33938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Z=1 JUMP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수행하지 않음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6B5A14-F65C-42D2-9034-A1FCA37DFDA3}"/>
              </a:ext>
            </a:extLst>
          </p:cNvPr>
          <p:cNvSpPr/>
          <p:nvPr/>
        </p:nvSpPr>
        <p:spPr>
          <a:xfrm>
            <a:off x="526706" y="2957777"/>
            <a:ext cx="1619097" cy="208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2EB41FC-677A-4C8F-AEF1-A00155F65EDC}"/>
              </a:ext>
            </a:extLst>
          </p:cNvPr>
          <p:cNvCxnSpPr>
            <a:cxnSpLocks/>
            <a:stCxn id="30" idx="3"/>
            <a:endCxn id="17" idx="1"/>
          </p:cNvCxnSpPr>
          <p:nvPr/>
        </p:nvCxnSpPr>
        <p:spPr>
          <a:xfrm>
            <a:off x="2145803" y="3062212"/>
            <a:ext cx="809549" cy="2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84EE8A1D-B812-4A0D-B419-2192C842D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55" y="3802805"/>
            <a:ext cx="9934678" cy="270341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38A6D3F-AE67-47EC-A84C-CC4849C904C0}"/>
              </a:ext>
            </a:extLst>
          </p:cNvPr>
          <p:cNvSpPr/>
          <p:nvPr/>
        </p:nvSpPr>
        <p:spPr>
          <a:xfrm>
            <a:off x="1083855" y="5629442"/>
            <a:ext cx="6722298" cy="55042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74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시도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(1)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- Keyfile.dat 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파일 생성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7F8068-FBB3-4DD9-93EF-96242230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045" y="2740519"/>
            <a:ext cx="6645910" cy="2665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7EF-4D0F-4099-AC8F-665B6A79C9CB}"/>
              </a:ext>
            </a:extLst>
          </p:cNvPr>
          <p:cNvSpPr txBox="1"/>
          <p:nvPr/>
        </p:nvSpPr>
        <p:spPr>
          <a:xfrm>
            <a:off x="3038338" y="1918828"/>
            <a:ext cx="6115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Keyfile.dat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파일이 없어서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CreateFileA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함수에서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-1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반환함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algn="ctr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같은 폴더 내에 메모장 이용하여 파일 생성</a:t>
            </a:r>
          </a:p>
        </p:txBody>
      </p:sp>
    </p:spTree>
    <p:extLst>
      <p:ext uri="{BB962C8B-B14F-4D97-AF65-F5344CB8AC3E}">
        <p14:creationId xmlns:p14="http://schemas.microsoft.com/office/powerpoint/2010/main" val="30736880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786</Words>
  <Application>Microsoft Office PowerPoint</Application>
  <PresentationFormat>와이드스크린</PresentationFormat>
  <Paragraphs>126</Paragraphs>
  <Slides>21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맑은 고딕</vt:lpstr>
      <vt:lpstr>서울남산 장체 M</vt:lpstr>
      <vt:lpstr>서울남산체 B</vt:lpstr>
      <vt:lpstr>서울남산체 EB</vt:lpstr>
      <vt:lpstr>서울남산체 L</vt:lpstr>
      <vt:lpstr>서울남산체 M</vt:lpstr>
      <vt:lpstr>Arial</vt:lpstr>
      <vt:lpstr>CryptoCraft 테마</vt:lpstr>
      <vt:lpstr>제목 테마</vt:lpstr>
      <vt:lpstr>리버스 엔지니어링(2)</vt:lpstr>
      <vt:lpstr>실습 환경 조성</vt:lpstr>
      <vt:lpstr>1. OllyDbg로 실습 파일 열기</vt:lpstr>
      <vt:lpstr>2. 리버싱 전 파일 실행</vt:lpstr>
      <vt:lpstr>3. 시도 (1) CreateFileA</vt:lpstr>
      <vt:lpstr>3. 시도 (1) CreateFileA</vt:lpstr>
      <vt:lpstr>3. 시도 (1) CreateFileA</vt:lpstr>
      <vt:lpstr>3. 시도 (1) CreateFileA</vt:lpstr>
      <vt:lpstr>3. 시도 (1)의 솔루션 - Keyfile.dat 파일 생성</vt:lpstr>
      <vt:lpstr>3. 시도 (2) ReadFile</vt:lpstr>
      <vt:lpstr>3. 시도 (2) ReadFile</vt:lpstr>
      <vt:lpstr>3. 시도 (2) ReadFile</vt:lpstr>
      <vt:lpstr>3. 시도 (2) ReadFile</vt:lpstr>
      <vt:lpstr>3. 시도 (2)의 솔루션 - Keyfile.dat 글자수 늘리기</vt:lpstr>
      <vt:lpstr>3. 시도 (3)</vt:lpstr>
      <vt:lpstr>3. 시도 (3)</vt:lpstr>
      <vt:lpstr>3. 시도 (3)의 솔루션 - Keyfile.dat에 G 8개 추가</vt:lpstr>
      <vt:lpstr>3. 시도 (4)</vt:lpstr>
      <vt:lpstr>3. 시도 (4)</vt:lpstr>
      <vt:lpstr>4. 결론 (성공하기 위한 조건)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110</cp:revision>
  <dcterms:created xsi:type="dcterms:W3CDTF">2019-03-05T04:29:07Z</dcterms:created>
  <dcterms:modified xsi:type="dcterms:W3CDTF">2021-10-17T13:45:26Z</dcterms:modified>
</cp:coreProperties>
</file>