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21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3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92766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5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03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8703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953EB3-5254-4FF7-B95A-726C5A233A6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711AB-1FB6-4C33-B5A9-BD1D0923C03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71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aTEiqJEu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C765D-B6AE-425D-9330-E4E204049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800" b="1" dirty="0">
                <a:solidFill>
                  <a:schemeClr val="tx1"/>
                </a:solidFill>
              </a:rPr>
              <a:t>블록체인을 이용한 </a:t>
            </a:r>
            <a:r>
              <a:rPr lang="en-US" altLang="ko-KR" sz="3800" b="1" dirty="0">
                <a:solidFill>
                  <a:schemeClr val="tx1"/>
                </a:solidFill>
              </a:rPr>
              <a:t/>
            </a:r>
            <a:br>
              <a:rPr lang="en-US" altLang="ko-KR" sz="3800" b="1" dirty="0">
                <a:solidFill>
                  <a:schemeClr val="tx1"/>
                </a:solidFill>
              </a:rPr>
            </a:br>
            <a:r>
              <a:rPr lang="ko-KR" altLang="en-US" sz="3800" b="1" dirty="0">
                <a:solidFill>
                  <a:schemeClr val="tx1"/>
                </a:solidFill>
              </a:rPr>
              <a:t>지식재산권 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26A88-1516-485C-8DF2-11B9F6E7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3" y="4838700"/>
            <a:ext cx="10627702" cy="1882775"/>
          </a:xfrm>
        </p:spPr>
        <p:txBody>
          <a:bodyPr>
            <a:normAutofit/>
          </a:bodyPr>
          <a:lstStyle/>
          <a:p>
            <a:r>
              <a:rPr lang="en-US" altLang="ko-KR" dirty="0"/>
              <a:t>                                              </a:t>
            </a:r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ko-KR" altLang="en-US" dirty="0"/>
              <a:t>    </a:t>
            </a:r>
            <a:r>
              <a:rPr lang="en-US" altLang="ko-KR" dirty="0"/>
              <a:t>    1971030 </a:t>
            </a:r>
            <a:r>
              <a:rPr lang="ko-KR" altLang="en-US" dirty="0" err="1"/>
              <a:t>방기혁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1971068 </a:t>
            </a:r>
            <a:r>
              <a:rPr lang="ko-KR" altLang="en-US" dirty="0"/>
              <a:t>전지훈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1971258 </a:t>
            </a:r>
            <a:r>
              <a:rPr lang="ko-KR" altLang="en-US" dirty="0"/>
              <a:t>권승진</a:t>
            </a:r>
          </a:p>
        </p:txBody>
      </p:sp>
    </p:spTree>
    <p:extLst>
      <p:ext uri="{BB962C8B-B14F-4D97-AF65-F5344CB8AC3E}">
        <p14:creationId xmlns:p14="http://schemas.microsoft.com/office/powerpoint/2010/main" val="25098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CBA85B1C-8413-4C7D-98D0-7956747EA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E4F0C05-4DFE-4D39-97B0-1098E0F5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모든 구성원이 분산형 네트워크를 통해 정보 및 가치를 검증</a:t>
            </a:r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실행함으로써 특정인의</a:t>
            </a:r>
            <a:endParaRPr lang="en-US" altLang="ko-KR" sz="3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임의적인 조작이 어렵도록 설계된 분산 시스템 기술 </a:t>
            </a:r>
            <a:endParaRPr 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9C214-D583-4DF7-88CA-1EE5EA0DD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B1778D-66F8-46E5-8D8C-5C799FE1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286001"/>
            <a:ext cx="4359989" cy="32017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FBCBCA-ABB0-4BF1-A39F-B4453CF87E99}"/>
              </a:ext>
            </a:extLst>
          </p:cNvPr>
          <p:cNvSpPr/>
          <p:nvPr/>
        </p:nvSpPr>
        <p:spPr>
          <a:xfrm>
            <a:off x="1251678" y="516743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ea"/>
                <a:ea typeface="+mj-ea"/>
              </a:rPr>
              <a:t>블록 체인이란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1839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1C9BA5-3534-4BBC-AC27-D4750BC8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77" y="1576874"/>
            <a:ext cx="5064062" cy="4189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인간의 창조적 활동 또는 경험 등을 통해 창출하거나 발견한 지식</a:t>
            </a:r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·</a:t>
            </a: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정보</a:t>
            </a:r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·</a:t>
            </a: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기술이나 표현</a:t>
            </a:r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latin typeface="+mj-ea"/>
                <a:ea typeface="+mj-ea"/>
              </a:rPr>
              <a:t>표시 그 밖에 무형적인 것으로서 재산적 가치가 실현될 수 있는 지적창작물에 부여된 재산에 관한 권리</a:t>
            </a:r>
            <a:endParaRPr 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1B0DC-6B71-4684-A2D0-33D9FE4A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20" y="2329109"/>
            <a:ext cx="4956008" cy="2685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429A9F-8989-401F-B23D-D13ED5FBF14F}"/>
              </a:ext>
            </a:extLst>
          </p:cNvPr>
          <p:cNvSpPr/>
          <p:nvPr/>
        </p:nvSpPr>
        <p:spPr>
          <a:xfrm>
            <a:off x="1276777" y="430323"/>
            <a:ext cx="7665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ea"/>
                <a:ea typeface="+mj-ea"/>
              </a:rPr>
              <a:t>지식재산권이 무엇일까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ea"/>
                <a:ea typeface="+mj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530676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DA9AE-7E53-4B46-AE59-410F7667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23999"/>
            <a:ext cx="10178322" cy="4355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현지 유통업자의 상표권 무단 등록사례</a:t>
            </a:r>
            <a:r>
              <a:rPr lang="ko-KR" altLang="en-US" sz="3400" dirty="0">
                <a:solidFill>
                  <a:schemeClr val="tx1"/>
                </a:solidFill>
                <a:ea typeface="+mj-ea"/>
              </a:rPr>
              <a:t> </a:t>
            </a:r>
            <a:endParaRPr lang="en-US" altLang="ko-KR" sz="2600" dirty="0">
              <a:solidFill>
                <a:schemeClr val="tx1"/>
              </a:solidFill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□ 사례 개요</a:t>
            </a:r>
          </a:p>
          <a:p>
            <a:pPr marL="0" indent="0" fontAlgn="t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  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ㅇ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국내업체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터키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사와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2010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년 조명제품 유통계약 체결해 거래 중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2015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년 업체 간 사정으로 계약을 파기함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이후 타 유통업체 통해 터키 시장 내 물품 유통 시도함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indent="0" fontAlgn="t">
              <a:buNone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  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ㅇ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터키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기존 조명제품 유통 시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사의 상표권을 현지에 등록했음을 근거로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A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 대상 현지 물품 판매 금지 요청함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indent="0" fontAlgn="t">
              <a:buNone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   -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기존 유통계약서 내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 상표권 등록가능여부에 대해 명기돼 있지 않음을 악용해 터키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 상표 터키 내 무단 등록 실시함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indent="0" fontAlgn="t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□ 대응 상황</a:t>
            </a:r>
          </a:p>
          <a:p>
            <a:pPr marL="0" indent="0" fontAlgn="t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  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ㅇ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국내업체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터키 내 변호사 선임을 통해 내용증명 발송 추진 중이며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 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필요 시 소송 제기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D193DA-FAA7-4AA9-8229-22CDE3CD12FD}"/>
              </a:ext>
            </a:extLst>
          </p:cNvPr>
          <p:cNvSpPr/>
          <p:nvPr/>
        </p:nvSpPr>
        <p:spPr>
          <a:xfrm>
            <a:off x="2056272" y="516742"/>
            <a:ext cx="8079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지식 재산권 침해사례 </a:t>
            </a: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- 1</a:t>
            </a:r>
            <a:endParaRPr lang="ko-KR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65284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AB14B-A96C-4A42-AC37-A0ABD59E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6071"/>
            <a:ext cx="10178322" cy="437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현지 업체의 국내업체 물품 무단 판매 및 상표권 등록사례</a:t>
            </a:r>
          </a:p>
          <a:p>
            <a:pPr marL="0" indent="0" fontAlgn="t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□ 사례 개요</a:t>
            </a:r>
          </a:p>
          <a:p>
            <a:pPr marL="0" indent="0" fontAlgn="t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  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ㅇ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터키 내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사가 국내 의류업체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사의 공식 판매사이트임을 주장하는 인터넷 쇼핑몰을 개설 후 영업 중</a:t>
            </a:r>
          </a:p>
          <a:p>
            <a:pPr marL="0" indent="0" fontAlgn="t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   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국내업체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사와 관련 협의 진행한 바 없으나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S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판매사이트 개설 후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사의 상표권을 현지 등록함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indent="0" fontAlgn="t">
              <a:buNone/>
            </a:pP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    -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최근 현지 한류열풍 확산 등으로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 제품이 터키 시장 내 지명도를 확대해 나가고 있으나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현지 공식 진출 이전임을 감안해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무단 상표등록 후 판매사이트 개설했음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□ 대응 상황 </a:t>
            </a:r>
          </a:p>
          <a:p>
            <a:pPr marL="0" indent="0" fontAlgn="t">
              <a:buNone/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  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ㅇ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국내업체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사는 관련 절차 진행 위해 터키 내 변호사 선임 검토 중</a:t>
            </a:r>
          </a:p>
          <a:p>
            <a:pPr marL="0" indent="0" fontAlgn="t">
              <a:buNone/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8B4AAB-7654-4321-A4F9-A85E51812BAC}"/>
              </a:ext>
            </a:extLst>
          </p:cNvPr>
          <p:cNvSpPr/>
          <p:nvPr/>
        </p:nvSpPr>
        <p:spPr>
          <a:xfrm>
            <a:off x="2056272" y="516743"/>
            <a:ext cx="80794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지식 재산권 침해사례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- 2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80633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68448-AC21-46E4-9960-EA9FCA65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670" y="3023118"/>
            <a:ext cx="10178322" cy="2828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hlinkClick r:id="rId2"/>
              </a:rPr>
              <a:t>https://www.youtube.com/watch?v=VfaTEiqJEuw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B2A3B3-028B-40B8-9728-C5B9B5785569}"/>
              </a:ext>
            </a:extLst>
          </p:cNvPr>
          <p:cNvSpPr/>
          <p:nvPr/>
        </p:nvSpPr>
        <p:spPr>
          <a:xfrm>
            <a:off x="4496844" y="1006400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관련 영상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892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6CE81-75F3-4680-83AB-B14188DA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67232"/>
            <a:ext cx="10178322" cy="1492132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ko-KR" altLang="en-US" sz="4400" b="1" dirty="0"/>
              <a:t>블록 체인을 이용한 스마트 지식 재산권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837F4-45F9-4771-AAB5-07ACB6A3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31" y="1978566"/>
            <a:ext cx="7767615" cy="4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82301-E4C8-4098-BABD-318D7C12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618" y="256596"/>
            <a:ext cx="9835421" cy="77702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ko-KR" altLang="en-US" sz="5400" b="1" dirty="0">
                <a:latin typeface="+mj-ea"/>
              </a:rPr>
              <a:t>활용 사례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2273C4-8DC4-4FC7-B7FE-DA81A491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18" y="4148292"/>
            <a:ext cx="3242982" cy="2064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72000-D398-4D57-AF02-D3D11071C817}"/>
              </a:ext>
            </a:extLst>
          </p:cNvPr>
          <p:cNvSpPr txBox="1"/>
          <p:nvPr/>
        </p:nvSpPr>
        <p:spPr>
          <a:xfrm>
            <a:off x="1179961" y="1033618"/>
            <a:ext cx="666415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블록체인 기술에 기반한 미국의 세계 최초 상표관리 플랫폼</a:t>
            </a:r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절차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상표등록을 받으려는 자는 사이트에 상표사용에 관한 정보를 입력 → </a:t>
            </a:r>
            <a:r>
              <a:rPr lang="en-US" altLang="ko-KR" sz="2000" dirty="0">
                <a:latin typeface="+mj-ea"/>
                <a:ea typeface="+mj-ea"/>
              </a:rPr>
              <a:t>Cognate</a:t>
            </a:r>
            <a:r>
              <a:rPr lang="ko-KR" altLang="en-US" sz="2000" dirty="0">
                <a:latin typeface="+mj-ea"/>
                <a:ea typeface="+mj-ea"/>
              </a:rPr>
              <a:t>에서 사용 증명 검토 후 영구기한의 체인마크</a:t>
            </a:r>
            <a:r>
              <a:rPr lang="en-US" altLang="ko-KR" sz="2000" dirty="0">
                <a:latin typeface="+mj-ea"/>
                <a:ea typeface="+mj-ea"/>
              </a:rPr>
              <a:t>(Chain Mark) </a:t>
            </a:r>
            <a:r>
              <a:rPr lang="ko-KR" altLang="en-US" sz="2000" dirty="0">
                <a:latin typeface="+mj-ea"/>
                <a:ea typeface="+mj-ea"/>
              </a:rPr>
              <a:t>부여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상표 소유자가 상표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사용사실에 대한 기록을 제출하고 이를 검증하는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방식으로 사용증명 서비스를 제공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상표사용의 증거로 활용가능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  미국 상표법은 사용주의를 취하고 있어 상표 사용에 대한 권리 증명이 중요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한계 및 문제점</a:t>
            </a:r>
            <a:r>
              <a:rPr lang="en-US" altLang="ko-KR" sz="2000" dirty="0">
                <a:latin typeface="+mj-ea"/>
                <a:ea typeface="+mj-ea"/>
              </a:rPr>
              <a:t>) </a:t>
            </a:r>
            <a:r>
              <a:rPr lang="ko-KR" altLang="en-US" sz="2000" dirty="0">
                <a:latin typeface="+mj-ea"/>
                <a:ea typeface="+mj-ea"/>
              </a:rPr>
              <a:t>상표는 상품에 부착되어 거래되는 것이므로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최초 생산한 상품에 </a:t>
            </a:r>
            <a:r>
              <a:rPr lang="en-US" altLang="ko-KR" sz="2000" dirty="0">
                <a:latin typeface="+mj-ea"/>
                <a:ea typeface="+mj-ea"/>
              </a:rPr>
              <a:t>Chain Mark</a:t>
            </a:r>
            <a:r>
              <a:rPr lang="ko-KR" altLang="en-US" sz="2000" dirty="0">
                <a:latin typeface="+mj-ea"/>
                <a:ea typeface="+mj-ea"/>
              </a:rPr>
              <a:t>를 부착하여 생산량 증명은 가능하더라도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모든 유통업체에서 거래량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판매량을 자동적으로 추적하기 위해서는 관련 기술 및 기기의 보편적 보급이 필요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99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68D96A-B55D-4DBB-AC42-06C89EDA0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42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205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휴먼매직체</vt:lpstr>
      <vt:lpstr>Arial</vt:lpstr>
      <vt:lpstr>Gill Sans MT</vt:lpstr>
      <vt:lpstr>Impact</vt:lpstr>
      <vt:lpstr>배지</vt:lpstr>
      <vt:lpstr>블록체인을 이용한  지식재산권 보호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블록 체인을 이용한 스마트 지식 재산권</vt:lpstr>
      <vt:lpstr>활용 사례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블록체인을 이용한  지식재산권 보호</dc:title>
  <dc:creator>방기혁</dc:creator>
  <cp:lastModifiedBy>HANSUNG</cp:lastModifiedBy>
  <cp:revision>19</cp:revision>
  <dcterms:created xsi:type="dcterms:W3CDTF">2019-05-16T15:48:19Z</dcterms:created>
  <dcterms:modified xsi:type="dcterms:W3CDTF">2019-05-20T04:33:08Z</dcterms:modified>
</cp:coreProperties>
</file>