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6"/>
  </p:notesMasterIdLst>
  <p:handoutMasterIdLst>
    <p:handoutMasterId r:id="rId17"/>
  </p:handoutMasterIdLst>
  <p:sldIdLst>
    <p:sldId id="281" r:id="rId3"/>
    <p:sldId id="304" r:id="rId4"/>
    <p:sldId id="298" r:id="rId5"/>
    <p:sldId id="305" r:id="rId6"/>
    <p:sldId id="307" r:id="rId7"/>
    <p:sldId id="303" r:id="rId8"/>
    <p:sldId id="302" r:id="rId9"/>
    <p:sldId id="308" r:id="rId10"/>
    <p:sldId id="309" r:id="rId11"/>
    <p:sldId id="301" r:id="rId12"/>
    <p:sldId id="299" r:id="rId13"/>
    <p:sldId id="306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FFCC00"/>
    <a:srgbClr val="DDDDFF"/>
    <a:srgbClr val="7F7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176" autoAdjust="0"/>
  </p:normalViewPr>
  <p:slideViewPr>
    <p:cSldViewPr snapToGrid="0">
      <p:cViewPr>
        <p:scale>
          <a:sx n="100" d="100"/>
          <a:sy n="100" d="100"/>
        </p:scale>
        <p:origin x="700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행렬을 사용하면 컴퓨터로 연립</a:t>
            </a:r>
            <a:r>
              <a:rPr lang="en-US" altLang="ko-KR" dirty="0"/>
              <a:t>1</a:t>
            </a:r>
            <a:r>
              <a:rPr lang="ko-KR" altLang="en-US" dirty="0"/>
              <a:t>차방정식을 풀 수 있음</a:t>
            </a:r>
            <a:r>
              <a:rPr lang="en-US" altLang="ko-KR" dirty="0"/>
              <a:t>. </a:t>
            </a:r>
            <a:r>
              <a:rPr lang="ko-KR" altLang="en-US" dirty="0"/>
              <a:t>앞에 방법들은 순전히 방법을 알기 위한 것이고 실제로는 툴들을 사용하여 </a:t>
            </a:r>
            <a:r>
              <a:rPr lang="en-US" altLang="ko-KR" dirty="0"/>
              <a:t>PLU decomposition</a:t>
            </a:r>
            <a:r>
              <a:rPr lang="ko-KR" altLang="en-US" dirty="0"/>
              <a:t>을 구할 수 있다</a:t>
            </a:r>
            <a:r>
              <a:rPr lang="en-US" altLang="ko-KR" dirty="0"/>
              <a:t>. </a:t>
            </a:r>
            <a:r>
              <a:rPr lang="ko-KR" altLang="en-US" dirty="0"/>
              <a:t>그 중 오픈 소스 소프트웨어인 </a:t>
            </a:r>
            <a:r>
              <a:rPr lang="en-US" altLang="ko-KR" dirty="0"/>
              <a:t>Sage</a:t>
            </a:r>
            <a:r>
              <a:rPr lang="ko-KR" altLang="en-US" dirty="0"/>
              <a:t>를 사용하면 편리하게 행렬을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4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3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0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86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피봇팅</a:t>
            </a:r>
            <a:r>
              <a:rPr lang="ko-KR" altLang="en-US" dirty="0"/>
              <a:t> 없는 </a:t>
            </a:r>
            <a:r>
              <a:rPr lang="ko-KR" altLang="en-US" dirty="0" err="1"/>
              <a:t>가우시안</a:t>
            </a:r>
            <a:r>
              <a:rPr lang="ko-KR" altLang="en-US" dirty="0"/>
              <a:t> 소거법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3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5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11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99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언제나 </a:t>
            </a:r>
            <a:r>
              <a:rPr lang="en-US" altLang="ko-KR" dirty="0"/>
              <a:t>LU </a:t>
            </a:r>
            <a:r>
              <a:rPr lang="ko-KR" altLang="en-US" dirty="0"/>
              <a:t>분해가 끝까지 진행되는지 보장할 수 없기 때문에 실제 분해를 진행할 때는 적절한 행</a:t>
            </a:r>
            <a:r>
              <a:rPr lang="en-US" altLang="ko-KR" dirty="0"/>
              <a:t>/</a:t>
            </a:r>
            <a:r>
              <a:rPr lang="ko-KR" altLang="en-US" dirty="0"/>
              <a:t>열 교환이 수반됨</a:t>
            </a:r>
            <a:r>
              <a:rPr lang="en-US" altLang="ko-KR" dirty="0"/>
              <a:t>. -&gt; </a:t>
            </a:r>
            <a:r>
              <a:rPr lang="ko-KR" altLang="en-US" dirty="0"/>
              <a:t>치환행렬 </a:t>
            </a:r>
            <a:r>
              <a:rPr lang="en-US" altLang="ko-KR" dirty="0"/>
              <a:t>P </a:t>
            </a:r>
            <a:r>
              <a:rPr lang="ko-KR" altLang="en-US" dirty="0"/>
              <a:t>가 같이 제공되는 이유</a:t>
            </a:r>
            <a:endParaRPr lang="en-US" altLang="ko-KR" dirty="0"/>
          </a:p>
          <a:p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nonsingular, </a:t>
            </a:r>
            <a:r>
              <a:rPr lang="ko-KR" altLang="en-US" dirty="0"/>
              <a:t>역 연산이 가능한 행렬인 경우 실패할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47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PLU Decomposition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:https://youtu.be/</a:t>
            </a:r>
            <a:r>
              <a:rPr lang="en-US" altLang="ko-KR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sOuOfkmFGUA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PLU-Decomposition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7E49AC-2721-AB20-F7A7-C233197F9D55}"/>
              </a:ext>
            </a:extLst>
          </p:cNvPr>
          <p:cNvGrpSpPr/>
          <p:nvPr/>
        </p:nvGrpSpPr>
        <p:grpSpPr>
          <a:xfrm>
            <a:off x="310445" y="1061102"/>
            <a:ext cx="1989851" cy="769441"/>
            <a:chOff x="310445" y="1242806"/>
            <a:chExt cx="1989851" cy="7694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B8CF7-E5EB-446F-895A-F0A1AF155D05}"/>
                </a:ext>
              </a:extLst>
            </p:cNvPr>
            <p:cNvSpPr txBox="1"/>
            <p:nvPr/>
          </p:nvSpPr>
          <p:spPr>
            <a:xfrm>
              <a:off x="502927" y="1499684"/>
              <a:ext cx="1797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ermutation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BAB135-2D86-B4F0-8E06-45447E24155F}"/>
                </a:ext>
              </a:extLst>
            </p:cNvPr>
            <p:cNvSpPr txBox="1"/>
            <p:nvPr/>
          </p:nvSpPr>
          <p:spPr>
            <a:xfrm>
              <a:off x="310445" y="1242806"/>
              <a:ext cx="71420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P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BFDA6E-8F5D-6529-C1C6-917821BFFE33}"/>
              </a:ext>
            </a:extLst>
          </p:cNvPr>
          <p:cNvSpPr txBox="1"/>
          <p:nvPr/>
        </p:nvSpPr>
        <p:spPr>
          <a:xfrm>
            <a:off x="3022720" y="1310281"/>
            <a:ext cx="736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순서가 부여된 임의의 행렬을 의도된 다른 순서로 뒤섞어주는 연산 행렬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F6CB9E-75E4-3BA1-71BA-93434B903871}"/>
              </a:ext>
            </a:extLst>
          </p:cNvPr>
          <p:cNvSpPr txBox="1"/>
          <p:nvPr/>
        </p:nvSpPr>
        <p:spPr>
          <a:xfrm>
            <a:off x="2036527" y="1330777"/>
            <a:ext cx="140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치환행렬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: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E4D115-FD66-692B-80AA-F63458213666}"/>
                  </a:ext>
                </a:extLst>
              </p:cNvPr>
              <p:cNvSpPr txBox="1"/>
              <p:nvPr/>
            </p:nvSpPr>
            <p:spPr>
              <a:xfrm>
                <a:off x="1228583" y="2519493"/>
                <a:ext cx="241584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𝐼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E4D115-FD66-692B-80AA-F6345821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83" y="2519493"/>
                <a:ext cx="2415842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C4415A-54A6-A053-1B5F-9F468EC8D892}"/>
                  </a:ext>
                </a:extLst>
              </p:cNvPr>
              <p:cNvSpPr txBox="1"/>
              <p:nvPr/>
            </p:nvSpPr>
            <p:spPr>
              <a:xfrm>
                <a:off x="667549" y="1902755"/>
                <a:ext cx="7366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[STEP1] </a:t>
                </a:r>
                <a:r>
                  <a:rPr kumimoji="0" lang="ko-KR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단위행렬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𝐼</m:t>
                    </m:r>
                  </m:oMath>
                </a14:m>
                <a:r>
                  <a:rPr kumimoji="0" lang="ko-KR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를 재배치시킨 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𝑃</m:t>
                    </m:r>
                  </m:oMath>
                </a14:m>
                <a:r>
                  <a:rPr lang="ko-KR" altLang="en-US" noProof="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로 선언함</a:t>
                </a:r>
                <a:r>
                  <a:rPr lang="en-US" altLang="ko-KR" noProof="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kumimoji="0" lang="ko-KR" altLang="en-US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endParaRPr kumimoji="0" lang="en-US" altLang="ko-KR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C4415A-54A6-A053-1B5F-9F468EC8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49" y="1902755"/>
                <a:ext cx="7366821" cy="369332"/>
              </a:xfrm>
              <a:prstGeom prst="rect">
                <a:avLst/>
              </a:prstGeom>
              <a:blipFill>
                <a:blip r:embed="rId4"/>
                <a:stretch>
                  <a:fillRect l="-745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3F7CC43-9618-E073-9F41-87DDE5FFE958}"/>
                  </a:ext>
                </a:extLst>
              </p:cNvPr>
              <p:cNvSpPr txBox="1"/>
              <p:nvPr/>
            </p:nvSpPr>
            <p:spPr>
              <a:xfrm>
                <a:off x="4027700" y="2519452"/>
                <a:ext cx="241584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𝑃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3F7CC43-9618-E073-9F41-87DDE5FF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00" y="2519452"/>
                <a:ext cx="2415842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8DB600-C245-F856-1F53-13E0A492046F}"/>
                  </a:ext>
                </a:extLst>
              </p:cNvPr>
              <p:cNvSpPr txBox="1"/>
              <p:nvPr/>
            </p:nvSpPr>
            <p:spPr>
              <a:xfrm>
                <a:off x="667548" y="3977047"/>
                <a:ext cx="82001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[STEP2] </a:t>
                </a:r>
                <a:r>
                  <a:rPr lang="ko-KR" altLang="en-US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치환행렬</a:t>
                </a:r>
                <a:r>
                  <a:rPr lang="en-US" altLang="ko-KR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𝑃</m:t>
                    </m:r>
                  </m:oMath>
                </a14:m>
                <a:r>
                  <a:rPr lang="ko-KR" altLang="en-US" noProof="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와 재배열하고자 하는 </a:t>
                </a:r>
                <a:r>
                  <a:rPr lang="ko-KR" altLang="en-US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임의의 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𝐴</m:t>
                    </m:r>
                  </m:oMath>
                </a14:m>
                <a:r>
                  <a:rPr lang="ko-KR" altLang="en-US" noProof="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를 곱함</a:t>
                </a:r>
                <a:r>
                  <a:rPr lang="en-US" altLang="ko-KR" noProof="0" dirty="0"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kumimoji="0" lang="en-US" altLang="ko-KR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8DB600-C245-F856-1F53-13E0A4920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48" y="3977047"/>
                <a:ext cx="8200158" cy="369332"/>
              </a:xfrm>
              <a:prstGeom prst="rect">
                <a:avLst/>
              </a:prstGeom>
              <a:blipFill>
                <a:blip r:embed="rId6"/>
                <a:stretch>
                  <a:fillRect l="-669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680D80-03AA-2EE2-6DB6-7CB0559D55B4}"/>
              </a:ext>
            </a:extLst>
          </p:cNvPr>
          <p:cNvGrpSpPr/>
          <p:nvPr/>
        </p:nvGrpSpPr>
        <p:grpSpPr>
          <a:xfrm>
            <a:off x="4468401" y="4607660"/>
            <a:ext cx="2415842" cy="1526810"/>
            <a:chOff x="3828980" y="4391560"/>
            <a:chExt cx="2415842" cy="15268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245493D-A076-46E0-3B99-F72BED0F515E}"/>
                    </a:ext>
                  </a:extLst>
                </p:cNvPr>
                <p:cNvSpPr txBox="1"/>
                <p:nvPr/>
              </p:nvSpPr>
              <p:spPr>
                <a:xfrm>
                  <a:off x="3828980" y="4756064"/>
                  <a:ext cx="2415842" cy="11623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𝐴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245493D-A076-46E0-3B99-F72BED0F5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80" y="4756064"/>
                  <a:ext cx="2415842" cy="11623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E4D028E-A94E-1C1E-35D1-703ED1D2F767}"/>
                </a:ext>
              </a:extLst>
            </p:cNvPr>
            <p:cNvSpPr txBox="1"/>
            <p:nvPr/>
          </p:nvSpPr>
          <p:spPr>
            <a:xfrm>
              <a:off x="4700958" y="4391560"/>
              <a:ext cx="13798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열</a:t>
              </a:r>
              <a:r>
                <a:rPr lang="ko-KR" altLang="en-US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의 재배열</a:t>
              </a:r>
              <a:endParaRPr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585DADE-0BAF-2359-8492-E06DAEBAF005}"/>
              </a:ext>
            </a:extLst>
          </p:cNvPr>
          <p:cNvGrpSpPr/>
          <p:nvPr/>
        </p:nvGrpSpPr>
        <p:grpSpPr>
          <a:xfrm>
            <a:off x="7296747" y="4593549"/>
            <a:ext cx="2509945" cy="1482883"/>
            <a:chOff x="7745304" y="4904867"/>
            <a:chExt cx="2509945" cy="1482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914760-4100-2B91-0054-0678B0B44E8E}"/>
                    </a:ext>
                  </a:extLst>
                </p:cNvPr>
                <p:cNvSpPr txBox="1"/>
                <p:nvPr/>
              </p:nvSpPr>
              <p:spPr>
                <a:xfrm>
                  <a:off x="7745304" y="5274945"/>
                  <a:ext cx="2509945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𝐴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𝑝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h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914760-4100-2B91-0054-0678B0B44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304" y="5274945"/>
                  <a:ext cx="2509945" cy="11128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202EFD6-4D8B-D705-26E8-7C085499619C}"/>
                </a:ext>
              </a:extLst>
            </p:cNvPr>
            <p:cNvSpPr txBox="1"/>
            <p:nvPr/>
          </p:nvSpPr>
          <p:spPr>
            <a:xfrm>
              <a:off x="8683233" y="4904867"/>
              <a:ext cx="13798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0070C0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행</a:t>
              </a:r>
              <a:r>
                <a:rPr lang="ko-KR" altLang="en-US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의 재배열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36BDEB-0CC5-4FB4-6A98-A64E9DC4EE14}"/>
                  </a:ext>
                </a:extLst>
              </p:cNvPr>
              <p:cNvSpPr txBox="1"/>
              <p:nvPr/>
            </p:nvSpPr>
            <p:spPr>
              <a:xfrm>
                <a:off x="6314335" y="2830575"/>
                <a:ext cx="28619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dirty="0">
                    <a:solidFill>
                      <a:prstClr val="black"/>
                    </a:solidFill>
                    <a:ea typeface="서울남산체 M" panose="02020503020101020101" pitchFamily="18" charset="-127"/>
                  </a:rPr>
                  <a:t>permutation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𝜎</m:t>
                    </m:r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{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4, 2, 3, 1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36BDEB-0CC5-4FB4-6A98-A64E9DC4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35" y="2830575"/>
                <a:ext cx="2861939" cy="369332"/>
              </a:xfrm>
              <a:prstGeom prst="rect">
                <a:avLst/>
              </a:prstGeom>
              <a:blipFill>
                <a:blip r:embed="rId9"/>
                <a:stretch>
                  <a:fillRect l="-191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>
            <a:extLst>
              <a:ext uri="{FF2B5EF4-FFF2-40B4-BE49-F238E27FC236}">
                <a16:creationId xmlns:a16="http://schemas.microsoft.com/office/drawing/2014/main" id="{17F7365D-F775-5C7F-438E-5ABACAD100A2}"/>
              </a:ext>
            </a:extLst>
          </p:cNvPr>
          <p:cNvGrpSpPr/>
          <p:nvPr/>
        </p:nvGrpSpPr>
        <p:grpSpPr>
          <a:xfrm>
            <a:off x="1382801" y="4593549"/>
            <a:ext cx="3545074" cy="1487335"/>
            <a:chOff x="1349638" y="4301701"/>
            <a:chExt cx="3545074" cy="14873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76FC4F8-F99E-A9C6-BBB3-F7B12F949A8A}"/>
                    </a:ext>
                  </a:extLst>
                </p:cNvPr>
                <p:cNvSpPr txBox="1"/>
                <p:nvPr/>
              </p:nvSpPr>
              <p:spPr>
                <a:xfrm>
                  <a:off x="1349638" y="4626730"/>
                  <a:ext cx="2415842" cy="11623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𝐴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𝑔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h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𝑝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76FC4F8-F99E-A9C6-BBB3-F7B12F949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638" y="4626730"/>
                  <a:ext cx="2415842" cy="11623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FE6D759-840D-E62E-AF2C-59BF55350CDE}"/>
                    </a:ext>
                  </a:extLst>
                </p:cNvPr>
                <p:cNvSpPr txBox="1"/>
                <p:nvPr/>
              </p:nvSpPr>
              <p:spPr>
                <a:xfrm>
                  <a:off x="1573209" y="4301701"/>
                  <a:ext cx="241584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4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FE6D759-840D-E62E-AF2C-59BF55350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209" y="4301701"/>
                  <a:ext cx="241584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EAD5E8E-09B1-8C55-4238-0B3244ED3471}"/>
                    </a:ext>
                  </a:extLst>
                </p:cNvPr>
                <p:cNvSpPr txBox="1"/>
                <p:nvPr/>
              </p:nvSpPr>
              <p:spPr>
                <a:xfrm>
                  <a:off x="2478870" y="4661002"/>
                  <a:ext cx="2415842" cy="10937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  <m:t>4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EAD5E8E-09B1-8C55-4238-0B3244ED3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870" y="4661002"/>
                  <a:ext cx="2415842" cy="10937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57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SageMath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35E9-CB7B-432B-9277-F3D273FC28F8}"/>
              </a:ext>
            </a:extLst>
          </p:cNvPr>
          <p:cNvSpPr txBox="1"/>
          <p:nvPr/>
        </p:nvSpPr>
        <p:spPr>
          <a:xfrm>
            <a:off x="936414" y="2432334"/>
            <a:ext cx="6535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수학의 </a:t>
            </a:r>
            <a:r>
              <a:rPr kumimoji="0" lang="ko-KR" altLang="en-US" sz="20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bg1">
                      <a:lumMod val="75000"/>
                    </a:schemeClr>
                  </a:solidFill>
                </a:u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다양한 분야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의 기능을 갖춘 컴퓨터 대수학 시스템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FF461-6435-809E-9E57-EE577B089076}"/>
              </a:ext>
            </a:extLst>
          </p:cNvPr>
          <p:cNvSpPr txBox="1"/>
          <p:nvPr/>
        </p:nvSpPr>
        <p:spPr>
          <a:xfrm>
            <a:off x="3621659" y="1556752"/>
            <a:ext cx="6535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ystem for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lgebra and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eometry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F7FFF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xperimentation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03C9B-EF4F-9843-8D5C-1E0ADCB6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79" y="1426760"/>
            <a:ext cx="22955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22C9594-DB6D-BC2A-59DA-B88CEDA37872}"/>
              </a:ext>
            </a:extLst>
          </p:cNvPr>
          <p:cNvGrpSpPr/>
          <p:nvPr/>
        </p:nvGrpSpPr>
        <p:grpSpPr>
          <a:xfrm>
            <a:off x="3222222" y="2913022"/>
            <a:ext cx="5522904" cy="400110"/>
            <a:chOff x="5327037" y="2870641"/>
            <a:chExt cx="5522904" cy="400110"/>
          </a:xfrm>
        </p:grpSpPr>
        <p:sp>
          <p:nvSpPr>
            <p:cNvPr id="6" name="설명선: 굽은 선 5">
              <a:extLst>
                <a:ext uri="{FF2B5EF4-FFF2-40B4-BE49-F238E27FC236}">
                  <a16:creationId xmlns:a16="http://schemas.microsoft.com/office/drawing/2014/main" id="{089A9C6B-4AEF-393A-7B89-85908EC000DC}"/>
                </a:ext>
              </a:extLst>
            </p:cNvPr>
            <p:cNvSpPr/>
            <p:nvPr/>
          </p:nvSpPr>
          <p:spPr>
            <a:xfrm>
              <a:off x="5327037" y="2870641"/>
              <a:ext cx="5522904" cy="400110"/>
            </a:xfrm>
            <a:prstGeom prst="borderCallout2">
              <a:avLst>
                <a:gd name="adj1" fmla="val 45554"/>
                <a:gd name="adj2" fmla="val -185"/>
                <a:gd name="adj3" fmla="val 45554"/>
                <a:gd name="adj4" fmla="val -9002"/>
                <a:gd name="adj5" fmla="val -41268"/>
                <a:gd name="adj6" fmla="val -9160"/>
              </a:avLst>
            </a:prstGeom>
            <a:solidFill>
              <a:srgbClr val="DDDD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0E91AE-1B06-6A04-BD8C-D5270E0F3940}"/>
                </a:ext>
              </a:extLst>
            </p:cNvPr>
            <p:cNvSpPr txBox="1"/>
            <p:nvPr/>
          </p:nvSpPr>
          <p:spPr>
            <a:xfrm>
              <a:off x="5327037" y="2907769"/>
              <a:ext cx="55229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(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대수학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조합론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그래프 이론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수치해석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수론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미적분학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통계학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CED104-8AC4-E098-3A10-2A815C9502F6}"/>
              </a:ext>
            </a:extLst>
          </p:cNvPr>
          <p:cNvSpPr txBox="1"/>
          <p:nvPr/>
        </p:nvSpPr>
        <p:spPr>
          <a:xfrm>
            <a:off x="936414" y="3501831"/>
            <a:ext cx="10319171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MATLAB, Mathematica, </a:t>
            </a:r>
            <a:r>
              <a:rPr lang="en-US" altLang="ko-KR" sz="2000" dirty="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Maple,</a:t>
            </a:r>
            <a:r>
              <a:rPr lang="ko-KR" altLang="en-US" sz="2000" dirty="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dirty="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Magma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대체하는 오픈 소스 소프트웨어 개발을 목적으로 개발되었음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 (released in 2005)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54807-98A5-8EBD-45A2-CCB7C1DE8CF9}"/>
              </a:ext>
            </a:extLst>
          </p:cNvPr>
          <p:cNvSpPr txBox="1"/>
          <p:nvPr/>
        </p:nvSpPr>
        <p:spPr>
          <a:xfrm>
            <a:off x="936413" y="4671851"/>
            <a:ext cx="1031917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SAGE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 익히지 않아도 </a:t>
            </a:r>
            <a:r>
              <a:rPr lang="en-US" altLang="ko-KR" sz="2000" b="1" dirty="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CAS </a:t>
            </a:r>
            <a:r>
              <a:rPr lang="ko-KR" altLang="en-US" sz="2000" b="1" dirty="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도구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들의 언어를 그대로 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SAGE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사용할 수 있음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5F03E-8969-E7AF-AA9B-43B0977E32E3}"/>
              </a:ext>
            </a:extLst>
          </p:cNvPr>
          <p:cNvSpPr txBox="1"/>
          <p:nvPr/>
        </p:nvSpPr>
        <p:spPr>
          <a:xfrm>
            <a:off x="936412" y="5524323"/>
            <a:ext cx="1031917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Python(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기본언어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), </a:t>
            </a:r>
            <a:r>
              <a:rPr lang="en-US" altLang="ko-KR" sz="20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cython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C, C++, </a:t>
            </a:r>
            <a:r>
              <a:rPr lang="en-US" altLang="ko-KR" sz="20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fortran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07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SageMath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를 사용하여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PLU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행렬 구하기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7E401-7F52-A4FE-6F08-59982FEE5DA0}"/>
              </a:ext>
            </a:extLst>
          </p:cNvPr>
          <p:cNvSpPr txBox="1"/>
          <p:nvPr/>
        </p:nvSpPr>
        <p:spPr>
          <a:xfrm>
            <a:off x="484187" y="1090824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https://sagecell.sagemath.org/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FE50C-18B5-79F8-7D2B-2926C8850E05}"/>
              </a:ext>
            </a:extLst>
          </p:cNvPr>
          <p:cNvSpPr txBox="1"/>
          <p:nvPr/>
        </p:nvSpPr>
        <p:spPr>
          <a:xfrm>
            <a:off x="484187" y="6390450"/>
            <a:ext cx="6127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ko-KR" altLang="en-US" sz="1600" dirty="0"/>
              <a:t>http://matrix.skku.ac.kr/2018-album/LU-decom.html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E6274-DF7B-B5F2-6612-0858D4F02053}"/>
              </a:ext>
            </a:extLst>
          </p:cNvPr>
          <p:cNvSpPr txBox="1"/>
          <p:nvPr/>
        </p:nvSpPr>
        <p:spPr>
          <a:xfrm>
            <a:off x="509587" y="1875235"/>
            <a:ext cx="3406775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 dirty="0">
                <a:ea typeface="서울남산체 L" panose="02020503020101020101" pitchFamily="18" charset="-127"/>
              </a:rPr>
              <a:t>A = matrix([[a,b,c],[d,e,f],[g,h,i]])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A</a:t>
            </a:r>
          </a:p>
          <a:p>
            <a:endParaRPr lang="pt-BR" altLang="ko-KR" b="0" dirty="0">
              <a:ea typeface="서울남산체 L" panose="02020503020101020101" pitchFamily="18" charset="-127"/>
            </a:endParaRPr>
          </a:p>
          <a:p>
            <a:r>
              <a:rPr lang="pt-BR" altLang="ko-KR" dirty="0">
                <a:ea typeface="서울남산체 L" panose="02020503020101020101" pitchFamily="18" charset="-127"/>
              </a:rPr>
              <a:t>P, L, U = A.LU()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"P = "  # </a:t>
            </a:r>
            <a:r>
              <a:rPr lang="ko-KR" altLang="en-US" b="0" dirty="0">
                <a:ea typeface="서울남산체 L" panose="02020503020101020101" pitchFamily="18" charset="-127"/>
              </a:rPr>
              <a:t>치환 행렬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P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"L = "  # </a:t>
            </a:r>
            <a:r>
              <a:rPr lang="ko-KR" altLang="en-US" b="0" dirty="0">
                <a:ea typeface="서울남산체 L" panose="02020503020101020101" pitchFamily="18" charset="-127"/>
              </a:rPr>
              <a:t>하삼각행렬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L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"U = "  # </a:t>
            </a:r>
            <a:r>
              <a:rPr lang="ko-KR" altLang="en-US" b="0" dirty="0">
                <a:ea typeface="서울남산체 L" panose="02020503020101020101" pitchFamily="18" charset="-127"/>
              </a:rPr>
              <a:t>상삼각행렬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U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</a:t>
            </a:r>
          </a:p>
          <a:p>
            <a:r>
              <a:rPr lang="pt-BR" altLang="ko-KR" b="0" dirty="0">
                <a:ea typeface="서울남산체 L" panose="02020503020101020101" pitchFamily="18" charset="-127"/>
              </a:rPr>
              <a:t>print A == P*L*U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A6E5F-A3E2-870C-0867-39B031D70F06}"/>
              </a:ext>
            </a:extLst>
          </p:cNvPr>
          <p:cNvSpPr txBox="1"/>
          <p:nvPr/>
        </p:nvSpPr>
        <p:spPr>
          <a:xfrm>
            <a:off x="3975109" y="1926035"/>
            <a:ext cx="736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# 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알파벳 </a:t>
            </a: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– 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숫자</a:t>
            </a: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행렬의 성분</a:t>
            </a: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요소</a:t>
            </a: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넣어야 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FD7F1-01E9-AADB-79F2-1C5FCCE5FB6D}"/>
              </a:ext>
            </a:extLst>
          </p:cNvPr>
          <p:cNvSpPr txBox="1"/>
          <p:nvPr/>
        </p:nvSpPr>
        <p:spPr>
          <a:xfrm>
            <a:off x="3975108" y="2655598"/>
            <a:ext cx="736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# P, L, U 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구해주는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2DADB5-358D-FDD8-0787-715703959337}"/>
              </a:ext>
            </a:extLst>
          </p:cNvPr>
          <p:cNvSpPr txBox="1"/>
          <p:nvPr/>
        </p:nvSpPr>
        <p:spPr>
          <a:xfrm>
            <a:off x="3975108" y="5430970"/>
            <a:ext cx="736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# PLU </a:t>
            </a:r>
            <a:r>
              <a:rPr lang="ko-KR" altLang="en-US" b="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분해가 잘 되었는지 검증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9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선형방정식의 행렬 표기법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E9D8-C7F5-82BB-ADCE-77087468AEDC}"/>
              </a:ext>
            </a:extLst>
          </p:cNvPr>
          <p:cNvSpPr txBox="1"/>
          <p:nvPr/>
        </p:nvSpPr>
        <p:spPr>
          <a:xfrm>
            <a:off x="1770095" y="2588463"/>
            <a:ext cx="8827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선형시스템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(Linear System)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에서는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선형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연립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방정식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을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행렬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로 표현할 수 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D7FD55-0142-193B-56D8-04FE25AF902E}"/>
              </a:ext>
            </a:extLst>
          </p:cNvPr>
          <p:cNvGrpSpPr/>
          <p:nvPr/>
        </p:nvGrpSpPr>
        <p:grpSpPr>
          <a:xfrm>
            <a:off x="1082766" y="3406563"/>
            <a:ext cx="9065483" cy="1165437"/>
            <a:chOff x="1480708" y="1769477"/>
            <a:chExt cx="9065483" cy="1165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852E45-22B8-B173-2C82-167CB0DAAADC}"/>
                    </a:ext>
                  </a:extLst>
                </p:cNvPr>
                <p:cNvSpPr txBox="1"/>
                <p:nvPr/>
              </p:nvSpPr>
              <p:spPr>
                <a:xfrm>
                  <a:off x="1480708" y="1769477"/>
                  <a:ext cx="9065483" cy="8286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  <a:cs typeface="+mn-cs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  <a:cs typeface="+mn-cs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  <a:cs typeface="+mn-cs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  <a:cs typeface="+mn-cs"/>
                                  </a:rPr>
                                  <m:t>=5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=3</m:t>
                                </m:r>
                              </m:e>
                            </m:eqArr>
                            <m:r>
                              <a:rPr lang="en-US" altLang="ko-KR" i="1" noProof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L" panose="02020503020101020101" pitchFamily="18" charset="-127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서울남산체 L" panose="02020503020101020101" pitchFamily="18" charset="-127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2852E45-22B8-B173-2C82-167CB0DA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08" y="1769477"/>
                  <a:ext cx="9065483" cy="8286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D1572A-E6B1-A50B-B35D-25BA4C1AA56F}"/>
                </a:ext>
              </a:extLst>
            </p:cNvPr>
            <p:cNvSpPr txBox="1"/>
            <p:nvPr/>
          </p:nvSpPr>
          <p:spPr>
            <a:xfrm>
              <a:off x="6013449" y="2559944"/>
              <a:ext cx="1199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계수행렬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6E9F97-16BD-DF7C-2260-F0A99A30E2C0}"/>
                </a:ext>
              </a:extLst>
            </p:cNvPr>
            <p:cNvSpPr txBox="1"/>
            <p:nvPr/>
          </p:nvSpPr>
          <p:spPr>
            <a:xfrm>
              <a:off x="7319763" y="2565582"/>
              <a:ext cx="1326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상수항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벡터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C356B1-647B-E8C9-5290-A979875F20B1}"/>
                </a:ext>
              </a:extLst>
            </p:cNvPr>
            <p:cNvSpPr/>
            <p:nvPr/>
          </p:nvSpPr>
          <p:spPr>
            <a:xfrm>
              <a:off x="6140450" y="1955944"/>
              <a:ext cx="882650" cy="473005"/>
            </a:xfrm>
            <a:prstGeom prst="rect">
              <a:avLst/>
            </a:prstGeom>
            <a:solidFill>
              <a:srgbClr val="2E75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1B032E-BBC9-B89F-390B-1EDDCBD78ACC}"/>
                </a:ext>
              </a:extLst>
            </p:cNvPr>
            <p:cNvSpPr/>
            <p:nvPr/>
          </p:nvSpPr>
          <p:spPr>
            <a:xfrm>
              <a:off x="7895645" y="1949594"/>
              <a:ext cx="175205" cy="47300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31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A32D08-E919-F0EA-2644-9CA8FCABE692}"/>
              </a:ext>
            </a:extLst>
          </p:cNvPr>
          <p:cNvSpPr/>
          <p:nvPr/>
        </p:nvSpPr>
        <p:spPr>
          <a:xfrm>
            <a:off x="6095999" y="1912830"/>
            <a:ext cx="5270499" cy="3318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가우시안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소거법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(Gaussian Elimination)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9B45F-7365-DE8D-A16C-6DA9A3A9EF6A}"/>
              </a:ext>
            </a:extLst>
          </p:cNvPr>
          <p:cNvSpPr txBox="1"/>
          <p:nvPr/>
        </p:nvSpPr>
        <p:spPr>
          <a:xfrm>
            <a:off x="597523" y="1912830"/>
            <a:ext cx="10768976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미지수가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개인 연립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차 방정식을 나타낸 행렬을 행 사다리꼴 행렬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(Row Echelon Form of Matrix)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로 만들어 해를 구하는 방법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연립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1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차 방정식 풀이와 역행렬을 구할 때 사용되는 알고리즘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16A10A-1EB3-8ABA-8894-97F68AF00BE8}"/>
              </a:ext>
            </a:extLst>
          </p:cNvPr>
          <p:cNvSpPr/>
          <p:nvPr/>
        </p:nvSpPr>
        <p:spPr>
          <a:xfrm>
            <a:off x="471344" y="1372370"/>
            <a:ext cx="1078762" cy="369332"/>
          </a:xfrm>
          <a:prstGeom prst="rect">
            <a:avLst/>
          </a:prstGeom>
          <a:solidFill>
            <a:srgbClr val="2E75B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E3CCF-32FB-1AF1-92A3-D3DD5502AB3D}"/>
              </a:ext>
            </a:extLst>
          </p:cNvPr>
          <p:cNvSpPr/>
          <p:nvPr/>
        </p:nvSpPr>
        <p:spPr>
          <a:xfrm>
            <a:off x="488044" y="1754581"/>
            <a:ext cx="11056256" cy="1795775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4629C-4C99-4715-7E00-0FF694A70A86}"/>
              </a:ext>
            </a:extLst>
          </p:cNvPr>
          <p:cNvSpPr txBox="1"/>
          <p:nvPr/>
        </p:nvSpPr>
        <p:spPr>
          <a:xfrm>
            <a:off x="597523" y="1408534"/>
            <a:ext cx="837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FAC25A-1832-2471-C004-DCF2CC6CF90A}"/>
              </a:ext>
            </a:extLst>
          </p:cNvPr>
          <p:cNvSpPr/>
          <p:nvPr/>
        </p:nvSpPr>
        <p:spPr>
          <a:xfrm>
            <a:off x="488044" y="3855220"/>
            <a:ext cx="1078762" cy="369332"/>
          </a:xfrm>
          <a:prstGeom prst="rect">
            <a:avLst/>
          </a:prstGeom>
          <a:solidFill>
            <a:srgbClr val="2E75B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15236D-FD5F-DB96-5317-2613969B13BF}"/>
              </a:ext>
            </a:extLst>
          </p:cNvPr>
          <p:cNvSpPr/>
          <p:nvPr/>
        </p:nvSpPr>
        <p:spPr>
          <a:xfrm>
            <a:off x="504744" y="4224552"/>
            <a:ext cx="11056256" cy="201820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C6F48C-5D67-67DB-3D53-AC6C7B836017}"/>
              </a:ext>
            </a:extLst>
          </p:cNvPr>
          <p:cNvSpPr txBox="1"/>
          <p:nvPr/>
        </p:nvSpPr>
        <p:spPr>
          <a:xfrm>
            <a:off x="614223" y="3891384"/>
            <a:ext cx="837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단계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770B24-8114-333D-1063-8413AFB7E657}"/>
              </a:ext>
            </a:extLst>
          </p:cNvPr>
          <p:cNvGrpSpPr/>
          <p:nvPr/>
        </p:nvGrpSpPr>
        <p:grpSpPr>
          <a:xfrm>
            <a:off x="8022345" y="2379686"/>
            <a:ext cx="1908643" cy="856835"/>
            <a:chOff x="4303530" y="3326899"/>
            <a:chExt cx="1908643" cy="85683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AE3F37-F152-22ED-F5A7-EA04F38E12E0}"/>
                </a:ext>
              </a:extLst>
            </p:cNvPr>
            <p:cNvGrpSpPr/>
            <p:nvPr/>
          </p:nvGrpSpPr>
          <p:grpSpPr>
            <a:xfrm>
              <a:off x="4483100" y="3352618"/>
              <a:ext cx="1392238" cy="831116"/>
              <a:chOff x="4483100" y="3352618"/>
              <a:chExt cx="1392238" cy="831116"/>
            </a:xfrm>
          </p:grpSpPr>
          <p:sp>
            <p:nvSpPr>
              <p:cNvPr id="45" name="직각 삼각형 44">
                <a:extLst>
                  <a:ext uri="{FF2B5EF4-FFF2-40B4-BE49-F238E27FC236}">
                    <a16:creationId xmlns:a16="http://schemas.microsoft.com/office/drawing/2014/main" id="{0A2B7116-6FB6-900F-C595-6DF651C2C04B}"/>
                  </a:ext>
                </a:extLst>
              </p:cNvPr>
              <p:cNvSpPr/>
              <p:nvPr/>
            </p:nvSpPr>
            <p:spPr>
              <a:xfrm flipH="1" flipV="1">
                <a:off x="4483100" y="3358828"/>
                <a:ext cx="1004320" cy="824906"/>
              </a:xfrm>
              <a:prstGeom prst="rtTriangle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8CE0C45-1658-755F-90BB-26A1D989C005}"/>
                  </a:ext>
                </a:extLst>
              </p:cNvPr>
              <p:cNvSpPr/>
              <p:nvPr/>
            </p:nvSpPr>
            <p:spPr>
              <a:xfrm>
                <a:off x="5487420" y="3352618"/>
                <a:ext cx="387918" cy="824906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321E866-F2BD-AFC7-D9C3-5F6E35C3DF63}"/>
                    </a:ext>
                  </a:extLst>
                </p:cNvPr>
                <p:cNvSpPr txBox="1"/>
                <p:nvPr/>
              </p:nvSpPr>
              <p:spPr>
                <a:xfrm>
                  <a:off x="4303530" y="3326899"/>
                  <a:ext cx="1908643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321E866-F2BD-AFC7-D9C3-5F6E35C3D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530" y="3326899"/>
                  <a:ext cx="1908643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6A40708-4D23-8BE2-EE06-C89161932CEF}"/>
              </a:ext>
            </a:extLst>
          </p:cNvPr>
          <p:cNvSpPr txBox="1"/>
          <p:nvPr/>
        </p:nvSpPr>
        <p:spPr>
          <a:xfrm>
            <a:off x="648384" y="4433435"/>
            <a:ext cx="107689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[STEP1]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전진 소거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(forward elimination)</a:t>
            </a: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첨가행렬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(Augmented matrix)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 후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행 사다리꼴 형태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(REF)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만듦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[STEP2] </a:t>
            </a:r>
            <a:r>
              <a:rPr lang="ko-KR" altLang="en-US" sz="20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후진대입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(Back substitution)</a:t>
            </a: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0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후진대입법을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사용하여 해를 구함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8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가우시안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소거법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(Gaussian Elimination)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03A9F-7A8D-EC15-658E-4150C560738B}"/>
              </a:ext>
            </a:extLst>
          </p:cNvPr>
          <p:cNvSpPr txBox="1"/>
          <p:nvPr/>
        </p:nvSpPr>
        <p:spPr>
          <a:xfrm>
            <a:off x="411920" y="1175644"/>
            <a:ext cx="612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[STEP1] </a:t>
            </a:r>
            <a:r>
              <a:rPr lang="ko-KR" altLang="en-US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전진 소거</a:t>
            </a:r>
            <a:r>
              <a:rPr lang="en-US" altLang="ko-KR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(forward elimination)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4B480-DA60-3679-66B0-10969DFB34ED}"/>
                  </a:ext>
                </a:extLst>
              </p:cNvPr>
              <p:cNvSpPr txBox="1"/>
              <p:nvPr/>
            </p:nvSpPr>
            <p:spPr>
              <a:xfrm>
                <a:off x="6717015" y="1544976"/>
                <a:ext cx="4838699" cy="1430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–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Augmented matrix: [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계수행렬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|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상수항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벡터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]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–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pivot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𝑝</m:t>
                    </m:r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: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대각행렬</a:t>
                </a:r>
                <a:endPara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  <a:p>
                <a:pPr marL="285750" indent="-285750">
                  <a:buFontTx/>
                  <a:buChar char="–"/>
                  <a:defRPr/>
                </a:pPr>
                <a:r>
                  <a:rPr lang="en-US" altLang="ko-KR" sz="18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multiplier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𝑚</m:t>
                    </m:r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𝑝𝑖𝑣𝑜𝑡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아</m:t>
                        </m:r>
                        <m:r>
                          <a:rPr lang="ko-KR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래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원</m:t>
                        </m:r>
                        <m:r>
                          <a:rPr lang="ko-KR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소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𝑝𝑖𝑣𝑜𝑡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4B480-DA60-3679-66B0-10969DFB3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5" y="1544976"/>
                <a:ext cx="4838699" cy="1430584"/>
              </a:xfrm>
              <a:prstGeom prst="rect">
                <a:avLst/>
              </a:prstGeom>
              <a:blipFill>
                <a:blip r:embed="rId3"/>
                <a:stretch>
                  <a:fillRect l="-1008" t="-2128" b="-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A1F442-E3B9-5960-EE6B-0F460E67148E}"/>
                  </a:ext>
                </a:extLst>
              </p:cNvPr>
              <p:cNvSpPr txBox="1"/>
              <p:nvPr/>
            </p:nvSpPr>
            <p:spPr>
              <a:xfrm>
                <a:off x="848078" y="1579531"/>
                <a:ext cx="5063067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A1F442-E3B9-5960-EE6B-0F460E67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78" y="1579531"/>
                <a:ext cx="5063067" cy="1102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C468E-C7EA-C963-E379-1786198E6EAB}"/>
                  </a:ext>
                </a:extLst>
              </p:cNvPr>
              <p:cNvSpPr txBox="1"/>
              <p:nvPr/>
            </p:nvSpPr>
            <p:spPr>
              <a:xfrm>
                <a:off x="299093" y="2485298"/>
                <a:ext cx="244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=1      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C468E-C7EA-C963-E379-1786198E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3" y="2485298"/>
                <a:ext cx="2449814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A2B82-A960-191B-D8E1-93A048F425A7}"/>
                  </a:ext>
                </a:extLst>
              </p:cNvPr>
              <p:cNvSpPr txBox="1"/>
              <p:nvPr/>
            </p:nvSpPr>
            <p:spPr>
              <a:xfrm>
                <a:off x="2329870" y="2400433"/>
                <a:ext cx="4387145" cy="518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2,1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=0</m:t>
                    </m:r>
                  </m:oMath>
                </a14:m>
                <a:r>
                  <a:rPr lang="en-US" altLang="ko-KR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3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,1</m:t>
                        </m:r>
                      </m:sub>
                    </m:sSub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2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5A2B82-A960-191B-D8E1-93A048F42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70" y="2400433"/>
                <a:ext cx="4387145" cy="518347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AD4227-D2A4-496B-0D3B-F9EA3D9DB4C6}"/>
                  </a:ext>
                </a:extLst>
              </p:cNvPr>
              <p:cNvSpPr txBox="1"/>
              <p:nvPr/>
            </p:nvSpPr>
            <p:spPr>
              <a:xfrm>
                <a:off x="1947209" y="3671542"/>
                <a:ext cx="5345413" cy="1101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AD4227-D2A4-496B-0D3B-F9EA3D9DB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09" y="3671542"/>
                <a:ext cx="5345413" cy="11019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2B1A17-F400-4E95-BB09-5900DBB393A8}"/>
                  </a:ext>
                </a:extLst>
              </p:cNvPr>
              <p:cNvSpPr txBox="1"/>
              <p:nvPr/>
            </p:nvSpPr>
            <p:spPr>
              <a:xfrm>
                <a:off x="1524000" y="2927738"/>
                <a:ext cx="4387145" cy="670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2,1</m:t>
                          </m:r>
                        </m:sub>
                      </m:sSub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1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,1</m:t>
                          </m:r>
                        </m:sub>
                      </m:sSub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2B1A17-F400-4E95-BB09-5900DBB39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27738"/>
                <a:ext cx="4387145" cy="6706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917134-58F8-B310-79A8-1D3081742B0A}"/>
                  </a:ext>
                </a:extLst>
              </p:cNvPr>
              <p:cNvSpPr txBox="1"/>
              <p:nvPr/>
            </p:nvSpPr>
            <p:spPr>
              <a:xfrm>
                <a:off x="299093" y="4773447"/>
                <a:ext cx="244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solidFill>
                                <a:prstClr val="black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=1      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917134-58F8-B310-79A8-1D3081742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3" y="4773447"/>
                <a:ext cx="2449814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52D903-D701-1A72-3AB6-430462E8AB86}"/>
                  </a:ext>
                </a:extLst>
              </p:cNvPr>
              <p:cNvSpPr txBox="1"/>
              <p:nvPr/>
            </p:nvSpPr>
            <p:spPr>
              <a:xfrm>
                <a:off x="2329870" y="4688582"/>
                <a:ext cx="4387145" cy="518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3</m:t>
                        </m:r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2</m:t>
                    </m:r>
                  </m:oMath>
                </a14:m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52D903-D701-1A72-3AB6-430462E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70" y="4688582"/>
                <a:ext cx="4387145" cy="518347"/>
              </a:xfrm>
              <a:prstGeom prst="rect">
                <a:avLst/>
              </a:prstGeom>
              <a:blipFill>
                <a:blip r:embed="rId10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E9010C-156F-78DB-ECD3-B3B2F9BBE345}"/>
                  </a:ext>
                </a:extLst>
              </p:cNvPr>
              <p:cNvSpPr txBox="1"/>
              <p:nvPr/>
            </p:nvSpPr>
            <p:spPr>
              <a:xfrm>
                <a:off x="1947209" y="5670510"/>
                <a:ext cx="5345413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−(−2)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E9010C-156F-78DB-ECD3-B3B2F9BB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09" y="5670510"/>
                <a:ext cx="5345413" cy="12497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5F0A6-7424-DD9F-E1B0-33F2B07030D2}"/>
                  </a:ext>
                </a:extLst>
              </p:cNvPr>
              <p:cNvSpPr txBox="1"/>
              <p:nvPr/>
            </p:nvSpPr>
            <p:spPr>
              <a:xfrm>
                <a:off x="1524000" y="5215887"/>
                <a:ext cx="4387145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  <m:r>
                            <a:rPr lang="en-US" altLang="ko-KR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75F0A6-7424-DD9F-E1B0-33F2B070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15887"/>
                <a:ext cx="4387145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1AB0E-E943-78B4-DFF5-BDE72564A804}"/>
              </a:ext>
            </a:extLst>
          </p:cNvPr>
          <p:cNvSpPr/>
          <p:nvPr/>
        </p:nvSpPr>
        <p:spPr>
          <a:xfrm>
            <a:off x="5416550" y="5672313"/>
            <a:ext cx="1831622" cy="979743"/>
          </a:xfrm>
          <a:prstGeom prst="rect">
            <a:avLst/>
          </a:prstGeom>
          <a:noFill/>
          <a:ln w="19050">
            <a:solidFill>
              <a:srgbClr val="7F7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A7982E-671D-60FE-67CF-383562E1CF00}"/>
              </a:ext>
            </a:extLst>
          </p:cNvPr>
          <p:cNvSpPr txBox="1"/>
          <p:nvPr/>
        </p:nvSpPr>
        <p:spPr>
          <a:xfrm>
            <a:off x="5752923" y="5274656"/>
            <a:ext cx="1158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highlight>
                  <a:srgbClr val="DDDDFF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REF </a:t>
            </a:r>
            <a:r>
              <a:rPr lang="ko-KR" altLang="en-US" dirty="0">
                <a:solidFill>
                  <a:prstClr val="black"/>
                </a:solidFill>
                <a:highlight>
                  <a:srgbClr val="DDDDFF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행렬</a:t>
            </a:r>
            <a:endParaRPr lang="ko-KR" altLang="en-US" dirty="0">
              <a:highlight>
                <a:srgbClr val="DDDDFF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08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가우시안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소거법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(Gaussian Elimination)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03A9F-7A8D-EC15-658E-4150C560738B}"/>
              </a:ext>
            </a:extLst>
          </p:cNvPr>
          <p:cNvSpPr txBox="1"/>
          <p:nvPr/>
        </p:nvSpPr>
        <p:spPr>
          <a:xfrm>
            <a:off x="411920" y="1350589"/>
            <a:ext cx="612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[STEP2] </a:t>
            </a:r>
            <a:r>
              <a:rPr lang="ko-KR" altLang="en-US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후진 대입</a:t>
            </a:r>
            <a:r>
              <a:rPr lang="en-US" altLang="ko-KR" sz="1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(Back substitution)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E155E1-69A5-07FE-D5F6-9B1F4E0B80FD}"/>
              </a:ext>
            </a:extLst>
          </p:cNvPr>
          <p:cNvGrpSpPr/>
          <p:nvPr/>
        </p:nvGrpSpPr>
        <p:grpSpPr>
          <a:xfrm>
            <a:off x="4773789" y="1962562"/>
            <a:ext cx="2644422" cy="1101905"/>
            <a:chOff x="3759200" y="2024859"/>
            <a:chExt cx="2644422" cy="11019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AE9010C-156F-78DB-ECD3-B3B2F9BBE345}"/>
                    </a:ext>
                  </a:extLst>
                </p:cNvPr>
                <p:cNvSpPr txBox="1"/>
                <p:nvPr/>
              </p:nvSpPr>
              <p:spPr>
                <a:xfrm>
                  <a:off x="3759200" y="2024859"/>
                  <a:ext cx="2644422" cy="1101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CC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CC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highlight>
                                        <a:srgbClr val="FFCC00"/>
                                      </a:highlight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AE9010C-156F-78DB-ECD3-B3B2F9BB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0" y="2024859"/>
                  <a:ext cx="2644422" cy="11019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D2586D-90DB-85A5-3A59-C61F795EA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666" y="2075659"/>
              <a:ext cx="0" cy="72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BFFF0B-DA2C-2364-5BED-F88FA94A825A}"/>
              </a:ext>
            </a:extLst>
          </p:cNvPr>
          <p:cNvGrpSpPr/>
          <p:nvPr/>
        </p:nvGrpSpPr>
        <p:grpSpPr>
          <a:xfrm>
            <a:off x="4092919" y="3275237"/>
            <a:ext cx="4551767" cy="1381440"/>
            <a:chOff x="3863975" y="3082054"/>
            <a:chExt cx="4551767" cy="1381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07DF74-89E0-AD89-F9DB-475D0645EE72}"/>
                    </a:ext>
                  </a:extLst>
                </p:cNvPr>
                <p:cNvSpPr txBox="1"/>
                <p:nvPr/>
              </p:nvSpPr>
              <p:spPr>
                <a:xfrm>
                  <a:off x="3863975" y="3082054"/>
                  <a:ext cx="32861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=−3    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  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=−1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07DF74-89E0-AD89-F9DB-475D0645E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975" y="3082054"/>
                  <a:ext cx="32861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29FBDA-B8F8-2AAD-957A-76FE89E587B0}"/>
                    </a:ext>
                  </a:extLst>
                </p:cNvPr>
                <p:cNvSpPr txBox="1"/>
                <p:nvPr/>
              </p:nvSpPr>
              <p:spPr>
                <a:xfrm>
                  <a:off x="4003966" y="3570181"/>
                  <a:ext cx="4140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+1  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 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=−1+1=0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29FBDA-B8F8-2AAD-957A-76FE89E5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966" y="3570181"/>
                  <a:ext cx="4140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C748F6-B83C-F770-3106-5F87772F6040}"/>
                    </a:ext>
                  </a:extLst>
                </p:cNvPr>
                <p:cNvSpPr txBox="1"/>
                <p:nvPr/>
              </p:nvSpPr>
              <p:spPr>
                <a:xfrm>
                  <a:off x="4275542" y="4094162"/>
                  <a:ext cx="4140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+2  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 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=−(−1)+2=3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C748F6-B83C-F770-3106-5F87772F6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542" y="4094162"/>
                  <a:ext cx="414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496F5E-ADE9-F2F0-94F8-6D4098877CCE}"/>
                  </a:ext>
                </a:extLst>
              </p:cNvPr>
              <p:cNvSpPr txBox="1"/>
              <p:nvPr/>
            </p:nvSpPr>
            <p:spPr>
              <a:xfrm>
                <a:off x="3467568" y="5167685"/>
                <a:ext cx="5063067" cy="825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496F5E-ADE9-F2F0-94F8-6D4098877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68" y="5167685"/>
                <a:ext cx="5063067" cy="825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075FAC-DDF5-4ACA-178F-2773727D4E46}"/>
                  </a:ext>
                </a:extLst>
              </p:cNvPr>
              <p:cNvSpPr txBox="1"/>
              <p:nvPr/>
            </p:nvSpPr>
            <p:spPr>
              <a:xfrm>
                <a:off x="-52307" y="1883544"/>
                <a:ext cx="5063067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075FAC-DDF5-4ACA-178F-2773727D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307" y="1883544"/>
                <a:ext cx="5063067" cy="1102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3855C-55C1-B79D-9B73-AD6D63860573}"/>
              </a:ext>
            </a:extLst>
          </p:cNvPr>
          <p:cNvSpPr/>
          <p:nvPr/>
        </p:nvSpPr>
        <p:spPr>
          <a:xfrm>
            <a:off x="4977695" y="5019443"/>
            <a:ext cx="2114030" cy="1131364"/>
          </a:xfrm>
          <a:prstGeom prst="rect">
            <a:avLst/>
          </a:prstGeom>
          <a:noFill/>
          <a:ln w="19050">
            <a:solidFill>
              <a:srgbClr val="7F7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4CDB5-45EB-7D18-A7CB-0DF7CF336851}"/>
              </a:ext>
            </a:extLst>
          </p:cNvPr>
          <p:cNvSpPr/>
          <p:nvPr/>
        </p:nvSpPr>
        <p:spPr>
          <a:xfrm>
            <a:off x="4373501" y="3234733"/>
            <a:ext cx="2718224" cy="409836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0507D7-993E-A183-3960-EF513749017D}"/>
              </a:ext>
            </a:extLst>
          </p:cNvPr>
          <p:cNvSpPr/>
          <p:nvPr/>
        </p:nvSpPr>
        <p:spPr>
          <a:xfrm>
            <a:off x="4373501" y="3756456"/>
            <a:ext cx="3798949" cy="409836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6E48-4130-C25C-B62D-A8CFE228EBB4}"/>
              </a:ext>
            </a:extLst>
          </p:cNvPr>
          <p:cNvSpPr/>
          <p:nvPr/>
        </p:nvSpPr>
        <p:spPr>
          <a:xfrm>
            <a:off x="4373500" y="4285934"/>
            <a:ext cx="4271186" cy="40983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LU-Decomposition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24E12D-67FC-4A09-F0BF-DE188EF47A09}"/>
                  </a:ext>
                </a:extLst>
              </p:cNvPr>
              <p:cNvSpPr txBox="1"/>
              <p:nvPr/>
            </p:nvSpPr>
            <p:spPr>
              <a:xfrm>
                <a:off x="3032125" y="2899720"/>
                <a:ext cx="6127750" cy="873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b="0" dirty="0">
                    <a:ea typeface="서울남산체 L" panose="02020503020101020101" pitchFamily="18" charset="-127"/>
                  </a:rPr>
                  <a:t>:</a:t>
                </a:r>
                <a:r>
                  <a:rPr lang="ko-KR" altLang="en-US" b="0" dirty="0">
                    <a:ea typeface="서울남산체 L" panose="02020503020101020101" pitchFamily="18" charset="-127"/>
                  </a:rPr>
                  <a:t>임의의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b="0" dirty="0">
                    <a:ea typeface="서울남산체 L" panose="02020503020101020101" pitchFamily="18" charset="-127"/>
                  </a:rPr>
                  <a:t>가 존재할 때</a:t>
                </a:r>
                <a:r>
                  <a:rPr lang="en-US" altLang="ko-KR" b="0" dirty="0">
                    <a:ea typeface="서울남산체 L" panose="020205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b="0" dirty="0">
                    <a:ea typeface="서울남산체 L" panose="02020503020101020101" pitchFamily="18" charset="-127"/>
                  </a:rPr>
                  <a:t>를 두 행렬의 곱으로 분해하는 것</a:t>
                </a:r>
                <a:endParaRPr lang="en-US" altLang="ko-KR" b="0" dirty="0">
                  <a:ea typeface="서울남산체 L" panose="020205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b="1" dirty="0">
                    <a:ea typeface="서울남산체 L" panose="02020503020101020101" pitchFamily="18" charset="-127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𝑨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𝑳𝑼</m:t>
                    </m:r>
                  </m:oMath>
                </a14:m>
                <a:r>
                  <a:rPr lang="en-US" altLang="ko-KR" sz="2400" b="1" dirty="0"/>
                  <a:t>”</a:t>
                </a:r>
                <a:endParaRPr lang="ko-KR" altLang="en-US" sz="2400" b="1" dirty="0"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24E12D-67FC-4A09-F0BF-DE188EF4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5" y="2899720"/>
                <a:ext cx="6127750" cy="873894"/>
              </a:xfrm>
              <a:prstGeom prst="rect">
                <a:avLst/>
              </a:prstGeom>
              <a:blipFill>
                <a:blip r:embed="rId3"/>
                <a:stretch>
                  <a:fillRect l="-795" t="-5594" b="-13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F499F9A-59D8-5A68-DCE6-4F9DBBC68769}"/>
              </a:ext>
            </a:extLst>
          </p:cNvPr>
          <p:cNvSpPr txBox="1"/>
          <p:nvPr/>
        </p:nvSpPr>
        <p:spPr>
          <a:xfrm>
            <a:off x="4497020" y="2010039"/>
            <a:ext cx="4662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LU-Decomposition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43F9C-50B8-C57A-9E00-7B8E52FBE1D5}"/>
              </a:ext>
            </a:extLst>
          </p:cNvPr>
          <p:cNvSpPr txBox="1"/>
          <p:nvPr/>
        </p:nvSpPr>
        <p:spPr>
          <a:xfrm>
            <a:off x="2677911" y="4140075"/>
            <a:ext cx="7039378" cy="88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b="0" dirty="0">
                <a:ea typeface="서울남산체 L" panose="02020503020101020101" pitchFamily="18" charset="-127"/>
              </a:rPr>
              <a:t>Gaussian Elimination</a:t>
            </a:r>
            <a:r>
              <a:rPr lang="ko-KR" altLang="en-US" b="0" dirty="0">
                <a:ea typeface="서울남산체 L" panose="02020503020101020101" pitchFamily="18" charset="-127"/>
              </a:rPr>
              <a:t>을 이용하여 구할 수 있음</a:t>
            </a:r>
            <a:r>
              <a:rPr lang="en-US" altLang="ko-KR" b="0" dirty="0">
                <a:ea typeface="서울남산체 L" panose="02020503020101020101" pitchFamily="18" charset="-127"/>
              </a:rPr>
              <a:t>. (without pivoting)</a:t>
            </a:r>
            <a:r>
              <a:rPr lang="en-US" altLang="ko-KR" b="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→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dirty="0" err="1">
                <a:ea typeface="서울남산체 L" panose="02020503020101020101" pitchFamily="18" charset="-127"/>
              </a:rPr>
              <a:t>행교환</a:t>
            </a:r>
            <a:r>
              <a:rPr lang="ko-KR" altLang="en-US" dirty="0">
                <a:ea typeface="서울남산체 L" panose="02020503020101020101" pitchFamily="18" charset="-127"/>
              </a:rPr>
              <a:t> 없는 </a:t>
            </a:r>
            <a:r>
              <a:rPr lang="ko-KR" altLang="en-US" dirty="0" err="1">
                <a:ea typeface="서울남산체 L" panose="02020503020101020101" pitchFamily="18" charset="-127"/>
              </a:rPr>
              <a:t>가우시안</a:t>
            </a:r>
            <a:r>
              <a:rPr lang="ko-KR" altLang="en-US" dirty="0">
                <a:ea typeface="서울남산체 L" panose="02020503020101020101" pitchFamily="18" charset="-127"/>
              </a:rPr>
              <a:t> 소거법</a:t>
            </a:r>
            <a:endParaRPr lang="en-US" altLang="ko-KR" b="0" dirty="0"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73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LU-Decomposition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0776697-989C-846C-9558-C9E934A083DA}"/>
              </a:ext>
            </a:extLst>
          </p:cNvPr>
          <p:cNvGrpSpPr/>
          <p:nvPr/>
        </p:nvGrpSpPr>
        <p:grpSpPr>
          <a:xfrm>
            <a:off x="954178" y="1422088"/>
            <a:ext cx="10480995" cy="1534141"/>
            <a:chOff x="650102" y="2171781"/>
            <a:chExt cx="10480995" cy="15341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F8DFE2-E460-141A-82B0-446225F19E41}"/>
                </a:ext>
              </a:extLst>
            </p:cNvPr>
            <p:cNvSpPr txBox="1"/>
            <p:nvPr/>
          </p:nvSpPr>
          <p:spPr>
            <a:xfrm>
              <a:off x="3764276" y="2173290"/>
              <a:ext cx="7366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주대각선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기준으로 대각항의 위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아래쪽 항들의 값이 모두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인 경우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2CCCA-5BCA-8C10-18A3-C9C2C74CEA82}"/>
                </a:ext>
              </a:extLst>
            </p:cNvPr>
            <p:cNvSpPr txBox="1"/>
            <p:nvPr/>
          </p:nvSpPr>
          <p:spPr>
            <a:xfrm>
              <a:off x="650102" y="2171781"/>
              <a:ext cx="33028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*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삼각행렬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(triangular matrix):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9C783BE-0C5B-E14F-7E4F-259D2AF46C98}"/>
                </a:ext>
              </a:extLst>
            </p:cNvPr>
            <p:cNvGrpSpPr/>
            <p:nvPr/>
          </p:nvGrpSpPr>
          <p:grpSpPr>
            <a:xfrm>
              <a:off x="4774154" y="2530915"/>
              <a:ext cx="2643691" cy="1175007"/>
              <a:chOff x="7256920" y="1332991"/>
              <a:chExt cx="2643691" cy="117500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D1CB8F6-5E13-FF2D-3BE0-B4D225211945}"/>
                  </a:ext>
                </a:extLst>
              </p:cNvPr>
              <p:cNvGrpSpPr/>
              <p:nvPr/>
            </p:nvGrpSpPr>
            <p:grpSpPr>
              <a:xfrm>
                <a:off x="7256920" y="1332991"/>
                <a:ext cx="1908643" cy="1117614"/>
                <a:chOff x="6270157" y="1343958"/>
                <a:chExt cx="1908643" cy="1117614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1618A14F-5B3E-E90B-D7D3-BFC4DCE72E4E}"/>
                    </a:ext>
                  </a:extLst>
                </p:cNvPr>
                <p:cNvSpPr/>
                <p:nvPr/>
              </p:nvSpPr>
              <p:spPr>
                <a:xfrm rot="18453044">
                  <a:off x="7054361" y="1113171"/>
                  <a:ext cx="251739" cy="157505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DCEE8FA-EE73-6AC9-E292-DBF3131824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0157" y="1343958"/>
                      <a:ext cx="1908643" cy="11176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서울남산체 M" panose="02020503020101020101" pitchFamily="18" charset="-127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서울남산체 M" panose="02020503020101020101" pitchFamily="18" charset="-127"/>
                        <a:ea typeface="서울남산체 M" panose="02020503020101020101" pitchFamily="18" charset="-127"/>
                      </a:endParaRPr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DCEE8FA-EE73-6AC9-E292-DBF3131824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0157" y="1343958"/>
                      <a:ext cx="1908643" cy="111761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10EBA4-D511-8115-D1FF-5A0156A5429A}"/>
                  </a:ext>
                </a:extLst>
              </p:cNvPr>
              <p:cNvSpPr txBox="1"/>
              <p:nvPr/>
            </p:nvSpPr>
            <p:spPr>
              <a:xfrm>
                <a:off x="8728008" y="2169444"/>
                <a:ext cx="11726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+mn-ea"/>
                  </a:rPr>
                  <a:t>주대각선</a:t>
                </a:r>
                <a:endParaRPr lang="ko-KR" altLang="en-US" sz="1600" dirty="0"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80E7B2-8C90-DB9E-5A05-29DD4B55F061}"/>
              </a:ext>
            </a:extLst>
          </p:cNvPr>
          <p:cNvGrpSpPr/>
          <p:nvPr/>
        </p:nvGrpSpPr>
        <p:grpSpPr>
          <a:xfrm>
            <a:off x="297290" y="2854907"/>
            <a:ext cx="4409236" cy="769441"/>
            <a:chOff x="284133" y="2987456"/>
            <a:chExt cx="4409236" cy="769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3285266" y="3238851"/>
              <a:ext cx="1408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하삼각행렬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29A7205-C23F-A23A-666E-27B81C4DDD77}"/>
                </a:ext>
              </a:extLst>
            </p:cNvPr>
            <p:cNvGrpSpPr/>
            <p:nvPr/>
          </p:nvGrpSpPr>
          <p:grpSpPr>
            <a:xfrm>
              <a:off x="284133" y="2987456"/>
              <a:ext cx="3357748" cy="769441"/>
              <a:chOff x="284133" y="2987456"/>
              <a:chExt cx="3357748" cy="7694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BBBF54-9363-F6AE-69CB-F3099A998CEE}"/>
                  </a:ext>
                </a:extLst>
              </p:cNvPr>
              <p:cNvSpPr txBox="1"/>
              <p:nvPr/>
            </p:nvSpPr>
            <p:spPr>
              <a:xfrm>
                <a:off x="385608" y="3244334"/>
                <a:ext cx="3256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ower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-triangular matrix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8F935-A800-2EFB-8FC8-45D145FFBEAB}"/>
                  </a:ext>
                </a:extLst>
              </p:cNvPr>
              <p:cNvSpPr txBox="1"/>
              <p:nvPr/>
            </p:nvSpPr>
            <p:spPr>
              <a:xfrm>
                <a:off x="284133" y="2987456"/>
                <a:ext cx="71420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L</a:t>
                </a:r>
                <a:endPara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7A8F90-7B3A-6992-9ECA-71FD84CA51AF}"/>
              </a:ext>
            </a:extLst>
          </p:cNvPr>
          <p:cNvGrpSpPr/>
          <p:nvPr/>
        </p:nvGrpSpPr>
        <p:grpSpPr>
          <a:xfrm>
            <a:off x="5060149" y="3458871"/>
            <a:ext cx="1908643" cy="1117614"/>
            <a:chOff x="5060149" y="3458871"/>
            <a:chExt cx="1908643" cy="1117614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4280D4FD-4FBA-D62E-341C-8CFCA2A9ABF7}"/>
                </a:ext>
              </a:extLst>
            </p:cNvPr>
            <p:cNvSpPr/>
            <p:nvPr/>
          </p:nvSpPr>
          <p:spPr>
            <a:xfrm flipH="1" flipV="1">
              <a:off x="5519654" y="3531967"/>
              <a:ext cx="1088896" cy="817835"/>
            </a:xfrm>
            <a:prstGeom prst="rtTriangle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53C1B0-E11D-9A9D-3898-4C39B1435C9C}"/>
                    </a:ext>
                  </a:extLst>
                </p:cNvPr>
                <p:cNvSpPr txBox="1"/>
                <p:nvPr/>
              </p:nvSpPr>
              <p:spPr>
                <a:xfrm>
                  <a:off x="5060149" y="3458871"/>
                  <a:ext cx="1908643" cy="11176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53C1B0-E11D-9A9D-3898-4C39B1435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149" y="3458871"/>
                  <a:ext cx="1908643" cy="1117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1E20539-77B4-56EF-E7B5-CE32C36966A7}"/>
              </a:ext>
            </a:extLst>
          </p:cNvPr>
          <p:cNvSpPr txBox="1"/>
          <p:nvPr/>
        </p:nvSpPr>
        <p:spPr>
          <a:xfrm>
            <a:off x="4501579" y="3111412"/>
            <a:ext cx="736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주대각선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기준으로 대각항의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위쪽 항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들의 값이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모두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인 경우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4695AC9-AE0C-7357-02E2-FB68CFE0D4D9}"/>
              </a:ext>
            </a:extLst>
          </p:cNvPr>
          <p:cNvGrpSpPr/>
          <p:nvPr/>
        </p:nvGrpSpPr>
        <p:grpSpPr>
          <a:xfrm>
            <a:off x="323602" y="4726360"/>
            <a:ext cx="11571110" cy="1687667"/>
            <a:chOff x="310445" y="5459992"/>
            <a:chExt cx="11571110" cy="168766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702D0A0-FEDB-48AF-98BF-A2394788C126}"/>
                </a:ext>
              </a:extLst>
            </p:cNvPr>
            <p:cNvGrpSpPr/>
            <p:nvPr/>
          </p:nvGrpSpPr>
          <p:grpSpPr>
            <a:xfrm>
              <a:off x="310445" y="5459992"/>
              <a:ext cx="4409235" cy="769441"/>
              <a:chOff x="310445" y="4988984"/>
              <a:chExt cx="4409235" cy="76944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A353299-EEBD-5A38-B4FF-84708E24012D}"/>
                  </a:ext>
                </a:extLst>
              </p:cNvPr>
              <p:cNvGrpSpPr/>
              <p:nvPr/>
            </p:nvGrpSpPr>
            <p:grpSpPr>
              <a:xfrm>
                <a:off x="310445" y="4988984"/>
                <a:ext cx="3357748" cy="769441"/>
                <a:chOff x="310445" y="4988984"/>
                <a:chExt cx="3357748" cy="769441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90CC64-FEB6-38BB-5DE0-3F4F716F7053}"/>
                    </a:ext>
                  </a:extLst>
                </p:cNvPr>
                <p:cNvSpPr txBox="1"/>
                <p:nvPr/>
              </p:nvSpPr>
              <p:spPr>
                <a:xfrm>
                  <a:off x="411920" y="5245862"/>
                  <a:ext cx="32562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M" panose="02020503020101020101" pitchFamily="18" charset="-127"/>
                      <a:ea typeface="서울남산체 M" panose="02020503020101020101" pitchFamily="18" charset="-127"/>
                      <a:cs typeface="+mn-cs"/>
                    </a:rPr>
                    <a:t>pper</a:t>
                  </a: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M" panose="02020503020101020101" pitchFamily="18" charset="-127"/>
                      <a:ea typeface="서울남산체 M" panose="02020503020101020101" pitchFamily="18" charset="-127"/>
                      <a:cs typeface="+mn-cs"/>
                    </a:rPr>
                    <a:t>-triangular matrix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5F155B0-30D9-D9AB-EA0C-CB879B0ADC24}"/>
                    </a:ext>
                  </a:extLst>
                </p:cNvPr>
                <p:cNvSpPr txBox="1"/>
                <p:nvPr/>
              </p:nvSpPr>
              <p:spPr>
                <a:xfrm>
                  <a:off x="310445" y="4988984"/>
                  <a:ext cx="71420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B" panose="02020503020101020101" pitchFamily="18" charset="-127"/>
                      <a:ea typeface="서울남산체 B" panose="02020503020101020101" pitchFamily="18" charset="-127"/>
                    </a:rPr>
                    <a:t>U</a:t>
                  </a:r>
                  <a:endParaRPr kumimoji="0" lang="ko-KR" alt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8AA4D2-1ECE-13D1-67C8-58FF43631E76}"/>
                  </a:ext>
                </a:extLst>
              </p:cNvPr>
              <p:cNvSpPr txBox="1"/>
              <p:nvPr/>
            </p:nvSpPr>
            <p:spPr>
              <a:xfrm>
                <a:off x="3311577" y="5247814"/>
                <a:ext cx="14081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상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삼각행렬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: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CA64FCD-D8B7-0B60-7DC7-C31F8A267264}"/>
                </a:ext>
              </a:extLst>
            </p:cNvPr>
            <p:cNvGrpSpPr/>
            <p:nvPr/>
          </p:nvGrpSpPr>
          <p:grpSpPr>
            <a:xfrm>
              <a:off x="5046842" y="6030045"/>
              <a:ext cx="1908643" cy="1117614"/>
              <a:chOff x="5190055" y="5825749"/>
              <a:chExt cx="1908643" cy="1117614"/>
            </a:xfrm>
          </p:grpSpPr>
          <p:sp>
            <p:nvSpPr>
              <p:cNvPr id="38" name="직각 삼각형 37">
                <a:extLst>
                  <a:ext uri="{FF2B5EF4-FFF2-40B4-BE49-F238E27FC236}">
                    <a16:creationId xmlns:a16="http://schemas.microsoft.com/office/drawing/2014/main" id="{3D1D5197-74E6-D8E2-993F-F6184C089B02}"/>
                  </a:ext>
                </a:extLst>
              </p:cNvPr>
              <p:cNvSpPr/>
              <p:nvPr/>
            </p:nvSpPr>
            <p:spPr>
              <a:xfrm>
                <a:off x="5489216" y="6075250"/>
                <a:ext cx="1088895" cy="817835"/>
              </a:xfrm>
              <a:prstGeom prst="rtTriangle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2E78144-9343-B77F-14FC-813577DDD64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055" y="5825749"/>
                    <a:ext cx="1908643" cy="11176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서울남산체 M" panose="02020503020101020101" pitchFamily="18" charset="-127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서울남산체 M" panose="02020503020101020101" pitchFamily="18" charset="-127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서울남산체 M" panose="02020503020101020101" pitchFamily="18" charset="-127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M" panose="02020503020101020101" pitchFamily="18" charset="-127"/>
                      <a:ea typeface="서울남산체 M" panose="02020503020101020101" pitchFamily="18" charset="-127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2E78144-9343-B77F-14FC-813577DDD6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055" y="5825749"/>
                    <a:ext cx="1908643" cy="111761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0A3E1C-77A1-F298-BDE0-18AEDA7DF745}"/>
                </a:ext>
              </a:extLst>
            </p:cNvPr>
            <p:cNvSpPr txBox="1"/>
            <p:nvPr/>
          </p:nvSpPr>
          <p:spPr>
            <a:xfrm>
              <a:off x="4514734" y="5719794"/>
              <a:ext cx="7366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주대각선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기준으로 대각항의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아래쪽 항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들의 값이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모두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인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LU-Decomposition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80E7B2-8C90-DB9E-5A05-29DD4B55F061}"/>
              </a:ext>
            </a:extLst>
          </p:cNvPr>
          <p:cNvGrpSpPr/>
          <p:nvPr/>
        </p:nvGrpSpPr>
        <p:grpSpPr>
          <a:xfrm>
            <a:off x="497314" y="4314571"/>
            <a:ext cx="4409236" cy="769441"/>
            <a:chOff x="284133" y="2987456"/>
            <a:chExt cx="4409236" cy="769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3285266" y="3238851"/>
              <a:ext cx="1408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하삼각행렬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29A7205-C23F-A23A-666E-27B81C4DDD77}"/>
                </a:ext>
              </a:extLst>
            </p:cNvPr>
            <p:cNvGrpSpPr/>
            <p:nvPr/>
          </p:nvGrpSpPr>
          <p:grpSpPr>
            <a:xfrm>
              <a:off x="284133" y="2987456"/>
              <a:ext cx="3357748" cy="769441"/>
              <a:chOff x="284133" y="2987456"/>
              <a:chExt cx="3357748" cy="7694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BBBF54-9363-F6AE-69CB-F3099A998CEE}"/>
                  </a:ext>
                </a:extLst>
              </p:cNvPr>
              <p:cNvSpPr txBox="1"/>
              <p:nvPr/>
            </p:nvSpPr>
            <p:spPr>
              <a:xfrm>
                <a:off x="385608" y="3244334"/>
                <a:ext cx="3256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ower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-triangular matrix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8F935-A800-2EFB-8FC8-45D145FFBEAB}"/>
                  </a:ext>
                </a:extLst>
              </p:cNvPr>
              <p:cNvSpPr txBox="1"/>
              <p:nvPr/>
            </p:nvSpPr>
            <p:spPr>
              <a:xfrm>
                <a:off x="284133" y="2987456"/>
                <a:ext cx="71420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L</a:t>
                </a:r>
                <a:endPara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2D0A0-FEDB-48AF-98BF-A2394788C126}"/>
              </a:ext>
            </a:extLst>
          </p:cNvPr>
          <p:cNvGrpSpPr/>
          <p:nvPr/>
        </p:nvGrpSpPr>
        <p:grpSpPr>
          <a:xfrm>
            <a:off x="497315" y="2396588"/>
            <a:ext cx="4409235" cy="769441"/>
            <a:chOff x="310445" y="4988984"/>
            <a:chExt cx="4409235" cy="7694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A353299-EEBD-5A38-B4FF-84708E24012D}"/>
                </a:ext>
              </a:extLst>
            </p:cNvPr>
            <p:cNvGrpSpPr/>
            <p:nvPr/>
          </p:nvGrpSpPr>
          <p:grpSpPr>
            <a:xfrm>
              <a:off x="310445" y="4988984"/>
              <a:ext cx="3357748" cy="769441"/>
              <a:chOff x="310445" y="4988984"/>
              <a:chExt cx="3357748" cy="7694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90CC64-FEB6-38BB-5DE0-3F4F716F7053}"/>
                  </a:ext>
                </a:extLst>
              </p:cNvPr>
              <p:cNvSpPr txBox="1"/>
              <p:nvPr/>
            </p:nvSpPr>
            <p:spPr>
              <a:xfrm>
                <a:off x="411920" y="5245862"/>
                <a:ext cx="3256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pper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-triangular matrix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155B0-30D9-D9AB-EA0C-CB879B0ADC24}"/>
                  </a:ext>
                </a:extLst>
              </p:cNvPr>
              <p:cNvSpPr txBox="1"/>
              <p:nvPr/>
            </p:nvSpPr>
            <p:spPr>
              <a:xfrm>
                <a:off x="310445" y="4988984"/>
                <a:ext cx="71420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U</a:t>
                </a:r>
                <a:endPara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8AA4D2-1ECE-13D1-67C8-58FF43631E76}"/>
                </a:ext>
              </a:extLst>
            </p:cNvPr>
            <p:cNvSpPr txBox="1"/>
            <p:nvPr/>
          </p:nvSpPr>
          <p:spPr>
            <a:xfrm>
              <a:off x="3311577" y="5247814"/>
              <a:ext cx="1408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상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삼각행렬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F09E-86C5-2EEA-1C42-87307B7B10FC}"/>
                  </a:ext>
                </a:extLst>
              </p:cNvPr>
              <p:cNvSpPr txBox="1"/>
              <p:nvPr/>
            </p:nvSpPr>
            <p:spPr>
              <a:xfrm>
                <a:off x="2497919" y="1373049"/>
                <a:ext cx="6461931" cy="825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,  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서울남산체 L" panose="0202050302010102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,  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𝑐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F09E-86C5-2EEA-1C42-87307B7B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9" y="1373049"/>
                <a:ext cx="6461931" cy="825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595D87-4DA9-54EA-CEDF-D1D372E8D1A0}"/>
                  </a:ext>
                </a:extLst>
              </p:cNvPr>
              <p:cNvSpPr txBox="1"/>
              <p:nvPr/>
            </p:nvSpPr>
            <p:spPr>
              <a:xfrm>
                <a:off x="4590647" y="3166029"/>
                <a:ext cx="2600325" cy="825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𝑈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서울남산체 L" panose="02020503020101020101" pitchFamily="18" charset="-127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595D87-4DA9-54EA-CEDF-D1D372E8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47" y="3166029"/>
                <a:ext cx="2600325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09FDF7-0634-3F43-2666-50EAA0A26D32}"/>
              </a:ext>
            </a:extLst>
          </p:cNvPr>
          <p:cNvSpPr txBox="1"/>
          <p:nvPr/>
        </p:nvSpPr>
        <p:spPr>
          <a:xfrm>
            <a:off x="4702175" y="2649935"/>
            <a:ext cx="683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a typeface="서울남산체 L" panose="02020503020101020101" pitchFamily="18" charset="-127"/>
              </a:rPr>
              <a:t>첨가행렬을 생성하기 않고 </a:t>
            </a:r>
            <a:r>
              <a:rPr lang="ko-KR" altLang="en-US" b="0" dirty="0" err="1">
                <a:ea typeface="서울남산체 L" panose="02020503020101020101" pitchFamily="18" charset="-127"/>
              </a:rPr>
              <a:t>가우시안</a:t>
            </a:r>
            <a:r>
              <a:rPr lang="ko-KR" altLang="en-US" b="0" dirty="0">
                <a:ea typeface="서울남산체 L" panose="02020503020101020101" pitchFamily="18" charset="-127"/>
              </a:rPr>
              <a:t> 소거법 중 </a:t>
            </a:r>
            <a:r>
              <a:rPr lang="en-US" altLang="ko-KR" b="0" dirty="0">
                <a:ea typeface="서울남산체 L" panose="02020503020101020101" pitchFamily="18" charset="-127"/>
              </a:rPr>
              <a:t>1</a:t>
            </a:r>
            <a:r>
              <a:rPr lang="ko-KR" altLang="en-US" b="0" dirty="0">
                <a:ea typeface="서울남산체 L" panose="02020503020101020101" pitchFamily="18" charset="-127"/>
              </a:rPr>
              <a:t>단계 </a:t>
            </a:r>
            <a:r>
              <a:rPr lang="ko-KR" altLang="en-US" b="0" dirty="0" err="1">
                <a:ea typeface="서울남산체 L" panose="02020503020101020101" pitchFamily="18" charset="-127"/>
              </a:rPr>
              <a:t>전진소거를</a:t>
            </a:r>
            <a:r>
              <a:rPr lang="ko-KR" altLang="en-US" b="0" dirty="0">
                <a:ea typeface="서울남산체 L" panose="02020503020101020101" pitchFamily="18" charset="-127"/>
              </a:rPr>
              <a:t> 적용함</a:t>
            </a:r>
            <a:r>
              <a:rPr lang="en-US" altLang="ko-KR" b="0" dirty="0">
                <a:ea typeface="서울남산체 L" panose="02020503020101020101" pitchFamily="18" charset="-127"/>
              </a:rPr>
              <a:t>.</a:t>
            </a:r>
            <a:endParaRPr lang="ko-KR" altLang="en-US" sz="2400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FF8CC5-5CDA-B552-B2F2-4CFD38A7F7F4}"/>
                  </a:ext>
                </a:extLst>
              </p:cNvPr>
              <p:cNvSpPr txBox="1"/>
              <p:nvPr/>
            </p:nvSpPr>
            <p:spPr>
              <a:xfrm>
                <a:off x="3985809" y="5337079"/>
                <a:ext cx="4974041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FF8CC5-5CDA-B552-B2F2-4CFD38A7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09" y="5337079"/>
                <a:ext cx="4974041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B6F20-D662-1F82-077A-70B1F6C1AF51}"/>
                  </a:ext>
                </a:extLst>
              </p:cNvPr>
              <p:cNvSpPr txBox="1"/>
              <p:nvPr/>
            </p:nvSpPr>
            <p:spPr>
              <a:xfrm>
                <a:off x="4906550" y="4440117"/>
                <a:ext cx="5226630" cy="518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2,1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=0</m:t>
                    </m:r>
                  </m:oMath>
                </a14:m>
                <a:r>
                  <a:rPr lang="en-US" altLang="ko-KR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3</m:t>
                        </m:r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,1</m:t>
                        </m:r>
                      </m:sub>
                    </m:sSub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2</m:t>
                    </m:r>
                  </m:oMath>
                </a14:m>
                <a:r>
                  <a:rPr lang="en-US" altLang="ko-KR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𝑚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3,2</m:t>
                        </m:r>
                      </m:sub>
                    </m:sSub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=2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B6F20-D662-1F82-077A-70B1F6C1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50" y="4440117"/>
                <a:ext cx="5226630" cy="518347"/>
              </a:xfrm>
              <a:prstGeom prst="rect">
                <a:avLst/>
              </a:prstGeom>
              <a:blipFill>
                <a:blip r:embed="rId6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6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LU-Decomposition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80E7B2-8C90-DB9E-5A05-29DD4B55F061}"/>
              </a:ext>
            </a:extLst>
          </p:cNvPr>
          <p:cNvGrpSpPr/>
          <p:nvPr/>
        </p:nvGrpSpPr>
        <p:grpSpPr>
          <a:xfrm>
            <a:off x="712468" y="1971945"/>
            <a:ext cx="4409236" cy="769441"/>
            <a:chOff x="284133" y="2987456"/>
            <a:chExt cx="4409236" cy="769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3285266" y="3238851"/>
              <a:ext cx="1408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하삼각행렬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29A7205-C23F-A23A-666E-27B81C4DDD77}"/>
                </a:ext>
              </a:extLst>
            </p:cNvPr>
            <p:cNvGrpSpPr/>
            <p:nvPr/>
          </p:nvGrpSpPr>
          <p:grpSpPr>
            <a:xfrm>
              <a:off x="284133" y="2987456"/>
              <a:ext cx="3357748" cy="769441"/>
              <a:chOff x="284133" y="2987456"/>
              <a:chExt cx="3357748" cy="7694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BBBF54-9363-F6AE-69CB-F3099A998CEE}"/>
                  </a:ext>
                </a:extLst>
              </p:cNvPr>
              <p:cNvSpPr txBox="1"/>
              <p:nvPr/>
            </p:nvSpPr>
            <p:spPr>
              <a:xfrm>
                <a:off x="385608" y="3244334"/>
                <a:ext cx="3256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ower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-triangular matrix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8F935-A800-2EFB-8FC8-45D145FFBEAB}"/>
                  </a:ext>
                </a:extLst>
              </p:cNvPr>
              <p:cNvSpPr txBox="1"/>
              <p:nvPr/>
            </p:nvSpPr>
            <p:spPr>
              <a:xfrm>
                <a:off x="284133" y="2987456"/>
                <a:ext cx="71420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L</a:t>
                </a:r>
                <a:endPara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2D0A0-FEDB-48AF-98BF-A2394788C126}"/>
              </a:ext>
            </a:extLst>
          </p:cNvPr>
          <p:cNvGrpSpPr/>
          <p:nvPr/>
        </p:nvGrpSpPr>
        <p:grpSpPr>
          <a:xfrm>
            <a:off x="719439" y="3627212"/>
            <a:ext cx="4409235" cy="769441"/>
            <a:chOff x="310445" y="4988984"/>
            <a:chExt cx="4409235" cy="7694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A353299-EEBD-5A38-B4FF-84708E24012D}"/>
                </a:ext>
              </a:extLst>
            </p:cNvPr>
            <p:cNvGrpSpPr/>
            <p:nvPr/>
          </p:nvGrpSpPr>
          <p:grpSpPr>
            <a:xfrm>
              <a:off x="310445" y="4988984"/>
              <a:ext cx="3357748" cy="769441"/>
              <a:chOff x="310445" y="4988984"/>
              <a:chExt cx="3357748" cy="7694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90CC64-FEB6-38BB-5DE0-3F4F716F7053}"/>
                  </a:ext>
                </a:extLst>
              </p:cNvPr>
              <p:cNvSpPr txBox="1"/>
              <p:nvPr/>
            </p:nvSpPr>
            <p:spPr>
              <a:xfrm>
                <a:off x="411920" y="5245862"/>
                <a:ext cx="3256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pper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-triangular matrix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F155B0-30D9-D9AB-EA0C-CB879B0ADC24}"/>
                  </a:ext>
                </a:extLst>
              </p:cNvPr>
              <p:cNvSpPr txBox="1"/>
              <p:nvPr/>
            </p:nvSpPr>
            <p:spPr>
              <a:xfrm>
                <a:off x="310445" y="4988984"/>
                <a:ext cx="71420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U</a:t>
                </a:r>
                <a:endParaRPr kumimoji="0" lang="ko-KR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8AA4D2-1ECE-13D1-67C8-58FF43631E76}"/>
                </a:ext>
              </a:extLst>
            </p:cNvPr>
            <p:cNvSpPr txBox="1"/>
            <p:nvPr/>
          </p:nvSpPr>
          <p:spPr>
            <a:xfrm>
              <a:off x="3311577" y="5247814"/>
              <a:ext cx="1408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상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삼각행렬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F09E-86C5-2EEA-1C42-87307B7B10FC}"/>
                  </a:ext>
                </a:extLst>
              </p:cNvPr>
              <p:cNvSpPr txBox="1"/>
              <p:nvPr/>
            </p:nvSpPr>
            <p:spPr>
              <a:xfrm>
                <a:off x="2497917" y="1106058"/>
                <a:ext cx="7649383" cy="1102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𝐴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 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 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𝑐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𝐿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	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𝑈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F09E-86C5-2EEA-1C42-87307B7B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7" y="1106058"/>
                <a:ext cx="7649383" cy="1102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F56D77-EA4E-E2B7-D707-596EE4E4B769}"/>
              </a:ext>
            </a:extLst>
          </p:cNvPr>
          <p:cNvSpPr txBox="1"/>
          <p:nvPr/>
        </p:nvSpPr>
        <p:spPr>
          <a:xfrm>
            <a:off x="5441547" y="489293"/>
            <a:ext cx="140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검증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9C4EF-3A45-5DDA-D285-B2078B4EA2ED}"/>
                  </a:ext>
                </a:extLst>
              </p:cNvPr>
              <p:cNvSpPr txBox="1"/>
              <p:nvPr/>
            </p:nvSpPr>
            <p:spPr>
              <a:xfrm>
                <a:off x="311672" y="2657120"/>
                <a:ext cx="4974041" cy="857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𝑳𝒚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𝒄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9C4EF-3A45-5DDA-D285-B2078B4E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2" y="2657120"/>
                <a:ext cx="4974041" cy="857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41DF6-D403-9718-3FAA-90AADBB11A5F}"/>
                  </a:ext>
                </a:extLst>
              </p:cNvPr>
              <p:cNvSpPr txBox="1"/>
              <p:nvPr/>
            </p:nvSpPr>
            <p:spPr>
              <a:xfrm>
                <a:off x="4070216" y="2573225"/>
                <a:ext cx="52555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2</m:t>
                      </m:r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</m:t>
                      </m:r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3−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=3−4−2=−3</m:t>
                      </m:r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41DF6-D403-9718-3FAA-90AADBB11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16" y="2573225"/>
                <a:ext cx="5255533" cy="923330"/>
              </a:xfrm>
              <a:prstGeom prst="rect">
                <a:avLst/>
              </a:prstGeom>
              <a:blipFill>
                <a:blip r:embed="rId5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8B6F57-C007-75E4-04E1-C4E7FC46F304}"/>
                  </a:ext>
                </a:extLst>
              </p:cNvPr>
              <p:cNvSpPr txBox="1"/>
              <p:nvPr/>
            </p:nvSpPr>
            <p:spPr>
              <a:xfrm>
                <a:off x="8822897" y="2573225"/>
                <a:ext cx="1613212" cy="82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8B6F57-C007-75E4-04E1-C4E7FC46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97" y="2573225"/>
                <a:ext cx="1613212" cy="826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FABA3-46AD-F011-EE9B-8A36EAD9AFEA}"/>
                  </a:ext>
                </a:extLst>
              </p:cNvPr>
              <p:cNvSpPr txBox="1"/>
              <p:nvPr/>
            </p:nvSpPr>
            <p:spPr>
              <a:xfrm>
                <a:off x="411920" y="4562479"/>
                <a:ext cx="4974041" cy="857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𝑼𝒙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𝒚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FABA3-46AD-F011-EE9B-8A36EAD9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4562479"/>
                <a:ext cx="4974041" cy="857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DDC82-8591-9B39-6D1E-D06128B30203}"/>
                  </a:ext>
                </a:extLst>
              </p:cNvPr>
              <p:cNvSpPr txBox="1"/>
              <p:nvPr/>
            </p:nvSpPr>
            <p:spPr>
              <a:xfrm>
                <a:off x="4221883" y="4429538"/>
                <a:ext cx="52555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−1</m:t>
                      </m:r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2−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=2−(−1)=3</m:t>
                      </m:r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DDC82-8591-9B39-6D1E-D06128B3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83" y="4429538"/>
                <a:ext cx="5255533" cy="923330"/>
              </a:xfrm>
              <a:prstGeom prst="rect">
                <a:avLst/>
              </a:prstGeom>
              <a:blipFill>
                <a:blip r:embed="rId8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327FB-DF35-0DA3-EB1B-1A7A6DAE1A82}"/>
                  </a:ext>
                </a:extLst>
              </p:cNvPr>
              <p:cNvSpPr txBox="1"/>
              <p:nvPr/>
            </p:nvSpPr>
            <p:spPr>
              <a:xfrm>
                <a:off x="8822897" y="4428596"/>
                <a:ext cx="1613212" cy="825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서울남산체 L" panose="020205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서울남산체 L" panose="02020503020101020101" pitchFamily="18" charset="-127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327FB-DF35-0DA3-EB1B-1A7A6DAE1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97" y="4428596"/>
                <a:ext cx="1613212" cy="825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E96F8E-D5E3-A479-A5AF-229A0F814F5A}"/>
                  </a:ext>
                </a:extLst>
              </p:cNvPr>
              <p:cNvSpPr txBox="1"/>
              <p:nvPr/>
            </p:nvSpPr>
            <p:spPr>
              <a:xfrm>
                <a:off x="3358157" y="5661925"/>
                <a:ext cx="52555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∗3+1∗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=2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(−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)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∗3+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0+3∗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3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L" panose="02020503020101020101" pitchFamily="18" charset="-127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prstClr val="black"/>
                  </a:solidFill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E96F8E-D5E3-A479-A5AF-229A0F814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57" y="5661925"/>
                <a:ext cx="5255533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7312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962</Words>
  <Application>Microsoft Office PowerPoint</Application>
  <PresentationFormat>와이드스크린</PresentationFormat>
  <Paragraphs>159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서울남산체 L</vt:lpstr>
      <vt:lpstr>서울남산체 M</vt:lpstr>
      <vt:lpstr>Arial</vt:lpstr>
      <vt:lpstr>Cambria Math</vt:lpstr>
      <vt:lpstr>맑은 고딕</vt:lpstr>
      <vt:lpstr>서울남산체 B</vt:lpstr>
      <vt:lpstr>서울남산체 EB</vt:lpstr>
      <vt:lpstr>제목 테마</vt:lpstr>
      <vt:lpstr>CryptoCraft 테마</vt:lpstr>
      <vt:lpstr>PLU Decomposition</vt:lpstr>
      <vt:lpstr>선형방정식의 행렬 표기법</vt:lpstr>
      <vt:lpstr>가우시안 소거법(Gaussian Elimination)</vt:lpstr>
      <vt:lpstr>가우시안 소거법(Gaussian Elimination)</vt:lpstr>
      <vt:lpstr>가우시안 소거법(Gaussian Elimination)</vt:lpstr>
      <vt:lpstr>LU-Decomposition 란?</vt:lpstr>
      <vt:lpstr>LU-Decomposition 란?</vt:lpstr>
      <vt:lpstr>LU-Decomposition 란?</vt:lpstr>
      <vt:lpstr>LU-Decomposition 란?</vt:lpstr>
      <vt:lpstr>PLU-Decomposition 란?</vt:lpstr>
      <vt:lpstr>SageMath</vt:lpstr>
      <vt:lpstr>SageMath를 사용하여 PLU 행렬 구하기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73</cp:revision>
  <dcterms:created xsi:type="dcterms:W3CDTF">2019-03-05T04:29:07Z</dcterms:created>
  <dcterms:modified xsi:type="dcterms:W3CDTF">2022-09-04T19:38:18Z</dcterms:modified>
</cp:coreProperties>
</file>