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80" r:id="rId4"/>
    <p:sldId id="281" r:id="rId5"/>
    <p:sldId id="282" r:id="rId6"/>
    <p:sldId id="284" r:id="rId7"/>
    <p:sldId id="285" r:id="rId8"/>
    <p:sldId id="288" r:id="rId9"/>
    <p:sldId id="286" r:id="rId10"/>
    <p:sldId id="289" r:id="rId11"/>
    <p:sldId id="290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2022. 9. 4.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2022. 9. 4.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Pilsung</a:t>
            </a:r>
            <a:r>
              <a:rPr lang="ko-KR" altLang="en-US" dirty="0"/>
              <a:t> 블록 암호 및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 dirty="0"/>
              <a:t>/rjRwCG0ekj8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GPU</a:t>
            </a:r>
            <a:r>
              <a:rPr lang="ko-KR" altLang="en-US" dirty="0"/>
              <a:t> 에서의 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테이블 확장에서 </a:t>
            </a:r>
            <a:r>
              <a:rPr lang="en-US" altLang="ko-KR" dirty="0"/>
              <a:t>10</a:t>
            </a:r>
            <a:r>
              <a:rPr lang="ko-KR" altLang="en-US" dirty="0"/>
              <a:t>개 </a:t>
            </a:r>
            <a:r>
              <a:rPr lang="en-US" altLang="ko-KR" dirty="0"/>
              <a:t>Thread</a:t>
            </a:r>
            <a:r>
              <a:rPr lang="ko-KR" altLang="en-US" dirty="0" err="1"/>
              <a:t>를</a:t>
            </a:r>
            <a:r>
              <a:rPr lang="ko-KR" altLang="en-US" dirty="0"/>
              <a:t> 사용하여 병렬 연산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41308F-513E-42EE-6190-C059E0527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728" y="2229365"/>
            <a:ext cx="6020539" cy="23027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DD318C-EC76-378D-5CE5-74EE005FC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1928675"/>
            <a:ext cx="4955528" cy="29040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5619FB-A5AC-464F-32DC-A747D06AF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28" y="5255556"/>
            <a:ext cx="5549900" cy="1308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4171F7-C3EF-8AD7-CB61-C0CFD3AC1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9234" y="5226749"/>
            <a:ext cx="31877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Pilsung</a:t>
            </a:r>
            <a:r>
              <a:rPr lang="en-US" altLang="ko-KR" dirty="0"/>
              <a:t> </a:t>
            </a:r>
            <a:r>
              <a:rPr lang="ko-KR" altLang="en-US" dirty="0"/>
              <a:t>블록 암호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265053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/>
              <a:t>Pilsung</a:t>
            </a:r>
            <a:r>
              <a:rPr lang="ko-KR" altLang="en-US" dirty="0"/>
              <a:t>은 북한에서 개발한 </a:t>
            </a:r>
            <a:r>
              <a:rPr lang="ko-KR" altLang="en-US" dirty="0" err="1"/>
              <a:t>붉은별</a:t>
            </a:r>
            <a:r>
              <a:rPr lang="en-US" altLang="ko-KR" dirty="0"/>
              <a:t> 3.0 OS</a:t>
            </a:r>
            <a:r>
              <a:rPr lang="ko-KR" altLang="en-US" dirty="0"/>
              <a:t>에서 볼 수 있는 블록 암호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AES </a:t>
            </a:r>
            <a:r>
              <a:rPr lang="ko-KR" altLang="en-US" dirty="0"/>
              <a:t>기반의 암호로 라운드 함수와 파라미터가 동일하다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라운드함수 </a:t>
            </a:r>
            <a:r>
              <a:rPr lang="en-US" altLang="ko-KR" dirty="0"/>
              <a:t>: </a:t>
            </a:r>
            <a:r>
              <a:rPr lang="en-US" altLang="ko-KR" dirty="0" err="1"/>
              <a:t>SubByte</a:t>
            </a:r>
            <a:r>
              <a:rPr lang="en-US" altLang="ko-KR" dirty="0"/>
              <a:t>, </a:t>
            </a:r>
            <a:r>
              <a:rPr lang="en-US" altLang="ko-KR" dirty="0" err="1"/>
              <a:t>ShiftRows</a:t>
            </a:r>
            <a:r>
              <a:rPr lang="en-US" altLang="ko-KR" dirty="0"/>
              <a:t>, </a:t>
            </a:r>
            <a:r>
              <a:rPr lang="en-US" altLang="ko-KR" dirty="0" err="1"/>
              <a:t>MixColumns</a:t>
            </a:r>
            <a:r>
              <a:rPr lang="en-US" altLang="ko-KR" dirty="0"/>
              <a:t>, </a:t>
            </a:r>
            <a:r>
              <a:rPr lang="en-US" altLang="ko-KR" dirty="0" err="1"/>
              <a:t>AddRoundkey</a:t>
            </a:r>
            <a:endParaRPr lang="en-US" altLang="ko-KR" dirty="0"/>
          </a:p>
          <a:p>
            <a:pPr lvl="1"/>
            <a:r>
              <a:rPr lang="ko-KR" altLang="en-US" dirty="0"/>
              <a:t>블록 길이 </a:t>
            </a:r>
            <a:r>
              <a:rPr lang="en-US" altLang="ko-KR" dirty="0"/>
              <a:t>: 128-bit,</a:t>
            </a:r>
            <a:r>
              <a:rPr lang="ko-KR" altLang="en-US" dirty="0"/>
              <a:t> 키 길이 </a:t>
            </a:r>
            <a:r>
              <a:rPr lang="en-US" altLang="ko-KR" dirty="0"/>
              <a:t>: 256-bit, </a:t>
            </a:r>
            <a:r>
              <a:rPr lang="ko-KR" altLang="en-US" dirty="0"/>
              <a:t>라운드 수 </a:t>
            </a:r>
            <a:r>
              <a:rPr lang="en-US" altLang="ko-KR" dirty="0"/>
              <a:t>: 10</a:t>
            </a:r>
            <a:r>
              <a:rPr lang="ko-KR" altLang="en-US" dirty="0"/>
              <a:t>라운드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CHES </a:t>
            </a:r>
            <a:r>
              <a:rPr lang="ko-KR" altLang="en-US" dirty="0"/>
              <a:t>논문 </a:t>
            </a:r>
            <a:r>
              <a:rPr lang="en-US" altLang="ko-KR" dirty="0"/>
              <a:t>“Cache vs. key-dependency: Side channeling an implementation of </a:t>
            </a:r>
            <a:r>
              <a:rPr lang="en-US" altLang="ko-KR" dirty="0" err="1"/>
              <a:t>Pilsung</a:t>
            </a:r>
            <a:r>
              <a:rPr lang="en-US" altLang="ko-KR" u="none" strike="noStrike" dirty="0">
                <a:solidFill>
                  <a:srgbClr val="222222"/>
                </a:solidFill>
                <a:latin typeface="Arial" panose="020B0604020202020204" pitchFamily="34" charset="0"/>
              </a:rPr>
              <a:t>”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altLang="ko-KR" u="none" strike="noStrike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ko-KR" altLang="en-US" u="none" strike="noStrike" dirty="0">
                <a:solidFill>
                  <a:srgbClr val="222222"/>
                </a:solidFill>
                <a:latin typeface="Arial" panose="020B0604020202020204" pitchFamily="34" charset="0"/>
              </a:rPr>
              <a:t>블로그 </a:t>
            </a:r>
            <a:r>
              <a:rPr lang="en-US" altLang="ko-KR" u="none" strike="noStrike" dirty="0">
                <a:solidFill>
                  <a:srgbClr val="222222"/>
                </a:solidFill>
                <a:latin typeface="Arial" panose="020B0604020202020204" pitchFamily="34" charset="0"/>
              </a:rPr>
              <a:t>“https://www.kryptoslogic.com/blog/2018/07/a-brief-look-at-north-</a:t>
            </a:r>
            <a:r>
              <a:rPr lang="en-US" altLang="ko-KR" u="none" strike="noStrike" dirty="0" err="1">
                <a:solidFill>
                  <a:srgbClr val="222222"/>
                </a:solidFill>
                <a:latin typeface="Arial" panose="020B0604020202020204" pitchFamily="34" charset="0"/>
              </a:rPr>
              <a:t>korean</a:t>
            </a:r>
            <a:r>
              <a:rPr lang="en-US" altLang="ko-KR" u="none" strike="noStrike" dirty="0">
                <a:solidFill>
                  <a:srgbClr val="222222"/>
                </a:solidFill>
                <a:latin typeface="Arial" panose="020B0604020202020204" pitchFamily="34" charset="0"/>
              </a:rPr>
              <a:t>-cryptography/”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Pilsung</a:t>
            </a:r>
            <a:r>
              <a:rPr lang="en-US" altLang="ko-KR" dirty="0"/>
              <a:t> </a:t>
            </a:r>
            <a:r>
              <a:rPr lang="ko-KR" altLang="en-US" dirty="0"/>
              <a:t>블록 암호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AES </a:t>
            </a:r>
            <a:r>
              <a:rPr lang="ko-KR" altLang="en-US" dirty="0"/>
              <a:t>블록 암호와의 차이점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C1DA2807-5588-DC26-1199-935B4D6578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001946"/>
                  </p:ext>
                </p:extLst>
              </p:nvPr>
            </p:nvGraphicFramePr>
            <p:xfrm>
              <a:off x="1002817" y="2490551"/>
              <a:ext cx="10186365" cy="28834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7094">
                      <a:extLst>
                        <a:ext uri="{9D8B030D-6E8A-4147-A177-3AD203B41FA5}">
                          <a16:colId xmlns:a16="http://schemas.microsoft.com/office/drawing/2014/main" val="158150800"/>
                        </a:ext>
                      </a:extLst>
                    </a:gridCol>
                    <a:gridCol w="2988011">
                      <a:extLst>
                        <a:ext uri="{9D8B030D-6E8A-4147-A177-3AD203B41FA5}">
                          <a16:colId xmlns:a16="http://schemas.microsoft.com/office/drawing/2014/main" val="3754574769"/>
                        </a:ext>
                      </a:extLst>
                    </a:gridCol>
                    <a:gridCol w="4951260">
                      <a:extLst>
                        <a:ext uri="{9D8B030D-6E8A-4147-A177-3AD203B41FA5}">
                          <a16:colId xmlns:a16="http://schemas.microsoft.com/office/drawing/2014/main" val="2700405156"/>
                        </a:ext>
                      </a:extLst>
                    </a:gridCol>
                  </a:tblGrid>
                  <a:tr h="656365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AES </a:t>
                          </a: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</a:rPr>
                            <a:t>블록 암호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 err="1">
                              <a:solidFill>
                                <a:schemeClr val="tx1"/>
                              </a:solidFill>
                            </a:rPr>
                            <a:t>Pilsung</a:t>
                          </a: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</a:rPr>
                            <a:t> 블록 암호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0650980"/>
                      </a:ext>
                    </a:extLst>
                  </a:tr>
                  <a:tr h="656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b="1" dirty="0">
                              <a:solidFill>
                                <a:schemeClr val="tx1"/>
                              </a:solidFill>
                            </a:rPr>
                            <a:t>키</a:t>
                          </a: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</a:rPr>
                            <a:t> 확장 알고리즘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ore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b="0" dirty="0">
                              <a:solidFill>
                                <a:schemeClr val="tx1"/>
                              </a:solidFill>
                            </a:rPr>
                            <a:t>입력된 키를 해시 값</a:t>
                          </a:r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(SHA1)</a:t>
                          </a:r>
                          <a:r>
                            <a:rPr lang="ko-KR" altLang="en-US" b="0" dirty="0" err="1">
                              <a:solidFill>
                                <a:schemeClr val="tx1"/>
                              </a:solidFill>
                            </a:rPr>
                            <a:t>으로</a:t>
                          </a:r>
                          <a:r>
                            <a:rPr lang="ko-KR" altLang="en-US" b="0" dirty="0">
                              <a:solidFill>
                                <a:schemeClr val="tx1"/>
                              </a:solidFill>
                            </a:rPr>
                            <a:t> 변환 된 </a:t>
                          </a:r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160-bit</a:t>
                          </a:r>
                          <a:r>
                            <a:rPr lang="ko-KR" altLang="en-US" b="0" dirty="0">
                              <a:solidFill>
                                <a:schemeClr val="tx1"/>
                              </a:solidFill>
                            </a:rPr>
                            <a:t> 값을 기존의 </a:t>
                          </a:r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AES </a:t>
                          </a:r>
                          <a:r>
                            <a:rPr lang="ko-KR" altLang="en-US" b="0" dirty="0">
                              <a:solidFill>
                                <a:schemeClr val="tx1"/>
                              </a:solidFill>
                            </a:rPr>
                            <a:t>키 확장 알고리즘을 통해 라운드 키를 생성</a:t>
                          </a:r>
                          <a:endParaRPr lang="ko-Kore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9490218"/>
                      </a:ext>
                    </a:extLst>
                  </a:tr>
                  <a:tr h="656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 err="1">
                              <a:solidFill>
                                <a:schemeClr val="tx1"/>
                              </a:solidFill>
                            </a:rPr>
                            <a:t>Sbox</a:t>
                          </a:r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</a:rPr>
                            <a:t>테이블 크기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dirty="0">
                              <a:solidFill>
                                <a:schemeClr val="tx1"/>
                              </a:solidFill>
                            </a:rPr>
                            <a:t>8-bit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ore-KR" b="0" dirty="0">
                              <a:solidFill>
                                <a:schemeClr val="tx1"/>
                              </a:solidFill>
                            </a:rPr>
                            <a:t> 256</a:t>
                          </a:r>
                          <a:r>
                            <a:rPr lang="en-US" altLang="ko-Kore-KR" b="0" baseline="0" dirty="0">
                              <a:solidFill>
                                <a:schemeClr val="tx1"/>
                              </a:solidFill>
                            </a:rPr>
                            <a:t> = 256-byte</a:t>
                          </a:r>
                          <a:endParaRPr lang="ko-Kore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dirty="0">
                              <a:solidFill>
                                <a:schemeClr val="tx1"/>
                              </a:solidFill>
                            </a:rPr>
                            <a:t>10 rounds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ore-KR" b="0" dirty="0">
                              <a:solidFill>
                                <a:schemeClr val="tx1"/>
                              </a:solidFill>
                            </a:rPr>
                            <a:t>16-byte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ore-KR" b="0" dirty="0">
                              <a:solidFill>
                                <a:schemeClr val="tx1"/>
                              </a:solidFill>
                            </a:rPr>
                            <a:t> 256-byte = 40960-byte</a:t>
                          </a:r>
                          <a:r>
                            <a:rPr lang="en-US" altLang="ko-Kore-KR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ko-Kore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7302499"/>
                      </a:ext>
                    </a:extLst>
                  </a:tr>
                  <a:tr h="656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 err="1">
                              <a:solidFill>
                                <a:schemeClr val="tx1"/>
                              </a:solidFill>
                            </a:rPr>
                            <a:t>Shiftrows</a:t>
                          </a:r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</a:rPr>
                            <a:t>순열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b="0" dirty="0">
                              <a:solidFill>
                                <a:schemeClr val="tx1"/>
                              </a:solidFill>
                            </a:rPr>
                            <a:t>고정된</a:t>
                          </a:r>
                          <a:r>
                            <a:rPr lang="ko-KR" altLang="en-US" b="0" dirty="0">
                              <a:solidFill>
                                <a:schemeClr val="tx1"/>
                              </a:solidFill>
                            </a:rPr>
                            <a:t> 하나의 순열</a:t>
                          </a:r>
                          <a:endParaRPr lang="ko-Kore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b="0" dirty="0">
                              <a:solidFill>
                                <a:schemeClr val="tx1"/>
                              </a:solidFill>
                            </a:rPr>
                            <a:t>각</a:t>
                          </a:r>
                          <a:r>
                            <a:rPr lang="ko-KR" altLang="en-US" b="0" dirty="0">
                              <a:solidFill>
                                <a:schemeClr val="tx1"/>
                              </a:solidFill>
                            </a:rPr>
                            <a:t> 라운드마다 임의의 순열</a:t>
                          </a:r>
                          <a:endParaRPr lang="ko-Kore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47935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C1DA2807-5588-DC26-1199-935B4D6578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001946"/>
                  </p:ext>
                </p:extLst>
              </p:nvPr>
            </p:nvGraphicFramePr>
            <p:xfrm>
              <a:off x="1002817" y="2490551"/>
              <a:ext cx="10186365" cy="28834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7094">
                      <a:extLst>
                        <a:ext uri="{9D8B030D-6E8A-4147-A177-3AD203B41FA5}">
                          <a16:colId xmlns:a16="http://schemas.microsoft.com/office/drawing/2014/main" val="158150800"/>
                        </a:ext>
                      </a:extLst>
                    </a:gridCol>
                    <a:gridCol w="2988011">
                      <a:extLst>
                        <a:ext uri="{9D8B030D-6E8A-4147-A177-3AD203B41FA5}">
                          <a16:colId xmlns:a16="http://schemas.microsoft.com/office/drawing/2014/main" val="3754574769"/>
                        </a:ext>
                      </a:extLst>
                    </a:gridCol>
                    <a:gridCol w="4951260">
                      <a:extLst>
                        <a:ext uri="{9D8B030D-6E8A-4147-A177-3AD203B41FA5}">
                          <a16:colId xmlns:a16="http://schemas.microsoft.com/office/drawing/2014/main" val="2700405156"/>
                        </a:ext>
                      </a:extLst>
                    </a:gridCol>
                  </a:tblGrid>
                  <a:tr h="656365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AES </a:t>
                          </a: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</a:rPr>
                            <a:t>블록 암호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 err="1">
                              <a:solidFill>
                                <a:schemeClr val="tx1"/>
                              </a:solidFill>
                            </a:rPr>
                            <a:t>Pilsung</a:t>
                          </a: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</a:rPr>
                            <a:t> 블록 암호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065098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b="1" dirty="0">
                              <a:solidFill>
                                <a:schemeClr val="tx1"/>
                              </a:solidFill>
                            </a:rPr>
                            <a:t>키</a:t>
                          </a: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</a:rPr>
                            <a:t> 확장 알고리즘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ore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b="0" dirty="0">
                              <a:solidFill>
                                <a:schemeClr val="tx1"/>
                              </a:solidFill>
                            </a:rPr>
                            <a:t>입력된 키를 해시 값</a:t>
                          </a:r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(SHA1)</a:t>
                          </a:r>
                          <a:r>
                            <a:rPr lang="ko-KR" altLang="en-US" b="0" dirty="0" err="1">
                              <a:solidFill>
                                <a:schemeClr val="tx1"/>
                              </a:solidFill>
                            </a:rPr>
                            <a:t>으로</a:t>
                          </a:r>
                          <a:r>
                            <a:rPr lang="ko-KR" altLang="en-US" b="0" dirty="0">
                              <a:solidFill>
                                <a:schemeClr val="tx1"/>
                              </a:solidFill>
                            </a:rPr>
                            <a:t> 변환 된 </a:t>
                          </a:r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160-bit</a:t>
                          </a:r>
                          <a:r>
                            <a:rPr lang="ko-KR" altLang="en-US" b="0" dirty="0">
                              <a:solidFill>
                                <a:schemeClr val="tx1"/>
                              </a:solidFill>
                            </a:rPr>
                            <a:t> 값을 기존의 </a:t>
                          </a:r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AES </a:t>
                          </a:r>
                          <a:r>
                            <a:rPr lang="ko-KR" altLang="en-US" b="0" dirty="0">
                              <a:solidFill>
                                <a:schemeClr val="tx1"/>
                              </a:solidFill>
                            </a:rPr>
                            <a:t>키 확장 알고리즘을 통해 라운드 키를 생성</a:t>
                          </a:r>
                          <a:endParaRPr lang="ko-Kore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9490218"/>
                      </a:ext>
                    </a:extLst>
                  </a:tr>
                  <a:tr h="656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 err="1">
                              <a:solidFill>
                                <a:schemeClr val="tx1"/>
                              </a:solidFill>
                            </a:rPr>
                            <a:t>Sbox</a:t>
                          </a:r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</a:rPr>
                            <a:t>테이블 크기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000" t="-240385" r="-166102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627" t="-240385" r="-256" b="-1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7302499"/>
                      </a:ext>
                    </a:extLst>
                  </a:tr>
                  <a:tr h="656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 err="1">
                              <a:solidFill>
                                <a:schemeClr val="tx1"/>
                              </a:solidFill>
                            </a:rPr>
                            <a:t>Shiftrows</a:t>
                          </a:r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</a:rPr>
                            <a:t>순열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b="0" dirty="0">
                              <a:solidFill>
                                <a:schemeClr val="tx1"/>
                              </a:solidFill>
                            </a:rPr>
                            <a:t>고정된</a:t>
                          </a:r>
                          <a:r>
                            <a:rPr lang="ko-KR" altLang="en-US" b="0" dirty="0">
                              <a:solidFill>
                                <a:schemeClr val="tx1"/>
                              </a:solidFill>
                            </a:rPr>
                            <a:t> 하나의 순열</a:t>
                          </a:r>
                          <a:endParaRPr lang="ko-Kore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b="0" dirty="0">
                              <a:solidFill>
                                <a:schemeClr val="tx1"/>
                              </a:solidFill>
                            </a:rPr>
                            <a:t>각</a:t>
                          </a:r>
                          <a:r>
                            <a:rPr lang="ko-KR" altLang="en-US" b="0" dirty="0">
                              <a:solidFill>
                                <a:schemeClr val="tx1"/>
                              </a:solidFill>
                            </a:rPr>
                            <a:t> 라운드마다 임의의 순열</a:t>
                          </a:r>
                          <a:endParaRPr lang="ko-Kore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47935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499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66618"/>
            <a:ext cx="11368160" cy="7621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 분석 </a:t>
            </a:r>
            <a:r>
              <a:rPr lang="en-US" altLang="ko-KR" dirty="0"/>
              <a:t>–</a:t>
            </a:r>
            <a:r>
              <a:rPr lang="ko-KR" altLang="en-US" dirty="0"/>
              <a:t> 키 확장 및 테이블 확장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4BB827-48C7-264F-164B-4A6B7162F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32" y="1330767"/>
            <a:ext cx="6997700" cy="1117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5A4EC6-9A7C-D543-93FD-E9C6C4D93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972" y="2478550"/>
            <a:ext cx="7302500" cy="1079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D5E152-DE4A-7315-3655-822534C5E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972" y="3701045"/>
            <a:ext cx="3721100" cy="1168400"/>
          </a:xfrm>
          <a:prstGeom prst="rect">
            <a:avLst/>
          </a:prstGeom>
        </p:spPr>
      </p:pic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722E6373-590B-AE08-56FF-B31D04F3FC94}"/>
              </a:ext>
            </a:extLst>
          </p:cNvPr>
          <p:cNvCxnSpPr>
            <a:cxnSpLocks/>
            <a:endCxn id="6" idx="1"/>
          </p:cNvCxnSpPr>
          <p:nvPr/>
        </p:nvCxnSpPr>
        <p:spPr>
          <a:xfrm rot="10800000" flipH="1" flipV="1">
            <a:off x="970906" y="1926662"/>
            <a:ext cx="243066" cy="1091637"/>
          </a:xfrm>
          <a:prstGeom prst="bentConnector3">
            <a:avLst>
              <a:gd name="adj1" fmla="val -317861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7383B99C-AE78-641A-4180-44F888BB4F8B}"/>
              </a:ext>
            </a:extLst>
          </p:cNvPr>
          <p:cNvCxnSpPr>
            <a:cxnSpLocks/>
            <a:endCxn id="7" idx="1"/>
          </p:cNvCxnSpPr>
          <p:nvPr/>
        </p:nvCxnSpPr>
        <p:spPr>
          <a:xfrm rot="10800000" flipH="1" flipV="1">
            <a:off x="970904" y="2147103"/>
            <a:ext cx="243067" cy="2138141"/>
          </a:xfrm>
          <a:prstGeom prst="bentConnector3">
            <a:avLst>
              <a:gd name="adj1" fmla="val -2416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BA4D5CF1-FF57-CEF7-9C7A-356C7157B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971" y="3614194"/>
            <a:ext cx="3721100" cy="11684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9C7498-A10B-0C50-0B68-F40A3D702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1077" y="5136508"/>
            <a:ext cx="6451600" cy="1562100"/>
          </a:xfrm>
          <a:prstGeom prst="rect">
            <a:avLst/>
          </a:prstGeom>
        </p:spPr>
      </p:pic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B4BCD7AF-C92B-63F7-1B8D-1500F80D539E}"/>
              </a:ext>
            </a:extLst>
          </p:cNvPr>
          <p:cNvCxnSpPr>
            <a:cxnSpLocks/>
            <a:endCxn id="33" idx="0"/>
          </p:cNvCxnSpPr>
          <p:nvPr/>
        </p:nvCxnSpPr>
        <p:spPr>
          <a:xfrm rot="16200000" flipH="1">
            <a:off x="4107578" y="597209"/>
            <a:ext cx="3805741" cy="5272856"/>
          </a:xfrm>
          <a:prstGeom prst="bentConnector3">
            <a:avLst>
              <a:gd name="adj1" fmla="val -6007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88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 분석 </a:t>
            </a:r>
            <a:r>
              <a:rPr lang="en-US" altLang="ko-KR" dirty="0"/>
              <a:t>–</a:t>
            </a:r>
            <a:r>
              <a:rPr lang="ko-KR" altLang="en-US" dirty="0"/>
              <a:t> 암호화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B829CE-0906-C362-5D5D-5A532A428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57713"/>
            <a:ext cx="7772400" cy="445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3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ARM </a:t>
            </a:r>
            <a:r>
              <a:rPr lang="ko-KR" altLang="en-US" dirty="0"/>
              <a:t>에서의 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ShiftRows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MixColumns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 err="1"/>
              <a:t>MixColumns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ARMv8</a:t>
            </a:r>
            <a:r>
              <a:rPr lang="ko-KR" altLang="en-US" dirty="0"/>
              <a:t>에서 제공하는 암호를 위한 명령어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ShiftRows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2"/>
            <a:r>
              <a:rPr lang="en-US" altLang="ko-KR" dirty="0"/>
              <a:t>TBL </a:t>
            </a:r>
            <a:r>
              <a:rPr lang="ko-KR" altLang="en-US" dirty="0"/>
              <a:t>명령어 활용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C8BAD6-8687-CBE6-0222-4B6A9FC49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478" y="1532287"/>
            <a:ext cx="3657600" cy="1536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D556CE-34C3-94E0-FE45-FB92E70C9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098" y="3681412"/>
            <a:ext cx="4432300" cy="3149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0E4022-D64E-92DD-E3BC-B159809F7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318" y="3701256"/>
            <a:ext cx="2768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6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ARM </a:t>
            </a:r>
            <a:r>
              <a:rPr lang="ko-KR" altLang="en-US" dirty="0"/>
              <a:t>최적화 성능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Mixcolumns</a:t>
            </a:r>
            <a:r>
              <a:rPr lang="ko-KR" altLang="en-US" dirty="0"/>
              <a:t> 최적화와 </a:t>
            </a:r>
            <a:r>
              <a:rPr lang="en-US" altLang="ko-KR" dirty="0" err="1"/>
              <a:t>Shiftrows</a:t>
            </a:r>
            <a:r>
              <a:rPr lang="ko-KR" altLang="en-US" dirty="0"/>
              <a:t> 최적화를 각각 돌렸을 때의 성능</a:t>
            </a:r>
            <a:endParaRPr lang="en-US" altLang="ko-KR" dirty="0"/>
          </a:p>
          <a:p>
            <a:pPr lvl="1"/>
            <a:r>
              <a:rPr lang="ko-KR" altLang="en-US" dirty="0"/>
              <a:t>오히려 속도가 느려진다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그러나 </a:t>
            </a:r>
            <a:r>
              <a:rPr lang="ko-KR" altLang="en-US" dirty="0" err="1"/>
              <a:t>둘다</a:t>
            </a:r>
            <a:r>
              <a:rPr lang="ko-KR" altLang="en-US" dirty="0"/>
              <a:t> 적용하면 속도가 빨라진다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8175EA0-9D55-059B-5787-B7077C324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430785"/>
              </p:ext>
            </p:extLst>
          </p:nvPr>
        </p:nvGraphicFramePr>
        <p:xfrm>
          <a:off x="2032000" y="219805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95436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5583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</a:t>
                      </a:r>
                      <a:r>
                        <a:rPr lang="en-US" altLang="ko-KR" dirty="0"/>
                        <a:t>03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밀리</a:t>
                      </a:r>
                      <a:r>
                        <a:rPr lang="ko-KR" altLang="en-US" dirty="0"/>
                        <a:t> 초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45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기존</a:t>
                      </a:r>
                      <a:r>
                        <a:rPr lang="ko-KR" altLang="en-US" dirty="0"/>
                        <a:t> 코드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altLang="ko-Kore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196294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05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MixColumns</a:t>
                      </a:r>
                      <a:r>
                        <a:rPr lang="en-US" altLang="ko-Kore-KR" dirty="0"/>
                        <a:t> </a:t>
                      </a:r>
                      <a:r>
                        <a:rPr lang="ko-KR" altLang="en-US" dirty="0"/>
                        <a:t>최적화 적용 후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altLang="ko-Kore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204372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ShiftRows</a:t>
                      </a:r>
                      <a:r>
                        <a:rPr lang="en-US" altLang="ko-Kore-KR" dirty="0"/>
                        <a:t> </a:t>
                      </a:r>
                      <a:r>
                        <a:rPr lang="ko-KR" altLang="en-US" dirty="0"/>
                        <a:t>최적화 적용 후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altLang="ko-Kore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203700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68181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D5AD9E0-FDF5-A309-1E8F-A95BBE01A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860343"/>
              </p:ext>
            </p:extLst>
          </p:nvPr>
        </p:nvGraphicFramePr>
        <p:xfrm>
          <a:off x="2032000" y="509778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95436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5583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</a:t>
                      </a:r>
                      <a:r>
                        <a:rPr lang="en-US" altLang="ko-KR" dirty="0"/>
                        <a:t>03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밀리</a:t>
                      </a:r>
                      <a:r>
                        <a:rPr lang="ko-KR" altLang="en-US" dirty="0"/>
                        <a:t> 초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45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기존</a:t>
                      </a:r>
                      <a:r>
                        <a:rPr lang="ko-KR" altLang="en-US" dirty="0"/>
                        <a:t> 코드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altLang="ko-Kore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196294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05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둘다</a:t>
                      </a:r>
                      <a:r>
                        <a:rPr lang="ko-KR" altLang="en-US" dirty="0"/>
                        <a:t> 적용 후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altLang="ko-Kore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165780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01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GPU</a:t>
            </a:r>
            <a:r>
              <a:rPr lang="ko-KR" altLang="en-US" dirty="0"/>
              <a:t> 에서의 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Pinned </a:t>
                </a:r>
                <a:r>
                  <a:rPr lang="ko-KR" altLang="en-US" dirty="0"/>
                  <a:t>메모리 사용</a:t>
                </a:r>
                <a:endParaRPr lang="en-US" altLang="ko-KR" dirty="0"/>
              </a:p>
              <a:p>
                <a:pPr lvl="1"/>
                <a:r>
                  <a:rPr lang="en" altLang="ko-Kore-KR" dirty="0"/>
                  <a:t>Malloc()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" altLang="ko-Kore-KR" dirty="0" err="1"/>
                  <a:t>cudaMallocHost</a:t>
                </a:r>
                <a:r>
                  <a:rPr lang="en" altLang="ko-Kore-KR" dirty="0"/>
                  <a:t>()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or</a:t>
                </a:r>
                <a:r>
                  <a:rPr lang="ko-KR" altLang="en-US" dirty="0"/>
                  <a:t> </a:t>
                </a:r>
                <a:r>
                  <a:rPr lang="en" altLang="ko-Kore-KR" dirty="0" err="1"/>
                  <a:t>cudaHostAlloc</a:t>
                </a:r>
                <a:r>
                  <a:rPr lang="en" altLang="ko-Kore-KR" dirty="0"/>
                  <a:t>() </a:t>
                </a:r>
                <a:r>
                  <a:rPr lang="ko-KR" altLang="en-US" dirty="0"/>
                  <a:t>사용</a:t>
                </a:r>
                <a:endParaRPr lang="en" altLang="ko-Kore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12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4D6580B-2C29-7018-3AB9-A8E3A5B82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347009"/>
            <a:ext cx="7772400" cy="404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6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GPU</a:t>
            </a:r>
            <a:r>
              <a:rPr lang="ko-KR" altLang="en-US" dirty="0"/>
              <a:t> 에서의 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Pinned </a:t>
            </a:r>
            <a:r>
              <a:rPr lang="ko-KR" altLang="en-US" dirty="0"/>
              <a:t>메모리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259F57-EEFE-66C2-DFF2-B213CEB07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429000"/>
            <a:ext cx="7772400" cy="6600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37D391-0A43-84D4-0E33-31EF98D7D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418579"/>
            <a:ext cx="4267200" cy="6731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2ADCAB3-817A-4421-19CE-D4F107A8074C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6096000" y="3091679"/>
            <a:ext cx="0" cy="3373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30644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290</Words>
  <Application>Microsoft Macintosh PowerPoint</Application>
  <PresentationFormat>와이드스크린</PresentationFormat>
  <Paragraphs>65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AppleGothic</vt:lpstr>
      <vt:lpstr>맑은 고딕</vt:lpstr>
      <vt:lpstr>Arial</vt:lpstr>
      <vt:lpstr>Cambria Math</vt:lpstr>
      <vt:lpstr>CryptoCraft 테마</vt:lpstr>
      <vt:lpstr>제목 테마</vt:lpstr>
      <vt:lpstr>Pilsung 블록 암호 및 구현</vt:lpstr>
      <vt:lpstr>1. Pilsung 블록 암호</vt:lpstr>
      <vt:lpstr>1. Pilsung 블록 암호</vt:lpstr>
      <vt:lpstr>2. 코드 분석 – 키 확장 및 테이블 확장 </vt:lpstr>
      <vt:lpstr>2. 코드 분석 – 암호화</vt:lpstr>
      <vt:lpstr>3. ARM 에서의 구현</vt:lpstr>
      <vt:lpstr>3. ARM 최적화 성능</vt:lpstr>
      <vt:lpstr>4. GPU 에서의 구현 </vt:lpstr>
      <vt:lpstr>4. GPU 에서의 구현 </vt:lpstr>
      <vt:lpstr>4. GPU 에서의 구현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67</cp:revision>
  <dcterms:created xsi:type="dcterms:W3CDTF">2019-03-05T04:29:07Z</dcterms:created>
  <dcterms:modified xsi:type="dcterms:W3CDTF">2022-09-04T13:28:23Z</dcterms:modified>
</cp:coreProperties>
</file>