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420" r:id="rId2"/>
    <p:sldId id="275" r:id="rId3"/>
    <p:sldId id="433" r:id="rId4"/>
    <p:sldId id="431" r:id="rId5"/>
    <p:sldId id="436" r:id="rId6"/>
    <p:sldId id="435" r:id="rId7"/>
    <p:sldId id="434" r:id="rId8"/>
    <p:sldId id="29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0000"/>
    <a:srgbClr val="ACA1D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05" autoAdjust="0"/>
    <p:restoredTop sz="86400"/>
  </p:normalViewPr>
  <p:slideViewPr>
    <p:cSldViewPr snapToGrid="0">
      <p:cViewPr varScale="1">
        <p:scale>
          <a:sx n="92" d="100"/>
          <a:sy n="92" d="100"/>
        </p:scale>
        <p:origin x="3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2022. 9. 5.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32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43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95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15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0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  <p:sldLayoutId id="2147483672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EXAc2qVtxw" TargetMode="External"/><Relationship Id="rId2" Type="http://schemas.openxmlformats.org/officeDocument/2006/relationships/hyperlink" Target="https://youtu.be/D4W_2eVx5R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44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딥러닝을</a:t>
            </a:r>
            <a:r>
              <a:rPr kumimoji="1" lang="ko-KR" altLang="en-US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통한 </a:t>
            </a:r>
            <a:r>
              <a:rPr kumimoji="1" lang="en-US" altLang="ko-KR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S-PRESENT</a:t>
            </a:r>
            <a:r>
              <a:rPr kumimoji="1" lang="ko-KR" altLang="en-US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알려진 </a:t>
            </a:r>
            <a:r>
              <a:rPr kumimoji="1" lang="ko-KR" altLang="en-US" sz="4400" b="1" dirty="0" err="1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44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501455"/>
            <a:ext cx="12192001" cy="1655762"/>
          </a:xfrm>
        </p:spPr>
        <p:txBody>
          <a:bodyPr>
            <a:normAutofit lnSpcReduction="10000"/>
          </a:bodyPr>
          <a:lstStyle/>
          <a:p>
            <a:r>
              <a:rPr kumimoji="1" lang="ko-KR" altLang="en-US" sz="3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임세진</a:t>
            </a:r>
            <a:endParaRPr kumimoji="1" lang="en-US" altLang="ko-KR" sz="3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en-US" altLang="ko-Kore-KR" sz="3200" b="1" dirty="0">
              <a:latin typeface="Apple SD Gothic Neo" panose="02000300000000000000" pitchFamily="2" charset="-127"/>
              <a:ea typeface="Apple SD Gothic Neo" panose="02000300000000000000" pitchFamily="2" charset="-127"/>
              <a:hlinkClick r:id="rId2"/>
            </a:endParaRPr>
          </a:p>
          <a:p>
            <a:r>
              <a:rPr kumimoji="1" lang="en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3"/>
              </a:rPr>
              <a:t>https://youtu.be/OEXAc2qVtxw</a:t>
            </a: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시행착오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..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PRESENT / S-PRESENT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딥러닝을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사용하여 알려진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평문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공격 수행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모델별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암호 분석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(CNN,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MLP)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시행착오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1) CHAM 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 분석 시도 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plaintext 64bit, key 128bit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로 너무 커서 </a:t>
            </a:r>
            <a:r>
              <a:rPr kumimoji="1" lang="en-US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1</a:t>
            </a:r>
            <a:r>
              <a:rPr kumimoji="1"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비트 </a:t>
            </a:r>
            <a:r>
              <a:rPr kumimoji="1" lang="ko-KR" altLang="en-US" sz="2000" b="1" dirty="0" err="1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키공간</a:t>
            </a:r>
            <a:r>
              <a:rPr kumimoji="1" lang="en-US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</a:t>
            </a:r>
            <a:r>
              <a:rPr kumimoji="1"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1</a:t>
            </a:r>
            <a:r>
              <a:rPr kumimoji="1"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비트 블록공간에 대해서 </a:t>
            </a:r>
            <a:r>
              <a:rPr kumimoji="1" lang="en-US" altLang="ko-KR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1</a:t>
            </a:r>
            <a:r>
              <a:rPr kumimoji="1" lang="ko-KR" altLang="en-US" sz="20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라운드 조차 공격이 불가능</a:t>
            </a:r>
            <a:endParaRPr kumimoji="1" lang="en-US" altLang="ko-KR" sz="2400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2) 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논문으로 존재하는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S-PRESENT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분석 시도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블록 크기만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8bit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로 줄임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 key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는 그대로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80bit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였음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..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공격 실패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3) 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지금의 </a:t>
            </a:r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S-PRESENT</a:t>
            </a:r>
            <a:r>
              <a:rPr kumimoji="1" lang="ko-KR" altLang="en-US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정착</a:t>
            </a:r>
            <a:endParaRPr kumimoji="1" lang="en-US" altLang="ko-KR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깃허브에서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찾음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.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블록 크기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8bit, key 16bit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026" name="Picture 2" descr="네이버의 의미 있는 '삽질' : 네이버 포스트">
            <a:extLst>
              <a:ext uri="{FF2B5EF4-FFF2-40B4-BE49-F238E27FC236}">
                <a16:creationId xmlns:a16="http://schemas.microsoft.com/office/drawing/2014/main" id="{D2466CFD-B18C-59E9-ED12-B6B0DBDE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25922"/>
            <a:ext cx="2923309" cy="194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0BA2B26-CCE9-B7E8-AA18-152BBEE60BE4}"/>
              </a:ext>
            </a:extLst>
          </p:cNvPr>
          <p:cNvGrpSpPr/>
          <p:nvPr/>
        </p:nvGrpSpPr>
        <p:grpSpPr>
          <a:xfrm>
            <a:off x="5883965" y="2114239"/>
            <a:ext cx="5053487" cy="1428029"/>
            <a:chOff x="5189425" y="1089408"/>
            <a:chExt cx="5053487" cy="1428029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1C082FEF-FF9B-174C-5538-8661B2BA9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82627" y="1089408"/>
              <a:ext cx="3860285" cy="14280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2C5093C1-FD14-221C-0027-F13CD73DAB0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425" y="1763667"/>
              <a:ext cx="106604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DF15420-AF6D-0762-3BC9-E84627D25757}"/>
              </a:ext>
            </a:extLst>
          </p:cNvPr>
          <p:cNvGrpSpPr/>
          <p:nvPr/>
        </p:nvGrpSpPr>
        <p:grpSpPr>
          <a:xfrm>
            <a:off x="7435667" y="3745939"/>
            <a:ext cx="3150675" cy="2653200"/>
            <a:chOff x="6671718" y="3797000"/>
            <a:chExt cx="3150675" cy="2653200"/>
          </a:xfrm>
        </p:grpSpPr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7EB0BBDE-E9F6-A84B-9B29-0B7FBA2E4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1718" y="3797000"/>
              <a:ext cx="3150675" cy="2653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5" name="모서리가 둥근 직사각형 104">
              <a:extLst>
                <a:ext uri="{FF2B5EF4-FFF2-40B4-BE49-F238E27FC236}">
                  <a16:creationId xmlns:a16="http://schemas.microsoft.com/office/drawing/2014/main" id="{D44B2BC1-CB33-5B74-8821-F62EBBE72841}"/>
                </a:ext>
              </a:extLst>
            </p:cNvPr>
            <p:cNvSpPr/>
            <p:nvPr/>
          </p:nvSpPr>
          <p:spPr>
            <a:xfrm>
              <a:off x="7534229" y="4233906"/>
              <a:ext cx="270696" cy="2091983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502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PRESENT / S-PRESENT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PRESENT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2007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CHES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제안된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AES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기반의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SPN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구조 경량 블록 암호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S-PRESENT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PRESENT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Toy-Example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1F4456-3241-7AB2-E3EC-EAFCA0C4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1" y="2331968"/>
            <a:ext cx="5277679" cy="420584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EFF66C-9155-1BE5-1A60-7E0CDEAAC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08985"/>
              </p:ext>
            </p:extLst>
          </p:nvPr>
        </p:nvGraphicFramePr>
        <p:xfrm>
          <a:off x="673826" y="4046975"/>
          <a:ext cx="5221357" cy="1463040"/>
        </p:xfrm>
        <a:graphic>
          <a:graphicData uri="http://schemas.openxmlformats.org/drawingml/2006/table">
            <a:tbl>
              <a:tblPr/>
              <a:tblGrid>
                <a:gridCol w="1984513">
                  <a:extLst>
                    <a:ext uri="{9D8B030D-6E8A-4147-A177-3AD203B41FA5}">
                      <a16:colId xmlns:a16="http://schemas.microsoft.com/office/drawing/2014/main" val="3969134368"/>
                    </a:ext>
                  </a:extLst>
                </a:gridCol>
                <a:gridCol w="1078948">
                  <a:extLst>
                    <a:ext uri="{9D8B030D-6E8A-4147-A177-3AD203B41FA5}">
                      <a16:colId xmlns:a16="http://schemas.microsoft.com/office/drawing/2014/main" val="451806238"/>
                    </a:ext>
                  </a:extLst>
                </a:gridCol>
                <a:gridCol w="1078948">
                  <a:extLst>
                    <a:ext uri="{9D8B030D-6E8A-4147-A177-3AD203B41FA5}">
                      <a16:colId xmlns:a16="http://schemas.microsoft.com/office/drawing/2014/main" val="3801347457"/>
                    </a:ext>
                  </a:extLst>
                </a:gridCol>
                <a:gridCol w="1078948">
                  <a:extLst>
                    <a:ext uri="{9D8B030D-6E8A-4147-A177-3AD203B41FA5}">
                      <a16:colId xmlns:a16="http://schemas.microsoft.com/office/drawing/2014/main" val="130719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ko-Kore-KR" altLang="en-US" dirty="0">
                        <a:effectLst/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n-bit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k-bit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r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351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PRESENT-64/80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64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80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31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287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PRESENT-64/128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64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128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31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28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S-PRESENT8/16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16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effectLst/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</a:p>
                  </a:txBody>
                  <a:tcPr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3414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7FEDF04-64D7-4380-82E4-4911B178DFAC}"/>
              </a:ext>
            </a:extLst>
          </p:cNvPr>
          <p:cNvSpPr txBox="1"/>
          <p:nvPr/>
        </p:nvSpPr>
        <p:spPr>
          <a:xfrm>
            <a:off x="909495" y="5609230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두</a:t>
            </a:r>
            <a:r>
              <a:rPr kumimoji="1" lang="ko-KR" altLang="en-US" b="1" dirty="0"/>
              <a:t> 암호의 블록 크기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키 크기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라운드 수 비교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6180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딥러닝을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사용하여 알려진 </a:t>
            </a:r>
            <a:r>
              <a:rPr kumimoji="1" lang="ko-KR" altLang="en-US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 수행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과정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 키의 경우의 수에 대해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랜덤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암호화하여 암호문을 생성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평문과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암호문을 연접한 쌍을 입력 데이터로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비밀키를 라벨로 사용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S-PRESENT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경우 입력 데이터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(16bit),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 데이터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(16bit)</a:t>
            </a: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 데이터에 대응하는 키 예측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본 실험에서 데이터셋의 수는 총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102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만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4000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C3A14975-8A8D-6084-A936-E4AD83C9C7FA}"/>
              </a:ext>
            </a:extLst>
          </p:cNvPr>
          <p:cNvGrpSpPr/>
          <p:nvPr/>
        </p:nvGrpSpPr>
        <p:grpSpPr>
          <a:xfrm>
            <a:off x="6892981" y="2821984"/>
            <a:ext cx="4621899" cy="3182400"/>
            <a:chOff x="7377075" y="1329360"/>
            <a:chExt cx="4621899" cy="318240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1E8F5B7-4E89-B475-1618-C75A07A34533}"/>
                </a:ext>
              </a:extLst>
            </p:cNvPr>
            <p:cNvGrpSpPr/>
            <p:nvPr/>
          </p:nvGrpSpPr>
          <p:grpSpPr>
            <a:xfrm>
              <a:off x="7377075" y="1329360"/>
              <a:ext cx="4621019" cy="3182400"/>
              <a:chOff x="7336734" y="1329360"/>
              <a:chExt cx="4621019" cy="3182400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A5EA84C0-6C6F-D830-5BBE-4A4FAEFFE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734" y="1329360"/>
                <a:ext cx="4621019" cy="3182400"/>
              </a:xfrm>
              <a:prstGeom prst="rect">
                <a:avLst/>
              </a:prstGeom>
            </p:spPr>
          </p:pic>
          <p:sp>
            <p:nvSpPr>
              <p:cNvPr id="5" name="모서리가 둥근 직사각형 4">
                <a:extLst>
                  <a:ext uri="{FF2B5EF4-FFF2-40B4-BE49-F238E27FC236}">
                    <a16:creationId xmlns:a16="http://schemas.microsoft.com/office/drawing/2014/main" id="{5EFA74ED-A417-3549-955C-BA43091494C8}"/>
                  </a:ext>
                </a:extLst>
              </p:cNvPr>
              <p:cNvSpPr/>
              <p:nvPr/>
            </p:nvSpPr>
            <p:spPr>
              <a:xfrm>
                <a:off x="7363239" y="1351723"/>
                <a:ext cx="1819297" cy="341237"/>
              </a:xfrm>
              <a:prstGeom prst="round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702C1D-21CC-396F-EA90-79FCB8C27CD0}"/>
                </a:ext>
              </a:extLst>
            </p:cNvPr>
            <p:cNvSpPr txBox="1"/>
            <p:nvPr/>
          </p:nvSpPr>
          <p:spPr>
            <a:xfrm>
              <a:off x="9212634" y="1329360"/>
              <a:ext cx="278634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rgbClr val="2E75B6"/>
                  </a:solidFill>
                </a:rPr>
                <a:t>Python</a:t>
              </a:r>
              <a:r>
                <a:rPr kumimoji="1" lang="ko-KR" altLang="en-US" sz="1400" b="1" dirty="0">
                  <a:solidFill>
                    <a:srgbClr val="2E75B6"/>
                  </a:solidFill>
                </a:rPr>
                <a:t>에서 </a:t>
              </a:r>
              <a:r>
                <a:rPr kumimoji="1" lang="en-US" altLang="ko-Kore-KR" sz="1400" b="1" dirty="0">
                  <a:solidFill>
                    <a:srgbClr val="2E75B6"/>
                  </a:solidFill>
                </a:rPr>
                <a:t>random</a:t>
              </a:r>
              <a:r>
                <a:rPr kumimoji="1" lang="ko-KR" altLang="en-US" sz="1400" b="1" dirty="0">
                  <a:solidFill>
                    <a:srgbClr val="2E75B6"/>
                  </a:solidFill>
                </a:rPr>
                <a:t> 대신 사용</a:t>
              </a:r>
              <a:endParaRPr kumimoji="1" lang="en-US" altLang="ko-KR" sz="1400" b="1" dirty="0">
                <a:solidFill>
                  <a:srgbClr val="2E75B6"/>
                </a:solidFill>
              </a:endParaRPr>
            </a:p>
            <a:p>
              <a:pPr algn="ctr"/>
              <a:r>
                <a:rPr kumimoji="1" lang="en-US" altLang="ko-Kore-KR" sz="1400" b="1" dirty="0">
                  <a:solidFill>
                    <a:srgbClr val="2E75B6"/>
                  </a:solidFill>
                </a:rPr>
                <a:t>(</a:t>
              </a:r>
              <a:r>
                <a:rPr kumimoji="1" lang="ko-KR" altLang="en-US" sz="1400" b="1" dirty="0" err="1">
                  <a:solidFill>
                    <a:srgbClr val="2E75B6"/>
                  </a:solidFill>
                </a:rPr>
                <a:t>암호학적으로</a:t>
              </a:r>
              <a:r>
                <a:rPr kumimoji="1" lang="ko-KR" altLang="en-US" sz="1400" b="1" dirty="0">
                  <a:solidFill>
                    <a:srgbClr val="2E75B6"/>
                  </a:solidFill>
                </a:rPr>
                <a:t> 강력한 난수 생성</a:t>
              </a:r>
              <a:r>
                <a:rPr kumimoji="1" lang="en-US" altLang="ko-KR" sz="1400" b="1" dirty="0">
                  <a:solidFill>
                    <a:srgbClr val="2E75B6"/>
                  </a:solidFill>
                </a:rPr>
                <a:t>)</a:t>
              </a:r>
              <a:endParaRPr kumimoji="1" lang="ko-Kore-KR" altLang="en-US" sz="1400" b="1" dirty="0">
                <a:solidFill>
                  <a:srgbClr val="2E75B6"/>
                </a:solidFill>
              </a:endParaRPr>
            </a:p>
          </p:txBody>
        </p:sp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710A5DCA-B890-D180-687B-127870C9DBB1}"/>
                </a:ext>
              </a:extLst>
            </p:cNvPr>
            <p:cNvSpPr/>
            <p:nvPr/>
          </p:nvSpPr>
          <p:spPr>
            <a:xfrm>
              <a:off x="7403970" y="2182100"/>
              <a:ext cx="1551772" cy="341237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6C66B0CA-6FE5-1113-4F37-FCF94E12B25B}"/>
                </a:ext>
              </a:extLst>
            </p:cNvPr>
            <p:cNvSpPr/>
            <p:nvPr/>
          </p:nvSpPr>
          <p:spPr>
            <a:xfrm>
              <a:off x="7617317" y="3021393"/>
              <a:ext cx="2786340" cy="341237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088B8004-A33C-0262-9A74-20BFB8B55943}"/>
                </a:ext>
              </a:extLst>
            </p:cNvPr>
            <p:cNvSpPr/>
            <p:nvPr/>
          </p:nvSpPr>
          <p:spPr>
            <a:xfrm>
              <a:off x="7893594" y="3843423"/>
              <a:ext cx="3832241" cy="341237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1E6BB73-7899-571A-84A3-8885522F6BA7}"/>
                </a:ext>
              </a:extLst>
            </p:cNvPr>
            <p:cNvSpPr txBox="1"/>
            <p:nvPr/>
          </p:nvSpPr>
          <p:spPr>
            <a:xfrm>
              <a:off x="10432719" y="2997504"/>
              <a:ext cx="10438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b="1" dirty="0">
                  <a:solidFill>
                    <a:srgbClr val="2E75B6"/>
                  </a:solidFill>
                </a:rPr>
                <a:t>8bit key</a:t>
              </a:r>
              <a:endParaRPr kumimoji="1" lang="ko-Kore-KR" altLang="en-US" b="1" dirty="0">
                <a:solidFill>
                  <a:srgbClr val="2E75B6"/>
                </a:solidFill>
              </a:endParaRPr>
            </a:p>
          </p:txBody>
        </p:sp>
      </p:grp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33ADF222-937E-560A-E0B0-1D1631E227E5}"/>
              </a:ext>
            </a:extLst>
          </p:cNvPr>
          <p:cNvCxnSpPr>
            <a:cxnSpLocks/>
          </p:cNvCxnSpPr>
          <p:nvPr/>
        </p:nvCxnSpPr>
        <p:spPr>
          <a:xfrm>
            <a:off x="7353013" y="1832240"/>
            <a:ext cx="1782668" cy="942302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8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모델별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암호 분석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(CNN, MLP)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 MLP </a:t>
            </a:r>
            <a:r>
              <a:rPr kumimoji="1" lang="ko-KR" altLang="en-US" sz="2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</a:t>
            </a:r>
            <a:endParaRPr kumimoji="1" lang="en-US" altLang="ko-KR" sz="2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Conv1D (128, 1)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Linear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(128)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바꾸면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구조임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동일한 구조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모델의 구조는 현지언니 논문에서 사용된 구조 중 하나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Skip connection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128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차원으로 고정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lr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경우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MLP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0.1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 0.01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경우 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커널 크기를 </a:t>
            </a:r>
            <a:r>
              <a:rPr kumimoji="1" lang="en-US" altLang="ko-KR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</a:t>
            </a:r>
            <a:r>
              <a:rPr kumimoji="1" lang="ko-KR" altLang="en-US" sz="2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설정</a:t>
            </a:r>
            <a:endParaRPr kumimoji="1" lang="en-US" altLang="ko-KR" sz="20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GoogLeNet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이라는 논문에서 소개된 기법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장점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채널 수 조절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연산량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감소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비선형성 증가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but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 모델 구조에서는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⃤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b="1" dirty="0">
              <a:solidFill>
                <a:srgbClr val="2E75B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4F623C6-023D-5018-9D86-815EEA734FBC}"/>
              </a:ext>
            </a:extLst>
          </p:cNvPr>
          <p:cNvGrpSpPr/>
          <p:nvPr/>
        </p:nvGrpSpPr>
        <p:grpSpPr>
          <a:xfrm>
            <a:off x="6477000" y="2387853"/>
            <a:ext cx="5483363" cy="4262400"/>
            <a:chOff x="411162" y="2131637"/>
            <a:chExt cx="5483363" cy="4262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467166E-D092-FB66-3DA1-B3A8FDC86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162" y="2131637"/>
              <a:ext cx="5483363" cy="42624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585ED8-3902-1311-325F-5CA40A2915F1}"/>
                </a:ext>
              </a:extLst>
            </p:cNvPr>
            <p:cNvSpPr txBox="1"/>
            <p:nvPr/>
          </p:nvSpPr>
          <p:spPr>
            <a:xfrm>
              <a:off x="2275038" y="5748171"/>
              <a:ext cx="1755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Skip connection</a:t>
              </a:r>
              <a:endParaRPr kumimoji="1" lang="ko-Kore-KR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443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05.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CNN 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모델을 사용했을 때 전체 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16bit key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중 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12bit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까지 공격 성공 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전체 정확도 평균은 두 모델이 유사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9,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10,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11bit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취약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13bit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안전</a:t>
            </a:r>
            <a:endParaRPr kumimoji="1"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알려진 </a:t>
            </a:r>
            <a:r>
              <a:rPr kumimoji="1" lang="ko-KR" altLang="en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공격을 통해 분석이 가능한 키 비트에 한계가 있음 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놔 줄 생각</a:t>
            </a:r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..)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B3B84BD-F6A5-4FE6-321D-4CA02DCCC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12679"/>
              </p:ext>
            </p:extLst>
          </p:nvPr>
        </p:nvGraphicFramePr>
        <p:xfrm>
          <a:off x="1421905" y="2474833"/>
          <a:ext cx="9348190" cy="4277020"/>
        </p:xfrm>
        <a:graphic>
          <a:graphicData uri="http://schemas.openxmlformats.org/drawingml/2006/table">
            <a:tbl>
              <a:tblPr/>
              <a:tblGrid>
                <a:gridCol w="492010">
                  <a:extLst>
                    <a:ext uri="{9D8B030D-6E8A-4147-A177-3AD203B41FA5}">
                      <a16:colId xmlns:a16="http://schemas.microsoft.com/office/drawing/2014/main" val="2582879363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1510270876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214708555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2136276124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26357384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1878868917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2092458549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109152430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2064405020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118049123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625934632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393847018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467112063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4284065245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1863724775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2062647477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3898319194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3163127460"/>
                    </a:ext>
                  </a:extLst>
                </a:gridCol>
                <a:gridCol w="492010">
                  <a:extLst>
                    <a:ext uri="{9D8B030D-6E8A-4147-A177-3AD203B41FA5}">
                      <a16:colId xmlns:a16="http://schemas.microsoft.com/office/drawing/2014/main" val="1633520900"/>
                    </a:ext>
                  </a:extLst>
                </a:gridCol>
              </a:tblGrid>
              <a:tr h="427702"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Model</a:t>
                      </a: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>
                          <a:effectLst/>
                          <a:latin typeface="Helvetica" pitchFamily="2" charset="0"/>
                        </a:rPr>
                        <a:t>Key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1st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2nd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3rd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4th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5th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6th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7th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8th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9th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10th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11th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12th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13th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14th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15th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16th</a:t>
                      </a:r>
                      <a:endParaRPr lang="ko-Kore-KR" alt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AVG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A1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00995"/>
                  </a:ext>
                </a:extLst>
              </a:tr>
              <a:tr h="427702">
                <a:tc rowSpan="5">
                  <a:txBody>
                    <a:bodyPr/>
                    <a:lstStyle/>
                    <a:p>
                      <a:pPr algn="ctr"/>
                      <a:r>
                        <a:rPr lang="en" sz="1100">
                          <a:effectLst/>
                          <a:latin typeface="Helvetica" pitchFamily="2" charset="0"/>
                        </a:rPr>
                        <a:t>CNN</a:t>
                      </a: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8-bit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0.78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0.79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0.68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0.86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527091"/>
                  </a:ext>
                </a:extLst>
              </a:tr>
              <a:tr h="42770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9-bit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682384"/>
                  </a:ext>
                </a:extLst>
              </a:tr>
              <a:tr h="42770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10-bit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158773"/>
                  </a:ext>
                </a:extLst>
              </a:tr>
              <a:tr h="42770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11-bit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85443"/>
                  </a:ext>
                </a:extLst>
              </a:tr>
              <a:tr h="42770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12-bit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0.64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21421"/>
                  </a:ext>
                </a:extLst>
              </a:tr>
              <a:tr h="427702">
                <a:tc rowSpan="4">
                  <a:txBody>
                    <a:bodyPr/>
                    <a:lstStyle/>
                    <a:p>
                      <a:pPr algn="ctr"/>
                      <a:r>
                        <a:rPr lang="en" sz="1100">
                          <a:effectLst/>
                          <a:latin typeface="Helvetica" pitchFamily="2" charset="0"/>
                        </a:rPr>
                        <a:t>MLP</a:t>
                      </a:r>
                    </a:p>
                  </a:txBody>
                  <a:tcPr marL="29918" marR="29918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>
                          <a:effectLst/>
                          <a:latin typeface="Helvetica" pitchFamily="2" charset="0"/>
                        </a:rPr>
                        <a:t>8-bit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0.79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0.78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0.79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0.58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0.87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4743470"/>
                  </a:ext>
                </a:extLst>
              </a:tr>
              <a:tr h="42770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9-bit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0.59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0.61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0.59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4821088"/>
                  </a:ext>
                </a:extLst>
              </a:tr>
              <a:tr h="42770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10-bit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0.54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0.71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181552"/>
                  </a:ext>
                </a:extLst>
              </a:tr>
              <a:tr h="427702">
                <a:tc v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00" dirty="0">
                          <a:effectLst/>
                          <a:latin typeface="Helvetica" pitchFamily="2" charset="0"/>
                        </a:rPr>
                        <a:t>11-bit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1.0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0.56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0.52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0.53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0.51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>
                          <a:effectLst/>
                          <a:latin typeface="Helvetica" pitchFamily="2" charset="0"/>
                        </a:rPr>
                        <a:t>0.5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100" dirty="0">
                          <a:effectLst/>
                          <a:latin typeface="Helvetica" pitchFamily="2" charset="0"/>
                        </a:rPr>
                        <a:t>0.67</a:t>
                      </a:r>
                    </a:p>
                  </a:txBody>
                  <a:tcPr marL="8377" marR="13164" marT="13164" marB="8377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3823008"/>
                  </a:ext>
                </a:extLst>
              </a:tr>
            </a:tbl>
          </a:graphicData>
        </a:graphic>
      </p:graphicFrame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9965BC6-62E7-5155-E6FC-179BE60C16C1}"/>
              </a:ext>
            </a:extLst>
          </p:cNvPr>
          <p:cNvSpPr/>
          <p:nvPr/>
        </p:nvSpPr>
        <p:spPr>
          <a:xfrm>
            <a:off x="1910400" y="4613343"/>
            <a:ext cx="8859695" cy="41585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5AE307B-40FD-8388-8ED3-70EE1916E606}"/>
              </a:ext>
            </a:extLst>
          </p:cNvPr>
          <p:cNvSpPr/>
          <p:nvPr/>
        </p:nvSpPr>
        <p:spPr>
          <a:xfrm rot="5400000">
            <a:off x="4943213" y="3871866"/>
            <a:ext cx="4277019" cy="1482953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27C18C3-ECC6-8593-7FC0-06D83CF9DB73}"/>
              </a:ext>
            </a:extLst>
          </p:cNvPr>
          <p:cNvSpPr/>
          <p:nvPr/>
        </p:nvSpPr>
        <p:spPr>
          <a:xfrm rot="5400000">
            <a:off x="6425072" y="4361457"/>
            <a:ext cx="4262650" cy="489406"/>
          </a:xfrm>
          <a:prstGeom prst="round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2517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 dirty="0">
                <a:solidFill>
                  <a:srgbClr val="002060"/>
                </a:solidFill>
              </a:rPr>
              <a:t>감사합니다</a:t>
            </a:r>
            <a:r>
              <a:rPr kumimoji="1" lang="en-US" altLang="ko-KR" sz="3600" b="1" dirty="0">
                <a:solidFill>
                  <a:srgbClr val="002060"/>
                </a:solidFill>
              </a:rPr>
              <a:t>.</a:t>
            </a:r>
            <a:endParaRPr kumimoji="1" lang="ko-KR" altLang="en-US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27216</TotalTime>
  <Words>560</Words>
  <Application>Microsoft Macintosh PowerPoint</Application>
  <PresentationFormat>와이드스크린</PresentationFormat>
  <Paragraphs>260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나눔스퀘어_ac</vt:lpstr>
      <vt:lpstr>Apple SD Gothic Neo</vt:lpstr>
      <vt:lpstr>맑은 고딕</vt:lpstr>
      <vt:lpstr>Arial</vt:lpstr>
      <vt:lpstr>Courier New</vt:lpstr>
      <vt:lpstr>Helvetica</vt:lpstr>
      <vt:lpstr>Times New Roman</vt:lpstr>
      <vt:lpstr>Wingdings</vt:lpstr>
      <vt:lpstr>제목 테마</vt:lpstr>
      <vt:lpstr>딥러닝을 통한 S-PRESENT 알려진 평문 공격</vt:lpstr>
      <vt:lpstr>PowerPoint 프레젠테이션</vt:lpstr>
      <vt:lpstr>01. 시행착오..</vt:lpstr>
      <vt:lpstr>02. PRESENT / S-PRESENT</vt:lpstr>
      <vt:lpstr>03. 딥러닝을 사용하여 알려진 평문 공격 수행</vt:lpstr>
      <vt:lpstr>04. 모델별 암호 분석 (CNN, MLP)</vt:lpstr>
      <vt:lpstr>05.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임 세진</cp:lastModifiedBy>
  <cp:revision>538</cp:revision>
  <dcterms:created xsi:type="dcterms:W3CDTF">2019-03-05T04:29:07Z</dcterms:created>
  <dcterms:modified xsi:type="dcterms:W3CDTF">2022-09-04T19:21:31Z</dcterms:modified>
</cp:coreProperties>
</file>