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6"/>
  </p:notesMasterIdLst>
  <p:handoutMasterIdLst>
    <p:handoutMasterId r:id="rId27"/>
  </p:handoutMasterIdLst>
  <p:sldIdLst>
    <p:sldId id="269" r:id="rId3"/>
    <p:sldId id="294" r:id="rId4"/>
    <p:sldId id="296" r:id="rId5"/>
    <p:sldId id="297" r:id="rId6"/>
    <p:sldId id="298" r:id="rId7"/>
    <p:sldId id="299" r:id="rId8"/>
    <p:sldId id="300" r:id="rId9"/>
    <p:sldId id="302" r:id="rId10"/>
    <p:sldId id="303" r:id="rId11"/>
    <p:sldId id="304" r:id="rId12"/>
    <p:sldId id="305" r:id="rId13"/>
    <p:sldId id="307" r:id="rId14"/>
    <p:sldId id="306" r:id="rId15"/>
    <p:sldId id="308" r:id="rId16"/>
    <p:sldId id="309" r:id="rId17"/>
    <p:sldId id="312" r:id="rId18"/>
    <p:sldId id="310" r:id="rId19"/>
    <p:sldId id="311" r:id="rId20"/>
    <p:sldId id="317" r:id="rId21"/>
    <p:sldId id="313" r:id="rId22"/>
    <p:sldId id="316" r:id="rId23"/>
    <p:sldId id="315" r:id="rId24"/>
    <p:sldId id="31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2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1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2024. 5. 27.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2024. 5. 27.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57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200" b="1" dirty="0"/>
              <a:t>pqm4</a:t>
            </a:r>
            <a:r>
              <a:rPr lang="en-US" altLang="ko-KR" sz="3200" dirty="0"/>
              <a:t>: Benchmarking NIST Additional </a:t>
            </a:r>
            <a:br>
              <a:rPr lang="en-US" altLang="ko-KR" sz="3200" dirty="0"/>
            </a:br>
            <a:r>
              <a:rPr lang="en-US" altLang="ko-KR" sz="3200" dirty="0"/>
              <a:t>Post-Quantum Signature Schemes on Microcontrollers</a:t>
            </a:r>
            <a:br>
              <a:rPr lang="en-US" altLang="ko-KR" sz="3200" dirty="0"/>
            </a:br>
            <a:br>
              <a:rPr lang="en-US" altLang="ko-KR" sz="3200" dirty="0"/>
            </a:br>
            <a:r>
              <a:rPr lang="en-US" altLang="ko-KR" sz="2800" dirty="0"/>
              <a:t>https://</a:t>
            </a:r>
            <a:r>
              <a:rPr lang="en-US" altLang="ko-KR" sz="2800" dirty="0" err="1"/>
              <a:t>youtu.be</a:t>
            </a:r>
            <a:r>
              <a:rPr lang="en-US" altLang="ko-KR" sz="2800" dirty="0"/>
              <a:t>/S2vhHb_rpL8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0043A-3D20-C2AB-C9B8-0F49AC72E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MiRitH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D7AD16-0489-7790-83A8-27008F400B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458945" cy="5057775"/>
          </a:xfrm>
        </p:spPr>
        <p:txBody>
          <a:bodyPr>
            <a:normAutofit/>
          </a:bodyPr>
          <a:lstStyle/>
          <a:p>
            <a:r>
              <a:rPr kumimoji="1" lang="ko-KR" altLang="en-US" sz="2400" b="1" dirty="0">
                <a:solidFill>
                  <a:schemeClr val="accent5"/>
                </a:solidFill>
              </a:rPr>
              <a:t>레퍼런스 코드와 </a:t>
            </a:r>
            <a:r>
              <a:rPr kumimoji="1" lang="en-US" altLang="ko-KR" sz="2400" b="1" dirty="0">
                <a:solidFill>
                  <a:schemeClr val="accent5"/>
                </a:solidFill>
              </a:rPr>
              <a:t>M4 </a:t>
            </a:r>
            <a:r>
              <a:rPr kumimoji="1" lang="ko-KR" altLang="en-US" sz="2400" b="1" dirty="0">
                <a:solidFill>
                  <a:schemeClr val="accent5"/>
                </a:solidFill>
              </a:rPr>
              <a:t>최적화 코드 모두 프로젝트에 통합됨</a:t>
            </a:r>
            <a:endParaRPr kumimoji="1" lang="en-US" altLang="ko-KR" sz="2400" b="1" dirty="0">
              <a:solidFill>
                <a:schemeClr val="accent5"/>
              </a:solidFill>
            </a:endParaRPr>
          </a:p>
          <a:p>
            <a:r>
              <a:rPr kumimoji="1" lang="en" altLang="ko-KR" sz="2400" dirty="0" err="1"/>
              <a:t>MiRitH</a:t>
            </a:r>
            <a:r>
              <a:rPr kumimoji="1" lang="en" altLang="ko-KR" sz="2400" dirty="0"/>
              <a:t>: Efficient Post-Quantum Signatures from </a:t>
            </a:r>
            <a:r>
              <a:rPr kumimoji="1" lang="en" altLang="ko-KR" sz="2400" dirty="0" err="1"/>
              <a:t>MinRank</a:t>
            </a:r>
            <a:r>
              <a:rPr kumimoji="1" lang="en" altLang="ko-KR" sz="2400" dirty="0"/>
              <a:t> in the Head</a:t>
            </a:r>
            <a:r>
              <a:rPr kumimoji="1" lang="ko-KR" altLang="en-US" sz="2400" dirty="0"/>
              <a:t>에서 자세히 설명됨</a:t>
            </a:r>
            <a:endParaRPr kumimoji="1" lang="en-US" altLang="ko-KR" sz="2400" dirty="0"/>
          </a:p>
          <a:p>
            <a:pPr lvl="1"/>
            <a:r>
              <a:rPr kumimoji="1" lang="en-US" altLang="ko-KR" sz="2000" dirty="0"/>
              <a:t>https://</a:t>
            </a:r>
            <a:r>
              <a:rPr kumimoji="1" lang="en-US" altLang="ko-KR" sz="2000" dirty="0" err="1"/>
              <a:t>eprint.iacr.org</a:t>
            </a:r>
            <a:r>
              <a:rPr kumimoji="1" lang="en-US" altLang="ko-KR" sz="2000" dirty="0"/>
              <a:t>/2023/1666</a:t>
            </a:r>
          </a:p>
          <a:p>
            <a:pPr lvl="1"/>
            <a:endParaRPr kumimoji="1" lang="en-US" altLang="ko-KR" sz="2000" dirty="0"/>
          </a:p>
          <a:p>
            <a:r>
              <a:rPr kumimoji="1" lang="ko-KR" altLang="en-US" sz="2400" dirty="0"/>
              <a:t>레퍼런스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32</a:t>
            </a:r>
            <a:r>
              <a:rPr kumimoji="1" lang="ko-KR" altLang="en-US" sz="2400" dirty="0"/>
              <a:t>개의 매개변수 세트 중 </a:t>
            </a:r>
            <a:r>
              <a:rPr kumimoji="1" lang="en-US" altLang="ko-KR" sz="2400" dirty="0"/>
              <a:t>16</a:t>
            </a:r>
            <a:r>
              <a:rPr kumimoji="1" lang="ko-KR" altLang="en-US" sz="2400" dirty="0"/>
              <a:t>개 작동 중</a:t>
            </a:r>
            <a:endParaRPr kumimoji="1" lang="en-US" altLang="ko-KR" sz="2400" dirty="0"/>
          </a:p>
          <a:p>
            <a:r>
              <a:rPr kumimoji="1" lang="en" altLang="ko-KR" sz="2400" dirty="0"/>
              <a:t>M4-optimized: </a:t>
            </a:r>
            <a:r>
              <a:rPr lang="en" altLang="ko-KR" sz="2400" dirty="0" err="1">
                <a:solidFill>
                  <a:srgbClr val="1B2A2D"/>
                </a:solidFill>
                <a:effectLst/>
                <a:latin typeface="Helvetica" pitchFamily="2" charset="0"/>
              </a:rPr>
              <a:t>mirith_hypercube_Ia</a:t>
            </a:r>
            <a:r>
              <a:rPr lang="en" altLang="ko-KR" sz="2400" dirty="0">
                <a:solidFill>
                  <a:srgbClr val="1B2A2D"/>
                </a:solidFill>
                <a:effectLst/>
                <a:latin typeface="Helvetica" pitchFamily="2" charset="0"/>
              </a:rPr>
              <a:t>_{</a:t>
            </a:r>
            <a:r>
              <a:rPr lang="en" altLang="ko-KR" sz="2400" dirty="0" err="1">
                <a:solidFill>
                  <a:srgbClr val="1B2A2D"/>
                </a:solidFill>
                <a:effectLst/>
                <a:latin typeface="Helvetica" pitchFamily="2" charset="0"/>
              </a:rPr>
              <a:t>fast,short</a:t>
            </a:r>
            <a:r>
              <a:rPr lang="en" altLang="ko-KR" sz="2400" dirty="0">
                <a:solidFill>
                  <a:srgbClr val="1B2A2D"/>
                </a:solidFill>
                <a:effectLst/>
                <a:latin typeface="Helvetica" pitchFamily="2" charset="0"/>
              </a:rPr>
              <a:t>}</a:t>
            </a:r>
          </a:p>
          <a:p>
            <a:endParaRPr kumimoji="1"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F72C06-FFE8-0F23-CA9E-BB425EE7B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879" y="2205514"/>
            <a:ext cx="3677201" cy="4444739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4223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4254D-FCF9-466F-2087-27F44249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PERK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8D8BF2-26AB-5344-33FE-11EDF8ACA2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b="1" dirty="0">
                <a:solidFill>
                  <a:schemeClr val="accent5"/>
                </a:solidFill>
              </a:rPr>
              <a:t>레퍼런스 코드와 </a:t>
            </a:r>
            <a:r>
              <a:rPr kumimoji="1" lang="en-US" altLang="ko-KR" sz="2400" b="1" dirty="0">
                <a:solidFill>
                  <a:schemeClr val="accent5"/>
                </a:solidFill>
              </a:rPr>
              <a:t>M4 </a:t>
            </a:r>
            <a:r>
              <a:rPr kumimoji="1" lang="ko-KR" altLang="en-US" sz="2400" b="1" dirty="0">
                <a:solidFill>
                  <a:schemeClr val="accent5"/>
                </a:solidFill>
              </a:rPr>
              <a:t>최적화 코드 모두 프로젝트에 통합됨</a:t>
            </a:r>
            <a:endParaRPr kumimoji="1" lang="en-US" altLang="ko-KR" sz="2400" b="1" dirty="0">
              <a:solidFill>
                <a:schemeClr val="accent5"/>
              </a:solidFill>
            </a:endParaRPr>
          </a:p>
          <a:p>
            <a:r>
              <a:rPr kumimoji="1" lang="en-US" altLang="ko-KR" sz="2400" dirty="0"/>
              <a:t>PERK</a:t>
            </a:r>
            <a:r>
              <a:rPr kumimoji="1" lang="ko-KR" altLang="en-US" sz="2400" dirty="0"/>
              <a:t> 팀이 함께 기여함</a:t>
            </a:r>
            <a:endParaRPr kumimoji="1" lang="en-US" altLang="ko-KR" sz="2400" dirty="0"/>
          </a:p>
          <a:p>
            <a:r>
              <a:rPr lang="en" altLang="ko-K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Enabling PERK on Resource-Constrained Devices</a:t>
            </a:r>
            <a:r>
              <a:rPr lang="ko-KR" alt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에서 자세히 설명함</a:t>
            </a:r>
            <a:endParaRPr lang="en-US" altLang="ko-KR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lvl="1"/>
            <a:r>
              <a:rPr kumimoji="1" lang="en" altLang="ko-KR" sz="20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https://</a:t>
            </a:r>
            <a:r>
              <a:rPr kumimoji="1" lang="en" altLang="ko-KR" sz="2000" dirty="0" err="1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eprint.iacr.org</a:t>
            </a:r>
            <a:r>
              <a:rPr kumimoji="1" lang="en" altLang="ko-KR" sz="20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/2024/088</a:t>
            </a:r>
            <a:endParaRPr kumimoji="1" lang="en-US" altLang="ko-KR" sz="20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marL="457200" lvl="1" indent="0">
              <a:buNone/>
            </a:pPr>
            <a:endParaRPr kumimoji="1" lang="en-US" altLang="ko-KR" sz="2000" dirty="0"/>
          </a:p>
          <a:p>
            <a:r>
              <a:rPr kumimoji="1" lang="ko-KR" altLang="en-US" sz="2400" dirty="0"/>
              <a:t>모든 </a:t>
            </a:r>
            <a:r>
              <a:rPr kumimoji="1" lang="en-US" altLang="ko-KR" sz="2400" dirty="0"/>
              <a:t>12</a:t>
            </a:r>
            <a:r>
              <a:rPr kumimoji="1" lang="ko-KR" altLang="en-US" sz="2400" dirty="0"/>
              <a:t>개의 매개변수 세트가 </a:t>
            </a:r>
            <a:r>
              <a:rPr kumimoji="1" lang="en" altLang="ko-KR" sz="2400" dirty="0"/>
              <a:t>M4 </a:t>
            </a:r>
            <a:r>
              <a:rPr kumimoji="1" lang="ko-KR" altLang="en-US" sz="2400" dirty="0"/>
              <a:t>구현에서 지원됨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A325DB-F602-1066-E078-56F633A80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618" y="3754402"/>
            <a:ext cx="3918763" cy="2895851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4631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87436-FDB1-CB96-354F-3BE50E7B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MAYO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8828B3-99D1-E6BA-E75E-3E81B97777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8160" cy="5057775"/>
          </a:xfrm>
        </p:spPr>
        <p:txBody>
          <a:bodyPr>
            <a:normAutofit/>
          </a:bodyPr>
          <a:lstStyle/>
          <a:p>
            <a:r>
              <a:rPr kumimoji="1" lang="ko-KR" altLang="en-US" sz="2400" b="1" dirty="0">
                <a:solidFill>
                  <a:schemeClr val="accent5"/>
                </a:solidFill>
              </a:rPr>
              <a:t>레퍼런스 코드와 </a:t>
            </a:r>
            <a:r>
              <a:rPr kumimoji="1" lang="en-US" altLang="ko-KR" sz="2400" b="1" dirty="0">
                <a:solidFill>
                  <a:schemeClr val="accent5"/>
                </a:solidFill>
              </a:rPr>
              <a:t>M4 </a:t>
            </a:r>
            <a:r>
              <a:rPr kumimoji="1" lang="ko-KR" altLang="en-US" sz="2400" b="1" dirty="0">
                <a:solidFill>
                  <a:schemeClr val="accent5"/>
                </a:solidFill>
              </a:rPr>
              <a:t>최적화 코드 모두 프로젝트에 통합됨</a:t>
            </a:r>
            <a:endParaRPr kumimoji="1" lang="en-US" altLang="ko-KR" sz="2400" b="1" dirty="0">
              <a:solidFill>
                <a:schemeClr val="accent5"/>
              </a:solidFill>
            </a:endParaRPr>
          </a:p>
          <a:p>
            <a:r>
              <a:rPr kumimoji="1" lang="en" altLang="ko-KR" sz="2400" dirty="0"/>
              <a:t>Nibbling MAYO: Optimized Implementations for AVX2 and Cortex-M4</a:t>
            </a:r>
            <a:r>
              <a:rPr kumimoji="1" lang="ko-KR" altLang="en-US" sz="2400" dirty="0"/>
              <a:t>에서 자세히 설명됨</a:t>
            </a:r>
            <a:endParaRPr kumimoji="1" lang="en-US" altLang="ko-KR" sz="2400" dirty="0"/>
          </a:p>
          <a:p>
            <a:pPr lvl="1"/>
            <a:r>
              <a:rPr kumimoji="1" lang="en-US" altLang="ko-KR" sz="2000" dirty="0"/>
              <a:t>https://</a:t>
            </a:r>
            <a:r>
              <a:rPr kumimoji="1" lang="en-US" altLang="ko-KR" sz="2000" dirty="0" err="1"/>
              <a:t>eprint.iacr.org</a:t>
            </a:r>
            <a:r>
              <a:rPr kumimoji="1" lang="en-US" altLang="ko-KR" sz="2000" dirty="0"/>
              <a:t>/2023/1683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87E54A-A943-DA7D-6EA0-E618143A2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093" y="2695078"/>
            <a:ext cx="3642230" cy="3697837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D961CA89-0F97-9DB9-C1F2-C62BAE0FA9AF}"/>
              </a:ext>
            </a:extLst>
          </p:cNvPr>
          <p:cNvSpPr txBox="1">
            <a:spLocks/>
          </p:cNvSpPr>
          <p:nvPr/>
        </p:nvSpPr>
        <p:spPr>
          <a:xfrm>
            <a:off x="411163" y="2944703"/>
            <a:ext cx="7718333" cy="2528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" altLang="ko-KR" sz="2400" dirty="0"/>
              <a:t>Supported parameter sets: MAYO{1,2,3}</a:t>
            </a:r>
            <a:r>
              <a:rPr kumimoji="1" lang="ko-KR" altLang="en-US" sz="2400" dirty="0"/>
              <a:t>             </a:t>
            </a:r>
            <a:r>
              <a:rPr kumimoji="1" lang="en" altLang="ko-KR" sz="2400" dirty="0"/>
              <a:t>(</a:t>
            </a:r>
            <a:r>
              <a:rPr lang="en" altLang="ko-KR" sz="2400" u="sng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MAYO5</a:t>
            </a:r>
            <a:r>
              <a:rPr lang="ko-KR" altLang="en-US" sz="2400" u="sng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는 현재 메모리가 커서 지원되지 않음</a:t>
            </a:r>
            <a:r>
              <a:rPr kumimoji="1" lang="en-US" altLang="ko-KR" sz="2400" dirty="0"/>
              <a:t>)</a:t>
            </a:r>
          </a:p>
          <a:p>
            <a:r>
              <a:rPr kumimoji="1" lang="ko-KR" altLang="en-US" sz="2400" dirty="0"/>
              <a:t>현재의 </a:t>
            </a:r>
            <a:r>
              <a:rPr kumimoji="1" lang="en" altLang="ko-KR" sz="2400" dirty="0"/>
              <a:t>pqm4 </a:t>
            </a:r>
            <a:r>
              <a:rPr kumimoji="1" lang="ko-KR" altLang="en-US" sz="2400" dirty="0"/>
              <a:t>구현은 </a:t>
            </a:r>
            <a:r>
              <a:rPr kumimoji="1" lang="en" altLang="ko-KR" sz="2400" dirty="0"/>
              <a:t>round-1 </a:t>
            </a:r>
            <a:r>
              <a:rPr kumimoji="1" lang="ko-KR" altLang="en-US" sz="2400" dirty="0"/>
              <a:t>사양과 호환됨</a:t>
            </a:r>
            <a:endParaRPr kumimoji="1" lang="en-US" altLang="ko-KR" sz="2400" dirty="0"/>
          </a:p>
          <a:p>
            <a:r>
              <a:rPr kumimoji="1" lang="ko-KR" altLang="en-US" sz="2400" dirty="0"/>
              <a:t>다른 방법을 사용할 때 약간 더 빠른 성능을 낼 수 있음</a:t>
            </a:r>
            <a:r>
              <a:rPr kumimoji="1" lang="en-US" altLang="ko-KR" sz="2400" dirty="0"/>
              <a:t>(</a:t>
            </a:r>
            <a:r>
              <a:rPr lang="en" altLang="ko-KR" sz="2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Nibbling MAYO </a:t>
            </a:r>
            <a:r>
              <a:rPr lang="ko-KR" altLang="en-US" sz="2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발표</a:t>
            </a:r>
            <a:r>
              <a:rPr lang="en-US" altLang="ko-KR" sz="24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)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4559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CAD22-3B70-3B3A-CE7B-5ED95664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UOV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EE8377-1C16-5336-C97C-5985B4AD45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b="1" dirty="0">
                <a:solidFill>
                  <a:schemeClr val="accent5"/>
                </a:solidFill>
              </a:rPr>
              <a:t>레퍼런스 코드와 </a:t>
            </a:r>
            <a:r>
              <a:rPr kumimoji="1" lang="en-US" altLang="ko-KR" sz="2400" b="1" dirty="0">
                <a:solidFill>
                  <a:schemeClr val="accent5"/>
                </a:solidFill>
              </a:rPr>
              <a:t>M4 </a:t>
            </a:r>
            <a:r>
              <a:rPr kumimoji="1" lang="ko-KR" altLang="en-US" sz="2400" b="1" dirty="0">
                <a:solidFill>
                  <a:schemeClr val="accent5"/>
                </a:solidFill>
              </a:rPr>
              <a:t>최적화 코드 모두 프로젝트에 통합됨</a:t>
            </a:r>
            <a:endParaRPr kumimoji="1" lang="en-US" altLang="ko-KR" sz="2400" b="1" dirty="0">
              <a:solidFill>
                <a:schemeClr val="accent5"/>
              </a:solidFill>
            </a:endParaRPr>
          </a:p>
          <a:p>
            <a:r>
              <a:rPr lang="en" altLang="ko-K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Oil and Vinegar: Modern Parameters and Implementations</a:t>
            </a:r>
            <a:r>
              <a:rPr lang="ko-KR" alt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에서 자세히 설명됨</a:t>
            </a:r>
            <a:endParaRPr lang="en-US" altLang="ko-KR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lvl="1"/>
            <a:r>
              <a:rPr kumimoji="1" lang="en-US" altLang="ko-KR" sz="20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https://</a:t>
            </a:r>
            <a:r>
              <a:rPr kumimoji="1" lang="en-US" altLang="ko-KR" sz="2000" dirty="0" err="1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eprint.iacr.org</a:t>
            </a:r>
            <a:r>
              <a:rPr kumimoji="1" lang="en-US" altLang="ko-KR" sz="20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</a:rPr>
              <a:t>/2023/059</a:t>
            </a:r>
          </a:p>
          <a:p>
            <a:pPr lvl="1"/>
            <a:endParaRPr kumimoji="1" lang="en-US" altLang="ko-KR" sz="2000" dirty="0"/>
          </a:p>
          <a:p>
            <a:r>
              <a:rPr kumimoji="1" lang="en" altLang="ko-KR" sz="2400" dirty="0"/>
              <a:t>Supported parameter sets: </a:t>
            </a:r>
            <a:r>
              <a:rPr kumimoji="1" lang="en" altLang="ko-KR" sz="2400" dirty="0" err="1"/>
              <a:t>ov</a:t>
            </a:r>
            <a:r>
              <a:rPr kumimoji="1" lang="en" altLang="ko-KR" sz="2400" dirty="0"/>
              <a:t>-Ip-{,</a:t>
            </a:r>
            <a:r>
              <a:rPr kumimoji="1" lang="en" altLang="ko-KR" sz="2400" dirty="0" err="1"/>
              <a:t>pkc,pkc-skc</a:t>
            </a:r>
            <a:r>
              <a:rPr kumimoji="1" lang="en" altLang="ko-KR" sz="2400" dirty="0"/>
              <a:t>}</a:t>
            </a:r>
            <a:endParaRPr lang="en-US" altLang="ko-KR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r>
              <a:rPr kumimoji="1" lang="en" altLang="ko-KR" sz="2400" dirty="0" err="1"/>
              <a:t>ov</a:t>
            </a:r>
            <a:r>
              <a:rPr kumimoji="1" lang="en" altLang="ko-KR" sz="2400" dirty="0"/>
              <a:t>-Is</a:t>
            </a:r>
            <a:r>
              <a:rPr kumimoji="1" lang="ko-KR" altLang="en-US" sz="2400" dirty="0"/>
              <a:t>는 </a:t>
            </a:r>
            <a:r>
              <a:rPr kumimoji="1" lang="en-US" altLang="ko-KR" sz="2400" dirty="0"/>
              <a:t>640 </a:t>
            </a:r>
            <a:r>
              <a:rPr kumimoji="1" lang="en" altLang="ko-KR" sz="2400" dirty="0"/>
              <a:t>KB</a:t>
            </a:r>
            <a:r>
              <a:rPr kumimoji="1" lang="ko-KR" altLang="en-US" sz="2400" dirty="0"/>
              <a:t>의 </a:t>
            </a:r>
            <a:r>
              <a:rPr kumimoji="1" lang="en" altLang="ko-KR" sz="2400" dirty="0"/>
              <a:t>RAM</a:t>
            </a:r>
            <a:r>
              <a:rPr kumimoji="1" lang="ko-KR" altLang="en-US" sz="2400" dirty="0" err="1"/>
              <a:t>에</a:t>
            </a:r>
            <a:r>
              <a:rPr kumimoji="1" lang="ko-KR" altLang="en-US" sz="2400" dirty="0"/>
              <a:t> 맞추기 위해 키를 플래시 메모리로 오프로드 해야함</a:t>
            </a:r>
            <a:endParaRPr kumimoji="1" lang="en-US" altLang="ko-KR" sz="2400" dirty="0"/>
          </a:p>
          <a:p>
            <a:r>
              <a:rPr kumimoji="1" lang="en" altLang="ko-KR" sz="2400" dirty="0" err="1"/>
              <a:t>ov</a:t>
            </a:r>
            <a:r>
              <a:rPr kumimoji="1" lang="en" altLang="ko-KR" sz="2400" dirty="0"/>
              <a:t>-III</a:t>
            </a:r>
            <a:r>
              <a:rPr kumimoji="1" lang="ko-KR" altLang="en-US" sz="2400" dirty="0"/>
              <a:t>와 </a:t>
            </a:r>
            <a:r>
              <a:rPr kumimoji="1" lang="en" altLang="ko-KR" sz="2400" dirty="0" err="1"/>
              <a:t>ov</a:t>
            </a:r>
            <a:r>
              <a:rPr kumimoji="1" lang="en" altLang="ko-KR" sz="2400" dirty="0"/>
              <a:t>-V</a:t>
            </a:r>
            <a:r>
              <a:rPr kumimoji="1" lang="ko-KR" altLang="en-US" sz="2400" dirty="0"/>
              <a:t>는 공개 키 크기 때문에 사용하기 어려움</a:t>
            </a:r>
          </a:p>
          <a:p>
            <a:endParaRPr kumimoji="1"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6E4131-A370-A31F-F54A-8F420543B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348" y="3838670"/>
            <a:ext cx="3037732" cy="2811583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4302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BDA11-AE4B-BC3F-3436-FAE3B7F9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성능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388956-E057-EDD9-781C-1FB82487CD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/>
              <a:t>몇가지 성능을 수치적으로 살펴봄</a:t>
            </a:r>
            <a:endParaRPr kumimoji="1" lang="en-US" altLang="ko-KR" sz="2000" dirty="0"/>
          </a:p>
          <a:p>
            <a:r>
              <a:rPr kumimoji="1" lang="ko-KR" altLang="en-US" sz="2000" dirty="0"/>
              <a:t>플래시 액세스 대기 상태를 피하기 위해 장치 클럭을 </a:t>
            </a:r>
            <a:r>
              <a:rPr kumimoji="1" lang="en-US" altLang="ko-KR" sz="2000" dirty="0"/>
              <a:t>20 MHz</a:t>
            </a:r>
            <a:r>
              <a:rPr kumimoji="1" lang="ko-KR" altLang="en-US" sz="2000" dirty="0"/>
              <a:t>로 낮춤</a:t>
            </a:r>
            <a:endParaRPr kumimoji="1" lang="en-US" altLang="ko-KR" sz="2000" dirty="0"/>
          </a:p>
          <a:p>
            <a:r>
              <a:rPr kumimoji="1" lang="ko-KR" altLang="en-US" sz="2000" dirty="0"/>
              <a:t>해당 자료에서는 제한된 몇 결과만 제공</a:t>
            </a:r>
            <a:endParaRPr kumimoji="1" lang="en-US" altLang="ko-KR" sz="2000" dirty="0"/>
          </a:p>
          <a:p>
            <a:pPr lvl="1"/>
            <a:r>
              <a:rPr kumimoji="1" lang="ko-KR" altLang="en-US" sz="1800" dirty="0"/>
              <a:t>전체적인 결과는 </a:t>
            </a:r>
            <a:r>
              <a:rPr kumimoji="1" lang="en-US" altLang="ko-KR" sz="1800" dirty="0"/>
              <a:t>pqm4 </a:t>
            </a:r>
            <a:r>
              <a:rPr kumimoji="1" lang="ko-KR" altLang="en-US" sz="1800" dirty="0"/>
              <a:t>논문에서 확인가능</a:t>
            </a:r>
            <a:endParaRPr kumimoji="1" lang="en-US" altLang="ko-KR" sz="1800" dirty="0"/>
          </a:p>
          <a:p>
            <a:pPr lvl="1"/>
            <a:r>
              <a:rPr kumimoji="1" lang="en-US" altLang="ko-KR" sz="1800" b="1" dirty="0"/>
              <a:t>Warning: </a:t>
            </a:r>
            <a:r>
              <a:rPr kumimoji="1" lang="ko-KR" altLang="en-US" sz="1800" b="1" dirty="0"/>
              <a:t>대회 초반이므로 레퍼런스 구현 성능은 큰 의미가 없음</a:t>
            </a:r>
            <a:endParaRPr kumimoji="1" lang="en-US" altLang="ko-KR" sz="1800" b="1" dirty="0"/>
          </a:p>
          <a:p>
            <a:endParaRPr kumimoji="1" lang="en-US" altLang="ko-KR" sz="2000" dirty="0"/>
          </a:p>
          <a:p>
            <a:r>
              <a:rPr kumimoji="1" lang="ko-KR" altLang="en-US" sz="2000" b="1" dirty="0"/>
              <a:t>선택기준</a:t>
            </a:r>
            <a:endParaRPr kumimoji="1" lang="en-US" altLang="ko-KR" sz="2000" b="1" dirty="0"/>
          </a:p>
          <a:p>
            <a:pPr lvl="1"/>
            <a:r>
              <a:rPr kumimoji="1" lang="ko-KR" altLang="en-US" sz="1800" b="1" dirty="0">
                <a:solidFill>
                  <a:schemeClr val="accent5"/>
                </a:solidFill>
              </a:rPr>
              <a:t>각 제출물 중 가장 빠른 파라미터 세트 사용</a:t>
            </a:r>
            <a:endParaRPr kumimoji="1" lang="en-US" altLang="ko-KR" sz="1800" b="1" dirty="0">
              <a:solidFill>
                <a:schemeClr val="accent5"/>
              </a:solidFill>
            </a:endParaRPr>
          </a:p>
          <a:p>
            <a:pPr lvl="1"/>
            <a:r>
              <a:rPr kumimoji="1" lang="ko-KR" altLang="en-US" sz="1800" dirty="0"/>
              <a:t>서명 및 검증에 동일한 파라미터를 사용하지 않을 수 있음</a:t>
            </a:r>
            <a:endParaRPr kumimoji="1" lang="en-US" altLang="ko-KR" sz="1800" dirty="0"/>
          </a:p>
          <a:p>
            <a:pPr lvl="1"/>
            <a:r>
              <a:rPr kumimoji="1" lang="ko-KR" altLang="en-US" sz="1800" dirty="0"/>
              <a:t>대부분 보안 수준 </a:t>
            </a:r>
            <a:r>
              <a:rPr kumimoji="1" lang="en-US" altLang="ko-KR" sz="1800" dirty="0"/>
              <a:t>1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예외</a:t>
            </a:r>
            <a:r>
              <a:rPr kumimoji="1" lang="en-US" altLang="ko-KR" sz="1800" dirty="0"/>
              <a:t>: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sphincs-a-sha2-192f)</a:t>
            </a:r>
          </a:p>
          <a:p>
            <a:pPr lvl="1"/>
            <a:endParaRPr kumimoji="1" lang="en-US" altLang="ko-KR" sz="1800" dirty="0"/>
          </a:p>
          <a:p>
            <a:r>
              <a:rPr kumimoji="1" lang="ko-KR" altLang="en-US" sz="2000" b="1" dirty="0"/>
              <a:t>추가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 err="1"/>
              <a:t>SQ|Sign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검증</a:t>
            </a:r>
            <a:endParaRPr kumimoji="1" lang="en-US" altLang="ko-KR" sz="2000" b="1" dirty="0"/>
          </a:p>
          <a:p>
            <a:pPr lvl="1"/>
            <a:r>
              <a:rPr kumimoji="1" lang="en" altLang="ko-KR" sz="1800" dirty="0" err="1"/>
              <a:t>Décio</a:t>
            </a:r>
            <a:r>
              <a:rPr kumimoji="1" lang="en" altLang="ko-KR" sz="1800" dirty="0"/>
              <a:t> Luiz </a:t>
            </a:r>
            <a:r>
              <a:rPr kumimoji="1" lang="en" altLang="ko-KR" sz="1800" dirty="0" err="1"/>
              <a:t>Gazzoni</a:t>
            </a:r>
            <a:r>
              <a:rPr kumimoji="1" lang="en" altLang="ko-KR" sz="1800" dirty="0"/>
              <a:t> Filho</a:t>
            </a:r>
            <a:r>
              <a:rPr kumimoji="1" lang="ko-KR" altLang="en-US" sz="1800" dirty="0"/>
              <a:t>와 </a:t>
            </a:r>
            <a:r>
              <a:rPr kumimoji="1" lang="en" altLang="ko-KR" sz="1800" dirty="0" err="1"/>
              <a:t>Krijn</a:t>
            </a:r>
            <a:r>
              <a:rPr kumimoji="1" lang="en" altLang="ko-KR" sz="1800" dirty="0"/>
              <a:t> Reijnders</a:t>
            </a:r>
            <a:r>
              <a:rPr kumimoji="1" lang="ko-KR" altLang="en-US" sz="1800" dirty="0"/>
              <a:t>가 진행 중인 작업</a:t>
            </a:r>
          </a:p>
        </p:txBody>
      </p:sp>
    </p:spTree>
    <p:extLst>
      <p:ext uri="{BB962C8B-B14F-4D97-AF65-F5344CB8AC3E}">
        <p14:creationId xmlns:p14="http://schemas.microsoft.com/office/powerpoint/2010/main" val="40889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BD349A0-B16C-470E-A724-ED7C4C6CE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76" y="1768979"/>
            <a:ext cx="9325647" cy="39908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3E7875-1D2D-D187-C409-A124BD840E88}"/>
              </a:ext>
            </a:extLst>
          </p:cNvPr>
          <p:cNvSpPr txBox="1"/>
          <p:nvPr/>
        </p:nvSpPr>
        <p:spPr>
          <a:xfrm>
            <a:off x="2134395" y="2102125"/>
            <a:ext cx="4915886" cy="10215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/>
              <a:t>SPHINCS+</a:t>
            </a:r>
            <a:r>
              <a:rPr kumimoji="1" lang="ko-KR" altLang="en-US" sz="1400" b="1" dirty="0"/>
              <a:t>보다 느린 </a:t>
            </a:r>
            <a:r>
              <a:rPr kumimoji="1" lang="ko-KR" altLang="en-US" sz="1400" b="1" dirty="0" err="1"/>
              <a:t>스킴</a:t>
            </a:r>
            <a:r>
              <a:rPr kumimoji="1" lang="ko-KR" altLang="en-US" sz="1400" b="1" dirty="0"/>
              <a:t> 등장</a:t>
            </a:r>
            <a:r>
              <a:rPr kumimoji="1" lang="en-US" altLang="ko-KR" sz="1400" b="1" dirty="0"/>
              <a:t>:</a:t>
            </a:r>
            <a:r>
              <a:rPr kumimoji="1" lang="ko-KR" altLang="en-US" sz="1400" b="1" dirty="0"/>
              <a:t> </a:t>
            </a:r>
            <a:r>
              <a:rPr kumimoji="1" lang="en" altLang="ko-KR" sz="1400" b="1" dirty="0"/>
              <a:t>MEDS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ko-KR" sz="1400" b="1" dirty="0"/>
              <a:t>SPHINCS-alpha</a:t>
            </a:r>
            <a:r>
              <a:rPr kumimoji="1" lang="ko-KR" altLang="en-US" sz="1400" b="1" dirty="0"/>
              <a:t>와 </a:t>
            </a:r>
            <a:r>
              <a:rPr kumimoji="1" lang="en" altLang="ko-KR" sz="1400" b="1" dirty="0"/>
              <a:t>Ascon-sign</a:t>
            </a:r>
            <a:r>
              <a:rPr kumimoji="1" lang="ko-KR" altLang="en-US" sz="1400" b="1" dirty="0"/>
              <a:t>도 </a:t>
            </a:r>
            <a:r>
              <a:rPr kumimoji="1" lang="en" altLang="ko-KR" sz="1400" b="1" dirty="0"/>
              <a:t>SPHINCS+</a:t>
            </a:r>
            <a:r>
              <a:rPr kumimoji="1" lang="ko-KR" altLang="en-US" sz="1400" b="1" dirty="0"/>
              <a:t>보다 느림</a:t>
            </a:r>
            <a:endParaRPr kumimoji="1"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ko-KR" sz="1400" b="1" dirty="0"/>
              <a:t>Hawk, UOV, </a:t>
            </a:r>
            <a:r>
              <a:rPr kumimoji="1" lang="en" altLang="ko-KR" sz="1400" b="1" dirty="0" err="1"/>
              <a:t>Dilithium</a:t>
            </a:r>
            <a:r>
              <a:rPr kumimoji="1" lang="en" altLang="ko-KR" sz="1400" b="1" dirty="0"/>
              <a:t>, MAYO</a:t>
            </a:r>
            <a:r>
              <a:rPr kumimoji="1" lang="ko-KR" altLang="en-US" sz="1400" b="1" dirty="0"/>
              <a:t>는 사실상 </a:t>
            </a:r>
            <a:r>
              <a:rPr kumimoji="1" lang="en-US" altLang="ko-KR" sz="1400" b="1" dirty="0"/>
              <a:t>free</a:t>
            </a:r>
            <a:r>
              <a:rPr kumimoji="1" lang="ko-KR" altLang="en-US" sz="1400" b="1" dirty="0"/>
              <a:t> 수준</a:t>
            </a: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D91CAE99-A9ED-A344-B956-DF0B087F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성능</a:t>
            </a:r>
            <a:r>
              <a:rPr kumimoji="1" lang="en-US" altLang="ko-KR" dirty="0"/>
              <a:t>:</a:t>
            </a:r>
            <a:r>
              <a:rPr kumimoji="1" lang="ko-KR" altLang="en-US" dirty="0"/>
              <a:t> 서명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879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27C10-EC0B-E8CC-A292-301A0045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성능</a:t>
            </a:r>
            <a:r>
              <a:rPr kumimoji="1" lang="en-US" altLang="ko-KR" dirty="0"/>
              <a:t>:</a:t>
            </a:r>
            <a:r>
              <a:rPr kumimoji="1" lang="ko-KR" altLang="en-US" dirty="0"/>
              <a:t> 서명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4C99F3-9706-6481-B468-1BFFA5A43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76" y="1768979"/>
            <a:ext cx="9325647" cy="399088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B4F84CB-79BC-6109-258C-998D0BBF8F6D}"/>
              </a:ext>
            </a:extLst>
          </p:cNvPr>
          <p:cNvSpPr/>
          <p:nvPr/>
        </p:nvSpPr>
        <p:spPr>
          <a:xfrm>
            <a:off x="2324700" y="4255806"/>
            <a:ext cx="3306980" cy="1859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1CDAC8-0A84-85B9-ADC0-C8B21807BF35}"/>
              </a:ext>
            </a:extLst>
          </p:cNvPr>
          <p:cNvSpPr txBox="1"/>
          <p:nvPr/>
        </p:nvSpPr>
        <p:spPr>
          <a:xfrm>
            <a:off x="2134395" y="2102125"/>
            <a:ext cx="4915886" cy="10215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/>
              <a:t>SPHINCS+</a:t>
            </a:r>
            <a:r>
              <a:rPr kumimoji="1" lang="ko-KR" altLang="en-US" sz="1400" b="1" dirty="0"/>
              <a:t>보다 느린 </a:t>
            </a:r>
            <a:r>
              <a:rPr kumimoji="1" lang="ko-KR" altLang="en-US" sz="1400" b="1" dirty="0" err="1"/>
              <a:t>스킴</a:t>
            </a:r>
            <a:r>
              <a:rPr kumimoji="1" lang="ko-KR" altLang="en-US" sz="1400" b="1" dirty="0"/>
              <a:t> 등장</a:t>
            </a:r>
            <a:r>
              <a:rPr kumimoji="1" lang="en-US" altLang="ko-KR" sz="1400" b="1" dirty="0"/>
              <a:t>:</a:t>
            </a:r>
            <a:r>
              <a:rPr kumimoji="1" lang="ko-KR" altLang="en-US" sz="1400" b="1" dirty="0"/>
              <a:t> </a:t>
            </a:r>
            <a:r>
              <a:rPr kumimoji="1" lang="en" altLang="ko-KR" sz="1400" b="1" dirty="0"/>
              <a:t>MEDS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ko-KR" sz="1400" b="1" dirty="0"/>
              <a:t>SPHINCS-alpha</a:t>
            </a:r>
            <a:r>
              <a:rPr kumimoji="1" lang="ko-KR" altLang="en-US" sz="1400" b="1" dirty="0"/>
              <a:t>와 </a:t>
            </a:r>
            <a:r>
              <a:rPr kumimoji="1" lang="en" altLang="ko-KR" sz="1400" b="1" dirty="0"/>
              <a:t>Ascon-sign</a:t>
            </a:r>
            <a:r>
              <a:rPr kumimoji="1" lang="ko-KR" altLang="en-US" sz="1400" b="1" dirty="0"/>
              <a:t>도 </a:t>
            </a:r>
            <a:r>
              <a:rPr kumimoji="1" lang="en" altLang="ko-KR" sz="1400" b="1" dirty="0"/>
              <a:t>SPHINCS+</a:t>
            </a:r>
            <a:r>
              <a:rPr kumimoji="1" lang="ko-KR" altLang="en-US" sz="1400" b="1" dirty="0"/>
              <a:t>보다 느림</a:t>
            </a:r>
            <a:endParaRPr kumimoji="1"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ko-KR" sz="1400" b="1" dirty="0"/>
              <a:t>Hawk, UOV, </a:t>
            </a:r>
            <a:r>
              <a:rPr kumimoji="1" lang="en" altLang="ko-KR" sz="1400" b="1" dirty="0" err="1"/>
              <a:t>Dilithium</a:t>
            </a:r>
            <a:r>
              <a:rPr kumimoji="1" lang="en" altLang="ko-KR" sz="1400" b="1" dirty="0"/>
              <a:t>, MAYO</a:t>
            </a:r>
            <a:r>
              <a:rPr kumimoji="1" lang="ko-KR" altLang="en-US" sz="1400" b="1" dirty="0"/>
              <a:t>는 사실상 </a:t>
            </a:r>
            <a:r>
              <a:rPr kumimoji="1" lang="en-US" altLang="ko-KR" sz="1400" b="1" dirty="0"/>
              <a:t>free</a:t>
            </a:r>
            <a:r>
              <a:rPr kumimoji="1" lang="ko-KR" altLang="en-US" sz="1400" b="1" dirty="0"/>
              <a:t> 수준</a:t>
            </a:r>
          </a:p>
        </p:txBody>
      </p:sp>
    </p:spTree>
    <p:extLst>
      <p:ext uri="{BB962C8B-B14F-4D97-AF65-F5344CB8AC3E}">
        <p14:creationId xmlns:p14="http://schemas.microsoft.com/office/powerpoint/2010/main" val="389495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27C10-EC0B-E8CC-A292-301A0045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성능</a:t>
            </a:r>
            <a:r>
              <a:rPr kumimoji="1" lang="en-US" altLang="ko-KR" dirty="0"/>
              <a:t>:</a:t>
            </a:r>
            <a:r>
              <a:rPr kumimoji="1" lang="ko-KR" altLang="en-US" dirty="0"/>
              <a:t> 서명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A00F45-4FEF-5E1D-C447-7A228DA02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49" y="1944348"/>
            <a:ext cx="9000101" cy="3851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9B5491-4ADD-F4E3-2187-27EB7ED02D04}"/>
              </a:ext>
            </a:extLst>
          </p:cNvPr>
          <p:cNvSpPr txBox="1"/>
          <p:nvPr/>
        </p:nvSpPr>
        <p:spPr>
          <a:xfrm>
            <a:off x="2350093" y="2218665"/>
            <a:ext cx="4520726" cy="10215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/>
              <a:t>Hawk</a:t>
            </a:r>
            <a:r>
              <a:rPr kumimoji="1" lang="ko-KR" altLang="en-US" sz="1400" b="1" dirty="0"/>
              <a:t>는 </a:t>
            </a:r>
            <a:r>
              <a:rPr kumimoji="1" lang="en-US" altLang="ko-KR" sz="1400" b="1" dirty="0"/>
              <a:t>Falcon </a:t>
            </a:r>
            <a:r>
              <a:rPr kumimoji="1" lang="ko-KR" altLang="en-US" sz="1400" b="1" dirty="0"/>
              <a:t>및 다른 모든 </a:t>
            </a:r>
            <a:r>
              <a:rPr kumimoji="1" lang="ko-KR" altLang="en-US" sz="1400" b="1" dirty="0" err="1"/>
              <a:t>스킴</a:t>
            </a:r>
            <a:r>
              <a:rPr kumimoji="1" lang="ko-KR" altLang="en-US" sz="1400" b="1" dirty="0"/>
              <a:t> 보다 훨씬 빠름</a:t>
            </a:r>
            <a:endParaRPr kumimoji="1"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ko-KR" sz="1400" b="1" dirty="0"/>
              <a:t>UOV</a:t>
            </a:r>
            <a:r>
              <a:rPr kumimoji="1" lang="ko-KR" altLang="en-US" sz="1400" b="1" dirty="0"/>
              <a:t>와 </a:t>
            </a:r>
            <a:r>
              <a:rPr kumimoji="1" lang="en" altLang="ko-KR" sz="1400" b="1" dirty="0"/>
              <a:t>MAYO</a:t>
            </a:r>
            <a:r>
              <a:rPr kumimoji="1" lang="ko-KR" altLang="en-US" sz="1400" b="1" dirty="0"/>
              <a:t>는 </a:t>
            </a:r>
            <a:r>
              <a:rPr kumimoji="1" lang="en" altLang="ko-KR" sz="1400" b="1" dirty="0" err="1"/>
              <a:t>Dilithium</a:t>
            </a:r>
            <a:r>
              <a:rPr kumimoji="1" lang="ko-KR" altLang="en-US" sz="1400" b="1" dirty="0"/>
              <a:t>과 경쟁력 있음</a:t>
            </a:r>
            <a:endParaRPr kumimoji="1" lang="en-US" altLang="ko-K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ko-KR" sz="1400" b="1" dirty="0"/>
              <a:t>HAETAE, SNOVA</a:t>
            </a:r>
            <a:r>
              <a:rPr kumimoji="1" lang="ko-KR" altLang="en-US" sz="1400" b="1" dirty="0"/>
              <a:t>는 </a:t>
            </a:r>
            <a:r>
              <a:rPr kumimoji="1" lang="en" altLang="ko-KR" sz="1400" b="1" dirty="0"/>
              <a:t>Falcon</a:t>
            </a:r>
            <a:r>
              <a:rPr kumimoji="1" lang="ko-KR" altLang="en-US" sz="1400" b="1" dirty="0"/>
              <a:t>과 경쟁력 있음</a:t>
            </a:r>
          </a:p>
        </p:txBody>
      </p:sp>
    </p:spTree>
    <p:extLst>
      <p:ext uri="{BB962C8B-B14F-4D97-AF65-F5344CB8AC3E}">
        <p14:creationId xmlns:p14="http://schemas.microsoft.com/office/powerpoint/2010/main" val="1503216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A5F1D-E6F7-6579-7188-289F4A16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성능</a:t>
            </a:r>
            <a:r>
              <a:rPr kumimoji="1" lang="en-US" altLang="ko-KR" dirty="0"/>
              <a:t>:</a:t>
            </a:r>
            <a:r>
              <a:rPr kumimoji="1" lang="ko-KR" altLang="en-US" dirty="0"/>
              <a:t> 검증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72052F-45B1-9726-37D0-3BC28DAB1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65" y="1952221"/>
            <a:ext cx="8994470" cy="3849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15BDFD-CA1B-4568-72B8-F7B6DBA81AE6}"/>
              </a:ext>
            </a:extLst>
          </p:cNvPr>
          <p:cNvSpPr txBox="1"/>
          <p:nvPr/>
        </p:nvSpPr>
        <p:spPr>
          <a:xfrm>
            <a:off x="2248383" y="2225686"/>
            <a:ext cx="3981501" cy="10215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/>
              <a:t>MEDS</a:t>
            </a:r>
            <a:r>
              <a:rPr kumimoji="1" lang="ko-KR" altLang="en-US" sz="1400" b="1" dirty="0"/>
              <a:t>가 가장 </a:t>
            </a:r>
            <a:r>
              <a:rPr kumimoji="1" lang="en-US" altLang="ko-KR" sz="1400" b="1" dirty="0"/>
              <a:t>“superior”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b="1" dirty="0" err="1"/>
              <a:t>SQISign</a:t>
            </a:r>
            <a:r>
              <a:rPr kumimoji="1" lang="ko-KR" altLang="en-US" sz="1400" b="1" dirty="0"/>
              <a:t>도 유력한 경쟁자 </a:t>
            </a:r>
            <a:r>
              <a:rPr kumimoji="1" lang="en-US" altLang="ko-KR" sz="1400" b="1" dirty="0"/>
              <a:t>(pqm4</a:t>
            </a:r>
            <a:r>
              <a:rPr kumimoji="1" lang="ko-KR" altLang="en-US" sz="1400" b="1" dirty="0"/>
              <a:t>에는 없음</a:t>
            </a:r>
            <a:r>
              <a:rPr kumimoji="1" lang="en-US" altLang="ko-KR" sz="1400" b="1" dirty="0"/>
              <a:t>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b="1" dirty="0"/>
              <a:t>비교결과 </a:t>
            </a:r>
            <a:r>
              <a:rPr kumimoji="1" lang="en-US" altLang="ko-KR" sz="1400" b="1" dirty="0"/>
              <a:t>SPHINCS+</a:t>
            </a:r>
            <a:r>
              <a:rPr kumimoji="1" lang="ko-KR" altLang="en-US" sz="1400" b="1" dirty="0"/>
              <a:t>도 거의 </a:t>
            </a:r>
            <a:r>
              <a:rPr kumimoji="1" lang="en-US" altLang="ko-KR" sz="1400" b="1" dirty="0"/>
              <a:t>free</a:t>
            </a:r>
            <a:r>
              <a:rPr kumimoji="1" lang="ko-KR" altLang="en-US" sz="1400" b="1" dirty="0"/>
              <a:t> 수준</a:t>
            </a:r>
          </a:p>
        </p:txBody>
      </p:sp>
    </p:spTree>
    <p:extLst>
      <p:ext uri="{BB962C8B-B14F-4D97-AF65-F5344CB8AC3E}">
        <p14:creationId xmlns:p14="http://schemas.microsoft.com/office/powerpoint/2010/main" val="3003366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A5F1D-E6F7-6579-7188-289F4A16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성능</a:t>
            </a:r>
            <a:r>
              <a:rPr kumimoji="1" lang="en-US" altLang="ko-KR" dirty="0"/>
              <a:t>:</a:t>
            </a:r>
            <a:r>
              <a:rPr kumimoji="1" lang="ko-KR" altLang="en-US" dirty="0"/>
              <a:t> 검증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72052F-45B1-9726-37D0-3BC28DAB1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76" y="1672047"/>
            <a:ext cx="10047048" cy="42996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15BDFD-CA1B-4568-72B8-F7B6DBA81AE6}"/>
              </a:ext>
            </a:extLst>
          </p:cNvPr>
          <p:cNvSpPr txBox="1"/>
          <p:nvPr/>
        </p:nvSpPr>
        <p:spPr>
          <a:xfrm>
            <a:off x="1787989" y="2001914"/>
            <a:ext cx="5340892" cy="1154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/>
              <a:t>MEDS</a:t>
            </a:r>
            <a:r>
              <a:rPr kumimoji="1" lang="ko-KR" altLang="en-US" sz="1600" b="1" dirty="0"/>
              <a:t>가 가장 </a:t>
            </a:r>
            <a:r>
              <a:rPr kumimoji="1" lang="en-US" altLang="ko-KR" sz="1600" b="1" dirty="0"/>
              <a:t>“superior”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 err="1"/>
              <a:t>SQISign</a:t>
            </a:r>
            <a:r>
              <a:rPr kumimoji="1" lang="ko-KR" altLang="en-US" sz="1600" b="1" dirty="0"/>
              <a:t>도 유력한 경쟁자 </a:t>
            </a:r>
            <a:r>
              <a:rPr kumimoji="1" lang="en-US" altLang="ko-KR" sz="1600" b="1" dirty="0"/>
              <a:t>(pqm4</a:t>
            </a:r>
            <a:r>
              <a:rPr kumimoji="1" lang="ko-KR" altLang="en-US" sz="1600" b="1" dirty="0"/>
              <a:t>에는 없음</a:t>
            </a:r>
            <a:r>
              <a:rPr kumimoji="1" lang="en-US" altLang="ko-KR" sz="1600" b="1" dirty="0"/>
              <a:t>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b="1" dirty="0"/>
              <a:t>비교결과 </a:t>
            </a:r>
            <a:r>
              <a:rPr kumimoji="1" lang="en-US" altLang="ko-KR" sz="1600" b="1" dirty="0"/>
              <a:t>SPHINCS+</a:t>
            </a:r>
            <a:r>
              <a:rPr kumimoji="1" lang="ko-KR" altLang="en-US" sz="1600" b="1" dirty="0"/>
              <a:t>도 거의 </a:t>
            </a:r>
            <a:r>
              <a:rPr kumimoji="1" lang="en-US" altLang="ko-KR" sz="1600" b="1" dirty="0"/>
              <a:t>free</a:t>
            </a:r>
            <a:r>
              <a:rPr kumimoji="1" lang="ko-KR" altLang="en-US" sz="1600" b="1" dirty="0"/>
              <a:t> 수준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22091D-FCA8-33B5-1D0D-6BE6EEEA6EAB}"/>
              </a:ext>
            </a:extLst>
          </p:cNvPr>
          <p:cNvSpPr/>
          <p:nvPr/>
        </p:nvSpPr>
        <p:spPr>
          <a:xfrm>
            <a:off x="1947672" y="4361689"/>
            <a:ext cx="5834005" cy="164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68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E4F19-4F26-E5ED-9F8F-FE5664C2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" altLang="ko-KR" dirty="0"/>
              <a:t>pqm4: Benchmarking NIST Additional</a:t>
            </a:r>
            <a:r>
              <a:rPr kumimoji="1" lang="ko-KR" altLang="en-US" dirty="0"/>
              <a:t> </a:t>
            </a:r>
            <a:r>
              <a:rPr kumimoji="1" lang="en" altLang="ko-KR" dirty="0"/>
              <a:t>Post-Quantum</a:t>
            </a:r>
            <a:r>
              <a:rPr kumimoji="1" lang="ko-KR" altLang="en-US" dirty="0"/>
              <a:t> </a:t>
            </a:r>
            <a:r>
              <a:rPr kumimoji="1" lang="en" altLang="ko-KR" dirty="0"/>
              <a:t>Signature Schemes</a:t>
            </a:r>
            <a:r>
              <a:rPr kumimoji="1" lang="ko-KR" altLang="en-US" dirty="0"/>
              <a:t> </a:t>
            </a:r>
            <a:r>
              <a:rPr kumimoji="1" lang="en" altLang="ko-KR" dirty="0"/>
              <a:t>on Microcontrollers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1F1457-5216-A4F9-BE3C-4649B3EC8D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/>
              <a:t>해당 문서는 </a:t>
            </a:r>
            <a:r>
              <a:rPr kumimoji="1" lang="en-US" altLang="ko-KR" sz="2400" dirty="0"/>
              <a:t>5</a:t>
            </a:r>
            <a:r>
              <a:rPr kumimoji="1" lang="ko-KR" altLang="en-US" sz="2400" dirty="0"/>
              <a:t>번째 </a:t>
            </a:r>
            <a:r>
              <a:rPr kumimoji="1" lang="en-US" altLang="ko-KR" sz="2400" dirty="0"/>
              <a:t>PQC </a:t>
            </a:r>
            <a:r>
              <a:rPr kumimoji="1" lang="ko-KR" altLang="en-US" sz="2400" dirty="0"/>
              <a:t>워크샵에서 발표된 자료</a:t>
            </a:r>
            <a:endParaRPr kumimoji="1" lang="en" altLang="ko-KR" sz="2400" dirty="0"/>
          </a:p>
          <a:p>
            <a:r>
              <a:rPr kumimoji="1" lang="en" altLang="ko-KR" sz="2400" dirty="0"/>
              <a:t>pqm4: </a:t>
            </a:r>
            <a:r>
              <a:rPr kumimoji="1" lang="ko-KR" altLang="en-US" sz="2400" dirty="0" err="1"/>
              <a:t>마이크로컨트롤러에서</a:t>
            </a:r>
            <a:r>
              <a:rPr kumimoji="1" lang="ko-KR" altLang="en-US" sz="2400" dirty="0"/>
              <a:t> </a:t>
            </a:r>
            <a:r>
              <a:rPr kumimoji="1" lang="en" altLang="ko-KR" sz="2400" dirty="0"/>
              <a:t>NIST </a:t>
            </a:r>
            <a:r>
              <a:rPr kumimoji="1" lang="en-US" altLang="ko-KR" sz="2400" dirty="0"/>
              <a:t>PQC </a:t>
            </a:r>
            <a:r>
              <a:rPr kumimoji="1" lang="ko-KR" altLang="en-US" sz="2400" dirty="0"/>
              <a:t>추가 서명 벤치마킹</a:t>
            </a:r>
            <a:endParaRPr kumimoji="1" lang="en-US" altLang="ko-KR" sz="2400" dirty="0"/>
          </a:p>
          <a:p>
            <a:pPr lvl="1"/>
            <a:r>
              <a:rPr kumimoji="1" lang="ko-KR" altLang="en-US" sz="2000" b="1" dirty="0"/>
              <a:t>테스트 기본 플랫폼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Arm Cortex-M4(STM32L4R5ZI)</a:t>
            </a:r>
          </a:p>
          <a:p>
            <a:endParaRPr kumimoji="1" lang="en-US" altLang="ko-KR" sz="1800" b="1" dirty="0"/>
          </a:p>
          <a:p>
            <a:r>
              <a:rPr kumimoji="1" lang="en-US" altLang="ko-KR" sz="2400" dirty="0"/>
              <a:t>PQM4</a:t>
            </a:r>
            <a:r>
              <a:rPr kumimoji="1" lang="ko-KR" altLang="en-US" sz="2400" dirty="0"/>
              <a:t>는 해당 플랫폼 환경에서 </a:t>
            </a:r>
            <a:r>
              <a:rPr kumimoji="1" lang="en-US" altLang="ko-KR" sz="2400" dirty="0"/>
              <a:t>PQC</a:t>
            </a:r>
            <a:r>
              <a:rPr kumimoji="1" lang="ko-KR" altLang="en-US" sz="2400" dirty="0"/>
              <a:t>가 원활히 동작하도록 함</a:t>
            </a:r>
            <a:endParaRPr kumimoji="1" lang="en-US" altLang="ko-KR" sz="2400" dirty="0"/>
          </a:p>
          <a:p>
            <a:pPr lvl="1"/>
            <a:r>
              <a:rPr kumimoji="1" lang="en-US" altLang="ko-KR" sz="2000" b="1" dirty="0"/>
              <a:t>Keccak, SHA-2, AES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최적화된 코드로 대체</a:t>
            </a:r>
            <a:r>
              <a:rPr kumimoji="1" lang="en-US" altLang="ko-KR" sz="2000" b="1" dirty="0"/>
              <a:t>, </a:t>
            </a:r>
            <a:r>
              <a:rPr kumimoji="1" lang="ko-KR" altLang="en-US" sz="2000" b="1" dirty="0"/>
              <a:t>동적 메모리 할당 수정</a:t>
            </a:r>
            <a:endParaRPr kumimoji="1" lang="en-US" altLang="ko-KR" sz="2000" b="1" dirty="0"/>
          </a:p>
          <a:p>
            <a:pPr marL="0" indent="0">
              <a:buNone/>
            </a:pPr>
            <a:endParaRPr kumimoji="1" lang="en-US" altLang="ko-KR" sz="1800" dirty="0"/>
          </a:p>
          <a:p>
            <a:r>
              <a:rPr kumimoji="1" lang="ko-KR" altLang="en-US" sz="2200" dirty="0"/>
              <a:t>발표내용</a:t>
            </a:r>
            <a:r>
              <a:rPr kumimoji="1" lang="en-US" altLang="ko-KR" sz="2200" dirty="0"/>
              <a:t>: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NIST addition Signature</a:t>
            </a:r>
            <a:r>
              <a:rPr kumimoji="1" lang="ko-KR" altLang="en-US" sz="2200" dirty="0"/>
              <a:t>의 초기 벤치마킹</a:t>
            </a:r>
            <a:endParaRPr kumimoji="1" lang="en-US" altLang="ko-KR" sz="2200" dirty="0"/>
          </a:p>
          <a:p>
            <a:pPr lvl="1"/>
            <a:r>
              <a:rPr kumimoji="1" lang="ko-KR" altLang="en-US" sz="2000" dirty="0"/>
              <a:t>많은 서명들이 아직 </a:t>
            </a:r>
            <a:r>
              <a:rPr kumimoji="1" lang="en" altLang="ko-KR" sz="2000" dirty="0"/>
              <a:t>Cortex-M4</a:t>
            </a:r>
            <a:r>
              <a:rPr kumimoji="1" lang="ko-KR" altLang="en-US" sz="2000" dirty="0" err="1"/>
              <a:t>에</a:t>
            </a:r>
            <a:r>
              <a:rPr kumimoji="1" lang="ko-KR" altLang="en-US" sz="2000" dirty="0"/>
              <a:t> 최적화되지 않았음</a:t>
            </a:r>
            <a:endParaRPr kumimoji="1" lang="en-US" altLang="ko-KR" sz="2000" dirty="0"/>
          </a:p>
          <a:p>
            <a:pPr lvl="1"/>
            <a:r>
              <a:rPr kumimoji="1" lang="ko-KR" altLang="en-US" sz="2000" b="1" dirty="0"/>
              <a:t>대회 초반이므로 레퍼런스 구현 성능은 큰 의미가 없음</a:t>
            </a:r>
            <a:endParaRPr kumimoji="1" lang="en-US" altLang="ko-KR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24EB89-FFC7-C7D3-52DD-A48B668A0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953" y="3903715"/>
            <a:ext cx="4432127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098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A5F1D-E6F7-6579-7188-289F4A16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성능</a:t>
            </a:r>
            <a:r>
              <a:rPr kumimoji="1" lang="en-US" altLang="ko-KR" dirty="0"/>
              <a:t>:</a:t>
            </a:r>
            <a:r>
              <a:rPr kumimoji="1" lang="ko-KR" altLang="en-US" dirty="0"/>
              <a:t> 검증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7E3CE7-0716-1D2F-D998-C7B48A5F5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98" y="1705568"/>
            <a:ext cx="9871604" cy="42245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4ABA6D-2C78-97CC-32BD-BBCC6A31244E}"/>
              </a:ext>
            </a:extLst>
          </p:cNvPr>
          <p:cNvSpPr txBox="1"/>
          <p:nvPr/>
        </p:nvSpPr>
        <p:spPr>
          <a:xfrm>
            <a:off x="1747066" y="2180813"/>
            <a:ext cx="5980729" cy="784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/>
              <a:t>SPHINCS-alpha</a:t>
            </a:r>
            <a:r>
              <a:rPr kumimoji="1" lang="ko-KR" altLang="en-US" sz="1600" b="1" dirty="0"/>
              <a:t>와 </a:t>
            </a:r>
            <a:r>
              <a:rPr kumimoji="1" lang="en-US" altLang="ko-KR" sz="1600" b="1" dirty="0"/>
              <a:t>Ascon-sign</a:t>
            </a:r>
            <a:r>
              <a:rPr kumimoji="1" lang="ko-KR" altLang="en-US" sz="1600" b="1" dirty="0"/>
              <a:t>은 </a:t>
            </a:r>
            <a:r>
              <a:rPr kumimoji="1" lang="en-US" altLang="ko-KR" sz="1600" b="1" dirty="0"/>
              <a:t>SPHINCS+</a:t>
            </a:r>
            <a:r>
              <a:rPr kumimoji="1" lang="ko-KR" altLang="en-US" sz="1600" b="1" dirty="0"/>
              <a:t>보다 훨씬 느림</a:t>
            </a:r>
            <a:endParaRPr kumimoji="1"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/>
              <a:t>SNOVA, CROSS, Aimer</a:t>
            </a:r>
            <a:r>
              <a:rPr kumimoji="1" lang="ko-KR" altLang="en-US" sz="1600" b="1" dirty="0"/>
              <a:t>도 </a:t>
            </a:r>
            <a:r>
              <a:rPr kumimoji="1" lang="en-US" altLang="ko-KR" sz="1600" b="1" dirty="0"/>
              <a:t>SPHINCS+</a:t>
            </a:r>
            <a:r>
              <a:rPr kumimoji="1" lang="ko-KR" altLang="en-US" sz="1600" b="1" dirty="0"/>
              <a:t>보다 상당히 느림</a:t>
            </a:r>
          </a:p>
        </p:txBody>
      </p:sp>
    </p:spTree>
    <p:extLst>
      <p:ext uri="{BB962C8B-B14F-4D97-AF65-F5344CB8AC3E}">
        <p14:creationId xmlns:p14="http://schemas.microsoft.com/office/powerpoint/2010/main" val="1040564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A5F1D-E6F7-6579-7188-289F4A16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성능</a:t>
            </a:r>
            <a:r>
              <a:rPr kumimoji="1" lang="en-US" altLang="ko-KR" dirty="0"/>
              <a:t>:</a:t>
            </a:r>
            <a:r>
              <a:rPr kumimoji="1" lang="ko-KR" altLang="en-US" dirty="0"/>
              <a:t> 검증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378FC6-CFA3-8ED1-622C-CC72B9662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98" y="1705568"/>
            <a:ext cx="9871604" cy="4224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691AAC-DD8F-E7E7-8BCF-501EDF07FCA7}"/>
              </a:ext>
            </a:extLst>
          </p:cNvPr>
          <p:cNvSpPr txBox="1"/>
          <p:nvPr/>
        </p:nvSpPr>
        <p:spPr>
          <a:xfrm>
            <a:off x="1747066" y="2180813"/>
            <a:ext cx="5980729" cy="784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/>
              <a:t>SPHINCS-alpha</a:t>
            </a:r>
            <a:r>
              <a:rPr kumimoji="1" lang="ko-KR" altLang="en-US" sz="1600" b="1" dirty="0"/>
              <a:t>와 </a:t>
            </a:r>
            <a:r>
              <a:rPr kumimoji="1" lang="en-US" altLang="ko-KR" sz="1600" b="1" dirty="0"/>
              <a:t>Ascon-sign</a:t>
            </a:r>
            <a:r>
              <a:rPr kumimoji="1" lang="ko-KR" altLang="en-US" sz="1600" b="1" dirty="0"/>
              <a:t>은 </a:t>
            </a:r>
            <a:r>
              <a:rPr kumimoji="1" lang="en-US" altLang="ko-KR" sz="1600" b="1" dirty="0"/>
              <a:t>SPHINCS+</a:t>
            </a:r>
            <a:r>
              <a:rPr kumimoji="1" lang="ko-KR" altLang="en-US" sz="1600" b="1" dirty="0"/>
              <a:t>보다 훨씬 느림</a:t>
            </a:r>
            <a:endParaRPr kumimoji="1"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/>
              <a:t>SNOVA, CROSS, Aimer</a:t>
            </a:r>
            <a:r>
              <a:rPr kumimoji="1" lang="ko-KR" altLang="en-US" sz="1600" b="1" dirty="0"/>
              <a:t>도 </a:t>
            </a:r>
            <a:r>
              <a:rPr kumimoji="1" lang="en-US" altLang="ko-KR" sz="1600" b="1" dirty="0"/>
              <a:t>SPHINCS+</a:t>
            </a:r>
            <a:r>
              <a:rPr kumimoji="1" lang="ko-KR" altLang="en-US" sz="1600" b="1" dirty="0"/>
              <a:t>보다 상당히 느림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921B9D-5B93-3D71-028A-4D44AB7ABE9C}"/>
              </a:ext>
            </a:extLst>
          </p:cNvPr>
          <p:cNvSpPr/>
          <p:nvPr/>
        </p:nvSpPr>
        <p:spPr>
          <a:xfrm>
            <a:off x="1947673" y="3890984"/>
            <a:ext cx="5056632" cy="621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7777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A5F1D-E6F7-6579-7188-289F4A16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성능</a:t>
            </a:r>
            <a:r>
              <a:rPr kumimoji="1" lang="en-US" altLang="ko-KR" dirty="0"/>
              <a:t>:</a:t>
            </a:r>
            <a:r>
              <a:rPr kumimoji="1" lang="ko-KR" altLang="en-US" dirty="0"/>
              <a:t> 검증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B819B4-490B-3490-F4EE-9E71087BD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47" y="1732816"/>
            <a:ext cx="9687306" cy="41456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F2F6EC-5D40-1F54-EF79-BACD010FA319}"/>
              </a:ext>
            </a:extLst>
          </p:cNvPr>
          <p:cNvSpPr txBox="1"/>
          <p:nvPr/>
        </p:nvSpPr>
        <p:spPr>
          <a:xfrm>
            <a:off x="1900284" y="2056650"/>
            <a:ext cx="5917835" cy="11542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b="1" dirty="0"/>
              <a:t>검증이 </a:t>
            </a:r>
            <a:r>
              <a:rPr kumimoji="1" lang="en-US" altLang="ko-KR" sz="1600" b="1" dirty="0"/>
              <a:t>Falcon</a:t>
            </a:r>
            <a:r>
              <a:rPr kumimoji="1" lang="ko-KR" altLang="en-US" sz="1600" b="1" dirty="0"/>
              <a:t>보다 빠른 </a:t>
            </a:r>
            <a:r>
              <a:rPr kumimoji="1" lang="ko-KR" altLang="en-US" sz="1600" b="1" dirty="0" err="1"/>
              <a:t>스킴은</a:t>
            </a:r>
            <a:r>
              <a:rPr kumimoji="1" lang="ko-KR" altLang="en-US" sz="1600" b="1" dirty="0"/>
              <a:t> 없음 </a:t>
            </a:r>
            <a:r>
              <a:rPr kumimoji="1" lang="en-US" altLang="ko-KR" sz="1600" b="1" dirty="0"/>
              <a:t>(mission failed?)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/>
              <a:t>Hawk, HAETAE, UOV</a:t>
            </a:r>
            <a:r>
              <a:rPr kumimoji="1" lang="ko-KR" altLang="en-US" sz="1600" b="1" dirty="0"/>
              <a:t>는 </a:t>
            </a:r>
            <a:r>
              <a:rPr kumimoji="1" lang="en-US" altLang="ko-KR" sz="1600" b="1" dirty="0" err="1"/>
              <a:t>Dilithium</a:t>
            </a:r>
            <a:r>
              <a:rPr kumimoji="1" lang="ko-KR" altLang="en-US" sz="1600" b="1" dirty="0"/>
              <a:t>보다 빠름 </a:t>
            </a:r>
            <a:endParaRPr kumimoji="1"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/>
              <a:t>MAYO</a:t>
            </a:r>
            <a:r>
              <a:rPr kumimoji="1" lang="ko-KR" altLang="en-US" sz="1600" b="1" dirty="0"/>
              <a:t>의 속도는 </a:t>
            </a:r>
            <a:r>
              <a:rPr kumimoji="1" lang="en-US" altLang="ko-KR" sz="1600" b="1" dirty="0" err="1"/>
              <a:t>Dilithium</a:t>
            </a:r>
            <a:r>
              <a:rPr kumimoji="1" lang="ko-KR" altLang="en-US" sz="1600" b="1" dirty="0"/>
              <a:t>과 </a:t>
            </a:r>
            <a:r>
              <a:rPr kumimoji="1" lang="en-US" altLang="ko-KR" sz="1600" b="1" dirty="0"/>
              <a:t>SPHINCS+ </a:t>
            </a:r>
            <a:r>
              <a:rPr kumimoji="1" lang="ko-KR" altLang="en-US" sz="1600" b="1" dirty="0"/>
              <a:t>사이</a:t>
            </a:r>
          </a:p>
        </p:txBody>
      </p:sp>
    </p:spTree>
    <p:extLst>
      <p:ext uri="{BB962C8B-B14F-4D97-AF65-F5344CB8AC3E}">
        <p14:creationId xmlns:p14="http://schemas.microsoft.com/office/powerpoint/2010/main" val="2982700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47B45-079C-63AA-8CD2-0FC85C3F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결론 및 다음단계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1DFA0A-2FBA-3E99-3A07-E6A5C19244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ko-KR" altLang="en-US" sz="2000" dirty="0"/>
              <a:t>일부 암호학자는 빠른 검증에 대해 이상하게 이해하고 있음</a:t>
            </a:r>
            <a:endParaRPr kumimoji="1" lang="en-US" altLang="ko-KR" sz="2000" dirty="0"/>
          </a:p>
          <a:p>
            <a:r>
              <a:rPr kumimoji="1" lang="ko-KR" altLang="en-US" sz="2000" dirty="0"/>
              <a:t>아직 대회 초기 단계</a:t>
            </a:r>
            <a:endParaRPr kumimoji="1" lang="en-US" altLang="ko-KR" sz="2000" dirty="0"/>
          </a:p>
          <a:p>
            <a:pPr lvl="1"/>
            <a:r>
              <a:rPr kumimoji="1" lang="ko-KR" altLang="en-US" sz="1800" b="1" dirty="0">
                <a:solidFill>
                  <a:schemeClr val="accent5"/>
                </a:solidFill>
              </a:rPr>
              <a:t>제거해야 할 많은 </a:t>
            </a:r>
            <a:r>
              <a:rPr kumimoji="1" lang="en" altLang="ko-KR" sz="1800" b="1" dirty="0">
                <a:solidFill>
                  <a:schemeClr val="accent5"/>
                </a:solidFill>
              </a:rPr>
              <a:t>low-hanging cycles</a:t>
            </a:r>
            <a:r>
              <a:rPr kumimoji="1" lang="ko-KR" altLang="en-US" sz="1800" b="1" dirty="0">
                <a:solidFill>
                  <a:schemeClr val="accent5"/>
                </a:solidFill>
              </a:rPr>
              <a:t>가 아직 남아있음</a:t>
            </a:r>
            <a:endParaRPr kumimoji="1" lang="en-US" altLang="ko-KR" sz="1800" b="1" dirty="0">
              <a:solidFill>
                <a:schemeClr val="accent5"/>
              </a:solidFill>
            </a:endParaRPr>
          </a:p>
          <a:p>
            <a:pPr lvl="1"/>
            <a:endParaRPr kumimoji="1" lang="en-US" altLang="ko-KR" sz="1800" dirty="0"/>
          </a:p>
          <a:p>
            <a:r>
              <a:rPr kumimoji="1" lang="en" altLang="ko-KR" sz="2000" dirty="0"/>
              <a:t>Interesting question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pqm4</a:t>
            </a:r>
            <a:r>
              <a:rPr kumimoji="1" lang="ko-KR" altLang="en-US" sz="2000" dirty="0" err="1"/>
              <a:t>에</a:t>
            </a:r>
            <a:r>
              <a:rPr kumimoji="1" lang="ko-KR" altLang="en-US" sz="2000" dirty="0"/>
              <a:t> 포함되지 않은 </a:t>
            </a:r>
            <a:r>
              <a:rPr kumimoji="1" lang="ko-KR" altLang="en-US" sz="2000" dirty="0" err="1"/>
              <a:t>스킴은</a:t>
            </a:r>
            <a:r>
              <a:rPr kumimoji="1" lang="ko-KR" altLang="en-US" sz="2000" dirty="0"/>
              <a:t> 어떻게 여기에 맞출 수 있나</a:t>
            </a:r>
            <a:r>
              <a:rPr kumimoji="1" lang="en-US" altLang="ko-KR" sz="2000" dirty="0"/>
              <a:t>?</a:t>
            </a:r>
          </a:p>
          <a:p>
            <a:pPr lvl="1"/>
            <a:r>
              <a:rPr kumimoji="1" lang="ko-KR" altLang="en-US" sz="1800" b="1" dirty="0"/>
              <a:t>동적 메모리 할당 제거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외부 라이브러리 대체</a:t>
            </a:r>
            <a:endParaRPr kumimoji="1" lang="en-US" altLang="ko-KR" sz="1800" b="1" dirty="0"/>
          </a:p>
          <a:p>
            <a:pPr lvl="1"/>
            <a:r>
              <a:rPr kumimoji="1" lang="ko-KR" altLang="en-US" sz="1800" b="1" dirty="0"/>
              <a:t>메모리 소비 줄이기</a:t>
            </a:r>
            <a:endParaRPr kumimoji="1" lang="en-US" altLang="ko-KR" sz="1800" b="1" dirty="0"/>
          </a:p>
          <a:p>
            <a:pPr lvl="1"/>
            <a:endParaRPr kumimoji="1" lang="en-US" altLang="ko-KR" sz="1800" dirty="0"/>
          </a:p>
          <a:p>
            <a:r>
              <a:rPr kumimoji="1" lang="ko-KR" altLang="en-US" sz="2000" dirty="0"/>
              <a:t>좋아하는 </a:t>
            </a:r>
            <a:r>
              <a:rPr kumimoji="1" lang="ko-KR" altLang="en-US" sz="2000" dirty="0" err="1"/>
              <a:t>스킴이</a:t>
            </a:r>
            <a:r>
              <a:rPr kumimoji="1" lang="ko-KR" altLang="en-US" sz="2000" dirty="0"/>
              <a:t> 포함되지 않았거나 느리다면</a:t>
            </a:r>
            <a:endParaRPr kumimoji="1" lang="en-US" altLang="ko-KR" sz="2000" dirty="0"/>
          </a:p>
          <a:p>
            <a:pPr lvl="1"/>
            <a:r>
              <a:rPr kumimoji="1" lang="ko-KR" altLang="en-US" sz="1800" dirty="0"/>
              <a:t>메일로 화내지 마세요</a:t>
            </a:r>
            <a:endParaRPr kumimoji="1" lang="en-US" altLang="ko-KR" sz="1800" dirty="0"/>
          </a:p>
          <a:p>
            <a:pPr lvl="1"/>
            <a:r>
              <a:rPr kumimoji="1" lang="ko-KR" altLang="en-US" sz="1800" dirty="0"/>
              <a:t>빠른 구현을 작성하고 풀 </a:t>
            </a:r>
            <a:r>
              <a:rPr kumimoji="1" lang="ko-KR" altLang="en-US" sz="1800" dirty="0" err="1"/>
              <a:t>리퀘스트를</a:t>
            </a:r>
            <a:r>
              <a:rPr kumimoji="1" lang="ko-KR" altLang="en-US" sz="1800" dirty="0"/>
              <a:t> 제출하세요</a:t>
            </a:r>
            <a:endParaRPr kumimoji="1" lang="en-US" altLang="ko-KR" sz="1800" dirty="0"/>
          </a:p>
          <a:p>
            <a:pPr lvl="1"/>
            <a:endParaRPr kumimoji="1" lang="en-US" altLang="ko-KR" sz="1800" dirty="0"/>
          </a:p>
          <a:p>
            <a:r>
              <a:rPr kumimoji="1" lang="ko-KR" altLang="en-US" sz="2000" b="1" dirty="0">
                <a:solidFill>
                  <a:schemeClr val="accent5"/>
                </a:solidFill>
              </a:rPr>
              <a:t>진행 중인 작업</a:t>
            </a:r>
            <a:r>
              <a:rPr kumimoji="1" lang="en-US" altLang="ko-KR" sz="2000" b="1" dirty="0">
                <a:solidFill>
                  <a:schemeClr val="accent5"/>
                </a:solidFill>
              </a:rPr>
              <a:t>: </a:t>
            </a:r>
            <a:r>
              <a:rPr kumimoji="1" lang="ko-KR" altLang="en-US" sz="2000" b="1" dirty="0">
                <a:solidFill>
                  <a:schemeClr val="accent5"/>
                </a:solidFill>
              </a:rPr>
              <a:t>부분적 </a:t>
            </a:r>
            <a:r>
              <a:rPr kumimoji="1" lang="ko-KR" altLang="en-US" sz="2000" b="1" dirty="0" err="1">
                <a:solidFill>
                  <a:schemeClr val="accent5"/>
                </a:solidFill>
              </a:rPr>
              <a:t>스킴</a:t>
            </a:r>
            <a:r>
              <a:rPr kumimoji="1" lang="ko-KR" altLang="en-US" sz="2000" b="1" dirty="0">
                <a:solidFill>
                  <a:schemeClr val="accent5"/>
                </a:solidFill>
              </a:rPr>
              <a:t> 벤치마킹 </a:t>
            </a:r>
            <a:r>
              <a:rPr kumimoji="1" lang="en-US" altLang="ko-KR" sz="2000" b="1" dirty="0">
                <a:solidFill>
                  <a:schemeClr val="accent5"/>
                </a:solidFill>
              </a:rPr>
              <a:t>(Ex: </a:t>
            </a:r>
            <a:r>
              <a:rPr kumimoji="1" lang="en" altLang="ko-KR" sz="2000" b="1" dirty="0" err="1">
                <a:solidFill>
                  <a:schemeClr val="accent5"/>
                </a:solidFill>
              </a:rPr>
              <a:t>SQISign</a:t>
            </a:r>
            <a:r>
              <a:rPr kumimoji="1" lang="en" altLang="ko-KR" sz="2000" b="1" dirty="0">
                <a:solidFill>
                  <a:schemeClr val="accent5"/>
                </a:solidFill>
              </a:rPr>
              <a:t> </a:t>
            </a:r>
            <a:r>
              <a:rPr kumimoji="1" lang="ko-KR" altLang="en-US" sz="2000" b="1" dirty="0">
                <a:solidFill>
                  <a:schemeClr val="accent5"/>
                </a:solidFill>
              </a:rPr>
              <a:t>검증</a:t>
            </a:r>
            <a:r>
              <a:rPr kumimoji="1" lang="en-US" altLang="ko-KR" sz="2000" b="1" dirty="0">
                <a:solidFill>
                  <a:schemeClr val="accent5"/>
                </a:solidFill>
              </a:rPr>
              <a:t>)</a:t>
            </a:r>
            <a:endParaRPr kumimoji="1" lang="en" altLang="ko-KR" sz="2000" b="1" dirty="0">
              <a:solidFill>
                <a:schemeClr val="accent5"/>
              </a:solidFill>
            </a:endParaRPr>
          </a:p>
          <a:p>
            <a:r>
              <a:rPr kumimoji="1" lang="en" altLang="ko-KR" sz="2000" b="1" dirty="0"/>
              <a:t>NIST: </a:t>
            </a:r>
            <a:r>
              <a:rPr kumimoji="1" lang="ko-KR" altLang="en-US" sz="2000" b="1" dirty="0"/>
              <a:t>후보 수를 대폭 줄여주세요</a:t>
            </a:r>
            <a:r>
              <a:rPr kumimoji="1" lang="en-US" altLang="ko-KR" sz="2000" b="1" dirty="0"/>
              <a:t>.</a:t>
            </a:r>
            <a:endParaRPr kumimoji="1"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2260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77EB8-01CE-CE99-4E93-8C8E5C6F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임베디드 </a:t>
            </a:r>
            <a:r>
              <a:rPr kumimoji="1" lang="en" altLang="ko-KR" dirty="0"/>
              <a:t>PQC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68707A-A7EE-9CED-64B8-DD3CD5AF6B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암호화는 </a:t>
            </a:r>
            <a:r>
              <a:rPr lang="ko-KR" altLang="en-US" sz="2200" b="1" i="0" dirty="0">
                <a:solidFill>
                  <a:schemeClr val="accent5"/>
                </a:solidFill>
                <a:effectLst/>
                <a:highlight>
                  <a:srgbClr val="FFFFFF"/>
                </a:highlight>
              </a:rPr>
              <a:t>다양한 플랫폼</a:t>
            </a:r>
            <a:r>
              <a:rPr lang="ko-KR" alt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에서 잘 작동해야</a:t>
            </a:r>
            <a:r>
              <a:rPr lang="en-US" altLang="ko-KR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ko-KR" altLang="en-US" sz="22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</a:rPr>
              <a:t>함</a:t>
            </a:r>
            <a:endParaRPr lang="en-US" altLang="ko-KR" sz="2200" b="0" i="0" dirty="0">
              <a:solidFill>
                <a:srgbClr val="0D0D0D"/>
              </a:solidFill>
              <a:effectLst/>
              <a:highlight>
                <a:srgbClr val="FFFFFF"/>
              </a:highlight>
            </a:endParaRPr>
          </a:p>
          <a:p>
            <a:r>
              <a:rPr kumimoji="1" lang="en-US" altLang="ko-KR" sz="2200" dirty="0"/>
              <a:t>NIST additional Signatures: </a:t>
            </a:r>
            <a:r>
              <a:rPr kumimoji="1" lang="ko-KR" altLang="en-US" sz="2200" dirty="0"/>
              <a:t>작은 서명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빠른 검증</a:t>
            </a:r>
            <a:endParaRPr kumimoji="1" lang="en-US" altLang="ko-KR" sz="2200" dirty="0"/>
          </a:p>
          <a:p>
            <a:pPr lvl="1"/>
            <a:r>
              <a:rPr kumimoji="1" lang="ko-KR" altLang="en-US" sz="2000" dirty="0"/>
              <a:t>빠른 검증은 작은 플랫폼에서 특히 중요함</a:t>
            </a:r>
            <a:endParaRPr kumimoji="1" lang="en-US" altLang="ko-KR" sz="2000" dirty="0"/>
          </a:p>
          <a:p>
            <a:pPr lvl="1"/>
            <a:r>
              <a:rPr kumimoji="1" lang="en" altLang="ko-KR" sz="2000" dirty="0" err="1"/>
              <a:t>Dilithium</a:t>
            </a:r>
            <a:r>
              <a:rPr kumimoji="1" lang="ko-KR" altLang="en-US" sz="2000" dirty="0"/>
              <a:t>의 성능은 큰 </a:t>
            </a:r>
            <a:r>
              <a:rPr kumimoji="1" lang="en" altLang="ko-KR" sz="2000" dirty="0"/>
              <a:t>CPU</a:t>
            </a:r>
            <a:r>
              <a:rPr kumimoji="1" lang="ko-KR" altLang="en-US" sz="2000" dirty="0"/>
              <a:t>에서 문제 없음</a:t>
            </a:r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r>
              <a:rPr kumimoji="1" lang="en" altLang="ko-KR" sz="2200" dirty="0"/>
              <a:t>NIST: </a:t>
            </a:r>
            <a:r>
              <a:rPr kumimoji="1" lang="ko-KR" altLang="en-US" sz="2200" dirty="0"/>
              <a:t>주요 마이크로</a:t>
            </a:r>
            <a:r>
              <a:rPr kumimoji="1" lang="en-US" altLang="ko-KR" sz="2200" dirty="0"/>
              <a:t> </a:t>
            </a:r>
            <a:r>
              <a:rPr kumimoji="1" lang="ko-KR" altLang="en-US" sz="2200" dirty="0"/>
              <a:t>컨트롤러 최적화 대상으로 </a:t>
            </a:r>
            <a:r>
              <a:rPr kumimoji="1" lang="en" altLang="ko-KR" sz="2200" b="1" dirty="0">
                <a:solidFill>
                  <a:schemeClr val="accent5"/>
                </a:solidFill>
              </a:rPr>
              <a:t>Arm Cortex-M4 </a:t>
            </a:r>
            <a:r>
              <a:rPr kumimoji="1" lang="ko-KR" altLang="en-US" sz="2200" b="1" dirty="0">
                <a:solidFill>
                  <a:schemeClr val="accent5"/>
                </a:solidFill>
              </a:rPr>
              <a:t>선택</a:t>
            </a:r>
            <a:endParaRPr kumimoji="1" lang="en-US" altLang="ko-KR" sz="2200" b="1" dirty="0">
              <a:solidFill>
                <a:schemeClr val="accent5"/>
              </a:solidFill>
            </a:endParaRPr>
          </a:p>
          <a:p>
            <a:pPr lvl="1"/>
            <a:r>
              <a:rPr kumimoji="1" lang="ko-KR" altLang="en-US" sz="2000" dirty="0"/>
              <a:t>강력한 명령어 집합 </a:t>
            </a:r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" altLang="ko-KR" sz="2000" dirty="0"/>
              <a:t>UMAAL </a:t>
            </a:r>
            <a:r>
              <a:rPr kumimoji="1" lang="ko-KR" altLang="en-US" sz="2000" dirty="0"/>
              <a:t>및 더 많은 곱셈 명령어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저렴하고 널리 사용 가능 </a:t>
            </a:r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/>
              <a:t>$20 </a:t>
            </a:r>
            <a:r>
              <a:rPr kumimoji="1" lang="ko-KR" altLang="en-US" sz="2000" dirty="0"/>
              <a:t>개발 보드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팬데믹이 아닌 경우</a:t>
            </a:r>
            <a:r>
              <a:rPr kumimoji="1" lang="en-US" altLang="ko-KR" sz="2000" dirty="0"/>
              <a:t>)</a:t>
            </a:r>
          </a:p>
          <a:p>
            <a:pPr lvl="1"/>
            <a:r>
              <a:rPr kumimoji="1" lang="ko-KR" altLang="en-US" sz="2000" dirty="0"/>
              <a:t>큰 코어 </a:t>
            </a:r>
            <a:r>
              <a:rPr kumimoji="1" lang="en-US" altLang="ko-KR" sz="2000" dirty="0"/>
              <a:t>(640 </a:t>
            </a:r>
            <a:r>
              <a:rPr kumimoji="1" lang="en" altLang="ko-KR" sz="2000" dirty="0"/>
              <a:t>KB SRAM </a:t>
            </a:r>
            <a:r>
              <a:rPr kumimoji="1" lang="ko-KR" altLang="en-US" sz="2000" dirty="0"/>
              <a:t>사용 가능</a:t>
            </a:r>
            <a:r>
              <a:rPr kumimoji="1" lang="en-US" altLang="ko-KR" sz="2000" dirty="0"/>
              <a:t>) </a:t>
            </a:r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많은 </a:t>
            </a:r>
            <a:r>
              <a:rPr kumimoji="1" lang="en" altLang="ko-KR" sz="2000" dirty="0"/>
              <a:t>PQC</a:t>
            </a:r>
            <a:r>
              <a:rPr kumimoji="1" lang="ko-KR" altLang="en-US" sz="2000" dirty="0" err="1"/>
              <a:t>에</a:t>
            </a:r>
            <a:r>
              <a:rPr kumimoji="1" lang="ko-KR" altLang="en-US" sz="2000" dirty="0"/>
              <a:t> 적합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최적화하는 재미 </a:t>
            </a:r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ko-KR" altLang="en-US" sz="2000" dirty="0"/>
              <a:t> 단순한 파이프라인 덕분에 교육용으로도 좋음</a:t>
            </a:r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r>
              <a:rPr kumimoji="1" lang="ko-KR" altLang="en-US" sz="2200" dirty="0"/>
              <a:t>발표내용</a:t>
            </a:r>
            <a:r>
              <a:rPr kumimoji="1" lang="en-US" altLang="ko-KR" sz="2200" dirty="0"/>
              <a:t>: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NIST addition Signature</a:t>
            </a:r>
            <a:r>
              <a:rPr kumimoji="1" lang="ko-KR" altLang="en-US" sz="2200" dirty="0"/>
              <a:t>의 초기 벤치마킹</a:t>
            </a:r>
            <a:endParaRPr kumimoji="1" lang="en-US" altLang="ko-KR" sz="2200" dirty="0"/>
          </a:p>
          <a:p>
            <a:pPr lvl="1"/>
            <a:r>
              <a:rPr kumimoji="1" lang="ko-KR" altLang="en-US" sz="2000" dirty="0"/>
              <a:t>많은 서명들이 아직 </a:t>
            </a:r>
            <a:r>
              <a:rPr kumimoji="1" lang="en" altLang="ko-KR" sz="2000" dirty="0"/>
              <a:t>Cortex-M4</a:t>
            </a:r>
            <a:r>
              <a:rPr kumimoji="1" lang="ko-KR" altLang="en-US" sz="2000" dirty="0" err="1"/>
              <a:t>에</a:t>
            </a:r>
            <a:r>
              <a:rPr kumimoji="1" lang="ko-KR" altLang="en-US" sz="2000" dirty="0"/>
              <a:t> 최적화되지 않았음</a:t>
            </a:r>
          </a:p>
        </p:txBody>
      </p:sp>
    </p:spTree>
    <p:extLst>
      <p:ext uri="{BB962C8B-B14F-4D97-AF65-F5344CB8AC3E}">
        <p14:creationId xmlns:p14="http://schemas.microsoft.com/office/powerpoint/2010/main" val="31515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C98B4-4489-E817-8501-93F2DE54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삶의 이상과 현실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9E518C0C-8545-8D46-EAB5-1648391AABB7}"/>
              </a:ext>
            </a:extLst>
          </p:cNvPr>
          <p:cNvSpPr/>
          <p:nvPr/>
        </p:nvSpPr>
        <p:spPr>
          <a:xfrm>
            <a:off x="411920" y="1495512"/>
            <a:ext cx="5598413" cy="4806044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2B5B4-1719-16C1-E216-CB0563D4D222}"/>
              </a:ext>
            </a:extLst>
          </p:cNvPr>
          <p:cNvSpPr txBox="1"/>
          <p:nvPr/>
        </p:nvSpPr>
        <p:spPr>
          <a:xfrm>
            <a:off x="2728461" y="1195507"/>
            <a:ext cx="96532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800" dirty="0"/>
              <a:t>Ideal</a:t>
            </a:r>
            <a:endParaRPr kumimoji="1" lang="ko-KR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9548B-7893-1F41-B0D2-CBA46EB04D04}"/>
              </a:ext>
            </a:extLst>
          </p:cNvPr>
          <p:cNvSpPr txBox="1"/>
          <p:nvPr/>
        </p:nvSpPr>
        <p:spPr>
          <a:xfrm>
            <a:off x="480468" y="1947695"/>
            <a:ext cx="546131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NIST PQC: </a:t>
            </a:r>
            <a:r>
              <a:rPr kumimoji="1" lang="ko-KR" altLang="en-US" sz="2000" dirty="0"/>
              <a:t>암호학자들은 좋은 레퍼런스 </a:t>
            </a:r>
            <a:r>
              <a:rPr kumimoji="1" lang="en-US" altLang="ko-KR" sz="2000" dirty="0"/>
              <a:t>    </a:t>
            </a:r>
            <a:r>
              <a:rPr kumimoji="1" lang="ko-KR" altLang="en-US" sz="2000" dirty="0"/>
              <a:t>코드가 중요하다는 것을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깨달음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ko-KR" sz="2000" b="1" dirty="0" err="1"/>
              <a:t>PQClean</a:t>
            </a:r>
            <a:r>
              <a:rPr kumimoji="1" lang="en" altLang="ko-KR" sz="2000" b="1" dirty="0"/>
              <a:t> </a:t>
            </a:r>
            <a:r>
              <a:rPr kumimoji="1" lang="ko-KR" altLang="en-US" sz="2000" b="1" dirty="0"/>
              <a:t>같은 프로젝트가 품질 기준을 높임</a:t>
            </a:r>
            <a:endParaRPr kumimoji="1" lang="en-US" altLang="ko-KR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유용한 </a:t>
            </a:r>
            <a:r>
              <a:rPr kumimoji="1" lang="en" altLang="ko-KR" dirty="0"/>
              <a:t>SW </a:t>
            </a:r>
            <a:r>
              <a:rPr kumimoji="1" lang="ko-KR" altLang="en-US" dirty="0"/>
              <a:t>개발 도구에 대한 인식 제고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다양한 플랫폼에서의 테스트 자동화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" altLang="ko-KR" dirty="0"/>
              <a:t>-Wall -</a:t>
            </a:r>
            <a:r>
              <a:rPr kumimoji="1" lang="en" altLang="ko-KR" dirty="0" err="1"/>
              <a:t>Wextra</a:t>
            </a:r>
            <a:r>
              <a:rPr kumimoji="1" lang="en" altLang="ko-KR" dirty="0"/>
              <a:t> -</a:t>
            </a:r>
            <a:r>
              <a:rPr kumimoji="1" lang="en" altLang="ko-KR" dirty="0" err="1"/>
              <a:t>Wpedantic</a:t>
            </a:r>
            <a:r>
              <a:rPr kumimoji="1" lang="en" altLang="ko-KR" dirty="0"/>
              <a:t> –</a:t>
            </a:r>
            <a:r>
              <a:rPr kumimoji="1" lang="en" altLang="ko-KR" dirty="0" err="1"/>
              <a:t>Werror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깨달은 것을 바탕으로 논문 작성</a:t>
            </a:r>
            <a:r>
              <a:rPr kumimoji="1" lang="en-US" altLang="ko-KR" sz="2000" dirty="0"/>
              <a:t>[1]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" altLang="ko-KR" dirty="0"/>
              <a:t>NIST</a:t>
            </a:r>
            <a:r>
              <a:rPr kumimoji="1" lang="ko-KR" altLang="en-US" dirty="0"/>
              <a:t> 추천 목록 포함</a:t>
            </a:r>
            <a:endParaRPr kumimoji="1"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Exception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rgbClr val="FF0000"/>
                </a:solidFill>
              </a:rPr>
              <a:t>2018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년 보다 더 쉬운 작업환경 기대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1F339A-A10C-C0D6-C1EB-7A8D1645821F}"/>
              </a:ext>
            </a:extLst>
          </p:cNvPr>
          <p:cNvSpPr txBox="1"/>
          <p:nvPr/>
        </p:nvSpPr>
        <p:spPr>
          <a:xfrm>
            <a:off x="0" y="6480895"/>
            <a:ext cx="119171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1000" dirty="0"/>
              <a:t>[1] </a:t>
            </a:r>
            <a:r>
              <a:rPr kumimoji="1" lang="en" altLang="ko-KR" sz="1000" dirty="0" err="1"/>
              <a:t>Kannwischer</a:t>
            </a:r>
            <a:r>
              <a:rPr kumimoji="1" lang="en" altLang="ko-KR" sz="1000" dirty="0"/>
              <a:t>, Matthias J., et al. "Improving software quality in cryptography standardization projects." 2022 IEEE European Symposium on Security and Privacy Workshops (</a:t>
            </a:r>
            <a:r>
              <a:rPr kumimoji="1" lang="en" altLang="ko-KR" sz="1000" dirty="0" err="1"/>
              <a:t>EuroS&amp;PW</a:t>
            </a:r>
            <a:r>
              <a:rPr kumimoji="1" lang="en" altLang="ko-KR" sz="1000" dirty="0"/>
              <a:t>). IEEE, 2022.</a:t>
            </a:r>
            <a:endParaRPr kumimoji="1"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4D587F-74FD-7338-4CE4-8C1BE8AEE02E}"/>
              </a:ext>
            </a:extLst>
          </p:cNvPr>
          <p:cNvSpPr txBox="1"/>
          <p:nvPr/>
        </p:nvSpPr>
        <p:spPr>
          <a:xfrm>
            <a:off x="6250216" y="1771859"/>
            <a:ext cx="54613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NIST:</a:t>
            </a:r>
            <a:r>
              <a:rPr kumimoji="1" lang="ko-KR" altLang="en-US" sz="2000" b="1" dirty="0"/>
              <a:t> 소프트웨어 요구사항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변경 없음</a:t>
            </a:r>
            <a:endParaRPr kumimoji="1"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많은 컴파일러 경고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코드가 정화되지 않음</a:t>
            </a:r>
            <a:endParaRPr kumimoji="1"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많은 버그 발견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정적 메모리 사용</a:t>
            </a:r>
            <a:endParaRPr kumimoji="1"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큰 사전계산을 통해 성능을 속임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40</a:t>
            </a:r>
            <a:r>
              <a:rPr kumimoji="1" lang="ko-KR" altLang="en-US" sz="2000" dirty="0"/>
              <a:t>개의 제출물 중 </a:t>
            </a:r>
            <a:r>
              <a:rPr kumimoji="1" lang="en-US" altLang="ko-KR" sz="2000" dirty="0"/>
              <a:t>20</a:t>
            </a:r>
            <a:r>
              <a:rPr kumimoji="1" lang="ko-KR" altLang="en-US" sz="2000" dirty="0"/>
              <a:t>개는 동적 메모리 할당 사용</a:t>
            </a:r>
            <a:endParaRPr kumimoji="1"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실제 필요 없이 종종 사용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Reality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000" b="1" dirty="0">
                <a:solidFill>
                  <a:srgbClr val="FF0000"/>
                </a:solidFill>
              </a:rPr>
              <a:t>NIST PQC I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와 비교하여 아무런 개선도       이루어지지 않았음</a:t>
            </a:r>
            <a:endParaRPr kumimoji="1" lang="en-US" altLang="ko-KR" sz="2000" b="1" dirty="0">
              <a:solidFill>
                <a:srgbClr val="FF0000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4849C675-F5E8-BCA9-110E-2664B0A7FF09}"/>
              </a:ext>
            </a:extLst>
          </p:cNvPr>
          <p:cNvSpPr/>
          <p:nvPr/>
        </p:nvSpPr>
        <p:spPr>
          <a:xfrm>
            <a:off x="6181669" y="1495512"/>
            <a:ext cx="5598413" cy="4806044"/>
          </a:xfrm>
          <a:prstGeom prst="roundRect">
            <a:avLst>
              <a:gd name="adj" fmla="val 0"/>
            </a:avLst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F68CD-050C-8004-A491-03159561A9FD}"/>
              </a:ext>
            </a:extLst>
          </p:cNvPr>
          <p:cNvSpPr txBox="1"/>
          <p:nvPr/>
        </p:nvSpPr>
        <p:spPr>
          <a:xfrm>
            <a:off x="8518247" y="1195507"/>
            <a:ext cx="92525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800" dirty="0"/>
              <a:t>Real</a:t>
            </a:r>
            <a:endParaRPr kumimoji="1"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7023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BEA6F-3D98-27AE-5D17-8368813C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/>
              <a:t>pqm4: Platform and framework </a:t>
            </a:r>
            <a:r>
              <a:rPr kumimoji="1" lang="ko-KR" altLang="en-US" dirty="0"/>
              <a:t>최신 변경사항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2B89D4-2BAC-BF17-019D-FC02FEDFCB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493129" cy="5231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200" b="1" dirty="0">
                <a:solidFill>
                  <a:schemeClr val="accent5"/>
                </a:solidFill>
              </a:rPr>
              <a:t>기본 플랫폼을 </a:t>
            </a:r>
            <a:r>
              <a:rPr kumimoji="1" lang="en" altLang="ko-KR" sz="2200" b="1" dirty="0">
                <a:solidFill>
                  <a:schemeClr val="accent5"/>
                </a:solidFill>
              </a:rPr>
              <a:t>STM32L4R5ZI</a:t>
            </a:r>
            <a:r>
              <a:rPr kumimoji="1" lang="ko-KR" altLang="en-US" sz="2200" b="1" dirty="0">
                <a:solidFill>
                  <a:schemeClr val="accent5"/>
                </a:solidFill>
              </a:rPr>
              <a:t>로 변경</a:t>
            </a:r>
            <a:endParaRPr kumimoji="1" lang="en-US" altLang="ko-KR" sz="2200" b="1" dirty="0">
              <a:solidFill>
                <a:schemeClr val="accent5"/>
              </a:solidFill>
            </a:endParaRPr>
          </a:p>
          <a:p>
            <a:pPr lvl="1">
              <a:lnSpc>
                <a:spcPct val="100000"/>
              </a:lnSpc>
            </a:pPr>
            <a:r>
              <a:rPr kumimoji="1" lang="en" altLang="ko-KR" sz="1800" dirty="0"/>
              <a:t>640 KB RAM, 2 MB </a:t>
            </a:r>
            <a:r>
              <a:rPr kumimoji="1" lang="ko-KR" altLang="en-US" sz="1800" dirty="0"/>
              <a:t>플래시</a:t>
            </a:r>
            <a:endParaRPr kumimoji="1" lang="en-US" altLang="ko-KR" sz="1800" dirty="0"/>
          </a:p>
          <a:p>
            <a:pPr lvl="1">
              <a:lnSpc>
                <a:spcPct val="100000"/>
              </a:lnSpc>
            </a:pPr>
            <a:r>
              <a:rPr kumimoji="1" lang="en" altLang="ko-KR" sz="1800" dirty="0"/>
              <a:t>STM32F407</a:t>
            </a:r>
            <a:r>
              <a:rPr kumimoji="1" lang="ko-KR" altLang="en-US" sz="1800" dirty="0"/>
              <a:t>과 동일한 명령어 타이밍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메모리 로드 차이 제외</a:t>
            </a:r>
            <a:r>
              <a:rPr kumimoji="1" lang="en-US" altLang="ko-KR" sz="1800" dirty="0"/>
              <a:t>)</a:t>
            </a:r>
          </a:p>
          <a:p>
            <a:pPr lvl="1">
              <a:lnSpc>
                <a:spcPct val="100000"/>
              </a:lnSpc>
            </a:pPr>
            <a:r>
              <a:rPr kumimoji="1" lang="ko-KR" altLang="en-US" sz="1800" dirty="0"/>
              <a:t>지원 플랫폼</a:t>
            </a:r>
            <a:r>
              <a:rPr kumimoji="1" lang="en-US" altLang="ko-KR" sz="1800" dirty="0"/>
              <a:t>:</a:t>
            </a:r>
            <a:r>
              <a:rPr kumimoji="1" lang="ko-KR" altLang="en-US" sz="1800" dirty="0"/>
              <a:t> </a:t>
            </a:r>
            <a:r>
              <a:rPr kumimoji="1" lang="en" altLang="ko-KR" sz="1800" dirty="0"/>
              <a:t>STM32F407, STM32L476RG, STM32F303RCT7 (</a:t>
            </a:r>
            <a:r>
              <a:rPr kumimoji="1" lang="en" altLang="ko-KR" sz="1800" dirty="0" err="1"/>
              <a:t>ChipWhisperer</a:t>
            </a:r>
            <a:r>
              <a:rPr kumimoji="1" lang="en" altLang="ko-KR" sz="1800" dirty="0"/>
              <a:t> F3), MPS2-AN386 (</a:t>
            </a:r>
            <a:r>
              <a:rPr kumimoji="1" lang="en" altLang="ko-KR" sz="1800" dirty="0" err="1"/>
              <a:t>qemu</a:t>
            </a:r>
            <a:r>
              <a:rPr kumimoji="1" lang="en" altLang="ko-KR" sz="1800" dirty="0"/>
              <a:t>)</a:t>
            </a:r>
          </a:p>
          <a:p>
            <a:pPr lvl="1">
              <a:lnSpc>
                <a:spcPct val="150000"/>
              </a:lnSpc>
            </a:pPr>
            <a:endParaRPr kumimoji="1" lang="en" altLang="ko-KR" sz="1000" dirty="0"/>
          </a:p>
          <a:p>
            <a:pPr>
              <a:lnSpc>
                <a:spcPct val="150000"/>
              </a:lnSpc>
            </a:pPr>
            <a:r>
              <a:rPr kumimoji="1" lang="en-US" altLang="ko-KR" sz="2200" b="1" dirty="0">
                <a:solidFill>
                  <a:schemeClr val="accent5"/>
                </a:solidFill>
              </a:rPr>
              <a:t>20%</a:t>
            </a:r>
            <a:r>
              <a:rPr kumimoji="1" lang="ko-KR" altLang="en-US" sz="2200" b="1" dirty="0">
                <a:solidFill>
                  <a:schemeClr val="accent5"/>
                </a:solidFill>
              </a:rPr>
              <a:t> 더 빨라진 </a:t>
            </a:r>
            <a:r>
              <a:rPr kumimoji="1" lang="en-US" altLang="ko-KR" sz="2200" b="1" dirty="0">
                <a:solidFill>
                  <a:schemeClr val="accent5"/>
                </a:solidFill>
              </a:rPr>
              <a:t>Keccak</a:t>
            </a:r>
          </a:p>
          <a:p>
            <a:pPr lvl="1">
              <a:lnSpc>
                <a:spcPct val="100000"/>
              </a:lnSpc>
            </a:pPr>
            <a:r>
              <a:rPr kumimoji="1" lang="en" altLang="ko-KR" sz="1800" dirty="0" err="1"/>
              <a:t>Adomnicai</a:t>
            </a:r>
            <a:r>
              <a:rPr kumimoji="1" lang="ko-KR" altLang="en-US" sz="1800" dirty="0"/>
              <a:t>의 </a:t>
            </a:r>
            <a:r>
              <a:rPr kumimoji="1" lang="en-US" altLang="ko-KR" sz="1800" dirty="0"/>
              <a:t>“An update on Keccak performance on ARMv7-M”</a:t>
            </a:r>
            <a:r>
              <a:rPr kumimoji="1" lang="ko-KR" altLang="en-US" sz="1800" dirty="0" err="1"/>
              <a:t>에</a:t>
            </a:r>
            <a:r>
              <a:rPr kumimoji="1" lang="ko-KR" altLang="en-US" sz="1800" dirty="0"/>
              <a:t> 설명됨</a:t>
            </a:r>
            <a:endParaRPr kumimoji="1" lang="en-US" altLang="ko-KR" sz="1800" dirty="0"/>
          </a:p>
          <a:p>
            <a:pPr lvl="1">
              <a:lnSpc>
                <a:spcPct val="100000"/>
              </a:lnSpc>
            </a:pPr>
            <a:r>
              <a:rPr kumimoji="1" lang="en" altLang="ko-KR" sz="1800" dirty="0"/>
              <a:t>https://</a:t>
            </a:r>
            <a:r>
              <a:rPr kumimoji="1" lang="en" altLang="ko-KR" sz="1800" dirty="0" err="1"/>
              <a:t>eprint.iacr.org</a:t>
            </a:r>
            <a:r>
              <a:rPr kumimoji="1" lang="en" altLang="ko-KR" sz="1800" dirty="0"/>
              <a:t>/2023/773</a:t>
            </a:r>
          </a:p>
          <a:p>
            <a:pPr lvl="1">
              <a:lnSpc>
                <a:spcPct val="100000"/>
              </a:lnSpc>
            </a:pPr>
            <a:r>
              <a:rPr kumimoji="1" lang="en" altLang="ko-KR" sz="1800" dirty="0"/>
              <a:t>https://</a:t>
            </a:r>
            <a:r>
              <a:rPr kumimoji="1" lang="en" altLang="ko-KR" sz="1800" dirty="0" err="1"/>
              <a:t>github.com</a:t>
            </a:r>
            <a:r>
              <a:rPr kumimoji="1" lang="en" altLang="ko-KR" sz="1800" dirty="0"/>
              <a:t>/</a:t>
            </a:r>
            <a:r>
              <a:rPr kumimoji="1" lang="en" altLang="ko-KR" sz="1800" dirty="0" err="1"/>
              <a:t>mupq</a:t>
            </a:r>
            <a:r>
              <a:rPr kumimoji="1" lang="en" altLang="ko-KR" sz="1800" dirty="0"/>
              <a:t>/pqm4/pull/254</a:t>
            </a:r>
            <a:endParaRPr kumimoji="1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005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243E8-64E5-C228-D70E-F8FE1765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알고리즘 제외 기준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06CCEA-3E5D-58EF-14C8-F290158DE0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>
                <a:latin typeface="+mn-ea"/>
              </a:rPr>
              <a:t>취약성</a:t>
            </a:r>
            <a:r>
              <a:rPr lang="en" altLang="ko-KR" sz="2400" dirty="0">
                <a:effectLst/>
                <a:latin typeface="+mn-ea"/>
              </a:rPr>
              <a:t> </a:t>
            </a:r>
            <a:r>
              <a:rPr lang="en-US" altLang="ko-KR" sz="2400" dirty="0">
                <a:effectLst/>
                <a:latin typeface="+mn-ea"/>
              </a:rPr>
              <a:t>:</a:t>
            </a:r>
            <a:r>
              <a:rPr lang="ko-KR" altLang="en-US" sz="2400" dirty="0">
                <a:effectLst/>
                <a:latin typeface="+mn-ea"/>
              </a:rPr>
              <a:t> </a:t>
            </a:r>
            <a:r>
              <a:rPr kumimoji="1" lang="ko-KR" altLang="en-US" sz="2400" dirty="0">
                <a:latin typeface="+mn-ea"/>
              </a:rPr>
              <a:t>알고리즘의 취약성</a:t>
            </a:r>
            <a:endParaRPr lang="en" altLang="ko-KR" sz="2400" dirty="0">
              <a:effectLst/>
              <a:latin typeface="+mn-ea"/>
            </a:endParaRPr>
          </a:p>
          <a:p>
            <a:r>
              <a:rPr lang="ko-KR" altLang="en-US" sz="2400" b="1" dirty="0">
                <a:effectLst/>
                <a:latin typeface="+mn-ea"/>
              </a:rPr>
              <a:t>큰 공개키 크기</a:t>
            </a:r>
            <a:r>
              <a:rPr lang="en" altLang="ko-KR" sz="2400" b="1" dirty="0">
                <a:effectLst/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:</a:t>
            </a:r>
            <a:r>
              <a:rPr lang="en" altLang="ko-KR" sz="2400" dirty="0">
                <a:effectLst/>
                <a:latin typeface="+mn-ea"/>
              </a:rPr>
              <a:t> </a:t>
            </a:r>
            <a:r>
              <a:rPr kumimoji="1" lang="ko-KR" altLang="en-US" sz="2400" dirty="0">
                <a:effectLst/>
                <a:latin typeface="+mn-ea"/>
              </a:rPr>
              <a:t>공개 키</a:t>
            </a:r>
            <a:r>
              <a:rPr kumimoji="1" lang="en-US" altLang="ko-KR" sz="2400" dirty="0">
                <a:effectLst/>
                <a:latin typeface="+mn-ea"/>
              </a:rPr>
              <a:t>+</a:t>
            </a:r>
            <a:r>
              <a:rPr kumimoji="1" lang="ko-KR" altLang="en-US" sz="2400" dirty="0">
                <a:effectLst/>
                <a:latin typeface="+mn-ea"/>
              </a:rPr>
              <a:t>개인 키</a:t>
            </a:r>
            <a:r>
              <a:rPr kumimoji="1" lang="en-US" altLang="ko-KR" sz="2400" dirty="0">
                <a:effectLst/>
                <a:latin typeface="+mn-ea"/>
              </a:rPr>
              <a:t>+</a:t>
            </a:r>
            <a:r>
              <a:rPr kumimoji="1" lang="ko-KR" altLang="en-US" sz="2400" dirty="0">
                <a:effectLst/>
                <a:latin typeface="+mn-ea"/>
              </a:rPr>
              <a:t>서명이 </a:t>
            </a:r>
            <a:r>
              <a:rPr kumimoji="1" lang="en-US" altLang="ko-KR" sz="2400" b="1" dirty="0">
                <a:effectLst/>
                <a:latin typeface="+mn-ea"/>
              </a:rPr>
              <a:t>640</a:t>
            </a:r>
            <a:r>
              <a:rPr kumimoji="1" lang="en" altLang="ko-KR" sz="2400" b="1" dirty="0">
                <a:effectLst/>
                <a:latin typeface="+mn-ea"/>
              </a:rPr>
              <a:t>KB</a:t>
            </a:r>
            <a:r>
              <a:rPr kumimoji="1" lang="ko-KR" altLang="en-US" sz="2400" b="1" dirty="0">
                <a:effectLst/>
                <a:latin typeface="+mn-ea"/>
              </a:rPr>
              <a:t> </a:t>
            </a:r>
            <a:r>
              <a:rPr kumimoji="1" lang="en" altLang="ko-KR" sz="2400" b="1" dirty="0">
                <a:effectLst/>
                <a:latin typeface="+mn-ea"/>
              </a:rPr>
              <a:t>RAM</a:t>
            </a:r>
            <a:r>
              <a:rPr kumimoji="1" lang="ko-KR" altLang="en-US" sz="2400" b="1" dirty="0">
                <a:effectLst/>
                <a:latin typeface="+mn-ea"/>
              </a:rPr>
              <a:t> </a:t>
            </a:r>
            <a:r>
              <a:rPr kumimoji="1" lang="ko-KR" altLang="en-US" sz="2400" dirty="0">
                <a:effectLst/>
                <a:latin typeface="+mn-ea"/>
              </a:rPr>
              <a:t>이내여야 함</a:t>
            </a:r>
            <a:endParaRPr lang="en" altLang="ko-KR" sz="2400" dirty="0">
              <a:effectLst/>
              <a:latin typeface="+mn-ea"/>
            </a:endParaRPr>
          </a:p>
          <a:p>
            <a:r>
              <a:rPr lang="ko-KR" altLang="en-US" sz="2400" b="1" dirty="0">
                <a:effectLst/>
                <a:latin typeface="+mn-ea"/>
              </a:rPr>
              <a:t>너무 큰 메모리 사용량 </a:t>
            </a:r>
            <a:r>
              <a:rPr lang="en-US" altLang="ko-KR" sz="2400" dirty="0">
                <a:latin typeface="+mn-ea"/>
              </a:rPr>
              <a:t>:</a:t>
            </a:r>
            <a:r>
              <a:rPr lang="ko-KR" altLang="en-US" sz="2400" dirty="0">
                <a:latin typeface="+mn-ea"/>
              </a:rPr>
              <a:t> 키 </a:t>
            </a:r>
            <a:r>
              <a:rPr lang="en-US" altLang="ko-KR" sz="2400" dirty="0">
                <a:latin typeface="+mn-ea"/>
              </a:rPr>
              <a:t>+ </a:t>
            </a:r>
            <a:r>
              <a:rPr lang="ko-KR" altLang="en-US" sz="2400" dirty="0">
                <a:latin typeface="+mn-ea"/>
              </a:rPr>
              <a:t>메모리 소비가 </a:t>
            </a:r>
            <a:r>
              <a:rPr lang="en-US" altLang="ko-KR" sz="2400" b="1" dirty="0">
                <a:latin typeface="+mn-ea"/>
              </a:rPr>
              <a:t>640</a:t>
            </a:r>
            <a:r>
              <a:rPr lang="en" altLang="ko-KR" sz="2400" b="1" dirty="0">
                <a:latin typeface="+mn-ea"/>
              </a:rPr>
              <a:t>KB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en" altLang="ko-KR" sz="2400" b="1" dirty="0">
                <a:latin typeface="+mn-ea"/>
              </a:rPr>
              <a:t>RAM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ko-KR" altLang="en-US" sz="2400" dirty="0">
                <a:latin typeface="+mn-ea"/>
              </a:rPr>
              <a:t>이내여야 함</a:t>
            </a:r>
            <a:endParaRPr lang="en" altLang="ko-KR" sz="2400" dirty="0">
              <a:effectLst/>
              <a:latin typeface="+mn-ea"/>
            </a:endParaRPr>
          </a:p>
          <a:p>
            <a:r>
              <a:rPr lang="ko-KR" altLang="en-US" sz="2400" b="1" dirty="0">
                <a:effectLst/>
                <a:latin typeface="+mn-ea"/>
              </a:rPr>
              <a:t>외부 라이브러리</a:t>
            </a:r>
            <a:r>
              <a:rPr lang="en-US" altLang="ko-KR" sz="2400" dirty="0">
                <a:effectLst/>
                <a:latin typeface="+mn-ea"/>
              </a:rPr>
              <a:t>:</a:t>
            </a:r>
            <a:r>
              <a:rPr lang="ko-KR" altLang="en-US" sz="2400" dirty="0">
                <a:effectLst/>
                <a:latin typeface="+mn-ea"/>
              </a:rPr>
              <a:t> 외부 종속성을 가질 수 없음</a:t>
            </a:r>
            <a:r>
              <a:rPr lang="en-US" altLang="ko-KR" sz="2400" dirty="0">
                <a:effectLst/>
                <a:latin typeface="+mn-ea"/>
              </a:rPr>
              <a:t>(</a:t>
            </a:r>
            <a:r>
              <a:rPr lang="ko-KR" altLang="en-US" sz="2400" dirty="0">
                <a:effectLst/>
                <a:latin typeface="+mn-ea"/>
              </a:rPr>
              <a:t>예</a:t>
            </a:r>
            <a:r>
              <a:rPr lang="en-US" altLang="ko-KR" sz="2400" dirty="0">
                <a:effectLst/>
                <a:latin typeface="+mn-ea"/>
              </a:rPr>
              <a:t>: </a:t>
            </a:r>
            <a:r>
              <a:rPr lang="en" altLang="ko-KR" sz="2400" dirty="0" err="1">
                <a:effectLst/>
                <a:latin typeface="+mn-ea"/>
              </a:rPr>
              <a:t>gmp</a:t>
            </a:r>
            <a:r>
              <a:rPr lang="en" altLang="ko-KR" sz="2400" dirty="0">
                <a:effectLst/>
                <a:latin typeface="+mn-ea"/>
              </a:rPr>
              <a:t>, flint)</a:t>
            </a:r>
            <a:endParaRPr lang="en-US" altLang="ko-KR" sz="2400" dirty="0">
              <a:effectLst/>
              <a:latin typeface="+mn-ea"/>
            </a:endParaRPr>
          </a:p>
          <a:p>
            <a:pPr lvl="1">
              <a:buFont typeface="Wingdings" pitchFamily="2" charset="2"/>
              <a:buChar char="à"/>
            </a:pPr>
            <a:r>
              <a:rPr lang="en-US" altLang="ko-KR" sz="2000" b="1" dirty="0">
                <a:solidFill>
                  <a:schemeClr val="accent5"/>
                </a:solidFill>
                <a:effectLst/>
                <a:latin typeface="+mn-ea"/>
              </a:rPr>
              <a:t>Keccak, SHA-2, AES</a:t>
            </a:r>
            <a:r>
              <a:rPr lang="ko-KR" altLang="en-US" sz="2000" b="1" dirty="0" err="1">
                <a:solidFill>
                  <a:schemeClr val="accent5"/>
                </a:solidFill>
                <a:effectLst/>
                <a:latin typeface="+mn-ea"/>
              </a:rPr>
              <a:t>를</a:t>
            </a:r>
            <a:r>
              <a:rPr lang="ko-KR" altLang="en-US" sz="2000" b="1" dirty="0">
                <a:solidFill>
                  <a:schemeClr val="accent5"/>
                </a:solidFill>
                <a:effectLst/>
                <a:latin typeface="+mn-ea"/>
              </a:rPr>
              <a:t> 최적화된 코드로 대체</a:t>
            </a:r>
            <a:endParaRPr lang="en-US" altLang="ko-KR" sz="2000" b="1" dirty="0">
              <a:solidFill>
                <a:schemeClr val="accent5"/>
              </a:solidFill>
              <a:effectLst/>
              <a:latin typeface="+mn-ea"/>
            </a:endParaRPr>
          </a:p>
          <a:p>
            <a:pPr lvl="1">
              <a:buFont typeface="Wingdings" pitchFamily="2" charset="2"/>
              <a:buChar char="à"/>
            </a:pPr>
            <a:endParaRPr lang="en-US" altLang="ko-KR" sz="2000" b="1" dirty="0">
              <a:solidFill>
                <a:schemeClr val="accent5"/>
              </a:solidFill>
              <a:effectLst/>
              <a:latin typeface="+mn-ea"/>
            </a:endParaRPr>
          </a:p>
          <a:p>
            <a:r>
              <a:rPr lang="ko-KR" altLang="en-US" sz="2400" b="1" dirty="0" err="1">
                <a:effectLst/>
                <a:latin typeface="+mn-ea"/>
              </a:rPr>
              <a:t>이식성</a:t>
            </a:r>
            <a:r>
              <a:rPr lang="ko-KR" altLang="en-US" sz="2400" b="1" dirty="0">
                <a:effectLst/>
                <a:latin typeface="+mn-ea"/>
              </a:rPr>
              <a:t> 부족</a:t>
            </a:r>
            <a:r>
              <a:rPr lang="en-US" altLang="ko-KR" sz="2400" dirty="0">
                <a:effectLst/>
                <a:latin typeface="+mn-ea"/>
              </a:rPr>
              <a:t>:</a:t>
            </a:r>
            <a:r>
              <a:rPr lang="ko-KR" altLang="en-US" sz="2400" dirty="0">
                <a:effectLst/>
                <a:latin typeface="+mn-ea"/>
              </a:rPr>
              <a:t> </a:t>
            </a:r>
            <a:r>
              <a:rPr lang="en-US" altLang="ko-KR" sz="2400" dirty="0">
                <a:effectLst/>
                <a:latin typeface="+mn-ea"/>
              </a:rPr>
              <a:t>32</a:t>
            </a:r>
            <a:r>
              <a:rPr lang="ko-KR" altLang="en-US" sz="2400" dirty="0">
                <a:effectLst/>
                <a:latin typeface="+mn-ea"/>
              </a:rPr>
              <a:t>비트 플랫폼에서 지원되지 않는 코드 </a:t>
            </a:r>
            <a:r>
              <a:rPr lang="en-US" altLang="ko-KR" sz="2400" dirty="0">
                <a:effectLst/>
                <a:latin typeface="+mn-ea"/>
              </a:rPr>
              <a:t>(</a:t>
            </a:r>
            <a:r>
              <a:rPr lang="ko-KR" altLang="en-US" sz="2400" dirty="0">
                <a:effectLst/>
                <a:latin typeface="+mn-ea"/>
              </a:rPr>
              <a:t>예</a:t>
            </a:r>
            <a:r>
              <a:rPr lang="en-US" altLang="ko-KR" sz="2400" dirty="0">
                <a:effectLst/>
                <a:latin typeface="+mn-ea"/>
              </a:rPr>
              <a:t>: __</a:t>
            </a:r>
            <a:r>
              <a:rPr lang="en" altLang="ko-KR" sz="2400" dirty="0">
                <a:effectLst/>
                <a:latin typeface="+mn-ea"/>
              </a:rPr>
              <a:t>int128)</a:t>
            </a:r>
            <a:endParaRPr lang="en-US" altLang="ko-KR" sz="2400" dirty="0">
              <a:latin typeface="+mn-ea"/>
            </a:endParaRPr>
          </a:p>
          <a:p>
            <a:r>
              <a:rPr lang="ko-KR" altLang="en-US" sz="2400" b="1" dirty="0">
                <a:effectLst/>
                <a:latin typeface="+mn-ea"/>
              </a:rPr>
              <a:t>동적 메모리 할당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en-US" altLang="ko-KR" sz="2400" dirty="0">
                <a:latin typeface="+mn-ea"/>
              </a:rPr>
              <a:t>:</a:t>
            </a:r>
            <a:r>
              <a:rPr lang="ko-KR" altLang="en-US" sz="2400" dirty="0">
                <a:latin typeface="+mn-ea"/>
              </a:rPr>
              <a:t> 동적 메모리 할당은 적합하지 않음</a:t>
            </a:r>
            <a:endParaRPr lang="en" altLang="ko-KR" sz="2400" dirty="0">
              <a:effectLst/>
              <a:latin typeface="+mn-ea"/>
            </a:endParaRPr>
          </a:p>
          <a:p>
            <a:pPr lvl="1">
              <a:buFont typeface="Wingdings" pitchFamily="2" charset="2"/>
              <a:buChar char="à"/>
            </a:pPr>
            <a:r>
              <a:rPr kumimoji="1" lang="ko-KR" altLang="en-US" sz="2000" b="1" dirty="0">
                <a:solidFill>
                  <a:schemeClr val="accent5"/>
                </a:solidFill>
                <a:latin typeface="+mn-ea"/>
                <a:sym typeface="Wingdings" pitchFamily="2" charset="2"/>
              </a:rPr>
              <a:t>간단한 경우</a:t>
            </a:r>
            <a:r>
              <a:rPr kumimoji="1" lang="en-US" altLang="ko-KR" sz="2000" b="1" dirty="0">
                <a:solidFill>
                  <a:schemeClr val="accent5"/>
                </a:solidFill>
                <a:latin typeface="+mn-ea"/>
                <a:sym typeface="Wingdings" pitchFamily="2" charset="2"/>
              </a:rPr>
              <a:t>,</a:t>
            </a:r>
            <a:r>
              <a:rPr kumimoji="1" lang="ko-KR" altLang="en-US" sz="2000" b="1" dirty="0">
                <a:solidFill>
                  <a:schemeClr val="accent5"/>
                </a:solidFill>
                <a:latin typeface="+mn-ea"/>
                <a:sym typeface="Wingdings" pitchFamily="2" charset="2"/>
              </a:rPr>
              <a:t> 이를 수정하기 위해 노력 중</a:t>
            </a:r>
            <a:endParaRPr kumimoji="1" lang="en-US" altLang="ko-KR" sz="2000" b="1" dirty="0">
              <a:solidFill>
                <a:schemeClr val="accent5"/>
              </a:solidFill>
              <a:latin typeface="+mn-ea"/>
              <a:sym typeface="Wingdings" pitchFamily="2" charset="2"/>
            </a:endParaRPr>
          </a:p>
          <a:p>
            <a:pPr lvl="1">
              <a:buFont typeface="Wingdings" pitchFamily="2" charset="2"/>
              <a:buChar char="à"/>
            </a:pPr>
            <a:endParaRPr kumimoji="1" lang="en-US" altLang="ko-KR" sz="2000" b="1" dirty="0">
              <a:solidFill>
                <a:schemeClr val="accent5"/>
              </a:solidFill>
              <a:latin typeface="+mn-ea"/>
            </a:endParaRPr>
          </a:p>
          <a:p>
            <a:endParaRPr lang="en" altLang="ko-KR" sz="240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126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A7068-CC9C-8A6C-4B79-2BBAF5B4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Scheme</a:t>
            </a:r>
            <a:r>
              <a:rPr lang="en" altLang="ko-KR" dirty="0">
                <a:solidFill>
                  <a:srgbClr val="000000"/>
                </a:solidFill>
                <a:effectLst/>
                <a:latin typeface="Times"/>
              </a:rPr>
              <a:t> </a:t>
            </a:r>
            <a:r>
              <a:rPr lang="en" altLang="ko-KR" dirty="0">
                <a:solidFill>
                  <a:srgbClr val="000000"/>
                </a:solidFill>
                <a:effectLst/>
                <a:latin typeface="Helvetica" pitchFamily="2" charset="0"/>
              </a:rPr>
              <a:t>inclusion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7A67D-8AD2-7E9E-F1C5-05546D7B281F}"/>
              </a:ext>
            </a:extLst>
          </p:cNvPr>
          <p:cNvSpPr txBox="1"/>
          <p:nvPr/>
        </p:nvSpPr>
        <p:spPr>
          <a:xfrm>
            <a:off x="411921" y="1259138"/>
            <a:ext cx="2242069" cy="3295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ko-KR" sz="2200" b="1" dirty="0">
                <a:solidFill>
                  <a:srgbClr val="1B2A2D"/>
                </a:solidFill>
                <a:effectLst/>
                <a:latin typeface="Helvetica" pitchFamily="2" charset="0"/>
              </a:rPr>
              <a:t>Code</a:t>
            </a:r>
            <a:endParaRPr kumimoji="1" lang="en-US" altLang="ko-KR" sz="2200" b="1" dirty="0"/>
          </a:p>
          <a:p>
            <a:pPr algn="ctr">
              <a:lnSpc>
                <a:spcPct val="150000"/>
              </a:lnSpc>
            </a:pPr>
            <a:endParaRPr lang="en" altLang="ko-KR" sz="500" b="1" dirty="0">
              <a:solidFill>
                <a:srgbClr val="1B2A2D"/>
              </a:solidFill>
              <a:effectLst/>
              <a:latin typeface="Helvetica" pitchFamily="2" charset="0"/>
            </a:endParaRPr>
          </a:p>
          <a:p>
            <a:pPr marL="108000" algn="ctr">
              <a:lnSpc>
                <a:spcPct val="150000"/>
              </a:lnSpc>
            </a:pPr>
            <a:r>
              <a:rPr lang="en" altLang="ko-KR" sz="1600" b="1" dirty="0">
                <a:solidFill>
                  <a:srgbClr val="1B2A2D"/>
                </a:solidFill>
                <a:effectLst/>
                <a:latin typeface="Helvetica" pitchFamily="2" charset="0"/>
              </a:rPr>
              <a:t>CROSS</a:t>
            </a:r>
          </a:p>
          <a:p>
            <a:pPr marL="108000" algn="ctr">
              <a:lnSpc>
                <a:spcPct val="150000"/>
              </a:lnSpc>
            </a:pPr>
            <a:r>
              <a:rPr lang="en" altLang="ko-KR" sz="1600" b="1" strike="sngStrike" dirty="0">
                <a:solidFill>
                  <a:schemeClr val="accent4"/>
                </a:solidFill>
                <a:effectLst/>
                <a:latin typeface="Helvetica" pitchFamily="2" charset="0"/>
              </a:rPr>
              <a:t>Enhanced</a:t>
            </a:r>
            <a:r>
              <a:rPr lang="en" altLang="ko-KR" sz="1600" b="1" strike="sngStrike" dirty="0">
                <a:solidFill>
                  <a:schemeClr val="accent4"/>
                </a:solidFill>
                <a:effectLst/>
                <a:latin typeface="Times"/>
              </a:rPr>
              <a:t> </a:t>
            </a:r>
            <a:r>
              <a:rPr lang="en" altLang="ko-KR" sz="1600" b="1" strike="sngStrike" dirty="0" err="1">
                <a:solidFill>
                  <a:schemeClr val="accent4"/>
                </a:solidFill>
                <a:effectLst/>
                <a:latin typeface="Helvetica" pitchFamily="2" charset="0"/>
              </a:rPr>
              <a:t>pqsigRM</a:t>
            </a:r>
            <a:endParaRPr lang="en" altLang="ko-KR" sz="1600" b="1" strike="sngStrike" dirty="0">
              <a:solidFill>
                <a:schemeClr val="accent4"/>
              </a:solidFill>
              <a:latin typeface="Helvetica" pitchFamily="2" charset="0"/>
            </a:endParaRPr>
          </a:p>
          <a:p>
            <a:pPr marL="108000" algn="ctr">
              <a:lnSpc>
                <a:spcPct val="150000"/>
              </a:lnSpc>
            </a:pPr>
            <a:r>
              <a:rPr lang="en" altLang="ko-KR" sz="1600" b="1" strike="sngStrike" dirty="0" err="1">
                <a:solidFill>
                  <a:srgbClr val="FB0007"/>
                </a:solidFill>
                <a:effectLst/>
                <a:latin typeface="Helvetica" pitchFamily="2" charset="0"/>
              </a:rPr>
              <a:t>FuLeeca</a:t>
            </a:r>
            <a:endParaRPr lang="en" altLang="ko-KR" sz="1600" b="1" strike="sngStrike" dirty="0">
              <a:solidFill>
                <a:srgbClr val="FB0007"/>
              </a:solidFill>
              <a:latin typeface="Helvetica" pitchFamily="2" charset="0"/>
            </a:endParaRPr>
          </a:p>
          <a:p>
            <a:pPr marL="108000" algn="ctr">
              <a:lnSpc>
                <a:spcPct val="150000"/>
              </a:lnSpc>
            </a:pPr>
            <a:r>
              <a:rPr lang="en" altLang="ko-KR" sz="1600" b="1" strike="sngStrike" dirty="0">
                <a:solidFill>
                  <a:schemeClr val="accent6"/>
                </a:solidFill>
                <a:effectLst/>
                <a:latin typeface="Helvetica" pitchFamily="2" charset="0"/>
              </a:rPr>
              <a:t>LESS</a:t>
            </a:r>
            <a:endParaRPr lang="en" altLang="ko-KR" sz="1600" b="1" strike="sngStrike" dirty="0">
              <a:solidFill>
                <a:schemeClr val="accent6"/>
              </a:solidFill>
              <a:latin typeface="Helvetica" pitchFamily="2" charset="0"/>
            </a:endParaRPr>
          </a:p>
          <a:p>
            <a:pPr marL="108000" algn="ctr">
              <a:lnSpc>
                <a:spcPct val="150000"/>
              </a:lnSpc>
            </a:pPr>
            <a:r>
              <a:rPr lang="en" altLang="ko-KR" sz="1600" b="1" dirty="0">
                <a:solidFill>
                  <a:srgbClr val="1B2A2D"/>
                </a:solidFill>
                <a:effectLst/>
                <a:latin typeface="Helvetica" pitchFamily="2" charset="0"/>
              </a:rPr>
              <a:t>MEDS</a:t>
            </a:r>
            <a:endParaRPr lang="en" altLang="ko-KR" sz="1600" b="1" dirty="0">
              <a:solidFill>
                <a:srgbClr val="1B2A2D"/>
              </a:solidFill>
              <a:latin typeface="Helvetica" pitchFamily="2" charset="0"/>
            </a:endParaRPr>
          </a:p>
          <a:p>
            <a:pPr marL="108000" algn="ctr">
              <a:lnSpc>
                <a:spcPct val="150000"/>
              </a:lnSpc>
            </a:pPr>
            <a:r>
              <a:rPr lang="en" altLang="ko-KR" sz="1600" b="1" strike="sngStrike" dirty="0">
                <a:solidFill>
                  <a:schemeClr val="accent4"/>
                </a:solidFill>
                <a:effectLst/>
                <a:latin typeface="Helvetica" pitchFamily="2" charset="0"/>
              </a:rPr>
              <a:t>Wave</a:t>
            </a:r>
          </a:p>
          <a:p>
            <a:pPr algn="ctr">
              <a:lnSpc>
                <a:spcPct val="150000"/>
              </a:lnSpc>
            </a:pPr>
            <a:endParaRPr kumimoji="1"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D742A-8F37-5EA2-E038-0091562E4801}"/>
              </a:ext>
            </a:extLst>
          </p:cNvPr>
          <p:cNvSpPr txBox="1"/>
          <p:nvPr/>
        </p:nvSpPr>
        <p:spPr>
          <a:xfrm>
            <a:off x="4974965" y="1259138"/>
            <a:ext cx="2242069" cy="3665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ko-KR" sz="2200" b="1" dirty="0" err="1">
                <a:solidFill>
                  <a:srgbClr val="1B2A2D"/>
                </a:solidFill>
                <a:effectLst/>
              </a:rPr>
              <a:t>MPCitH</a:t>
            </a:r>
            <a:endParaRPr lang="en" altLang="ko-KR" sz="2200" b="1" dirty="0">
              <a:solidFill>
                <a:srgbClr val="1B2A2D"/>
              </a:solidFill>
              <a:effectLst/>
            </a:endParaRPr>
          </a:p>
          <a:p>
            <a:pPr algn="ctr">
              <a:lnSpc>
                <a:spcPct val="150000"/>
              </a:lnSpc>
            </a:pPr>
            <a:endParaRPr lang="en" altLang="ko-KR" sz="500" b="1" dirty="0">
              <a:solidFill>
                <a:srgbClr val="1B2A2D"/>
              </a:solidFill>
              <a:effectLst/>
              <a:latin typeface="Helvetica" pitchFamily="2" charset="0"/>
            </a:endParaRPr>
          </a:p>
          <a:p>
            <a:pPr marL="108000" algn="ctr">
              <a:lnSpc>
                <a:spcPct val="150000"/>
              </a:lnSpc>
            </a:pPr>
            <a:r>
              <a:rPr lang="en" altLang="ko-KR" sz="1600" b="1" dirty="0">
                <a:solidFill>
                  <a:srgbClr val="1B2A2D"/>
                </a:solidFill>
                <a:effectLst/>
                <a:latin typeface="Helvetica" pitchFamily="2" charset="0"/>
              </a:rPr>
              <a:t>Biscuit</a:t>
            </a:r>
          </a:p>
          <a:p>
            <a:pPr marL="108000" algn="ctr">
              <a:lnSpc>
                <a:spcPct val="150000"/>
              </a:lnSpc>
            </a:pPr>
            <a:r>
              <a:rPr lang="en" altLang="ko-KR" sz="1600" b="1" dirty="0">
                <a:solidFill>
                  <a:srgbClr val="1B2A2D"/>
                </a:solidFill>
                <a:effectLst/>
                <a:latin typeface="Helvetica" pitchFamily="2" charset="0"/>
              </a:rPr>
              <a:t>MIRA</a:t>
            </a:r>
            <a:endParaRPr lang="en" altLang="ko-KR" sz="1600" b="1" dirty="0">
              <a:solidFill>
                <a:srgbClr val="1B2A2D"/>
              </a:solidFill>
              <a:latin typeface="Helvetica" pitchFamily="2" charset="0"/>
            </a:endParaRPr>
          </a:p>
          <a:p>
            <a:pPr marL="108000" algn="ctr">
              <a:lnSpc>
                <a:spcPct val="150000"/>
              </a:lnSpc>
            </a:pPr>
            <a:r>
              <a:rPr lang="en" altLang="ko-KR" sz="1600" b="1" dirty="0" err="1">
                <a:solidFill>
                  <a:srgbClr val="1B2A2D"/>
                </a:solidFill>
                <a:effectLst/>
                <a:latin typeface="Helvetica" pitchFamily="2" charset="0"/>
              </a:rPr>
              <a:t>MiRitH</a:t>
            </a:r>
            <a:endParaRPr lang="en" altLang="ko-KR" sz="1600" b="1" dirty="0">
              <a:solidFill>
                <a:srgbClr val="1B2A2D"/>
              </a:solidFill>
              <a:latin typeface="Helvetica" pitchFamily="2" charset="0"/>
            </a:endParaRPr>
          </a:p>
          <a:p>
            <a:pPr marL="108000" algn="ctr">
              <a:lnSpc>
                <a:spcPct val="150000"/>
              </a:lnSpc>
            </a:pPr>
            <a:r>
              <a:rPr lang="en" altLang="ko-KR" sz="1600" b="1" dirty="0">
                <a:solidFill>
                  <a:srgbClr val="1B2A2D"/>
                </a:solidFill>
                <a:effectLst/>
                <a:latin typeface="Helvetica" pitchFamily="2" charset="0"/>
              </a:rPr>
              <a:t>MQOM</a:t>
            </a:r>
            <a:endParaRPr lang="en" altLang="ko-KR" sz="1600" b="1" dirty="0">
              <a:solidFill>
                <a:srgbClr val="1B2A2D"/>
              </a:solidFill>
              <a:latin typeface="Helvetica" pitchFamily="2" charset="0"/>
            </a:endParaRPr>
          </a:p>
          <a:p>
            <a:pPr marL="108000" algn="ctr">
              <a:lnSpc>
                <a:spcPct val="150000"/>
              </a:lnSpc>
            </a:pPr>
            <a:r>
              <a:rPr lang="en" altLang="ko-KR" sz="1600" b="1" dirty="0">
                <a:solidFill>
                  <a:srgbClr val="1B2A2D"/>
                </a:solidFill>
                <a:effectLst/>
                <a:latin typeface="Helvetica" pitchFamily="2" charset="0"/>
              </a:rPr>
              <a:t>PERK</a:t>
            </a:r>
            <a:endParaRPr lang="en" altLang="ko-KR" sz="1600" b="1" dirty="0">
              <a:solidFill>
                <a:srgbClr val="1B2A2D"/>
              </a:solidFill>
              <a:latin typeface="Helvetica" pitchFamily="2" charset="0"/>
            </a:endParaRPr>
          </a:p>
          <a:p>
            <a:pPr marL="108000" algn="ctr">
              <a:lnSpc>
                <a:spcPct val="150000"/>
              </a:lnSpc>
            </a:pPr>
            <a:r>
              <a:rPr lang="en" altLang="ko-KR" sz="1600" b="1" dirty="0">
                <a:solidFill>
                  <a:srgbClr val="1B2A2D"/>
                </a:solidFill>
                <a:effectLst/>
                <a:latin typeface="Helvetica" pitchFamily="2" charset="0"/>
              </a:rPr>
              <a:t>RYDE</a:t>
            </a:r>
            <a:endParaRPr lang="en" altLang="ko-KR" sz="1600" b="1" dirty="0">
              <a:solidFill>
                <a:srgbClr val="1B2A2D"/>
              </a:solidFill>
              <a:latin typeface="Helvetica" pitchFamily="2" charset="0"/>
            </a:endParaRPr>
          </a:p>
          <a:p>
            <a:pPr marL="108000" algn="ctr">
              <a:lnSpc>
                <a:spcPct val="150000"/>
              </a:lnSpc>
            </a:pPr>
            <a:r>
              <a:rPr lang="en" altLang="ko-KR" sz="1600" b="1" strike="sngStrike" dirty="0" err="1">
                <a:solidFill>
                  <a:schemeClr val="accent6"/>
                </a:solidFill>
                <a:effectLst/>
                <a:latin typeface="Helvetica" pitchFamily="2" charset="0"/>
              </a:rPr>
              <a:t>SDitH</a:t>
            </a:r>
            <a:endParaRPr lang="en" altLang="ko-KR" sz="1600" b="1" strike="sngStrike" dirty="0">
              <a:solidFill>
                <a:schemeClr val="accent6"/>
              </a:solidFill>
              <a:effectLst/>
              <a:latin typeface="Helvetica" pitchFamily="2" charset="0"/>
            </a:endParaRPr>
          </a:p>
          <a:p>
            <a:pPr algn="ctr">
              <a:lnSpc>
                <a:spcPct val="150000"/>
              </a:lnSpc>
            </a:pPr>
            <a:endParaRPr lang="en" altLang="ko-KR" b="1" dirty="0">
              <a:solidFill>
                <a:srgbClr val="1B2A2D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29BA4-AD8A-D1E4-FB7A-ADC068AD0EDC}"/>
              </a:ext>
            </a:extLst>
          </p:cNvPr>
          <p:cNvSpPr txBox="1"/>
          <p:nvPr/>
        </p:nvSpPr>
        <p:spPr>
          <a:xfrm>
            <a:off x="2693443" y="1263085"/>
            <a:ext cx="2242069" cy="3665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ko-KR" sz="2200" b="1" dirty="0">
                <a:solidFill>
                  <a:srgbClr val="1B2A2D"/>
                </a:solidFill>
                <a:effectLst/>
                <a:latin typeface="Helvetica" pitchFamily="2" charset="0"/>
              </a:rPr>
              <a:t>Lattice</a:t>
            </a:r>
            <a:endParaRPr kumimoji="1" lang="en-US" altLang="ko-KR" sz="2200" b="1" dirty="0"/>
          </a:p>
          <a:p>
            <a:pPr algn="ctr">
              <a:lnSpc>
                <a:spcPct val="150000"/>
              </a:lnSpc>
            </a:pPr>
            <a:endParaRPr lang="en" altLang="ko-KR" sz="500" b="1" dirty="0">
              <a:solidFill>
                <a:srgbClr val="FB0007"/>
              </a:solidFill>
              <a:effectLst/>
              <a:latin typeface="Helvetica" pitchFamily="2" charset="0"/>
            </a:endParaRPr>
          </a:p>
          <a:p>
            <a:pPr marL="108000" algn="ctr">
              <a:lnSpc>
                <a:spcPct val="150000"/>
              </a:lnSpc>
            </a:pPr>
            <a:r>
              <a:rPr lang="en" altLang="ko-KR" sz="1600" b="1" strike="sngStrike" dirty="0" err="1">
                <a:solidFill>
                  <a:srgbClr val="FB0007"/>
                </a:solidFill>
                <a:effectLst/>
                <a:latin typeface="Helvetica" pitchFamily="2" charset="0"/>
              </a:rPr>
              <a:t>EagleSign</a:t>
            </a:r>
            <a:endParaRPr lang="en" altLang="ko-KR" sz="1600" b="1" strike="sngStrike" dirty="0">
              <a:solidFill>
                <a:srgbClr val="FB0007"/>
              </a:solidFill>
              <a:latin typeface="Helvetica" pitchFamily="2" charset="0"/>
            </a:endParaRPr>
          </a:p>
          <a:p>
            <a:pPr marL="108000" algn="ctr">
              <a:lnSpc>
                <a:spcPct val="150000"/>
              </a:lnSpc>
            </a:pPr>
            <a:r>
              <a:rPr lang="en" altLang="ko-KR" sz="1600" b="1" strike="sngStrike" dirty="0">
                <a:solidFill>
                  <a:srgbClr val="FB0007"/>
                </a:solidFill>
                <a:effectLst/>
                <a:latin typeface="Helvetica" pitchFamily="2" charset="0"/>
              </a:rPr>
              <a:t>EHTv3</a:t>
            </a:r>
            <a:r>
              <a:rPr lang="en" altLang="ko-KR" sz="1600" b="1" strike="sngStrike" dirty="0">
                <a:solidFill>
                  <a:srgbClr val="FB0007"/>
                </a:solidFill>
                <a:effectLst/>
                <a:latin typeface="Times"/>
              </a:rPr>
              <a:t> </a:t>
            </a:r>
            <a:r>
              <a:rPr lang="en" altLang="ko-KR" sz="1600" b="1" strike="sngStrike" dirty="0">
                <a:solidFill>
                  <a:srgbClr val="FB0007"/>
                </a:solidFill>
                <a:effectLst/>
                <a:latin typeface="Helvetica" pitchFamily="2" charset="0"/>
              </a:rPr>
              <a:t>and</a:t>
            </a:r>
            <a:r>
              <a:rPr lang="en" altLang="ko-KR" sz="1600" b="1" strike="sngStrike" dirty="0">
                <a:solidFill>
                  <a:srgbClr val="FB0007"/>
                </a:solidFill>
                <a:effectLst/>
                <a:latin typeface="Times"/>
              </a:rPr>
              <a:t> </a:t>
            </a:r>
            <a:r>
              <a:rPr lang="en" altLang="ko-KR" sz="1600" b="1" strike="sngStrike" dirty="0">
                <a:solidFill>
                  <a:srgbClr val="FB0007"/>
                </a:solidFill>
                <a:effectLst/>
                <a:latin typeface="Helvetica" pitchFamily="2" charset="0"/>
              </a:rPr>
              <a:t>EHTv4</a:t>
            </a:r>
          </a:p>
          <a:p>
            <a:pPr marL="108000" algn="ctr">
              <a:lnSpc>
                <a:spcPct val="150000"/>
              </a:lnSpc>
            </a:pPr>
            <a:r>
              <a:rPr lang="en" altLang="ko-KR" sz="1600" b="1" dirty="0">
                <a:solidFill>
                  <a:srgbClr val="1B2A2D"/>
                </a:solidFill>
                <a:effectLst/>
                <a:latin typeface="Helvetica" pitchFamily="2" charset="0"/>
              </a:rPr>
              <a:t>HAETAE</a:t>
            </a:r>
          </a:p>
          <a:p>
            <a:pPr marL="108000" algn="ctr">
              <a:lnSpc>
                <a:spcPct val="150000"/>
              </a:lnSpc>
            </a:pPr>
            <a:r>
              <a:rPr lang="en" altLang="ko-KR" sz="1600" b="1" dirty="0">
                <a:solidFill>
                  <a:srgbClr val="1B2A2D"/>
                </a:solidFill>
                <a:effectLst/>
                <a:latin typeface="Helvetica" pitchFamily="2" charset="0"/>
              </a:rPr>
              <a:t>HAWK</a:t>
            </a:r>
            <a:endParaRPr lang="en" altLang="ko-KR" sz="1600" b="1" dirty="0">
              <a:solidFill>
                <a:srgbClr val="1B2A2D"/>
              </a:solidFill>
              <a:latin typeface="Helvetica" pitchFamily="2" charset="0"/>
            </a:endParaRPr>
          </a:p>
          <a:p>
            <a:pPr marL="108000" algn="ctr">
              <a:lnSpc>
                <a:spcPct val="150000"/>
              </a:lnSpc>
            </a:pPr>
            <a:r>
              <a:rPr lang="en" altLang="ko-KR" sz="1600" b="1" strike="sngStrike" dirty="0" err="1">
                <a:solidFill>
                  <a:schemeClr val="accent4"/>
                </a:solidFill>
                <a:effectLst/>
                <a:latin typeface="Helvetica" pitchFamily="2" charset="0"/>
              </a:rPr>
              <a:t>HuFu</a:t>
            </a:r>
            <a:endParaRPr lang="en" altLang="ko-KR" sz="1600" b="1" strike="sngStrike" dirty="0">
              <a:solidFill>
                <a:schemeClr val="accent4"/>
              </a:solidFill>
              <a:latin typeface="Helvetica" pitchFamily="2" charset="0"/>
            </a:endParaRPr>
          </a:p>
          <a:p>
            <a:pPr marL="108000" algn="ctr">
              <a:lnSpc>
                <a:spcPct val="150000"/>
              </a:lnSpc>
            </a:pPr>
            <a:r>
              <a:rPr lang="en" altLang="ko-KR" sz="1600" b="1" strike="sngStrike" dirty="0">
                <a:solidFill>
                  <a:schemeClr val="accent5"/>
                </a:solidFill>
                <a:effectLst/>
                <a:latin typeface="Helvetica" pitchFamily="2" charset="0"/>
              </a:rPr>
              <a:t>Raccoon</a:t>
            </a:r>
            <a:endParaRPr lang="en" altLang="ko-KR" sz="1600" b="1" strike="sngStrike" dirty="0">
              <a:solidFill>
                <a:schemeClr val="accent5"/>
              </a:solidFill>
              <a:latin typeface="Helvetica" pitchFamily="2" charset="0"/>
            </a:endParaRPr>
          </a:p>
          <a:p>
            <a:pPr marL="108000" algn="ctr">
              <a:lnSpc>
                <a:spcPct val="150000"/>
              </a:lnSpc>
            </a:pPr>
            <a:r>
              <a:rPr lang="en" altLang="ko-KR" sz="1600" b="1" strike="sngStrike" dirty="0">
                <a:solidFill>
                  <a:schemeClr val="accent4"/>
                </a:solidFill>
                <a:effectLst/>
                <a:latin typeface="Helvetica" pitchFamily="2" charset="0"/>
              </a:rPr>
              <a:t>SQUIRRELS</a:t>
            </a:r>
          </a:p>
          <a:p>
            <a:pPr algn="ctr">
              <a:lnSpc>
                <a:spcPct val="150000"/>
              </a:lnSpc>
            </a:pPr>
            <a:endParaRPr kumimoji="1"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C1CC4-37D0-D95B-B8A3-7A8C71445833}"/>
              </a:ext>
            </a:extLst>
          </p:cNvPr>
          <p:cNvSpPr txBox="1"/>
          <p:nvPr/>
        </p:nvSpPr>
        <p:spPr>
          <a:xfrm>
            <a:off x="7256488" y="1259138"/>
            <a:ext cx="2242069" cy="437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ko-KR" sz="2200" b="1" dirty="0">
                <a:solidFill>
                  <a:srgbClr val="1B2A2D"/>
                </a:solidFill>
                <a:effectLst/>
                <a:latin typeface="Helvetica" pitchFamily="2" charset="0"/>
              </a:rPr>
              <a:t>MQ</a:t>
            </a:r>
          </a:p>
          <a:p>
            <a:pPr algn="ctr">
              <a:lnSpc>
                <a:spcPct val="150000"/>
              </a:lnSpc>
            </a:pPr>
            <a:endParaRPr lang="en" altLang="ko-KR" sz="500" b="1" dirty="0">
              <a:solidFill>
                <a:srgbClr val="FB0007"/>
              </a:solidFill>
              <a:effectLst/>
              <a:latin typeface="Helvetica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" altLang="ko-KR" sz="1600" b="1" strike="sngStrike" dirty="0">
                <a:solidFill>
                  <a:srgbClr val="FB0007"/>
                </a:solidFill>
                <a:effectLst/>
                <a:latin typeface="Helvetica" pitchFamily="2" charset="0"/>
              </a:rPr>
              <a:t>3WISE</a:t>
            </a:r>
          </a:p>
          <a:p>
            <a:pPr algn="ctr">
              <a:lnSpc>
                <a:spcPct val="150000"/>
              </a:lnSpc>
            </a:pPr>
            <a:r>
              <a:rPr lang="en" altLang="ko-KR" sz="1600" b="1" strike="sngStrike" dirty="0">
                <a:solidFill>
                  <a:srgbClr val="FB0007"/>
                </a:solidFill>
                <a:effectLst/>
                <a:latin typeface="Helvetica" pitchFamily="2" charset="0"/>
              </a:rPr>
              <a:t>DME-Sign</a:t>
            </a:r>
          </a:p>
          <a:p>
            <a:pPr algn="ctr">
              <a:lnSpc>
                <a:spcPct val="150000"/>
              </a:lnSpc>
            </a:pPr>
            <a:r>
              <a:rPr lang="en" altLang="ko-KR" sz="1600" b="1" strike="sngStrike" dirty="0">
                <a:solidFill>
                  <a:schemeClr val="accent5"/>
                </a:solidFill>
                <a:effectLst/>
                <a:latin typeface="Helvetica" pitchFamily="2" charset="0"/>
              </a:rPr>
              <a:t>HPPC</a:t>
            </a:r>
          </a:p>
          <a:p>
            <a:pPr algn="ctr">
              <a:lnSpc>
                <a:spcPct val="150000"/>
              </a:lnSpc>
            </a:pPr>
            <a:r>
              <a:rPr lang="en" altLang="ko-KR" sz="1600" b="1" dirty="0">
                <a:solidFill>
                  <a:srgbClr val="1B2A2D"/>
                </a:solidFill>
                <a:effectLst/>
                <a:latin typeface="Helvetica" pitchFamily="2" charset="0"/>
              </a:rPr>
              <a:t>MAYO</a:t>
            </a:r>
          </a:p>
          <a:p>
            <a:pPr algn="ctr">
              <a:lnSpc>
                <a:spcPct val="150000"/>
              </a:lnSpc>
            </a:pPr>
            <a:r>
              <a:rPr lang="en" altLang="ko-KR" sz="1600" b="1" strike="sngStrike" dirty="0">
                <a:solidFill>
                  <a:schemeClr val="accent6"/>
                </a:solidFill>
                <a:effectLst/>
                <a:latin typeface="Helvetica" pitchFamily="2" charset="0"/>
              </a:rPr>
              <a:t>PROV</a:t>
            </a:r>
          </a:p>
          <a:p>
            <a:pPr algn="ctr">
              <a:lnSpc>
                <a:spcPct val="150000"/>
              </a:lnSpc>
            </a:pPr>
            <a:r>
              <a:rPr lang="en" altLang="ko-KR" sz="1600" b="1" strike="sngStrike" dirty="0">
                <a:solidFill>
                  <a:schemeClr val="accent6"/>
                </a:solidFill>
                <a:effectLst/>
                <a:latin typeface="Helvetica" pitchFamily="2" charset="0"/>
              </a:rPr>
              <a:t>QR-UOV</a:t>
            </a:r>
          </a:p>
          <a:p>
            <a:pPr algn="ctr">
              <a:lnSpc>
                <a:spcPct val="150000"/>
              </a:lnSpc>
            </a:pPr>
            <a:r>
              <a:rPr lang="en" altLang="ko-KR" sz="1600" b="1" dirty="0">
                <a:solidFill>
                  <a:srgbClr val="1B2A2D"/>
                </a:solidFill>
                <a:effectLst/>
                <a:latin typeface="Helvetica" pitchFamily="2" charset="0"/>
              </a:rPr>
              <a:t>SNOVA</a:t>
            </a:r>
          </a:p>
          <a:p>
            <a:pPr algn="ctr">
              <a:lnSpc>
                <a:spcPct val="150000"/>
              </a:lnSpc>
            </a:pPr>
            <a:r>
              <a:rPr lang="en" altLang="ko-KR" sz="1600" b="1" strike="sngStrike" dirty="0">
                <a:solidFill>
                  <a:schemeClr val="accent6"/>
                </a:solidFill>
                <a:effectLst/>
                <a:latin typeface="Helvetica" pitchFamily="2" charset="0"/>
              </a:rPr>
              <a:t>TUOV</a:t>
            </a:r>
          </a:p>
          <a:p>
            <a:pPr algn="ctr">
              <a:lnSpc>
                <a:spcPct val="150000"/>
              </a:lnSpc>
            </a:pPr>
            <a:r>
              <a:rPr lang="en" altLang="ko-KR" sz="1600" b="1" dirty="0">
                <a:solidFill>
                  <a:srgbClr val="1B2A2D"/>
                </a:solidFill>
                <a:effectLst/>
                <a:latin typeface="Helvetica" pitchFamily="2" charset="0"/>
              </a:rPr>
              <a:t>UOV</a:t>
            </a:r>
          </a:p>
          <a:p>
            <a:pPr algn="ctr">
              <a:lnSpc>
                <a:spcPct val="150000"/>
              </a:lnSpc>
            </a:pPr>
            <a:r>
              <a:rPr lang="en" altLang="ko-KR" sz="1600" b="1" strike="sngStrike" dirty="0">
                <a:solidFill>
                  <a:srgbClr val="FB0007"/>
                </a:solidFill>
                <a:effectLst/>
                <a:latin typeface="Helvetica" pitchFamily="2" charset="0"/>
              </a:rPr>
              <a:t>VOX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ACD03-CD3B-F0F2-D177-527F23A6ECF2}"/>
              </a:ext>
            </a:extLst>
          </p:cNvPr>
          <p:cNvSpPr txBox="1"/>
          <p:nvPr/>
        </p:nvSpPr>
        <p:spPr>
          <a:xfrm>
            <a:off x="9538010" y="1259138"/>
            <a:ext cx="2242069" cy="437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ko-KR" sz="2200" b="1" dirty="0">
                <a:solidFill>
                  <a:srgbClr val="1B2A2D"/>
                </a:solidFill>
                <a:effectLst/>
                <a:latin typeface="Helvetica" pitchFamily="2" charset="0"/>
              </a:rPr>
              <a:t>Other</a:t>
            </a:r>
          </a:p>
          <a:p>
            <a:pPr algn="ctr">
              <a:lnSpc>
                <a:spcPct val="150000"/>
              </a:lnSpc>
            </a:pPr>
            <a:endParaRPr lang="en" altLang="ko-KR" sz="500" b="1" dirty="0">
              <a:solidFill>
                <a:srgbClr val="1B2A2D"/>
              </a:solidFill>
              <a:effectLst/>
              <a:latin typeface="Helvetica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" altLang="ko-KR" sz="1600" b="1" dirty="0" err="1">
                <a:solidFill>
                  <a:srgbClr val="1B2A2D"/>
                </a:solidFill>
                <a:effectLst/>
                <a:latin typeface="Helvetica" pitchFamily="2" charset="0"/>
              </a:rPr>
              <a:t>AIMer</a:t>
            </a:r>
            <a:endParaRPr lang="en" altLang="ko-KR" sz="1600" b="1" dirty="0">
              <a:solidFill>
                <a:srgbClr val="1B2A2D"/>
              </a:solidFill>
              <a:effectLst/>
              <a:latin typeface="Helvetica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" altLang="ko-KR" sz="1600" b="1" strike="sngStrike" dirty="0">
                <a:solidFill>
                  <a:srgbClr val="AF0031"/>
                </a:solidFill>
                <a:effectLst/>
                <a:latin typeface="Helvetica" pitchFamily="2" charset="0"/>
              </a:rPr>
              <a:t>ALTEQ</a:t>
            </a:r>
          </a:p>
          <a:p>
            <a:pPr algn="ctr">
              <a:lnSpc>
                <a:spcPct val="150000"/>
              </a:lnSpc>
            </a:pPr>
            <a:r>
              <a:rPr lang="en" altLang="ko-KR" sz="1600" b="1" dirty="0">
                <a:solidFill>
                  <a:srgbClr val="1B2A2D"/>
                </a:solidFill>
                <a:effectLst/>
                <a:latin typeface="Helvetica" pitchFamily="2" charset="0"/>
              </a:rPr>
              <a:t>Ascon-Sign</a:t>
            </a:r>
          </a:p>
          <a:p>
            <a:pPr algn="ctr">
              <a:lnSpc>
                <a:spcPct val="150000"/>
              </a:lnSpc>
            </a:pPr>
            <a:r>
              <a:rPr lang="en" altLang="ko-KR" sz="1600" b="1" strike="sngStrike" dirty="0" err="1">
                <a:solidFill>
                  <a:srgbClr val="FB0007"/>
                </a:solidFill>
                <a:effectLst/>
                <a:latin typeface="Helvetica" pitchFamily="2" charset="0"/>
              </a:rPr>
              <a:t>eMLE</a:t>
            </a:r>
            <a:r>
              <a:rPr lang="en" altLang="ko-KR" sz="1600" b="1" strike="sngStrike" dirty="0">
                <a:solidFill>
                  <a:srgbClr val="FB0007"/>
                </a:solidFill>
                <a:effectLst/>
                <a:latin typeface="Helvetica" pitchFamily="2" charset="0"/>
              </a:rPr>
              <a:t>-Sig</a:t>
            </a:r>
            <a:r>
              <a:rPr lang="en" altLang="ko-KR" sz="1600" b="1" strike="sngStrike" dirty="0">
                <a:solidFill>
                  <a:srgbClr val="FB0007"/>
                </a:solidFill>
                <a:effectLst/>
                <a:latin typeface="Times"/>
              </a:rPr>
              <a:t> </a:t>
            </a:r>
            <a:r>
              <a:rPr lang="en" altLang="ko-KR" sz="1600" b="1" strike="sngStrike" dirty="0">
                <a:solidFill>
                  <a:srgbClr val="FB0007"/>
                </a:solidFill>
                <a:effectLst/>
                <a:latin typeface="Helvetica" pitchFamily="2" charset="0"/>
              </a:rPr>
              <a:t>2.0</a:t>
            </a:r>
          </a:p>
          <a:p>
            <a:pPr algn="ctr">
              <a:lnSpc>
                <a:spcPct val="150000"/>
              </a:lnSpc>
            </a:pPr>
            <a:r>
              <a:rPr lang="en" altLang="ko-KR" sz="1600" b="1" dirty="0">
                <a:solidFill>
                  <a:srgbClr val="1B2A2D"/>
                </a:solidFill>
                <a:effectLst/>
                <a:latin typeface="Helvetica" pitchFamily="2" charset="0"/>
              </a:rPr>
              <a:t>FAEST</a:t>
            </a:r>
          </a:p>
          <a:p>
            <a:pPr algn="ctr">
              <a:lnSpc>
                <a:spcPct val="150000"/>
              </a:lnSpc>
            </a:pPr>
            <a:r>
              <a:rPr lang="en" altLang="ko-KR" sz="1600" b="1" strike="sngStrike" dirty="0">
                <a:solidFill>
                  <a:srgbClr val="FB0007"/>
                </a:solidFill>
                <a:effectLst/>
                <a:latin typeface="Helvetica" pitchFamily="2" charset="0"/>
              </a:rPr>
              <a:t>KAZ-SIGN</a:t>
            </a:r>
          </a:p>
          <a:p>
            <a:pPr algn="ctr">
              <a:lnSpc>
                <a:spcPct val="150000"/>
              </a:lnSpc>
            </a:pPr>
            <a:r>
              <a:rPr lang="en" altLang="ko-KR" sz="1600" b="1" strike="sngStrike" dirty="0" err="1">
                <a:solidFill>
                  <a:srgbClr val="AF0031"/>
                </a:solidFill>
                <a:effectLst/>
                <a:latin typeface="Helvetica" pitchFamily="2" charset="0"/>
              </a:rPr>
              <a:t>Preon</a:t>
            </a:r>
            <a:endParaRPr lang="en" altLang="ko-KR" sz="1600" b="1" strike="sngStrike" dirty="0">
              <a:solidFill>
                <a:srgbClr val="AF0031"/>
              </a:solidFill>
              <a:effectLst/>
              <a:latin typeface="Helvetica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" altLang="ko-KR" sz="1600" b="1" dirty="0">
                <a:solidFill>
                  <a:srgbClr val="1B2A2D"/>
                </a:solidFill>
                <a:effectLst/>
                <a:latin typeface="Helvetica" pitchFamily="2" charset="0"/>
              </a:rPr>
              <a:t>SPHINCS-alpha</a:t>
            </a:r>
          </a:p>
          <a:p>
            <a:pPr algn="ctr">
              <a:lnSpc>
                <a:spcPct val="150000"/>
              </a:lnSpc>
            </a:pPr>
            <a:r>
              <a:rPr lang="en" altLang="ko-KR" sz="1600" b="1" strike="sngStrike" dirty="0" err="1">
                <a:solidFill>
                  <a:schemeClr val="accent5"/>
                </a:solidFill>
                <a:effectLst/>
                <a:latin typeface="Helvetica" pitchFamily="2" charset="0"/>
              </a:rPr>
              <a:t>SQIsign</a:t>
            </a:r>
            <a:endParaRPr lang="en" altLang="ko-KR" sz="1600" b="1" strike="sngStrike" dirty="0">
              <a:solidFill>
                <a:schemeClr val="accent5"/>
              </a:solidFill>
              <a:effectLst/>
              <a:latin typeface="Helvetica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" altLang="ko-KR" sz="1600" b="1" strike="sngStrike" dirty="0">
                <a:solidFill>
                  <a:srgbClr val="FB0007"/>
                </a:solidFill>
                <a:effectLst/>
                <a:latin typeface="Helvetica" pitchFamily="2" charset="0"/>
              </a:rPr>
              <a:t>Xifrat1-Sign.I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08ACC-9746-A1B7-4E85-64F862D340DE}"/>
              </a:ext>
            </a:extLst>
          </p:cNvPr>
          <p:cNvSpPr txBox="1"/>
          <p:nvPr/>
        </p:nvSpPr>
        <p:spPr>
          <a:xfrm>
            <a:off x="992685" y="6035668"/>
            <a:ext cx="10206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FB0007"/>
                </a:solidFill>
                <a:latin typeface="Helvetica" pitchFamily="2" charset="0"/>
              </a:rPr>
              <a:t>취약성</a:t>
            </a:r>
            <a:r>
              <a:rPr lang="en" altLang="ko-KR" sz="2000" b="1" dirty="0">
                <a:solidFill>
                  <a:srgbClr val="FB0007"/>
                </a:solidFill>
                <a:effectLst/>
                <a:latin typeface="Times"/>
              </a:rPr>
              <a:t> </a:t>
            </a:r>
            <a:r>
              <a:rPr lang="en" altLang="ko-KR" sz="2000" b="1" dirty="0">
                <a:solidFill>
                  <a:srgbClr val="FB0007"/>
                </a:solidFill>
                <a:effectLst/>
                <a:latin typeface="Helvetica" pitchFamily="2" charset="0"/>
              </a:rPr>
              <a:t>(9)</a:t>
            </a:r>
            <a:r>
              <a:rPr lang="en" altLang="ko-KR" sz="2000" b="1" dirty="0">
                <a:solidFill>
                  <a:srgbClr val="FB0007"/>
                </a:solidFill>
                <a:effectLst/>
                <a:latin typeface="Times"/>
              </a:rPr>
              <a:t> </a:t>
            </a:r>
            <a:r>
              <a:rPr lang="ko-KR" altLang="en-US" sz="2000" b="1" dirty="0">
                <a:solidFill>
                  <a:schemeClr val="accent4"/>
                </a:solidFill>
                <a:effectLst/>
                <a:latin typeface="Helvetica" pitchFamily="2" charset="0"/>
              </a:rPr>
              <a:t>큰 공개키 크기</a:t>
            </a:r>
            <a:r>
              <a:rPr lang="en" altLang="ko-KR" sz="2000" b="1" dirty="0">
                <a:solidFill>
                  <a:schemeClr val="accent4"/>
                </a:solidFill>
                <a:effectLst/>
                <a:latin typeface="Times"/>
              </a:rPr>
              <a:t> </a:t>
            </a:r>
            <a:r>
              <a:rPr lang="en" altLang="ko-KR" sz="2000" b="1" dirty="0">
                <a:solidFill>
                  <a:schemeClr val="accent4"/>
                </a:solidFill>
                <a:effectLst/>
                <a:latin typeface="Helvetica" pitchFamily="2" charset="0"/>
              </a:rPr>
              <a:t>(4)</a:t>
            </a:r>
            <a:r>
              <a:rPr lang="en" altLang="ko-KR" sz="2000" b="1" dirty="0">
                <a:solidFill>
                  <a:schemeClr val="accent4"/>
                </a:solidFill>
                <a:effectLst/>
                <a:latin typeface="Times"/>
              </a:rPr>
              <a:t> </a:t>
            </a:r>
            <a:r>
              <a:rPr lang="ko-KR" altLang="en-US" sz="2000" b="1" dirty="0">
                <a:solidFill>
                  <a:schemeClr val="accent6"/>
                </a:solidFill>
                <a:effectLst/>
                <a:latin typeface="Helvetica" pitchFamily="2" charset="0"/>
              </a:rPr>
              <a:t>너무 큰 메모리 사용량 </a:t>
            </a:r>
            <a:r>
              <a:rPr lang="en" altLang="ko-KR" sz="2000" b="1" dirty="0">
                <a:solidFill>
                  <a:schemeClr val="accent6"/>
                </a:solidFill>
                <a:effectLst/>
                <a:latin typeface="Helvetica" pitchFamily="2" charset="0"/>
              </a:rPr>
              <a:t>(7)</a:t>
            </a:r>
            <a:r>
              <a:rPr lang="en" altLang="ko-KR" sz="2000" b="1" dirty="0">
                <a:solidFill>
                  <a:schemeClr val="accent6"/>
                </a:solidFill>
                <a:effectLst/>
                <a:latin typeface="Times"/>
              </a:rPr>
              <a:t> </a:t>
            </a:r>
            <a:r>
              <a:rPr lang="ko-KR" altLang="en-US" sz="2000" b="1" dirty="0" err="1">
                <a:solidFill>
                  <a:schemeClr val="accent5"/>
                </a:solidFill>
                <a:effectLst/>
                <a:latin typeface="Times"/>
              </a:rPr>
              <a:t>이식성</a:t>
            </a:r>
            <a:r>
              <a:rPr lang="ko-KR" altLang="en-US" sz="2000" b="1" dirty="0">
                <a:solidFill>
                  <a:schemeClr val="accent5"/>
                </a:solidFill>
                <a:effectLst/>
                <a:latin typeface="Times"/>
              </a:rPr>
              <a:t> 부족</a:t>
            </a:r>
            <a:r>
              <a:rPr lang="en-US" altLang="ko-KR" sz="2000" b="1" dirty="0">
                <a:solidFill>
                  <a:schemeClr val="accent5"/>
                </a:solidFill>
                <a:effectLst/>
                <a:latin typeface="Times"/>
              </a:rPr>
              <a:t>/</a:t>
            </a:r>
            <a:r>
              <a:rPr lang="ko-KR" altLang="en-US" sz="2000" b="1" dirty="0">
                <a:solidFill>
                  <a:schemeClr val="accent5"/>
                </a:solidFill>
                <a:effectLst/>
                <a:latin typeface="Times"/>
              </a:rPr>
              <a:t>동적 메모리 할당</a:t>
            </a:r>
            <a:r>
              <a:rPr lang="en" altLang="ko-KR" sz="2000" b="1" dirty="0">
                <a:solidFill>
                  <a:schemeClr val="accent5"/>
                </a:solidFill>
                <a:effectLst/>
                <a:latin typeface="Helvetica" pitchFamily="2" charset="0"/>
              </a:rPr>
              <a:t> (3)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76D0FEB-DA28-D72F-A642-9D62C76DEFD0}"/>
              </a:ext>
            </a:extLst>
          </p:cNvPr>
          <p:cNvGrpSpPr/>
          <p:nvPr/>
        </p:nvGrpSpPr>
        <p:grpSpPr>
          <a:xfrm>
            <a:off x="863125" y="1400088"/>
            <a:ext cx="1358781" cy="385983"/>
            <a:chOff x="863125" y="1400088"/>
            <a:chExt cx="1358781" cy="385983"/>
          </a:xfrm>
        </p:grpSpPr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13F876D0-3181-D1C4-9CCB-BA3426443A33}"/>
                </a:ext>
              </a:extLst>
            </p:cNvPr>
            <p:cNvCxnSpPr>
              <a:cxnSpLocks/>
            </p:cNvCxnSpPr>
            <p:nvPr/>
          </p:nvCxnSpPr>
          <p:spPr>
            <a:xfrm>
              <a:off x="863125" y="1786071"/>
              <a:ext cx="13587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7106A773-C3E3-9BD7-37CE-852AD25A144F}"/>
                </a:ext>
              </a:extLst>
            </p:cNvPr>
            <p:cNvCxnSpPr>
              <a:cxnSpLocks/>
            </p:cNvCxnSpPr>
            <p:nvPr/>
          </p:nvCxnSpPr>
          <p:spPr>
            <a:xfrm>
              <a:off x="863125" y="1400088"/>
              <a:ext cx="13587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1F838D5-6E6D-155E-0987-C62AE3CFC6E1}"/>
              </a:ext>
            </a:extLst>
          </p:cNvPr>
          <p:cNvGrpSpPr/>
          <p:nvPr/>
        </p:nvGrpSpPr>
        <p:grpSpPr>
          <a:xfrm>
            <a:off x="3141370" y="1390119"/>
            <a:ext cx="1358781" cy="394529"/>
            <a:chOff x="863125" y="1391542"/>
            <a:chExt cx="1358781" cy="394529"/>
          </a:xfrm>
        </p:grpSpPr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53EA1FAF-D8FD-FBA0-CC9F-E74B9BC019D8}"/>
                </a:ext>
              </a:extLst>
            </p:cNvPr>
            <p:cNvCxnSpPr>
              <a:cxnSpLocks/>
            </p:cNvCxnSpPr>
            <p:nvPr/>
          </p:nvCxnSpPr>
          <p:spPr>
            <a:xfrm>
              <a:off x="863125" y="1786071"/>
              <a:ext cx="13587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F67693E8-5ECC-F13F-4F63-2EE55E32CABC}"/>
                </a:ext>
              </a:extLst>
            </p:cNvPr>
            <p:cNvCxnSpPr>
              <a:cxnSpLocks/>
            </p:cNvCxnSpPr>
            <p:nvPr/>
          </p:nvCxnSpPr>
          <p:spPr>
            <a:xfrm>
              <a:off x="863125" y="1391542"/>
              <a:ext cx="13587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11D08AC-C45B-C00A-14A6-FE82DB88E1A7}"/>
              </a:ext>
            </a:extLst>
          </p:cNvPr>
          <p:cNvGrpSpPr/>
          <p:nvPr/>
        </p:nvGrpSpPr>
        <p:grpSpPr>
          <a:xfrm>
            <a:off x="5416609" y="1381573"/>
            <a:ext cx="1358781" cy="403075"/>
            <a:chOff x="863125" y="1382996"/>
            <a:chExt cx="1358781" cy="403075"/>
          </a:xfrm>
        </p:grpSpPr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4C68DE28-D64A-6FAB-004E-AFA7D8837A83}"/>
                </a:ext>
              </a:extLst>
            </p:cNvPr>
            <p:cNvCxnSpPr>
              <a:cxnSpLocks/>
            </p:cNvCxnSpPr>
            <p:nvPr/>
          </p:nvCxnSpPr>
          <p:spPr>
            <a:xfrm>
              <a:off x="863125" y="1786071"/>
              <a:ext cx="13587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71EBBDDF-BD9F-ECA7-B9AB-C23EA72F92E2}"/>
                </a:ext>
              </a:extLst>
            </p:cNvPr>
            <p:cNvCxnSpPr>
              <a:cxnSpLocks/>
            </p:cNvCxnSpPr>
            <p:nvPr/>
          </p:nvCxnSpPr>
          <p:spPr>
            <a:xfrm>
              <a:off x="863125" y="1382996"/>
              <a:ext cx="13587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4DF1020-D011-0F74-FED1-2991FC14387B}"/>
              </a:ext>
            </a:extLst>
          </p:cNvPr>
          <p:cNvGrpSpPr/>
          <p:nvPr/>
        </p:nvGrpSpPr>
        <p:grpSpPr>
          <a:xfrm>
            <a:off x="7698131" y="1381573"/>
            <a:ext cx="1358781" cy="403075"/>
            <a:chOff x="863125" y="1382996"/>
            <a:chExt cx="1358781" cy="403075"/>
          </a:xfrm>
        </p:grpSpPr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212CF767-8AA6-81C0-0450-D055C12B12FD}"/>
                </a:ext>
              </a:extLst>
            </p:cNvPr>
            <p:cNvCxnSpPr>
              <a:cxnSpLocks/>
            </p:cNvCxnSpPr>
            <p:nvPr/>
          </p:nvCxnSpPr>
          <p:spPr>
            <a:xfrm>
              <a:off x="863125" y="1786071"/>
              <a:ext cx="13587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33F4A0A8-0F00-703F-11DE-CF967D244F0C}"/>
                </a:ext>
              </a:extLst>
            </p:cNvPr>
            <p:cNvCxnSpPr>
              <a:cxnSpLocks/>
            </p:cNvCxnSpPr>
            <p:nvPr/>
          </p:nvCxnSpPr>
          <p:spPr>
            <a:xfrm>
              <a:off x="863125" y="1382996"/>
              <a:ext cx="13587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2BF78E-B19E-9D5A-26C6-2FC4DFE6EDE8}"/>
              </a:ext>
            </a:extLst>
          </p:cNvPr>
          <p:cNvGrpSpPr/>
          <p:nvPr/>
        </p:nvGrpSpPr>
        <p:grpSpPr>
          <a:xfrm>
            <a:off x="9979653" y="1381573"/>
            <a:ext cx="1358781" cy="403075"/>
            <a:chOff x="863125" y="1382996"/>
            <a:chExt cx="1358781" cy="403075"/>
          </a:xfrm>
        </p:grpSpPr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751F5DFB-A461-5DA5-27AC-B3F57D754D62}"/>
                </a:ext>
              </a:extLst>
            </p:cNvPr>
            <p:cNvCxnSpPr>
              <a:cxnSpLocks/>
            </p:cNvCxnSpPr>
            <p:nvPr/>
          </p:nvCxnSpPr>
          <p:spPr>
            <a:xfrm>
              <a:off x="863125" y="1786071"/>
              <a:ext cx="13587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CAEACB02-101C-6B5C-1D86-D0224F30ECA6}"/>
                </a:ext>
              </a:extLst>
            </p:cNvPr>
            <p:cNvCxnSpPr>
              <a:cxnSpLocks/>
            </p:cNvCxnSpPr>
            <p:nvPr/>
          </p:nvCxnSpPr>
          <p:spPr>
            <a:xfrm>
              <a:off x="863125" y="1382996"/>
              <a:ext cx="13587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677653A2-C081-AF7F-B0FE-919C4B0C593C}"/>
              </a:ext>
            </a:extLst>
          </p:cNvPr>
          <p:cNvCxnSpPr>
            <a:cxnSpLocks/>
          </p:cNvCxnSpPr>
          <p:nvPr/>
        </p:nvCxnSpPr>
        <p:spPr>
          <a:xfrm>
            <a:off x="863125" y="4203107"/>
            <a:ext cx="13587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94C9EB95-1CEF-E226-16A8-EE2B1665B4BC}"/>
              </a:ext>
            </a:extLst>
          </p:cNvPr>
          <p:cNvCxnSpPr>
            <a:cxnSpLocks/>
          </p:cNvCxnSpPr>
          <p:nvPr/>
        </p:nvCxnSpPr>
        <p:spPr>
          <a:xfrm>
            <a:off x="3203248" y="4554848"/>
            <a:ext cx="13587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EBD67ACC-B745-B2DF-4759-D94C0C6F0801}"/>
              </a:ext>
            </a:extLst>
          </p:cNvPr>
          <p:cNvCxnSpPr>
            <a:cxnSpLocks/>
          </p:cNvCxnSpPr>
          <p:nvPr/>
        </p:nvCxnSpPr>
        <p:spPr>
          <a:xfrm>
            <a:off x="5493522" y="4554848"/>
            <a:ext cx="13587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A171C5CE-55AC-41CA-BC7F-3FA586386244}"/>
              </a:ext>
            </a:extLst>
          </p:cNvPr>
          <p:cNvCxnSpPr>
            <a:cxnSpLocks/>
          </p:cNvCxnSpPr>
          <p:nvPr/>
        </p:nvCxnSpPr>
        <p:spPr>
          <a:xfrm>
            <a:off x="7698130" y="5632323"/>
            <a:ext cx="13587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8FCA4492-1C03-34FE-C50E-C0E4F71FFAE3}"/>
              </a:ext>
            </a:extLst>
          </p:cNvPr>
          <p:cNvCxnSpPr>
            <a:cxnSpLocks/>
          </p:cNvCxnSpPr>
          <p:nvPr/>
        </p:nvCxnSpPr>
        <p:spPr>
          <a:xfrm>
            <a:off x="9979652" y="5648635"/>
            <a:ext cx="13587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E97251-115F-D8EC-01DB-BEDBE58B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Dynamic memory allocations (</a:t>
            </a:r>
            <a:r>
              <a:rPr kumimoji="1" lang="ko-KR" altLang="en-US" dirty="0"/>
              <a:t>동적 메모리 할당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E6E31D-7002-28C2-8E10-F02CCF5B4A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200" b="1" dirty="0"/>
              <a:t>임베디드 구현에서 </a:t>
            </a:r>
            <a:r>
              <a:rPr kumimoji="1" lang="ko-KR" altLang="en-US" sz="2200" b="1" dirty="0">
                <a:solidFill>
                  <a:schemeClr val="accent5"/>
                </a:solidFill>
              </a:rPr>
              <a:t>동적 메모리할당을 피해야 함</a:t>
            </a:r>
            <a:endParaRPr kumimoji="1" lang="en-US" altLang="ko-KR" sz="2200" b="1" dirty="0">
              <a:solidFill>
                <a:schemeClr val="accent5"/>
              </a:solidFill>
            </a:endParaRPr>
          </a:p>
          <a:p>
            <a:pPr lvl="1"/>
            <a:r>
              <a:rPr kumimoji="1" lang="ko-KR" altLang="en-US" sz="2000" dirty="0"/>
              <a:t>비용이 크고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제대로 지원하지 않음</a:t>
            </a:r>
            <a:endParaRPr kumimoji="1" lang="en-US" altLang="ko-KR" sz="2000" dirty="0"/>
          </a:p>
          <a:p>
            <a:r>
              <a:rPr kumimoji="1" lang="ko-KR" altLang="en-US" sz="2200" dirty="0"/>
              <a:t>실제 동적 메모리 할당이 필요한 암호</a:t>
            </a:r>
            <a:r>
              <a:rPr kumimoji="1" lang="en-US" altLang="ko-KR" sz="2200" dirty="0"/>
              <a:t>(4MB </a:t>
            </a:r>
            <a:r>
              <a:rPr kumimoji="1" lang="ko-KR" altLang="en-US" sz="2200" dirty="0"/>
              <a:t>이상 메모리 사용</a:t>
            </a:r>
            <a:r>
              <a:rPr kumimoji="1" lang="en-US" altLang="ko-KR" sz="2200" dirty="0"/>
              <a:t>)</a:t>
            </a:r>
            <a:r>
              <a:rPr kumimoji="1" lang="ko-KR" altLang="en-US" sz="2200" dirty="0"/>
              <a:t>는 적합하지 않음</a:t>
            </a:r>
            <a:endParaRPr kumimoji="1" lang="en-US" altLang="ko-KR" sz="2200" dirty="0"/>
          </a:p>
          <a:p>
            <a:r>
              <a:rPr kumimoji="1" lang="en-US" altLang="ko-KR" sz="2200" b="1" dirty="0"/>
              <a:t>pqm4: </a:t>
            </a:r>
            <a:r>
              <a:rPr kumimoji="1" lang="ko-KR" altLang="en-US" sz="2200" b="1" dirty="0"/>
              <a:t>동적 메모리 할당 허용</a:t>
            </a:r>
            <a:r>
              <a:rPr kumimoji="1" lang="en-US" altLang="ko-KR" sz="2200" b="1" dirty="0"/>
              <a:t>x</a:t>
            </a:r>
          </a:p>
          <a:p>
            <a:r>
              <a:rPr kumimoji="1" lang="ko-KR" altLang="en-US" sz="2200" dirty="0"/>
              <a:t>동적 메모리 할당 방식 사용</a:t>
            </a:r>
            <a:r>
              <a:rPr kumimoji="1" lang="en-US" altLang="ko-KR" sz="2200" dirty="0"/>
              <a:t>(20</a:t>
            </a:r>
            <a:r>
              <a:rPr kumimoji="1" lang="ko-KR" altLang="en-US" sz="2200" dirty="0"/>
              <a:t>개</a:t>
            </a:r>
            <a:r>
              <a:rPr kumimoji="1" lang="en-US" altLang="ko-KR" sz="2200" dirty="0"/>
              <a:t>)</a:t>
            </a:r>
          </a:p>
          <a:p>
            <a:pPr lvl="1"/>
            <a:r>
              <a:rPr lang="en" altLang="ko-KR" sz="1800" b="1" dirty="0">
                <a:solidFill>
                  <a:schemeClr val="accent4"/>
                </a:solidFill>
                <a:effectLst/>
              </a:rPr>
              <a:t>Enhanced </a:t>
            </a:r>
            <a:r>
              <a:rPr lang="en" altLang="ko-KR" sz="1800" b="1" dirty="0" err="1">
                <a:solidFill>
                  <a:schemeClr val="accent4"/>
                </a:solidFill>
                <a:effectLst/>
              </a:rPr>
              <a:t>pqsigRM</a:t>
            </a:r>
            <a:r>
              <a:rPr lang="en" altLang="ko-KR" sz="1800" b="1" dirty="0">
                <a:solidFill>
                  <a:srgbClr val="1B2A2D"/>
                </a:solidFill>
                <a:effectLst/>
              </a:rPr>
              <a:t>, </a:t>
            </a:r>
            <a:r>
              <a:rPr lang="en" altLang="ko-KR" sz="1800" b="1" dirty="0">
                <a:solidFill>
                  <a:schemeClr val="accent6"/>
                </a:solidFill>
                <a:effectLst/>
              </a:rPr>
              <a:t>LESS</a:t>
            </a:r>
            <a:r>
              <a:rPr lang="en" altLang="ko-KR" sz="1800" b="1" dirty="0">
                <a:solidFill>
                  <a:srgbClr val="1B2A2D"/>
                </a:solidFill>
                <a:effectLst/>
              </a:rPr>
              <a:t>, </a:t>
            </a:r>
            <a:r>
              <a:rPr lang="en" altLang="ko-KR" sz="1800" b="1" dirty="0">
                <a:solidFill>
                  <a:schemeClr val="accent4"/>
                </a:solidFill>
                <a:effectLst/>
              </a:rPr>
              <a:t>Wave</a:t>
            </a:r>
            <a:r>
              <a:rPr lang="en" altLang="ko-KR" sz="1800" b="1" dirty="0">
                <a:solidFill>
                  <a:srgbClr val="1B2A2D"/>
                </a:solidFill>
                <a:effectLst/>
              </a:rPr>
              <a:t>,</a:t>
            </a:r>
            <a:r>
              <a:rPr lang="ko-KR" altLang="en-US" sz="1800" b="1" dirty="0">
                <a:solidFill>
                  <a:srgbClr val="FC6A08"/>
                </a:solidFill>
              </a:rPr>
              <a:t> </a:t>
            </a:r>
            <a:r>
              <a:rPr lang="en" altLang="ko-KR" sz="1800" b="1" dirty="0" err="1">
                <a:solidFill>
                  <a:srgbClr val="0000FF"/>
                </a:solidFill>
                <a:effectLst/>
              </a:rPr>
              <a:t>SQIsign</a:t>
            </a:r>
            <a:r>
              <a:rPr lang="en" altLang="ko-KR" sz="1800" b="1" dirty="0">
                <a:solidFill>
                  <a:srgbClr val="1B2A2D"/>
                </a:solidFill>
                <a:effectLst/>
              </a:rPr>
              <a:t>, </a:t>
            </a:r>
            <a:r>
              <a:rPr lang="en" altLang="ko-KR" sz="1800" b="1" dirty="0">
                <a:solidFill>
                  <a:srgbClr val="FB0007"/>
                </a:solidFill>
                <a:effectLst/>
              </a:rPr>
              <a:t>EHTv3 and EHTv4</a:t>
            </a:r>
            <a:r>
              <a:rPr lang="en" altLang="ko-KR" sz="1800" b="1" dirty="0">
                <a:solidFill>
                  <a:srgbClr val="1B2A2D"/>
                </a:solidFill>
                <a:effectLst/>
              </a:rPr>
              <a:t>, </a:t>
            </a:r>
            <a:r>
              <a:rPr lang="en" altLang="ko-KR" sz="1800" b="1" dirty="0" err="1">
                <a:solidFill>
                  <a:schemeClr val="accent4"/>
                </a:solidFill>
                <a:effectLst/>
              </a:rPr>
              <a:t>HuFu</a:t>
            </a:r>
            <a:r>
              <a:rPr lang="en" altLang="ko-KR" sz="1800" b="1" dirty="0">
                <a:solidFill>
                  <a:srgbClr val="1B2A2D"/>
                </a:solidFill>
                <a:effectLst/>
              </a:rPr>
              <a:t>, MIRA, MQOM, RYDE, </a:t>
            </a:r>
            <a:r>
              <a:rPr lang="en" altLang="ko-KR" sz="1800" b="1" dirty="0" err="1">
                <a:solidFill>
                  <a:schemeClr val="accent6"/>
                </a:solidFill>
                <a:effectLst/>
              </a:rPr>
              <a:t>SDitH</a:t>
            </a:r>
            <a:r>
              <a:rPr lang="en" altLang="ko-KR" sz="1800" b="1" dirty="0">
                <a:solidFill>
                  <a:srgbClr val="1B2A2D"/>
                </a:solidFill>
                <a:effectLst/>
              </a:rPr>
              <a:t>, </a:t>
            </a:r>
            <a:r>
              <a:rPr lang="en" altLang="ko-KR" sz="1800" b="1" dirty="0">
                <a:solidFill>
                  <a:schemeClr val="accent6"/>
                </a:solidFill>
                <a:effectLst/>
              </a:rPr>
              <a:t>PROV</a:t>
            </a:r>
            <a:r>
              <a:rPr lang="en" altLang="ko-KR" sz="1800" b="1" dirty="0">
                <a:solidFill>
                  <a:srgbClr val="1B2A2D"/>
                </a:solidFill>
                <a:effectLst/>
              </a:rPr>
              <a:t>, </a:t>
            </a:r>
            <a:r>
              <a:rPr lang="en" altLang="ko-KR" sz="1800" b="1" dirty="0">
                <a:solidFill>
                  <a:schemeClr val="accent6"/>
                </a:solidFill>
                <a:effectLst/>
              </a:rPr>
              <a:t>QR-UOV</a:t>
            </a:r>
            <a:r>
              <a:rPr lang="en" altLang="ko-KR" sz="1800" b="1" dirty="0">
                <a:solidFill>
                  <a:srgbClr val="1B2A2D"/>
                </a:solidFill>
                <a:effectLst/>
              </a:rPr>
              <a:t>, </a:t>
            </a:r>
            <a:r>
              <a:rPr lang="en" altLang="ko-KR" sz="1800" b="1" dirty="0">
                <a:solidFill>
                  <a:schemeClr val="accent6"/>
                </a:solidFill>
                <a:effectLst/>
              </a:rPr>
              <a:t>TUOV</a:t>
            </a:r>
            <a:r>
              <a:rPr lang="en" altLang="ko-KR" sz="1800" b="1" dirty="0">
                <a:solidFill>
                  <a:srgbClr val="1B2A2D"/>
                </a:solidFill>
                <a:effectLst/>
              </a:rPr>
              <a:t>, </a:t>
            </a:r>
            <a:r>
              <a:rPr lang="en" altLang="ko-KR" sz="1800" b="1" dirty="0">
                <a:solidFill>
                  <a:srgbClr val="FB0007"/>
                </a:solidFill>
                <a:effectLst/>
              </a:rPr>
              <a:t>VOX</a:t>
            </a:r>
            <a:r>
              <a:rPr lang="en" altLang="ko-KR" sz="1800" b="1" dirty="0">
                <a:solidFill>
                  <a:srgbClr val="1B2A2D"/>
                </a:solidFill>
                <a:effectLst/>
              </a:rPr>
              <a:t>,</a:t>
            </a:r>
            <a:r>
              <a:rPr lang="ko-KR" altLang="en-US" sz="1800" b="1" dirty="0">
                <a:solidFill>
                  <a:srgbClr val="1B2A2D"/>
                </a:solidFill>
                <a:effectLst/>
              </a:rPr>
              <a:t> </a:t>
            </a:r>
            <a:r>
              <a:rPr lang="en" altLang="ko-KR" sz="1800" b="1" dirty="0" err="1">
                <a:solidFill>
                  <a:srgbClr val="1B2A2D"/>
                </a:solidFill>
                <a:effectLst/>
              </a:rPr>
              <a:t>AIMer</a:t>
            </a:r>
            <a:r>
              <a:rPr lang="en" altLang="ko-KR" sz="1800" b="1" dirty="0">
                <a:solidFill>
                  <a:srgbClr val="1B2A2D"/>
                </a:solidFill>
                <a:effectLst/>
              </a:rPr>
              <a:t>, FAEST, </a:t>
            </a:r>
            <a:r>
              <a:rPr lang="en" altLang="ko-KR" sz="1800" b="1" dirty="0">
                <a:solidFill>
                  <a:schemeClr val="accent6"/>
                </a:solidFill>
                <a:effectLst/>
              </a:rPr>
              <a:t>ALTEQ</a:t>
            </a:r>
            <a:r>
              <a:rPr lang="en" altLang="ko-KR" sz="1800" b="1" dirty="0">
                <a:solidFill>
                  <a:srgbClr val="1B2A2D"/>
                </a:solidFill>
                <a:effectLst/>
              </a:rPr>
              <a:t>, </a:t>
            </a:r>
            <a:r>
              <a:rPr lang="en" altLang="ko-KR" sz="1800" b="1" dirty="0" err="1">
                <a:solidFill>
                  <a:srgbClr val="FB0007"/>
                </a:solidFill>
                <a:effectLst/>
              </a:rPr>
              <a:t>eMLE</a:t>
            </a:r>
            <a:r>
              <a:rPr lang="en" altLang="ko-KR" sz="1800" b="1" dirty="0">
                <a:solidFill>
                  <a:srgbClr val="FB0007"/>
                </a:solidFill>
                <a:effectLst/>
              </a:rPr>
              <a:t>-Sig 2.0</a:t>
            </a:r>
            <a:r>
              <a:rPr lang="en" altLang="ko-KR" sz="1800" b="1" dirty="0">
                <a:solidFill>
                  <a:srgbClr val="1B2A2D"/>
                </a:solidFill>
                <a:effectLst/>
              </a:rPr>
              <a:t>, </a:t>
            </a:r>
            <a:r>
              <a:rPr lang="en" altLang="ko-KR" sz="1800" b="1" dirty="0">
                <a:solidFill>
                  <a:srgbClr val="FB0007"/>
                </a:solidFill>
                <a:effectLst/>
              </a:rPr>
              <a:t>KAZ-SIGN</a:t>
            </a:r>
            <a:r>
              <a:rPr lang="en" altLang="ko-KR" sz="1800" b="1" dirty="0">
                <a:solidFill>
                  <a:srgbClr val="1B2A2D"/>
                </a:solidFill>
                <a:effectLst/>
              </a:rPr>
              <a:t>, </a:t>
            </a:r>
            <a:r>
              <a:rPr lang="en" altLang="ko-KR" sz="1800" b="1" dirty="0" err="1">
                <a:solidFill>
                  <a:schemeClr val="accent6"/>
                </a:solidFill>
                <a:effectLst/>
              </a:rPr>
              <a:t>Preon</a:t>
            </a:r>
            <a:endParaRPr lang="en" altLang="ko-KR" sz="1800" b="1" dirty="0">
              <a:solidFill>
                <a:schemeClr val="accent6"/>
              </a:solidFill>
              <a:effectLst/>
            </a:endParaRPr>
          </a:p>
          <a:p>
            <a:r>
              <a:rPr lang="ko-KR" altLang="en-US" sz="2200" dirty="0"/>
              <a:t>쉬운 수정</a:t>
            </a:r>
            <a:r>
              <a:rPr lang="en-US" altLang="ko-KR" sz="2200" dirty="0"/>
              <a:t>:</a:t>
            </a:r>
            <a:r>
              <a:rPr lang="ko-KR" altLang="en-US" sz="2200" dirty="0"/>
              <a:t> </a:t>
            </a:r>
            <a:r>
              <a:rPr lang="en-US" altLang="ko-KR" sz="2200" dirty="0"/>
              <a:t>MQOM, </a:t>
            </a:r>
            <a:r>
              <a:rPr lang="en-US" altLang="ko-KR" sz="2200" dirty="0" err="1"/>
              <a:t>AIMer</a:t>
            </a:r>
            <a:endParaRPr lang="en" altLang="ko-KR" sz="2200" dirty="0">
              <a:effectLst/>
            </a:endParaRPr>
          </a:p>
          <a:p>
            <a:r>
              <a:rPr kumimoji="1" lang="ko-KR" altLang="en-US" sz="2200" strike="sngStrike" dirty="0"/>
              <a:t>동적 메모리 할당 때문에 제외</a:t>
            </a:r>
            <a:r>
              <a:rPr kumimoji="1" lang="en-US" altLang="ko-KR" sz="2200" strike="sngStrike" dirty="0"/>
              <a:t>(3</a:t>
            </a:r>
            <a:r>
              <a:rPr kumimoji="1" lang="ko-KR" altLang="en-US" sz="2200" strike="sngStrike" dirty="0"/>
              <a:t>개</a:t>
            </a:r>
            <a:r>
              <a:rPr kumimoji="1" lang="en-US" altLang="ko-KR" sz="2200" strike="sngStrike" dirty="0"/>
              <a:t>): </a:t>
            </a:r>
            <a:r>
              <a:rPr kumimoji="1" lang="en" altLang="ko-KR" sz="2200" strike="sngStrike" dirty="0"/>
              <a:t>MIRA, RYDE, FAEST</a:t>
            </a:r>
            <a:endParaRPr kumimoji="1" lang="ko-KR" altLang="en-US" sz="2200" strike="sngStrike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093966B-5BF1-268E-582F-BD9580BB4D7C}"/>
              </a:ext>
            </a:extLst>
          </p:cNvPr>
          <p:cNvSpPr/>
          <p:nvPr/>
        </p:nvSpPr>
        <p:spPr>
          <a:xfrm>
            <a:off x="11221492" y="6316336"/>
            <a:ext cx="951432" cy="529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BB0D68-FC3C-32E5-1E9E-0A224454A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991" y="3753614"/>
            <a:ext cx="3858666" cy="27247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D7BD74-0E7A-6B37-F850-8DEC4E5FF6FF}"/>
              </a:ext>
            </a:extLst>
          </p:cNvPr>
          <p:cNvSpPr txBox="1"/>
          <p:nvPr/>
        </p:nvSpPr>
        <p:spPr>
          <a:xfrm>
            <a:off x="8953121" y="6483870"/>
            <a:ext cx="2180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200" b="1" dirty="0"/>
              <a:t>&lt;Included implementation&gt;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81652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AA68E-0E63-C670-24DC-ECABFCA7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HAETAE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C00E81-E554-CE58-6F4E-7FB0D0EE5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b="1" dirty="0">
                <a:solidFill>
                  <a:schemeClr val="accent5"/>
                </a:solidFill>
              </a:rPr>
              <a:t>레퍼런스 코드와 </a:t>
            </a:r>
            <a:r>
              <a:rPr kumimoji="1" lang="en-US" altLang="ko-KR" sz="2400" b="1" dirty="0">
                <a:solidFill>
                  <a:schemeClr val="accent5"/>
                </a:solidFill>
              </a:rPr>
              <a:t>M4 </a:t>
            </a:r>
            <a:r>
              <a:rPr kumimoji="1" lang="ko-KR" altLang="en-US" sz="2400" b="1" dirty="0">
                <a:solidFill>
                  <a:schemeClr val="accent5"/>
                </a:solidFill>
              </a:rPr>
              <a:t>최적화 코드 모두 프로젝트에 통합됨</a:t>
            </a:r>
            <a:endParaRPr kumimoji="1" lang="en-US" altLang="ko-KR" sz="2400" b="1" dirty="0">
              <a:solidFill>
                <a:schemeClr val="accent5"/>
              </a:solidFill>
            </a:endParaRPr>
          </a:p>
          <a:p>
            <a:r>
              <a:rPr kumimoji="1" lang="en-US" altLang="ko-KR" sz="2400" dirty="0"/>
              <a:t>HAETAE</a:t>
            </a:r>
            <a:r>
              <a:rPr kumimoji="1" lang="ko-KR" altLang="en-US" sz="2400" dirty="0"/>
              <a:t> 팀이 함께 기여함</a:t>
            </a:r>
            <a:endParaRPr kumimoji="1" lang="en-US" altLang="ko-KR" sz="2400" dirty="0"/>
          </a:p>
          <a:p>
            <a:r>
              <a:rPr lang="en" altLang="ko-K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HAETAE: Shorter Lattice-Based Fiat-Shamir Signatures</a:t>
            </a:r>
            <a:r>
              <a:rPr lang="ko-KR" alt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 에서 자세히 설명됨</a:t>
            </a:r>
            <a:endParaRPr lang="en-US" altLang="ko-KR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lvl="1"/>
            <a:r>
              <a:rPr kumimoji="1" lang="en" altLang="ko-KR" sz="2000" dirty="0"/>
              <a:t>https://</a:t>
            </a:r>
            <a:r>
              <a:rPr kumimoji="1" lang="en" altLang="ko-KR" sz="2000" dirty="0" err="1"/>
              <a:t>eprint.iacr.org</a:t>
            </a:r>
            <a:r>
              <a:rPr kumimoji="1" lang="en" altLang="ko-KR" sz="2000" dirty="0"/>
              <a:t>/2023/624</a:t>
            </a:r>
            <a:endParaRPr kumimoji="1" lang="en-US" altLang="ko-KR" sz="2000" dirty="0">
              <a:solidFill>
                <a:srgbClr val="0D0D0D"/>
              </a:solidFill>
              <a:highlight>
                <a:srgbClr val="FFFFFF"/>
              </a:highlight>
              <a:latin typeface="ui-sans-serif"/>
            </a:endParaRPr>
          </a:p>
          <a:p>
            <a:pPr lvl="1"/>
            <a:endParaRPr kumimoji="1" lang="en-US" altLang="ko-KR" sz="2000" dirty="0"/>
          </a:p>
          <a:p>
            <a:r>
              <a:rPr kumimoji="1" lang="en-US" altLang="ko-KR" sz="2400" dirty="0"/>
              <a:t>P</a:t>
            </a:r>
            <a:r>
              <a:rPr kumimoji="1" lang="en" altLang="ko-KR" sz="2400" dirty="0" err="1"/>
              <a:t>arameter</a:t>
            </a:r>
            <a:r>
              <a:rPr kumimoji="1" lang="en" altLang="ko-KR" sz="2400" dirty="0"/>
              <a:t> sets: HAETAE-{2,3,5}</a:t>
            </a:r>
          </a:p>
          <a:p>
            <a:r>
              <a:rPr kumimoji="1" lang="ko-KR" altLang="en-US" sz="2400" dirty="0"/>
              <a:t>원래의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사양과 호환</a:t>
            </a:r>
            <a:r>
              <a:rPr kumimoji="1" lang="en-US" altLang="ko-KR" sz="2400" dirty="0"/>
              <a:t>x</a:t>
            </a:r>
            <a:endParaRPr kumimoji="1"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B693C6-A925-8170-2BE8-589991ECA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961" y="2759328"/>
            <a:ext cx="3867120" cy="3718384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5123683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CLEAN]_CryptoCraft Lab PPT 양식" id="{E712E38C-1C04-504C-B5D5-8F368DAED54C}" vid="{1DC7DBC3-F67B-F842-ADBC-4328E0BB0FA1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CLEAN]_CryptoCraft Lab PPT 양식" id="{E712E38C-1C04-504C-B5D5-8F368DAED54C}" vid="{E15818DC-538F-214A-8100-A2D2BA8DAB29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CryptoCraft 테마</Template>
  <TotalTime>849</TotalTime>
  <Words>1376</Words>
  <Application>Microsoft Macintosh PowerPoint</Application>
  <PresentationFormat>와이드스크린</PresentationFormat>
  <Paragraphs>234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맑은 고딕</vt:lpstr>
      <vt:lpstr>Times</vt:lpstr>
      <vt:lpstr>ui-sans-serif</vt:lpstr>
      <vt:lpstr>Arial</vt:lpstr>
      <vt:lpstr>Helvetica</vt:lpstr>
      <vt:lpstr>Wingdings</vt:lpstr>
      <vt:lpstr>CryptoCraft 테마</vt:lpstr>
      <vt:lpstr>제목 테마</vt:lpstr>
      <vt:lpstr>pqm4: Benchmarking NIST Additional  Post-Quantum Signature Schemes on Microcontrollers  https://youtu.be/S2vhHb_rpL8</vt:lpstr>
      <vt:lpstr>pqm4: Benchmarking NIST Additional Post-Quantum Signature Schemes on Microcontrollers</vt:lpstr>
      <vt:lpstr>임베디드 PQC</vt:lpstr>
      <vt:lpstr>삶의 이상과 현실</vt:lpstr>
      <vt:lpstr>pqm4: Platform and framework 최신 변경사항</vt:lpstr>
      <vt:lpstr>알고리즘 제외 기준</vt:lpstr>
      <vt:lpstr>Scheme inclusion</vt:lpstr>
      <vt:lpstr>Dynamic memory allocations (동적 메모리 할당)</vt:lpstr>
      <vt:lpstr>HAETAE</vt:lpstr>
      <vt:lpstr>MiRitH</vt:lpstr>
      <vt:lpstr>PERK</vt:lpstr>
      <vt:lpstr>MAYO</vt:lpstr>
      <vt:lpstr>UOV</vt:lpstr>
      <vt:lpstr>성능</vt:lpstr>
      <vt:lpstr>성능: 서명</vt:lpstr>
      <vt:lpstr>성능: 서명</vt:lpstr>
      <vt:lpstr>성능: 서명</vt:lpstr>
      <vt:lpstr>성능: 검증</vt:lpstr>
      <vt:lpstr>성능: 검증</vt:lpstr>
      <vt:lpstr>성능: 검증</vt:lpstr>
      <vt:lpstr>성능: 검증</vt:lpstr>
      <vt:lpstr>성능: 검증</vt:lpstr>
      <vt:lpstr>결론 및 다음단계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WE THERE YET? AN UPDATE ON THE NIST PQC STANDARDIZATION PROJECT</dc:title>
  <dc:creator>심민주</dc:creator>
  <cp:lastModifiedBy>송경주</cp:lastModifiedBy>
  <cp:revision>367</cp:revision>
  <dcterms:created xsi:type="dcterms:W3CDTF">2024-05-20T04:35:44Z</dcterms:created>
  <dcterms:modified xsi:type="dcterms:W3CDTF">2024-05-26T16:25:24Z</dcterms:modified>
</cp:coreProperties>
</file>