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69" r:id="rId3"/>
    <p:sldId id="275" r:id="rId4"/>
    <p:sldId id="280" r:id="rId5"/>
    <p:sldId id="282" r:id="rId6"/>
    <p:sldId id="284" r:id="rId7"/>
    <p:sldId id="281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626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15226" y="6461215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양자 논리 </a:t>
            </a:r>
            <a:r>
              <a:rPr lang="ko-KR" altLang="en-US" dirty="0" err="1" smtClean="0"/>
              <a:t>게이트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최승주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54380" y="4377809"/>
            <a:ext cx="324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https://youtu.be/AkOnLqn2AvI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논리 </a:t>
            </a:r>
            <a:r>
              <a:rPr lang="ko-KR" altLang="en-US" dirty="0" err="1"/>
              <a:t>게이트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2607920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Hadamard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게이트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endParaRPr lang="en-US" altLang="ko-KR" sz="3200" dirty="0"/>
          </a:p>
          <a:p>
            <a:pPr marL="0" indent="0">
              <a:buNone/>
            </a:pPr>
            <a:endParaRPr lang="ko-KR" altLang="en-US" sz="3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852862" y="2119504"/>
            <a:ext cx="4271210" cy="646331"/>
            <a:chOff x="1094874" y="4477434"/>
            <a:chExt cx="4271210" cy="64633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094874" y="4800600"/>
              <a:ext cx="4271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84257" y="4477434"/>
              <a:ext cx="518091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H</a:t>
              </a:r>
              <a:endParaRPr lang="ko-KR" altLang="en-US" sz="36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5326" y="225800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양자 회로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5326" y="32526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행렬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64466" y="3114114"/>
            <a:ext cx="915635" cy="64633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H</a:t>
            </a:r>
            <a:r>
              <a:rPr lang="en-US" altLang="ko-KR" sz="3600" dirty="0" smtClean="0"/>
              <a:t> =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781857" y="2996610"/>
                <a:ext cx="872304" cy="887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857" y="2996610"/>
                <a:ext cx="872304" cy="8871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3473036" y="2809761"/>
            <a:ext cx="1373710" cy="1107996"/>
            <a:chOff x="5467615" y="2846598"/>
            <a:chExt cx="1373710" cy="1107996"/>
          </a:xfrm>
        </p:grpSpPr>
        <p:sp>
          <p:nvSpPr>
            <p:cNvPr id="10" name="TextBox 9"/>
            <p:cNvSpPr txBox="1"/>
            <p:nvPr/>
          </p:nvSpPr>
          <p:spPr>
            <a:xfrm>
              <a:off x="5808349" y="3069968"/>
              <a:ext cx="7152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1  1</a:t>
              </a:r>
            </a:p>
            <a:p>
              <a:r>
                <a:rPr lang="en-US" altLang="ko-KR" sz="2400" b="1" dirty="0" smtClean="0"/>
                <a:t>1 -1</a:t>
              </a:r>
              <a:endParaRPr lang="ko-KR" alt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67615" y="2846598"/>
              <a:ext cx="4203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/>
                <a:t>[</a:t>
              </a:r>
              <a:endParaRPr lang="ko-KR" altLang="en-US" sz="6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21017" y="2846598"/>
              <a:ext cx="4203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/>
                <a:t>]</a:t>
              </a:r>
              <a:endParaRPr lang="ko-KR" altLang="en-US" sz="66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18255" y="4006020"/>
            <a:ext cx="7069920" cy="1134244"/>
            <a:chOff x="618255" y="4006020"/>
            <a:chExt cx="7069920" cy="1134244"/>
          </a:xfrm>
        </p:grpSpPr>
        <p:sp>
          <p:nvSpPr>
            <p:cNvPr id="18" name="TextBox 17"/>
            <p:cNvSpPr txBox="1"/>
            <p:nvPr/>
          </p:nvSpPr>
          <p:spPr>
            <a:xfrm>
              <a:off x="1912594" y="4008272"/>
              <a:ext cx="18473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6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90988" y="4253098"/>
              <a:ext cx="3561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</a:p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42238" y="4020304"/>
              <a:ext cx="4203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/>
                <a:t>[</a:t>
              </a:r>
              <a:endParaRPr lang="ko-KR" altLang="en-US" sz="6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2651" y="4437763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=</a:t>
              </a:r>
              <a:endParaRPr lang="ko-KR" altLang="en-US" sz="2400" b="1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586839" y="4006020"/>
              <a:ext cx="891591" cy="1107996"/>
              <a:chOff x="2695275" y="4751624"/>
              <a:chExt cx="891591" cy="110799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49284" y="4982654"/>
                <a:ext cx="3561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1</a:t>
                </a:r>
              </a:p>
              <a:p>
                <a:r>
                  <a:rPr lang="en-US" altLang="ko-KR" sz="2400" b="1" dirty="0" smtClean="0"/>
                  <a:t>0</a:t>
                </a:r>
                <a:endParaRPr lang="ko-KR" altLang="en-US" sz="2400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695275" y="4751624"/>
                <a:ext cx="89159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/>
                  <a:t>[ ]</a:t>
                </a:r>
                <a:endParaRPr lang="ko-KR" altLang="en-US" sz="66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377536" y="4421715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=</a:t>
              </a:r>
              <a:endParaRPr lang="ko-KR" alt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8255" y="4423678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H</a:t>
              </a:r>
              <a:r>
                <a:rPr lang="en-US" altLang="ko-KR" sz="2400" b="1" dirty="0" smtClean="0"/>
                <a:t> |0&gt;  =</a:t>
              </a:r>
              <a:endParaRPr lang="ko-KR" alt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23561" y="4329381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/>
                <a:t>H</a:t>
              </a:r>
              <a:endParaRPr lang="ko-KR" altLang="en-US" sz="3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86246" y="4020304"/>
              <a:ext cx="4203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/>
                <a:t>]</a:t>
              </a:r>
              <a:endParaRPr lang="ko-KR" altLang="en-US" sz="6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695222" y="4253098"/>
                  <a:ext cx="872304" cy="887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222" y="4253098"/>
                  <a:ext cx="872304" cy="88716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1017" y="4241371"/>
                  <a:ext cx="1957158" cy="862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/>
                              </a:rPr>
                              <m:t>|0&gt;+ 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017" y="4241371"/>
                  <a:ext cx="1957158" cy="862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TextBox 48"/>
          <p:cNvSpPr txBox="1"/>
          <p:nvPr/>
        </p:nvSpPr>
        <p:spPr>
          <a:xfrm>
            <a:off x="1947370" y="5080280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66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653031" y="5092312"/>
            <a:ext cx="7069920" cy="1119960"/>
            <a:chOff x="653031" y="5092312"/>
            <a:chExt cx="7069920" cy="1119960"/>
          </a:xfrm>
        </p:grpSpPr>
        <p:sp>
          <p:nvSpPr>
            <p:cNvPr id="51" name="TextBox 50"/>
            <p:cNvSpPr txBox="1"/>
            <p:nvPr/>
          </p:nvSpPr>
          <p:spPr>
            <a:xfrm>
              <a:off x="4377014" y="5092312"/>
              <a:ext cx="4203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/>
                <a:t>[</a:t>
              </a:r>
              <a:endParaRPr lang="ko-KR" altLang="en-US" sz="6600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653031" y="5092312"/>
              <a:ext cx="7069920" cy="1119960"/>
              <a:chOff x="653031" y="5092312"/>
              <a:chExt cx="7069920" cy="1119960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2619123" y="5095092"/>
                <a:ext cx="891591" cy="1107996"/>
                <a:chOff x="2692783" y="4768688"/>
                <a:chExt cx="891591" cy="1107996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2949284" y="4982654"/>
                  <a:ext cx="3561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/>
                    <a:t>0</a:t>
                  </a:r>
                  <a:endParaRPr lang="en-US" altLang="ko-KR" sz="2400" b="1" dirty="0" smtClean="0"/>
                </a:p>
                <a:p>
                  <a:r>
                    <a:rPr lang="en-US" altLang="ko-KR" sz="2400" b="1" dirty="0"/>
                    <a:t>1</a:t>
                  </a:r>
                  <a:endParaRPr lang="ko-KR" altLang="en-US" sz="2400" b="1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692783" y="4768688"/>
                  <a:ext cx="891591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600" dirty="0" smtClean="0"/>
                    <a:t>[ ]</a:t>
                  </a:r>
                  <a:endParaRPr lang="ko-KR" altLang="en-US" sz="6600" dirty="0"/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4984926" y="5092312"/>
                <a:ext cx="420308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/>
                  <a:t>]</a:t>
                </a:r>
                <a:endParaRPr lang="ko-KR" altLang="en-US" sz="6600" dirty="0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653031" y="5313379"/>
                <a:ext cx="7069920" cy="898893"/>
                <a:chOff x="653031" y="5313379"/>
                <a:chExt cx="7069920" cy="898893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4665604" y="5325106"/>
                  <a:ext cx="45878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 smtClean="0"/>
                    <a:t> 1</a:t>
                  </a:r>
                </a:p>
                <a:p>
                  <a:r>
                    <a:rPr lang="en-US" altLang="ko-KR" sz="2400" b="1" dirty="0" smtClean="0"/>
                    <a:t>-1</a:t>
                  </a:r>
                  <a:endParaRPr lang="ko-KR" altLang="en-US" sz="2400" b="1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527427" y="5509771"/>
                  <a:ext cx="364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 smtClean="0"/>
                    <a:t>=</a:t>
                  </a:r>
                  <a:endParaRPr lang="ko-KR" altLang="en-US" sz="2400" b="1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412312" y="5493723"/>
                  <a:ext cx="3642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 smtClean="0"/>
                    <a:t>=</a:t>
                  </a:r>
                  <a:endParaRPr lang="ko-KR" altLang="en-US" sz="2400" b="1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653031" y="5495686"/>
                  <a:ext cx="12795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/>
                    <a:t>H</a:t>
                  </a:r>
                  <a:r>
                    <a:rPr lang="en-US" altLang="ko-KR" sz="2400" b="1" dirty="0" smtClean="0"/>
                    <a:t> |1&gt;  =</a:t>
                  </a:r>
                  <a:endParaRPr lang="ko-KR" altLang="en-US" sz="2400" b="1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034273" y="5401389"/>
                  <a:ext cx="51809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600" b="1" dirty="0" smtClean="0"/>
                    <a:t>H</a:t>
                  </a:r>
                  <a:endParaRPr lang="ko-KR" altLang="en-US" sz="3600" b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3729998" y="5325106"/>
                      <a:ext cx="872304" cy="8871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998" y="5325106"/>
                      <a:ext cx="872304" cy="88716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5765793" y="5313379"/>
                      <a:ext cx="1957158" cy="8628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|0&gt;− </m:t>
                                </m:r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&gt;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793" y="5313379"/>
                      <a:ext cx="1957158" cy="86280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87150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논리 </a:t>
            </a:r>
            <a:r>
              <a:rPr lang="ko-KR" altLang="en-US" dirty="0" err="1"/>
              <a:t>게이트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916907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Pauli X Y Z </a:t>
            </a:r>
            <a:r>
              <a:rPr lang="ko-KR" altLang="en-US" sz="3200" dirty="0" err="1" smtClean="0"/>
              <a:t>게이트</a:t>
            </a:r>
            <a:endParaRPr lang="en-US" altLang="ko-KR" sz="3200" dirty="0" smtClean="0"/>
          </a:p>
          <a:p>
            <a:pPr marL="0" indent="0">
              <a:buNone/>
            </a:pPr>
            <a:endParaRPr lang="ko-KR" altLang="en-US" sz="3200" dirty="0"/>
          </a:p>
        </p:txBody>
      </p:sp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041" y="1749594"/>
            <a:ext cx="3896560" cy="414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4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논리 </a:t>
            </a:r>
            <a:r>
              <a:rPr lang="ko-KR" altLang="en-US" dirty="0" err="1"/>
              <a:t>게이트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916907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Pauli X Y Z </a:t>
            </a:r>
            <a:r>
              <a:rPr lang="ko-KR" altLang="en-US" sz="3200" dirty="0" err="1" smtClean="0"/>
              <a:t>게이트</a:t>
            </a:r>
            <a:endParaRPr lang="en-US" altLang="ko-KR" sz="3200" dirty="0" smtClean="0"/>
          </a:p>
          <a:p>
            <a:pPr marL="0" indent="0">
              <a:buNone/>
            </a:pPr>
            <a:endParaRPr lang="ko-KR" altLang="en-US" sz="3200" dirty="0"/>
          </a:p>
        </p:txBody>
      </p:sp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49594"/>
            <a:ext cx="3896560" cy="414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1" y="2312726"/>
            <a:ext cx="1925053" cy="88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0" y="3429000"/>
            <a:ext cx="2084973" cy="10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2" y="4726656"/>
            <a:ext cx="2409824" cy="113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0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논리 </a:t>
            </a:r>
            <a:r>
              <a:rPr lang="ko-KR" altLang="en-US" dirty="0" err="1"/>
              <a:t>게이트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916907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Phase shift </a:t>
            </a:r>
            <a:r>
              <a:rPr lang="ko-KR" altLang="en-US" sz="3200" dirty="0" err="1" smtClean="0"/>
              <a:t>게이트</a:t>
            </a:r>
            <a:endParaRPr lang="en-US" altLang="ko-KR" sz="3200" dirty="0" smtClean="0"/>
          </a:p>
          <a:p>
            <a:pPr marL="0" indent="0">
              <a:buNone/>
            </a:pPr>
            <a:endParaRPr lang="ko-KR" altLang="en-US" sz="3200" dirty="0"/>
          </a:p>
        </p:txBody>
      </p:sp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758" y="1749594"/>
            <a:ext cx="3896560" cy="414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7">
            <a:extLst>
              <a:ext uri="{FF2B5EF4-FFF2-40B4-BE49-F238E27FC236}">
                <a16:creationId xmlns:a16="http://schemas.microsoft.com/office/drawing/2014/main" id="{65BA31C1-9559-4201-A11B-CD5E02CC6D22}"/>
              </a:ext>
            </a:extLst>
          </p:cNvPr>
          <p:cNvSpPr txBox="1"/>
          <p:nvPr/>
        </p:nvSpPr>
        <p:spPr>
          <a:xfrm>
            <a:off x="279399" y="1797708"/>
            <a:ext cx="8559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S </a:t>
            </a:r>
            <a:r>
              <a:rPr lang="ko-KR" altLang="en-US" sz="2000" dirty="0"/>
              <a:t>게이트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en-US" altLang="ko-KR" sz="2000" dirty="0"/>
              <a:t>1</a:t>
            </a:r>
            <a:r>
              <a:rPr lang="ko-KR" altLang="en-US" sz="2000" dirty="0"/>
              <a:t>의 위상을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  <a:r>
              <a:rPr lang="ko-KR" altLang="en-US" sz="2000" dirty="0"/>
              <a:t>의 계수로 변경</a:t>
            </a:r>
            <a:r>
              <a:rPr lang="en-US" altLang="ko-KR" sz="2000" dirty="0"/>
              <a:t> / Z </a:t>
            </a:r>
            <a:r>
              <a:rPr lang="ko-KR" altLang="en-US" sz="2000" dirty="0"/>
              <a:t>축을 중심으로 </a:t>
            </a:r>
            <a:r>
              <a:rPr lang="en-US" altLang="ko-KR" sz="2000" dirty="0"/>
              <a:t>n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/ 2 </a:t>
            </a:r>
            <a:r>
              <a:rPr lang="ko-KR" altLang="en-US" sz="2000" dirty="0"/>
              <a:t>회전</a:t>
            </a: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58D923-898C-42BC-9A07-410D8AA3EA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81" b="10989"/>
          <a:stretch/>
        </p:blipFill>
        <p:spPr>
          <a:xfrm>
            <a:off x="1911437" y="1882746"/>
            <a:ext cx="1206602" cy="9055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2103BA-D891-43E8-B02B-348AC3836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437" y="3332488"/>
            <a:ext cx="1430822" cy="9131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94DA14-0115-4320-8C44-27A1ABCE2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504" y="4697901"/>
            <a:ext cx="1107514" cy="908730"/>
          </a:xfrm>
          <a:prstGeom prst="rect">
            <a:avLst/>
          </a:prstGeom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B454777D-5700-4398-86FD-D3A54ACBF888}"/>
              </a:ext>
            </a:extLst>
          </p:cNvPr>
          <p:cNvSpPr txBox="1"/>
          <p:nvPr/>
        </p:nvSpPr>
        <p:spPr>
          <a:xfrm>
            <a:off x="279399" y="3454706"/>
            <a:ext cx="8559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 </a:t>
            </a:r>
            <a:r>
              <a:rPr lang="ko-KR" altLang="en-US" sz="2000" dirty="0"/>
              <a:t>게이트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Z </a:t>
            </a:r>
            <a:r>
              <a:rPr lang="ko-KR" altLang="en-US" sz="2000" dirty="0"/>
              <a:t>축을 중심으로 </a:t>
            </a:r>
            <a:r>
              <a:rPr lang="en-US" altLang="ko-KR" sz="2000" dirty="0"/>
              <a:t>n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/ 4 </a:t>
            </a:r>
            <a:r>
              <a:rPr lang="ko-KR" altLang="en-US" sz="2000" dirty="0"/>
              <a:t>회전</a:t>
            </a:r>
            <a:endParaRPr lang="en-US" altLang="ko-KR" sz="2000" dirty="0"/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AB310642-80B2-4ED9-8EA4-EC0FAF34E98A}"/>
              </a:ext>
            </a:extLst>
          </p:cNvPr>
          <p:cNvSpPr txBox="1"/>
          <p:nvPr/>
        </p:nvSpPr>
        <p:spPr>
          <a:xfrm>
            <a:off x="279399" y="4825839"/>
            <a:ext cx="8559623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위상 이동</a:t>
            </a:r>
            <a:r>
              <a:rPr lang="en-US" altLang="ko-KR" sz="2000" dirty="0"/>
              <a:t> </a:t>
            </a:r>
            <a:r>
              <a:rPr lang="ko-KR" altLang="en-US" sz="2000" dirty="0"/>
              <a:t>게이트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Z </a:t>
            </a:r>
            <a:r>
              <a:rPr lang="ko-KR" altLang="en-US" sz="2000" dirty="0"/>
              <a:t>축을 중심으로 임의의 </a:t>
            </a:r>
            <a:r>
              <a:rPr lang="en-US" altLang="ko-KR" sz="2000" dirty="0"/>
              <a:t>θ</a:t>
            </a:r>
            <a:r>
              <a:rPr lang="ko-KR" altLang="en-US" sz="2000" dirty="0"/>
              <a:t>만큼 회전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435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논리 </a:t>
            </a:r>
            <a:r>
              <a:rPr lang="ko-KR" altLang="en-US" dirty="0" err="1"/>
              <a:t>게이트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2192254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SWAP </a:t>
            </a:r>
            <a:r>
              <a:rPr lang="ko-KR" altLang="en-US" sz="3200" dirty="0" err="1" smtClean="0"/>
              <a:t>게이트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2400" dirty="0" smtClean="0"/>
              <a:t>두 </a:t>
            </a:r>
            <a:r>
              <a:rPr lang="ko-KR" altLang="en-US" sz="2400" dirty="0" err="1" smtClean="0"/>
              <a:t>큐비트를</a:t>
            </a:r>
            <a:r>
              <a:rPr lang="ko-KR" altLang="en-US" sz="2400" dirty="0" smtClean="0"/>
              <a:t> 교환</a:t>
            </a:r>
            <a:endParaRPr lang="en-US" altLang="ko-KR" sz="3200" dirty="0" smtClean="0"/>
          </a:p>
          <a:p>
            <a:pPr marL="0" indent="0">
              <a:buNone/>
            </a:pPr>
            <a:endParaRPr lang="ko-KR" altLang="en-US" sz="3200" dirty="0"/>
          </a:p>
        </p:txBody>
      </p:sp>
      <p:pic>
        <p:nvPicPr>
          <p:cNvPr id="17" name="그래픽 8">
            <a:extLst>
              <a:ext uri="{FF2B5EF4-FFF2-40B4-BE49-F238E27FC236}">
                <a16:creationId xmlns:a16="http://schemas.microsoft.com/office/drawing/2014/main" id="{009A721A-BFF8-4E3C-B858-A7CE3F2D9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1423" y="2910757"/>
            <a:ext cx="4176159" cy="204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논리 </a:t>
            </a:r>
            <a:r>
              <a:rPr lang="ko-KR" altLang="en-US" dirty="0" err="1"/>
              <a:t>게이트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2192254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CNOT </a:t>
            </a:r>
            <a:r>
              <a:rPr lang="ko-KR" altLang="en-US" sz="3200" dirty="0" err="1" smtClean="0"/>
              <a:t>게이트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 </a:t>
            </a:r>
            <a:r>
              <a:rPr lang="ko-KR" altLang="en-US" sz="2400" dirty="0" smtClean="0"/>
              <a:t>첫 번째 </a:t>
            </a:r>
            <a:r>
              <a:rPr lang="ko-KR" altLang="en-US" sz="2400" dirty="0" err="1" smtClean="0"/>
              <a:t>큐비트가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인 경우에 두 번째 큐 비트에 </a:t>
            </a:r>
            <a:r>
              <a:rPr lang="en-US" altLang="ko-KR" sz="2400" dirty="0" smtClean="0"/>
              <a:t>NOT </a:t>
            </a:r>
            <a:r>
              <a:rPr lang="ko-KR" altLang="en-US" sz="2400" dirty="0" err="1" smtClean="0"/>
              <a:t>게이트</a:t>
            </a:r>
            <a:r>
              <a:rPr lang="ko-KR" altLang="en-US" sz="2400" dirty="0" smtClean="0"/>
              <a:t> 연산 수행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</a:t>
            </a:r>
            <a:r>
              <a:rPr lang="ko-KR" altLang="en-US" sz="2400" dirty="0" smtClean="0"/>
              <a:t>중첩 효과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ko-KR" altLang="en-US" sz="3200" dirty="0"/>
          </a:p>
        </p:txBody>
      </p:sp>
      <p:sp>
        <p:nvSpPr>
          <p:cNvPr id="7" name="AutoShape 4" descr=" X = \begin{bmatrix} 0 &amp; 1 \\ 1 &amp; 0 \end{bmatrix}"/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Picture 2" descr="https://cdn-images-1.medium.com/max/1200/1*w0nOmPSloLBhaRmBX8JE8g.png">
            <a:extLst>
              <a:ext uri="{FF2B5EF4-FFF2-40B4-BE49-F238E27FC236}">
                <a16:creationId xmlns:a16="http://schemas.microsoft.com/office/drawing/2014/main" id="{7C5E466B-E678-4BC8-9B35-D2F9555F1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8" r="32654"/>
          <a:stretch/>
        </p:blipFill>
        <p:spPr bwMode="auto">
          <a:xfrm>
            <a:off x="708526" y="3658101"/>
            <a:ext cx="385291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6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논리 </a:t>
            </a:r>
            <a:r>
              <a:rPr lang="ko-KR" altLang="en-US" dirty="0" err="1"/>
              <a:t>게이트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255157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TOFFOLI </a:t>
            </a:r>
            <a:r>
              <a:rPr lang="ko-KR" altLang="en-US" sz="3200" dirty="0" err="1" smtClean="0"/>
              <a:t>게이트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CCNOT </a:t>
            </a:r>
            <a:r>
              <a:rPr lang="ko-KR" altLang="en-US" sz="2400" dirty="0" err="1" smtClean="0"/>
              <a:t>게이트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3 </a:t>
            </a:r>
            <a:r>
              <a:rPr lang="ko-KR" altLang="en-US" sz="2400" dirty="0" err="1" smtClean="0"/>
              <a:t>큐비트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게이트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첫 번째 두 비트가 모두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인 경우 세 번째  </a:t>
            </a:r>
            <a:r>
              <a:rPr lang="ko-KR" altLang="en-US" sz="2400" dirty="0" err="1" smtClean="0"/>
              <a:t>큐비트에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NOT </a:t>
            </a:r>
            <a:r>
              <a:rPr lang="ko-KR" altLang="en-US" sz="2400" dirty="0" smtClean="0"/>
              <a:t>연산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endParaRPr lang="en-US" altLang="ko-KR" sz="3200" dirty="0" smtClean="0"/>
          </a:p>
          <a:p>
            <a:pPr marL="0" indent="0">
              <a:buNone/>
            </a:pPr>
            <a:endParaRPr lang="ko-KR" altLang="en-US" sz="3200" dirty="0"/>
          </a:p>
        </p:txBody>
      </p:sp>
      <p:sp>
        <p:nvSpPr>
          <p:cNvPr id="7" name="AutoShape 4" descr=" X = \begin{bmatrix} 0 &amp; 1 \\ 1 &amp; 0 \end{bmatrix}"/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4162E5-FD2E-4FFD-8BD1-2B8D0058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46" y="3518115"/>
            <a:ext cx="3627130" cy="2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논리 </a:t>
            </a:r>
            <a:r>
              <a:rPr lang="ko-KR" altLang="en-US" dirty="0" err="1"/>
              <a:t>게이트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2551570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Fredkin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게이트</a:t>
            </a:r>
            <a:r>
              <a:rPr lang="en-US" altLang="ko-KR" sz="2400" dirty="0" smtClean="0"/>
              <a:t>(CSWAP </a:t>
            </a:r>
            <a:r>
              <a:rPr lang="ko-KR" altLang="en-US" sz="2400" dirty="0" err="1" smtClean="0"/>
              <a:t>게이트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첫 번째 비트가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인 경우 마지막 두 </a:t>
            </a:r>
            <a:r>
              <a:rPr lang="ko-KR" altLang="en-US" sz="2400" dirty="0" err="1" smtClean="0"/>
              <a:t>비트를</a:t>
            </a:r>
            <a:r>
              <a:rPr lang="ko-KR" altLang="en-US" sz="2400" dirty="0" smtClean="0"/>
              <a:t> 교체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endParaRPr lang="en-US" altLang="ko-KR" sz="3200" dirty="0" smtClean="0"/>
          </a:p>
          <a:p>
            <a:pPr marL="0" indent="0">
              <a:buNone/>
            </a:pPr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A233AC-6097-4D2A-AE84-A8453AE7F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842082"/>
            <a:ext cx="39624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양자 논리 </a:t>
            </a:r>
            <a:r>
              <a:rPr lang="ko-KR" altLang="en-US" dirty="0" err="1" smtClean="0"/>
              <a:t>게이트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Not </a:t>
            </a:r>
            <a:r>
              <a:rPr lang="ko-KR" altLang="en-US" dirty="0" err="1" smtClean="0"/>
              <a:t>게이트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err="1" smtClean="0"/>
              <a:t>Hadamard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게이트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 smtClean="0"/>
              <a:t>그 외에 </a:t>
            </a:r>
            <a:r>
              <a:rPr lang="ko-KR" altLang="en-US" dirty="0" err="1" smtClean="0"/>
              <a:t>게이트</a:t>
            </a:r>
            <a:r>
              <a:rPr lang="ko-KR" altLang="en-US" dirty="0" smtClean="0"/>
              <a:t> 등등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양자 논리 </a:t>
            </a:r>
            <a:r>
              <a:rPr lang="ko-KR" altLang="en-US" dirty="0" err="1" smtClean="0"/>
              <a:t>게이트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기존 컴퓨터 논리 </a:t>
            </a:r>
            <a:r>
              <a:rPr lang="ko-KR" altLang="en-US" dirty="0" err="1" smtClean="0"/>
              <a:t>게이트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4" b="49538"/>
          <a:stretch/>
        </p:blipFill>
        <p:spPr bwMode="auto">
          <a:xfrm>
            <a:off x="1282615" y="2411688"/>
            <a:ext cx="3686426" cy="32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861258" y="2426367"/>
            <a:ext cx="3269331" cy="327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논리 </a:t>
            </a:r>
            <a:r>
              <a:rPr lang="ko-KR" altLang="en-US" dirty="0" err="1"/>
              <a:t>게이트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양자 컴퓨터 양자 </a:t>
            </a:r>
            <a:r>
              <a:rPr lang="ko-KR" altLang="en-US" dirty="0" err="1" smtClean="0"/>
              <a:t>게이트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400" dirty="0" smtClean="0"/>
              <a:t>복소수 벡터들에 대한 행렬 곱셈</a:t>
            </a:r>
            <a:endParaRPr lang="ko-KR" altLang="en-US" sz="2400" dirty="0"/>
          </a:p>
        </p:txBody>
      </p:sp>
      <p:pic>
        <p:nvPicPr>
          <p:cNvPr id="5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98" y="1845846"/>
            <a:ext cx="3679992" cy="391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논리 </a:t>
            </a:r>
            <a:r>
              <a:rPr lang="ko-KR" altLang="en-US" dirty="0" err="1"/>
              <a:t>게이트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양자 컴퓨터 양자 </a:t>
            </a:r>
            <a:r>
              <a:rPr lang="ko-KR" altLang="en-US" dirty="0" err="1" smtClean="0"/>
              <a:t>게이트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400" dirty="0" err="1" smtClean="0"/>
              <a:t>큐비</a:t>
            </a:r>
            <a:r>
              <a:rPr lang="ko-KR" altLang="en-US" sz="2400" dirty="0" err="1"/>
              <a:t>트</a:t>
            </a:r>
            <a:r>
              <a:rPr lang="ko-KR" altLang="en-US" sz="2400" dirty="0" smtClean="0"/>
              <a:t> 상태 </a:t>
            </a:r>
            <a:r>
              <a:rPr lang="en-US" altLang="ko-KR" sz="2400" dirty="0" smtClean="0"/>
              <a:t>– 2</a:t>
            </a:r>
            <a:r>
              <a:rPr lang="ko-KR" altLang="en-US" sz="2400" dirty="0" smtClean="0"/>
              <a:t>차원 벡터에서의 상태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sz="2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6887635" y="2035570"/>
            <a:ext cx="4336031" cy="3673198"/>
            <a:chOff x="2333354" y="1804738"/>
            <a:chExt cx="4336031" cy="3673198"/>
          </a:xfrm>
        </p:grpSpPr>
        <p:grpSp>
          <p:nvGrpSpPr>
            <p:cNvPr id="12" name="그룹 11"/>
            <p:cNvGrpSpPr/>
            <p:nvPr/>
          </p:nvGrpSpPr>
          <p:grpSpPr>
            <a:xfrm>
              <a:off x="2333354" y="1804738"/>
              <a:ext cx="4336031" cy="3673198"/>
              <a:chOff x="2333354" y="1804738"/>
              <a:chExt cx="4336031" cy="3673198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2610853" y="2298035"/>
                <a:ext cx="3416969" cy="2987126"/>
                <a:chOff x="2586789" y="2213811"/>
                <a:chExt cx="2518611" cy="2201778"/>
              </a:xfrm>
            </p:grpSpPr>
            <p:cxnSp>
              <p:nvCxnSpPr>
                <p:cNvPr id="6" name="직선 화살표 연결선 5"/>
                <p:cNvCxnSpPr/>
                <p:nvPr/>
              </p:nvCxnSpPr>
              <p:spPr>
                <a:xfrm flipV="1">
                  <a:off x="2586789" y="2213811"/>
                  <a:ext cx="0" cy="22017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화살표 연결선 6"/>
                <p:cNvCxnSpPr/>
                <p:nvPr/>
              </p:nvCxnSpPr>
              <p:spPr>
                <a:xfrm>
                  <a:off x="2586789" y="4415589"/>
                  <a:ext cx="251861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2333354" y="1804738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|1&gt;</a:t>
                </a:r>
                <a:endParaRPr lang="ko-KR" altLang="en-US" sz="24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047099" y="501627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|0&gt;</a:t>
                </a:r>
                <a:endParaRPr lang="ko-KR" altLang="en-US" sz="2400" b="1" dirty="0"/>
              </a:p>
            </p:txBody>
          </p:sp>
        </p:grpSp>
        <p:cxnSp>
          <p:nvCxnSpPr>
            <p:cNvPr id="14" name="직선 화살표 연결선 13"/>
            <p:cNvCxnSpPr/>
            <p:nvPr/>
          </p:nvCxnSpPr>
          <p:spPr>
            <a:xfrm flipV="1">
              <a:off x="2610853" y="3164305"/>
              <a:ext cx="2370221" cy="21208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888958" y="35493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247" y="2617449"/>
            <a:ext cx="2899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 |0&gt; + b |1&gt;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a: 0.6</a:t>
            </a:r>
          </a:p>
          <a:p>
            <a:r>
              <a:rPr lang="en-US" altLang="ko-KR" sz="2400" b="1" dirty="0"/>
              <a:t>b</a:t>
            </a:r>
            <a:r>
              <a:rPr lang="en-US" altLang="ko-KR" sz="2400" b="1" dirty="0" smtClean="0"/>
              <a:t>: 0.8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696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논리 </a:t>
            </a:r>
            <a:r>
              <a:rPr lang="ko-KR" altLang="en-US" dirty="0" err="1"/>
              <a:t>게이트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NOT </a:t>
            </a:r>
            <a:r>
              <a:rPr lang="ko-KR" altLang="en-US" sz="3200" dirty="0" err="1" smtClean="0"/>
              <a:t>게이트</a:t>
            </a:r>
            <a:endParaRPr lang="en-US" altLang="ko-KR" sz="32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|0&gt; </a:t>
            </a:r>
            <a:r>
              <a:rPr lang="en-US" altLang="ko-KR" dirty="0" smtClean="0">
                <a:sym typeface="Wingdings" pitchFamily="2" charset="2"/>
              </a:rPr>
              <a:t> |1&gt;	</a:t>
            </a:r>
            <a:endParaRPr lang="en-US" altLang="ko-KR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  </a:t>
            </a:r>
            <a:r>
              <a:rPr lang="en-US" altLang="ko-KR" dirty="0" smtClean="0"/>
              <a:t>|1&gt;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 smtClean="0">
                <a:sym typeface="Wingdings" pitchFamily="2" charset="2"/>
              </a:rPr>
              <a:t>|0&gt;</a:t>
            </a:r>
          </a:p>
          <a:p>
            <a:pPr marL="0" indent="0">
              <a:buNone/>
            </a:pPr>
            <a:endParaRPr lang="en-US" altLang="ko-KR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a |0&gt; + b |1&gt;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a |1&gt; + b |0&gt; </a:t>
            </a:r>
            <a:endParaRPr lang="ko-KR" altLang="en-US" dirty="0"/>
          </a:p>
          <a:p>
            <a:pPr marL="0" indent="0">
              <a:buNone/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26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논리 </a:t>
            </a:r>
            <a:r>
              <a:rPr lang="ko-KR" altLang="en-US" dirty="0" err="1"/>
              <a:t>게이트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260792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NOT </a:t>
            </a:r>
            <a:r>
              <a:rPr lang="ko-KR" altLang="en-US" sz="3200" dirty="0" err="1" smtClean="0"/>
              <a:t>게이트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endParaRPr lang="en-US" altLang="ko-KR" sz="3200" dirty="0"/>
          </a:p>
          <a:p>
            <a:pPr marL="0" indent="0">
              <a:buNone/>
            </a:pPr>
            <a:endParaRPr lang="ko-KR" altLang="en-US" sz="3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852862" y="2119504"/>
            <a:ext cx="4271210" cy="646331"/>
            <a:chOff x="1094874" y="4477434"/>
            <a:chExt cx="4271210" cy="64633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094874" y="4800600"/>
              <a:ext cx="4271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84257" y="4477434"/>
              <a:ext cx="492443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/>
                <a:t>X</a:t>
              </a:r>
              <a:endParaRPr lang="ko-KR" altLang="en-US" sz="36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5326" y="225800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양자 회로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5326" y="32526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행렬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64466" y="3114114"/>
            <a:ext cx="889987" cy="64633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X =</a:t>
            </a:r>
            <a:endParaRPr lang="ko-KR" altLang="en-US" sz="3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701391" y="2788987"/>
            <a:ext cx="1127232" cy="1107996"/>
            <a:chOff x="2701391" y="4749860"/>
            <a:chExt cx="1127232" cy="1107996"/>
          </a:xfrm>
        </p:grpSpPr>
        <p:sp>
          <p:nvSpPr>
            <p:cNvPr id="10" name="TextBox 9"/>
            <p:cNvSpPr txBox="1"/>
            <p:nvPr/>
          </p:nvSpPr>
          <p:spPr>
            <a:xfrm>
              <a:off x="2949284" y="4982654"/>
              <a:ext cx="6126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0 1</a:t>
              </a:r>
            </a:p>
            <a:p>
              <a:r>
                <a:rPr lang="en-US" altLang="ko-KR" sz="2400" b="1" dirty="0" smtClean="0"/>
                <a:t>1 0</a:t>
              </a:r>
              <a:endParaRPr lang="ko-KR" alt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01391" y="4749860"/>
              <a:ext cx="112723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/>
                <a:t>[  ]</a:t>
              </a:r>
              <a:endParaRPr lang="ko-KR" altLang="en-US" sz="6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639435" y="440363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|1&gt;</a:t>
            </a:r>
            <a:endParaRPr lang="ko-KR" altLang="en-US" sz="24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912594" y="4008272"/>
            <a:ext cx="1127232" cy="1107996"/>
            <a:chOff x="2701391" y="4749860"/>
            <a:chExt cx="1127232" cy="1107996"/>
          </a:xfrm>
        </p:grpSpPr>
        <p:sp>
          <p:nvSpPr>
            <p:cNvPr id="17" name="TextBox 16"/>
            <p:cNvSpPr txBox="1"/>
            <p:nvPr/>
          </p:nvSpPr>
          <p:spPr>
            <a:xfrm>
              <a:off x="2949284" y="4982654"/>
              <a:ext cx="6126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0 1</a:t>
              </a:r>
            </a:p>
            <a:p>
              <a:r>
                <a:rPr lang="en-US" altLang="ko-KR" sz="2400" b="1" dirty="0" smtClean="0"/>
                <a:t>1 0</a:t>
              </a:r>
              <a:endParaRPr lang="ko-KR" altLang="en-US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1391" y="4749860"/>
              <a:ext cx="112723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/>
                <a:t>[  ]</a:t>
              </a:r>
              <a:endParaRPr lang="ko-KR" altLang="en-US" sz="66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29910" y="4253098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en-US" altLang="ko-KR" sz="2400" b="1" dirty="0" smtClean="0"/>
          </a:p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30206" y="4020304"/>
            <a:ext cx="420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[</a:t>
            </a:r>
            <a:endParaRPr lang="ko-KR" altLang="en-US" sz="6600" dirty="0"/>
          </a:p>
        </p:txBody>
      </p:sp>
      <p:sp>
        <p:nvSpPr>
          <p:cNvPr id="22" name="TextBox 21"/>
          <p:cNvSpPr txBox="1"/>
          <p:nvPr/>
        </p:nvSpPr>
        <p:spPr>
          <a:xfrm>
            <a:off x="3948949" y="443776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=</a:t>
            </a:r>
            <a:endParaRPr lang="ko-KR" altLang="en-US" sz="2400" b="1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077822" y="4006020"/>
            <a:ext cx="891591" cy="1107996"/>
            <a:chOff x="2695275" y="4751624"/>
            <a:chExt cx="891591" cy="1107996"/>
          </a:xfrm>
        </p:grpSpPr>
        <p:sp>
          <p:nvSpPr>
            <p:cNvPr id="24" name="TextBox 23"/>
            <p:cNvSpPr txBox="1"/>
            <p:nvPr/>
          </p:nvSpPr>
          <p:spPr>
            <a:xfrm>
              <a:off x="2949284" y="4982654"/>
              <a:ext cx="3561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</a:p>
            <a:p>
              <a:r>
                <a:rPr lang="en-US" altLang="ko-KR" sz="2400" b="1" dirty="0" smtClean="0"/>
                <a:t>0</a:t>
              </a:r>
              <a:endParaRPr lang="ko-KR" altLang="en-US" sz="2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95275" y="4751624"/>
              <a:ext cx="8915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/>
                <a:t>[ ]</a:t>
              </a:r>
              <a:endParaRPr lang="ko-KR" altLang="en-US" sz="6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53021" y="4022070"/>
            <a:ext cx="420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]</a:t>
            </a:r>
            <a:endParaRPr lang="ko-KR" altLang="en-US" sz="6600" dirty="0"/>
          </a:p>
        </p:txBody>
      </p:sp>
      <p:sp>
        <p:nvSpPr>
          <p:cNvPr id="27" name="TextBox 26"/>
          <p:cNvSpPr txBox="1"/>
          <p:nvPr/>
        </p:nvSpPr>
        <p:spPr>
          <a:xfrm>
            <a:off x="5184106" y="442171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=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18255" y="442367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X |0&gt;  =</a:t>
            </a:r>
            <a:endParaRPr lang="ko-KR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677769" y="5499529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|0&gt;</a:t>
            </a:r>
            <a:endParaRPr lang="ko-KR" altLang="en-US" sz="24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950928" y="5104171"/>
            <a:ext cx="1127232" cy="1107996"/>
            <a:chOff x="2701391" y="4749860"/>
            <a:chExt cx="1127232" cy="1107996"/>
          </a:xfrm>
        </p:grpSpPr>
        <p:sp>
          <p:nvSpPr>
            <p:cNvPr id="31" name="TextBox 30"/>
            <p:cNvSpPr txBox="1"/>
            <p:nvPr/>
          </p:nvSpPr>
          <p:spPr>
            <a:xfrm>
              <a:off x="2949284" y="4982654"/>
              <a:ext cx="6126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0 1</a:t>
              </a:r>
            </a:p>
            <a:p>
              <a:r>
                <a:rPr lang="en-US" altLang="ko-KR" sz="2400" b="1" dirty="0" smtClean="0"/>
                <a:t>1 0</a:t>
              </a:r>
              <a:endParaRPr lang="ko-KR" altLang="en-US" sz="24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1391" y="4749860"/>
              <a:ext cx="112723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smtClean="0"/>
                <a:t>[  ]</a:t>
              </a:r>
              <a:endParaRPr lang="ko-KR" altLang="en-US" sz="66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32148" y="5361029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</a:t>
            </a:r>
          </a:p>
          <a:p>
            <a:r>
              <a:rPr lang="en-US" altLang="ko-KR" sz="2400" b="1" dirty="0" smtClean="0"/>
              <a:t>0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368540" y="5128235"/>
            <a:ext cx="420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[</a:t>
            </a:r>
            <a:endParaRPr lang="ko-KR" altLang="en-US" sz="6600" dirty="0"/>
          </a:p>
        </p:txBody>
      </p:sp>
      <p:sp>
        <p:nvSpPr>
          <p:cNvPr id="36" name="TextBox 35"/>
          <p:cNvSpPr txBox="1"/>
          <p:nvPr/>
        </p:nvSpPr>
        <p:spPr>
          <a:xfrm>
            <a:off x="3987283" y="553366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=</a:t>
            </a:r>
            <a:endParaRPr lang="ko-KR" alt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370165" y="5332949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</a:t>
            </a:r>
          </a:p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16156" y="5101919"/>
            <a:ext cx="420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[</a:t>
            </a:r>
            <a:endParaRPr lang="ko-KR" altLang="en-US" sz="6600" dirty="0"/>
          </a:p>
        </p:txBody>
      </p:sp>
      <p:sp>
        <p:nvSpPr>
          <p:cNvPr id="40" name="TextBox 39"/>
          <p:cNvSpPr txBox="1"/>
          <p:nvPr/>
        </p:nvSpPr>
        <p:spPr>
          <a:xfrm>
            <a:off x="4879323" y="5130001"/>
            <a:ext cx="420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]</a:t>
            </a:r>
            <a:endParaRPr lang="ko-KR" altLang="en-US" sz="6600" dirty="0"/>
          </a:p>
        </p:txBody>
      </p:sp>
      <p:sp>
        <p:nvSpPr>
          <p:cNvPr id="41" name="TextBox 40"/>
          <p:cNvSpPr txBox="1"/>
          <p:nvPr/>
        </p:nvSpPr>
        <p:spPr>
          <a:xfrm>
            <a:off x="5222440" y="551761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=</a:t>
            </a:r>
            <a:endParaRPr lang="ko-KR" alt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56589" y="551957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X |1&gt;  =</a:t>
            </a:r>
            <a:endParaRPr lang="ko-KR" alt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582373" y="5106923"/>
            <a:ext cx="420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]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3736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논리 </a:t>
            </a:r>
            <a:r>
              <a:rPr lang="ko-KR" altLang="en-US" dirty="0" err="1"/>
              <a:t>게이트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43579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NOT </a:t>
            </a:r>
            <a:r>
              <a:rPr lang="ko-KR" altLang="en-US" sz="3200" dirty="0" err="1" smtClean="0"/>
              <a:t>게이트</a:t>
            </a:r>
            <a:endParaRPr lang="en-US" altLang="ko-KR" sz="32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a </a:t>
            </a:r>
            <a:r>
              <a:rPr lang="en-US" altLang="ko-KR" dirty="0"/>
              <a:t>|0&gt; + b |1&gt;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a |1&gt; + b |0&gt;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en-US" altLang="ko-KR" dirty="0"/>
              <a:t> a |0&gt; + b |1&gt;</a:t>
            </a:r>
            <a:endParaRPr lang="ko-KR" altLang="en-US" dirty="0"/>
          </a:p>
          <a:p>
            <a:pPr marL="0" indent="0">
              <a:buNone/>
            </a:pPr>
            <a:endParaRPr lang="ko-KR" altLang="en-US" sz="3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852862" y="2430638"/>
            <a:ext cx="42712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24097" y="2107472"/>
            <a:ext cx="492443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X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05326" y="224597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양자 회로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34688" y="2107472"/>
            <a:ext cx="492443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X</a:t>
            </a:r>
            <a:endParaRPr lang="ko-KR" altLang="en-US" sz="36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852862" y="4427880"/>
            <a:ext cx="42712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7358" y="42432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동</a:t>
            </a:r>
            <a:r>
              <a:rPr lang="ko-KR" altLang="en-US" b="1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09450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논리 </a:t>
            </a:r>
            <a:r>
              <a:rPr lang="ko-KR" altLang="en-US" dirty="0" err="1"/>
              <a:t>게이트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4357938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Hadamard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게이트</a:t>
            </a:r>
            <a:endParaRPr lang="en-US" altLang="ko-KR" sz="32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17358" y="2189748"/>
            <a:ext cx="150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|</a:t>
            </a:r>
            <a:r>
              <a:rPr lang="en-US" altLang="ko-KR" sz="2800" dirty="0"/>
              <a:t>0</a:t>
            </a:r>
            <a:r>
              <a:rPr lang="en-US" altLang="ko-KR" sz="2800" dirty="0" smtClean="0"/>
              <a:t>&gt; </a:t>
            </a:r>
            <a:r>
              <a:rPr lang="en-US" altLang="ko-KR" sz="2800" dirty="0" smtClean="0">
                <a:sym typeface="Wingdings" pitchFamily="2" charset="2"/>
              </a:rPr>
              <a:t> 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6927" y="2019958"/>
                <a:ext cx="1937083" cy="862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|0&gt;+  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27" y="2019958"/>
                <a:ext cx="1937083" cy="862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17358" y="3373396"/>
            <a:ext cx="150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|1&gt; </a:t>
            </a:r>
            <a:r>
              <a:rPr lang="en-US" altLang="ko-KR" sz="2800" dirty="0" smtClean="0">
                <a:sym typeface="Wingdings" pitchFamily="2" charset="2"/>
              </a:rPr>
              <a:t> 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6927" y="3203606"/>
                <a:ext cx="1937083" cy="862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|0&gt;−  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27" y="3203606"/>
                <a:ext cx="1937083" cy="862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17358" y="4404102"/>
            <a:ext cx="3296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</a:t>
            </a:r>
            <a:r>
              <a:rPr lang="en-US" altLang="ko-KR" sz="2800" dirty="0" smtClean="0"/>
              <a:t> |0&gt; </a:t>
            </a:r>
            <a:r>
              <a:rPr lang="en-US" altLang="ko-KR" sz="2800" dirty="0" smtClean="0">
                <a:sym typeface="Wingdings" pitchFamily="2" charset="2"/>
              </a:rPr>
              <a:t>+ b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|1&gt; </a:t>
            </a:r>
            <a:r>
              <a:rPr lang="en-US" altLang="ko-KR" sz="2800" dirty="0" smtClean="0">
                <a:sym typeface="Wingdings" pitchFamily="2" charset="2"/>
              </a:rPr>
              <a:t> </a:t>
            </a:r>
            <a:r>
              <a:rPr lang="en-US" altLang="ko-KR" sz="2800" dirty="0" smtClean="0"/>
              <a:t> 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53565" y="4234312"/>
                <a:ext cx="1937083" cy="862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|0&gt;+  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565" y="4234312"/>
                <a:ext cx="1937083" cy="862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65205" y="4234312"/>
                <a:ext cx="1937083" cy="862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|0&gt;−  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05" y="4234312"/>
                <a:ext cx="1937083" cy="862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180322" y="4404102"/>
            <a:ext cx="473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a</a:t>
            </a:r>
            <a:endParaRPr lang="ko-KR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42782" y="4404102"/>
            <a:ext cx="88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+  b</a:t>
            </a:r>
            <a:endParaRPr lang="ko-KR" altLang="en-US" sz="2800" b="1" dirty="0"/>
          </a:p>
        </p:txBody>
      </p:sp>
      <p:sp>
        <p:nvSpPr>
          <p:cNvPr id="19" name="양쪽 대괄호 18"/>
          <p:cNvSpPr/>
          <p:nvPr/>
        </p:nvSpPr>
        <p:spPr>
          <a:xfrm>
            <a:off x="3653565" y="4234312"/>
            <a:ext cx="1937083" cy="8628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양쪽 대괄호 19"/>
          <p:cNvSpPr/>
          <p:nvPr/>
        </p:nvSpPr>
        <p:spPr>
          <a:xfrm>
            <a:off x="6553173" y="4234312"/>
            <a:ext cx="1937083" cy="8628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33507" y="5301110"/>
                <a:ext cx="1540069" cy="862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07" y="5301110"/>
                <a:ext cx="1540069" cy="862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87132" y="5301110"/>
                <a:ext cx="1744608" cy="862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132" y="5301110"/>
                <a:ext cx="1744608" cy="86267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06329" y="5479463"/>
                <a:ext cx="10948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/>
                        </a:rPr>
                        <m:t>|0&gt;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329" y="5479463"/>
                <a:ext cx="1094846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28916" y="5479463"/>
                <a:ext cx="8863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/>
                        </a:rPr>
                        <m:t>|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1</m:t>
                      </m:r>
                      <m:r>
                        <a:rPr lang="en-US" altLang="ko-KR" sz="2800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16" y="5479463"/>
                <a:ext cx="88632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60281" y="5479463"/>
                <a:ext cx="8863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281" y="5479463"/>
                <a:ext cx="88632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33939" y="5446772"/>
                <a:ext cx="8863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39" y="5446772"/>
                <a:ext cx="886327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03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  <p:bldP spid="23" grpId="0"/>
      <p:bldP spid="24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351</Words>
  <Application>Microsoft Office PowerPoint</Application>
  <PresentationFormat>와이드스크린</PresentationFormat>
  <Paragraphs>152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함초롬돋움</vt:lpstr>
      <vt:lpstr>Arial</vt:lpstr>
      <vt:lpstr>Cambria Math</vt:lpstr>
      <vt:lpstr>Wingdings</vt:lpstr>
      <vt:lpstr>CryptoCraft 테마</vt:lpstr>
      <vt:lpstr>제목 테마</vt:lpstr>
      <vt:lpstr>양자 논리 게이트</vt:lpstr>
      <vt:lpstr>PowerPoint 프레젠테이션</vt:lpstr>
      <vt:lpstr>양자 논리 게이트</vt:lpstr>
      <vt:lpstr>양자 논리 게이트</vt:lpstr>
      <vt:lpstr>양자 논리 게이트</vt:lpstr>
      <vt:lpstr>양자 논리 게이트</vt:lpstr>
      <vt:lpstr>양자 논리 게이트</vt:lpstr>
      <vt:lpstr>양자 논리 게이트</vt:lpstr>
      <vt:lpstr>양자 논리 게이트</vt:lpstr>
      <vt:lpstr>양자 논리 게이트</vt:lpstr>
      <vt:lpstr>양자 논리 게이트</vt:lpstr>
      <vt:lpstr>양자 논리 게이트</vt:lpstr>
      <vt:lpstr>양자 논리 게이트</vt:lpstr>
      <vt:lpstr>양자 논리 게이트</vt:lpstr>
      <vt:lpstr>양자 논리 게이트</vt:lpstr>
      <vt:lpstr>양자 논리 게이트</vt:lpstr>
      <vt:lpstr>양자 논리 게이트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info2</cp:lastModifiedBy>
  <cp:revision>71</cp:revision>
  <dcterms:created xsi:type="dcterms:W3CDTF">2019-03-05T04:29:07Z</dcterms:created>
  <dcterms:modified xsi:type="dcterms:W3CDTF">2019-04-21T08:24:26Z</dcterms:modified>
</cp:coreProperties>
</file>