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1" r:id="rId4"/>
    <p:sldId id="282" r:id="rId5"/>
    <p:sldId id="286" r:id="rId6"/>
    <p:sldId id="283" r:id="rId7"/>
    <p:sldId id="284" r:id="rId8"/>
    <p:sldId id="285" r:id="rId9"/>
    <p:sldId id="287" r:id="rId10"/>
    <p:sldId id="28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50" autoAdjust="0"/>
    <p:restoredTop sz="95401" autoAdjust="0"/>
  </p:normalViewPr>
  <p:slideViewPr>
    <p:cSldViewPr snapToGrid="0">
      <p:cViewPr>
        <p:scale>
          <a:sx n="75" d="100"/>
          <a:sy n="75" d="100"/>
        </p:scale>
        <p:origin x="828" y="3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5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CF6A8-6AA6-4784-940D-F52BCA743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6"/>
          <a:stretch/>
        </p:blipFill>
        <p:spPr>
          <a:xfrm>
            <a:off x="11822603" y="6229350"/>
            <a:ext cx="313504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039944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8213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59797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1715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8213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59474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2373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4C01E658-4E75-0C8C-E20D-94117C2967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46628" y="4429762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3" name="모서리가 둥근 직사각형 19">
            <a:extLst>
              <a:ext uri="{FF2B5EF4-FFF2-40B4-BE49-F238E27FC236}">
                <a16:creationId xmlns:a16="http://schemas.microsoft.com/office/drawing/2014/main" id="{28EF5411-21F1-CA63-475E-6C8EFF91D364}"/>
              </a:ext>
            </a:extLst>
          </p:cNvPr>
          <p:cNvSpPr/>
          <p:nvPr userDrawn="1"/>
        </p:nvSpPr>
        <p:spPr>
          <a:xfrm>
            <a:off x="1055592" y="443634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Knapsack Problem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커피동아리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8D1E7-D946-B6A4-1DB4-12106B86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Knapsack Problem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36A280-BF26-EF73-C51D-A05ADB88C9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Combinatorial optimization</a:t>
            </a:r>
            <a:r>
              <a:rPr lang="ko-KR" altLang="en-US" dirty="0"/>
              <a:t>와 관련된 문제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가방 용량은 제한되어 있음</a:t>
            </a:r>
            <a:r>
              <a:rPr lang="en-US" altLang="ko-KR" dirty="0"/>
              <a:t>(K)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물건의 수는 정해져 있음</a:t>
            </a:r>
            <a:r>
              <a:rPr lang="en-US" altLang="ko-KR" dirty="0"/>
              <a:t>(N)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넣고 싶은 물건의 가치는 클 수록 좋음</a:t>
            </a:r>
            <a:r>
              <a:rPr lang="en-US" altLang="ko-KR" dirty="0"/>
              <a:t>(V)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하지만 무게 때문에 모두 담을 수 없음</a:t>
            </a:r>
            <a:r>
              <a:rPr lang="en-US" altLang="ko-KR" dirty="0"/>
              <a:t>(W)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그렇다면 어떻게 물건을 담아야 하는가</a:t>
            </a:r>
            <a:r>
              <a:rPr lang="en-US" altLang="ko-KR" dirty="0"/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단순해 보이는 문제지만 </a:t>
            </a:r>
            <a:r>
              <a:rPr lang="en-US" altLang="ko-KR" b="1" dirty="0">
                <a:solidFill>
                  <a:srgbClr val="FF0000"/>
                </a:solidFill>
              </a:rPr>
              <a:t>NP-Complete</a:t>
            </a:r>
            <a:r>
              <a:rPr lang="ko-KR" altLang="en-US" dirty="0"/>
              <a:t>에 속함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암호의 기반 원리로 사용하기 좋음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고전 컴퓨터에서 연산은 평범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b="1" dirty="0"/>
              <a:t>양자 컴퓨터 상에서 연산은 효율적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2144DD-9B79-A320-19AC-0AC115DFD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82" y="2565411"/>
            <a:ext cx="3207026" cy="27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7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B1A1C-7B5B-8D94-BBFA-834AEFC3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Knapsack Problem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36759A-C957-1C6B-ABBC-E6C0E0EFA8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크게 두 가지 유형으로 분류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Fractional Knapsack Problem: </a:t>
            </a:r>
            <a:r>
              <a:rPr lang="ko-KR" altLang="en-US" dirty="0"/>
              <a:t>물건을 자를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0-1 Knapsack Problem: </a:t>
            </a:r>
            <a:r>
              <a:rPr lang="ko-KR" altLang="en-US" b="1" dirty="0">
                <a:solidFill>
                  <a:srgbClr val="FF0000"/>
                </a:solidFill>
              </a:rPr>
              <a:t>물건을 자를 수 없음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특별한 이유가 없다면 </a:t>
            </a:r>
            <a:r>
              <a:rPr lang="en-US" altLang="ko-KR" dirty="0"/>
              <a:t>0-1 Knapsack Problem</a:t>
            </a:r>
            <a:r>
              <a:rPr lang="ko-KR" altLang="en-US" dirty="0"/>
              <a:t>을 적용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다양한 풀이 방법이 존재하나</a:t>
            </a:r>
            <a:r>
              <a:rPr lang="en-US" altLang="ko-KR" dirty="0"/>
              <a:t>, </a:t>
            </a:r>
            <a:r>
              <a:rPr lang="ko-KR" altLang="en-US" dirty="0"/>
              <a:t>효율적인 풀이 방법 고찰이 필요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O-notation</a:t>
            </a:r>
            <a:r>
              <a:rPr lang="ko-KR" altLang="en-US" dirty="0"/>
              <a:t>에 따라서 분류</a:t>
            </a:r>
          </a:p>
        </p:txBody>
      </p:sp>
    </p:spTree>
    <p:extLst>
      <p:ext uri="{BB962C8B-B14F-4D97-AF65-F5344CB8AC3E}">
        <p14:creationId xmlns:p14="http://schemas.microsoft.com/office/powerpoint/2010/main" val="101048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E54C8-3C6A-F085-89FE-D828B154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Knapsack Problem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BFB55C8-6F5F-BFC1-7129-A99B3DA0EE9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각 원소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는 분리될 수 없음 </a:t>
                </a:r>
                <a:r>
                  <a:rPr lang="en-US" altLang="ko-KR" dirty="0"/>
                  <a:t>(0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만 가짐</a:t>
                </a:r>
                <a:r>
                  <a:rPr lang="en-US" altLang="ko-KR" dirty="0"/>
                  <a:t>, </a:t>
                </a:r>
                <a:r>
                  <a:rPr lang="en-US" altLang="ko-KR" u="sng" dirty="0"/>
                  <a:t>0-1 knapsack</a:t>
                </a:r>
                <a:r>
                  <a:rPr lang="en-US" altLang="ko-KR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원소는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부터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dirty="0"/>
                  <a:t>까지 존재함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각 원소는 가중치</a:t>
                </a:r>
                <a:r>
                  <a:rPr lang="en-US" altLang="ko-KR" dirty="0"/>
                  <a:t>(weight)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가치</a:t>
                </a:r>
                <a:r>
                  <a:rPr lang="en-US" altLang="ko-KR" dirty="0"/>
                  <a:t>(value)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를 지님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원소를 수집할 수 있는 최대 가중치</a:t>
                </a:r>
                <a:r>
                  <a:rPr lang="en-US" altLang="ko-KR" dirty="0"/>
                  <a:t>(capacity)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FF0000"/>
                    </a:solidFill>
                  </a:rPr>
                  <a:t>가치가 가장 클 수 있는 조합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solidFill>
                      <a:srgbClr val="FF0000"/>
                    </a:solidFill>
                  </a:rPr>
                  <a:t>제한 조건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∈{0,1}</m:t>
                        </m:r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BFB55C8-6F5F-BFC1-7129-A99B3DA0E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51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1BB45-E0CC-A991-1C36-4FE41A73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Knapsack Problem: Brute-force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EFA68A4-4AA3-1E60-03A6-5B3821ABE82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pPr>
                  <a:lnSpc>
                    <a:spcPct val="200000"/>
                  </a:lnSpc>
                </a:pPr>
                <a:r>
                  <a:rPr lang="ko-KR" altLang="en-US" dirty="0"/>
                  <a:t>가장 좋은 조합을 찾을 때까지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모든 조합을 넣어보기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ko-KR" dirty="0"/>
                  <a:t>12kg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2kg  X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12kg  1kg($2)  1kg($1)  X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altLang="ko-KR" dirty="0">
                    <a:sym typeface="Wingdings" panose="05000000000000000000" pitchFamily="2" charset="2"/>
                  </a:rPr>
                  <a:t>...</a:t>
                </a:r>
                <a:r>
                  <a:rPr lang="ko-KR" altLang="en-US" dirty="0">
                    <a:sym typeface="Wingdings" panose="05000000000000000000" pitchFamily="2" charset="2"/>
                  </a:rPr>
                  <a:t>를 반복하면 언젠가는 정답에 도달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dirty="0">
                    <a:sym typeface="Wingdings" panose="05000000000000000000" pitchFamily="2" charset="2"/>
                  </a:rPr>
                  <a:t>물건의 수가 </a:t>
                </a:r>
                <a:r>
                  <a:rPr lang="en-US" altLang="ko-KR" dirty="0">
                    <a:sym typeface="Wingdings" panose="05000000000000000000" pitchFamily="2" charset="2"/>
                  </a:rPr>
                  <a:t>N</a:t>
                </a:r>
                <a:r>
                  <a:rPr lang="ko-KR" altLang="en-US" dirty="0">
                    <a:sym typeface="Wingdings" panose="05000000000000000000" pitchFamily="2" charset="2"/>
                  </a:rPr>
                  <a:t>개라면 복잡도는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𝑶</m:t>
                    </m:r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𝒏</m:t>
                        </m:r>
                      </m:sup>
                    </m:sSup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altLang="ko-KR" b="1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ko-KR" altLang="en-US" dirty="0">
                    <a:sym typeface="Wingdings" panose="05000000000000000000" pitchFamily="2" charset="2"/>
                  </a:rPr>
                  <a:t>운이 좋다면 빨리 찾지만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일반적으로 비효율적</a:t>
                </a:r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EFA68A4-4AA3-1E60-03A6-5B3821ABE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2037F90-05E2-B618-F59F-D503A3E11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82" y="2565411"/>
            <a:ext cx="3207026" cy="277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AD740-C8DD-4525-1F16-7E5D2CFF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Knapsack Problem: Greedy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3E8AE6-6188-F972-18D4-A85B79F38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가치가 높은 물건을 먼저 택하는 방식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4kg($10)  2kg($2)  1kg($2)  1kg($1)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하지만 아래 그림 상에서는 효과적이지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Brute-force </a:t>
            </a:r>
            <a:r>
              <a:rPr lang="ko-KR" altLang="en-US" dirty="0">
                <a:sym typeface="Wingdings" panose="05000000000000000000" pitchFamily="2" charset="2"/>
              </a:rPr>
              <a:t>보다는 좋지만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최적을 보장하지 못함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또는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무게당 가격을 먼저 택하는 방법도 존재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Fractional Knapsack</a:t>
            </a:r>
            <a:r>
              <a:rPr lang="ko-KR" altLang="en-US" dirty="0"/>
              <a:t>의 경우에는 이 방법이 유효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0-1 Knapsack</a:t>
            </a:r>
            <a:r>
              <a:rPr lang="ko-KR" altLang="en-US" dirty="0"/>
              <a:t>은 무게당 가격 비율을 사용할 수 없음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E631D-1A2A-9D99-8D29-0AF676EE9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382" y="969910"/>
            <a:ext cx="3207026" cy="2778102"/>
          </a:xfrm>
          <a:prstGeom prst="rect">
            <a:avLst/>
          </a:prstGeom>
        </p:spPr>
      </p:pic>
      <p:pic>
        <p:nvPicPr>
          <p:cNvPr id="8" name="그림 7" descr="텍스트, 클립아트, 벡터그래픽이(가) 표시된 사진&#10;&#10;자동 생성된 설명">
            <a:extLst>
              <a:ext uri="{FF2B5EF4-FFF2-40B4-BE49-F238E27FC236}">
                <a16:creationId xmlns:a16="http://schemas.microsoft.com/office/drawing/2014/main" id="{04D96C97-8521-C6DF-D18B-04B38E99B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490" y="3930627"/>
            <a:ext cx="2880810" cy="284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75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70E34-5AE4-CAB9-669E-9D7EE4DC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Knapsack Problem: Dynamic Programming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05BD745-C2EB-364E-6991-245BB6BF2E9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Principle of Optimality</a:t>
                </a:r>
                <a:r>
                  <a:rPr lang="ko-KR" altLang="en-US" dirty="0"/>
                  <a:t>를 만족할 경우</a:t>
                </a:r>
                <a:r>
                  <a:rPr lang="en-US" altLang="ko-KR" dirty="0"/>
                  <a:t>, DP</a:t>
                </a:r>
                <a:r>
                  <a:rPr lang="ko-KR" altLang="en-US" dirty="0"/>
                  <a:t>를 적용 가능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1. </a:t>
                </a:r>
                <a:r>
                  <a:rPr lang="ko-KR" altLang="en-US" dirty="0"/>
                  <a:t>어떤 큰 문제를 부분 문제로 분리 가능할 때</a:t>
                </a:r>
                <a:r>
                  <a:rPr lang="en-US" altLang="ko-KR" dirty="0"/>
                  <a:t>,</a:t>
                </a:r>
              </a:p>
              <a:p>
                <a:pPr lvl="1"/>
                <a:r>
                  <a:rPr lang="en-US" altLang="ko-KR" dirty="0"/>
                  <a:t>2. </a:t>
                </a:r>
                <a:r>
                  <a:rPr lang="ko-KR" altLang="en-US" dirty="0"/>
                  <a:t>부분 문제의 정답은 이를 포함한 큰 문제에 동일하게 적용</a:t>
                </a:r>
                <a:endParaRPr lang="en-US" altLang="ko-KR" dirty="0"/>
              </a:p>
              <a:p>
                <a:r>
                  <a:rPr lang="en-US" altLang="ko-KR" dirty="0"/>
                  <a:t>DP</a:t>
                </a:r>
                <a:r>
                  <a:rPr lang="ko-KR" altLang="en-US" dirty="0"/>
                  <a:t>는 이미 계산한 값을 저장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Memoization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하여 반복을 제거</a:t>
                </a:r>
                <a:endParaRPr lang="en-US" altLang="ko-KR" dirty="0"/>
              </a:p>
              <a:p>
                <a:r>
                  <a:rPr lang="ko-KR" altLang="en-US" dirty="0"/>
                  <a:t>피보나치 수열을 최적화 하는 경우가 이에 속함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1, 1, 2, 3, 5, 8, 13, 21, 34, 55 …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−2]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en-US" altLang="ko-KR" dirty="0"/>
                  <a:t>100</a:t>
                </a:r>
                <a:r>
                  <a:rPr lang="ko-KR" altLang="en-US" dirty="0"/>
                  <a:t>번째 피보나치 수열을 직접 계산하면 매우 오래 걸리나</a:t>
                </a:r>
                <a:r>
                  <a:rPr lang="en-US" altLang="ko-KR" dirty="0"/>
                  <a:t>,</a:t>
                </a:r>
                <a:br>
                  <a:rPr lang="en-US" altLang="ko-KR" dirty="0"/>
                </a:br>
                <a:r>
                  <a:rPr lang="ko-KR" altLang="en-US" dirty="0"/>
                  <a:t>메모리 상에서 중간 값인 </a:t>
                </a:r>
                <a:r>
                  <a:rPr lang="en-US" altLang="ko-KR" dirty="0"/>
                  <a:t>99</a:t>
                </a:r>
                <a:r>
                  <a:rPr lang="ko-KR" altLang="en-US" dirty="0"/>
                  <a:t>번째</a:t>
                </a:r>
                <a:r>
                  <a:rPr lang="en-US" altLang="ko-KR" dirty="0"/>
                  <a:t>, 98</a:t>
                </a:r>
                <a:r>
                  <a:rPr lang="ko-KR" altLang="en-US" dirty="0"/>
                  <a:t>번째 값을 호출하면 바로 계산 가능</a:t>
                </a: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05BD745-C2EB-364E-6991-245BB6BF2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18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3598FE4-5912-5B49-C87F-D6ED8486FE9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7"/>
          <a:stretch/>
        </p:blipFill>
        <p:spPr>
          <a:xfrm>
            <a:off x="4768058" y="4721345"/>
            <a:ext cx="2655884" cy="19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4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EA06B-FB9C-B122-1DCE-044223FB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Knapsack Problem: Dynamic Programming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53F2AEB-60AD-930D-E7CE-2198B721464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부분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문제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(Subproblem)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을 어떻게 정의</a:t>
                </a:r>
                <a:r>
                  <a:rPr lang="ko-KR" altLang="en-US" dirty="0"/>
                  <a:t>할 것인가</a:t>
                </a:r>
                <a:r>
                  <a:rPr lang="en-US" altLang="ko-KR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가장 원하는 이상적인 상태라고 정의</a:t>
                </a:r>
                <a:r>
                  <a:rPr lang="en-US" altLang="ko-KR" dirty="0"/>
                  <a:t> (A </a:t>
                </a:r>
                <a:r>
                  <a:rPr lang="ko-KR" altLang="en-US" dirty="0"/>
                  <a:t>집합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가중치</a:t>
                </a:r>
                <a:r>
                  <a:rPr lang="en-US" altLang="ko-KR" dirty="0"/>
                  <a:t>(weight)</a:t>
                </a:r>
                <a:r>
                  <a:rPr lang="ko-KR" altLang="en-US" dirty="0"/>
                  <a:t>가 가장 적으면서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가치</a:t>
                </a:r>
                <a:r>
                  <a:rPr lang="en-US" altLang="ko-KR" dirty="0"/>
                  <a:t>(value)</a:t>
                </a:r>
                <a:r>
                  <a:rPr lang="ko-KR" altLang="en-US" dirty="0"/>
                  <a:t>가 가장 높은 상태</a:t>
                </a:r>
                <a:endParaRPr lang="en-US" altLang="ko-KR" dirty="0"/>
              </a:p>
              <a:p>
                <a:r>
                  <a:rPr lang="ko-KR" altLang="en-US" dirty="0"/>
                  <a:t>물건을 한 개도 안 고른다면</a:t>
                </a:r>
                <a:r>
                  <a:rPr lang="en-US" altLang="ko-KR" dirty="0"/>
                  <a:t>?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ko-KR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>
                    <a:latin typeface="Cambria Math" panose="02040503050406030204" pitchFamily="18" charset="0"/>
                  </a:rPr>
                  <a:t>물건을 넣다가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dirty="0">
                    <a:latin typeface="Cambria Math" panose="02040503050406030204" pitchFamily="18" charset="0"/>
                  </a:rPr>
                  <a:t>현재 물건이 이전 물건의 가중치를 초과한다면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?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ko-KR" altLang="en-US" dirty="0"/>
                  <a:t> 단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dirty="0"/>
              </a:p>
              <a:p>
                <a:r>
                  <a:rPr lang="ko-KR" altLang="en-US" b="0" dirty="0">
                    <a:latin typeface="Cambria Math" panose="02040503050406030204" pitchFamily="18" charset="0"/>
                  </a:rPr>
                  <a:t>가장 가치 있는 물건을 넣어야 하기 때문에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비교해서 </a:t>
                </a:r>
                <a:r>
                  <a:rPr lang="ko-KR" altLang="en-US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큰 값을 선택</a:t>
                </a:r>
                <a:endParaRPr lang="en-US" altLang="ko-KR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b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단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53F2AEB-60AD-930D-E7CE-2198B72146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72" t="-18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50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B6FC5-13AA-DD8B-1B1E-5D57FB0E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Knapsack Problem: </a:t>
            </a:r>
            <a:r>
              <a:rPr lang="ko-KR" altLang="en-US" dirty="0" err="1"/>
              <a:t>암호학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E594B-6040-CB2C-DED1-81D9A6B70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dirty="0"/>
              <a:t>Knapsack Problem</a:t>
            </a:r>
            <a:r>
              <a:rPr lang="ko-KR" altLang="en-US" dirty="0"/>
              <a:t>을 암호학에 적용할 경우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Knapsack cryptosystems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Knapsack Problem</a:t>
            </a:r>
            <a:r>
              <a:rPr lang="ko-KR" altLang="en-US" dirty="0"/>
              <a:t>이 </a:t>
            </a:r>
            <a:r>
              <a:rPr lang="en-US" altLang="ko-KR" dirty="0"/>
              <a:t>NP-Complete</a:t>
            </a:r>
            <a:r>
              <a:rPr lang="ko-KR" altLang="en-US" dirty="0"/>
              <a:t>로 분류되므로 안전함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Merkle-Hellman </a:t>
            </a:r>
            <a:r>
              <a:rPr lang="ko-KR" altLang="en-US" dirty="0"/>
              <a:t>공개키 암호화에 사용됨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안전하지만 고전 컴퓨터 상에서는 사용하지 않음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양자 컴퓨터 시대에서 사용이 가능할 것으로 예상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양자 컴퓨터가 연산하기 어려운 분류이기 때문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Large integer factorization (X)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Discrete logarithms (X)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94332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586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CryptoCraft 테마</vt:lpstr>
      <vt:lpstr>제목 테마</vt:lpstr>
      <vt:lpstr>Knapsack Problem</vt:lpstr>
      <vt:lpstr> Knapsack Problem</vt:lpstr>
      <vt:lpstr> Knapsack Problem</vt:lpstr>
      <vt:lpstr> Knapsack Problem</vt:lpstr>
      <vt:lpstr> Knapsack Problem: Brute-force</vt:lpstr>
      <vt:lpstr> Knapsack Problem: Greedy</vt:lpstr>
      <vt:lpstr> Knapsack Problem: Dynamic Programming</vt:lpstr>
      <vt:lpstr> Knapsack Problem: Dynamic Programming</vt:lpstr>
      <vt:lpstr> Knapsack Problem: 암호학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 HD</cp:lastModifiedBy>
  <cp:revision>69</cp:revision>
  <dcterms:created xsi:type="dcterms:W3CDTF">2019-03-05T04:29:07Z</dcterms:created>
  <dcterms:modified xsi:type="dcterms:W3CDTF">2022-12-11T15:51:36Z</dcterms:modified>
</cp:coreProperties>
</file>