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94" r:id="rId4"/>
    <p:sldId id="298" r:id="rId5"/>
    <p:sldId id="300" r:id="rId6"/>
    <p:sldId id="293" r:id="rId7"/>
    <p:sldId id="295" r:id="rId8"/>
    <p:sldId id="299" r:id="rId9"/>
    <p:sldId id="296" r:id="rId10"/>
    <p:sldId id="301" r:id="rId11"/>
    <p:sldId id="297" r:id="rId12"/>
    <p:sldId id="302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c_PKaBkFH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RSA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https://www.youtube.com/watch?v=Jc_PKaBkFH8</a:t>
            </a:r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767E6-02EF-8553-9EB6-616A7898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RSA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공격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12648BB-A784-EA0F-EB68-8490B12743A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N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을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소인수 분해</a:t>
                </a: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공격자는 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d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를 아는 것이 목적 </a:t>
                </a: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800" b="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≡1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But,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모름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.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n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을 인수분해 할 수 있으면 공격 가능</a:t>
                </a: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</a:t>
                </a:r>
                <a:r>
                  <a:rPr lang="en-US" altLang="ko-KR" dirty="0">
                    <a:highlight>
                      <a:srgbClr val="FFFF00"/>
                    </a:highlight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n</a:t>
                </a:r>
                <a:r>
                  <a:rPr lang="ko-KR" altLang="en-US" dirty="0">
                    <a:highlight>
                      <a:srgbClr val="FFFF00"/>
                    </a:highlight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은 매우 큰 정수이므로 인수분해 하기 매우 어려움</a:t>
                </a:r>
                <a:r>
                  <a:rPr lang="en-US" altLang="ko-KR" dirty="0">
                    <a:highlight>
                      <a:srgbClr val="FFFF00"/>
                    </a:highlight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(1024bits, 2048bits ….)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highlight>
                      <a:srgbClr val="FFFF00"/>
                    </a:highlight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 </a:t>
                </a:r>
                <a:r>
                  <a:rPr lang="ko-KR" altLang="en-US" dirty="0">
                    <a:highlight>
                      <a:srgbClr val="FFFF00"/>
                    </a:highlight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:endParaRPr lang="en-US" altLang="ko-KR" dirty="0">
                  <a:highlight>
                    <a:srgbClr val="FFFF00"/>
                  </a:highlight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12648BB-A784-EA0F-EB68-8490B1274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54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E6181-049D-1F00-B94B-A441E516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28D2E7-14FD-D1E5-AB25-20131A6B56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260102"/>
            <a:ext cx="7881189" cy="51406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RSA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는 큰 정수를 인수분해 하는 것이 어렵다는 것을 가정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소인수 분해 공격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양자 컴퓨터로 </a:t>
            </a:r>
            <a:r>
              <a:rPr lang="ko-KR" altLang="en-US" dirty="0" err="1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쇼어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 알고리즘을 통해 공격 가능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dirty="0" err="1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쇼어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 알고리즘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 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Shor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가 다항시간 내에 소인수 분해를 빠르게 처리 할 수 있는 양자 알고리즘을 제안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양자 컴퓨터가 개발된 미래에는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RSA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를 사용할 수 없음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dirty="0" err="1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양자내성암호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(PQC)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로 대체 해야함 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* </a:t>
            </a:r>
            <a:r>
              <a:rPr lang="ko-KR" altLang="en-US" dirty="0" err="1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양자내성암호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  <a:sym typeface="Wingdings" panose="05000000000000000000" pitchFamily="2" charset="2"/>
              </a:rPr>
              <a:t>(Post-Quantum Cryptography)</a:t>
            </a:r>
          </a:p>
          <a:p>
            <a:pPr marL="0" indent="0">
              <a:buNone/>
            </a:pPr>
            <a:r>
              <a:rPr lang="ko-KR" altLang="en-US" b="0" i="0" dirty="0"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양자컴퓨팅 환경에서 해독 위협에 대응하는 새로운 </a:t>
            </a:r>
            <a:r>
              <a:rPr lang="ko-KR" altLang="en-US" b="0" i="0" dirty="0" err="1"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공개키암호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2052" name="Picture 4" descr="과학과 놀자 미래를 바꿀 양자컴퓨터…포논에 달렸다 | 생글생글">
            <a:extLst>
              <a:ext uri="{FF2B5EF4-FFF2-40B4-BE49-F238E27FC236}">
                <a16:creationId xmlns:a16="http://schemas.microsoft.com/office/drawing/2014/main" id="{F588E895-1A07-3A99-8209-CEF69279C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949" y="1152525"/>
            <a:ext cx="3194131" cy="473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0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47EA2C-D00B-144E-8CBE-D2F6740C19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RSA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란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?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98F75-21C3-1ED2-DB7B-7EA8A2A8076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RSA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암호화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복호화 및 키 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C6A62-7684-46AB-0A4E-FB5AD7D3FF4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RSA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구현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5D7B1C-B30D-561F-086C-96B3ED8EAE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RSA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공격</a:t>
            </a:r>
          </a:p>
        </p:txBody>
      </p:sp>
    </p:spTree>
    <p:extLst>
      <p:ext uri="{BB962C8B-B14F-4D97-AF65-F5344CB8AC3E}">
        <p14:creationId xmlns:p14="http://schemas.microsoft.com/office/powerpoint/2010/main" val="394674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FB51F16-B3F5-9097-F447-AEA69C45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RSA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란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?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9207855-8023-9B46-FF16-BC7C99B04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52525"/>
            <a:ext cx="11369675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널리 사용되고 있는 공개키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비대칭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키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) 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암호 방식</a:t>
            </a:r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인수분해 문제에 기반</a:t>
            </a:r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(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두개의 큰 소수를 곱하는 것은 쉽지만 곱해서 나온 수를 인수분해 하는 것은 어려움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</a:t>
            </a:r>
            <a:r>
              <a:rPr lang="ko-KR" altLang="en-US" sz="24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대칭키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암호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(AES, DES) 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보다는 느림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키 전송과 전자서명에 활용 </a:t>
            </a:r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F8C5E99-8C44-C78E-A63F-4AE661959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6" y="3681412"/>
            <a:ext cx="6020518" cy="2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21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3C2D-507E-C865-D68D-2E901544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오일러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파이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D4C042E-12CC-68F1-2458-D7220D7BEFC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2" y="1152524"/>
                <a:ext cx="11369675" cy="50577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오일러 파이 함수 </a:t>
                </a: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과 서로수인 정수의 수</a:t>
                </a:r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ex)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=6,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={0,1,2,3,4,5}</m:t>
                    </m:r>
                  </m:oMath>
                </a14:m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-&gt; 6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과 서로소인 정수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={1,5} </a:t>
                </a:r>
                <a:endParaRPr lang="en-US" altLang="ko-KR" sz="2000" i="1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endParaRPr lang="en-US" altLang="ko-KR" sz="2000" b="0" dirty="0">
                  <a:latin typeface="LG Smart UI SemiBold" panose="020B0700000101010101" pitchFamily="50" charset="-127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b="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r>
                  <a:rPr lang="ko-KR" altLang="en-US" b="0" dirty="0" err="1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오일러</a:t>
                </a:r>
                <a:r>
                  <a:rPr lang="ko-KR" altLang="en-US" dirty="0" err="1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의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정리</a:t>
                </a: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a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와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m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이 정수이고 </a:t>
                </a:r>
                <a:r>
                  <a:rPr lang="en-US" altLang="ko-KR" sz="2000" dirty="0" err="1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gcd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(</a:t>
                </a:r>
                <a:r>
                  <a:rPr lang="en-US" altLang="ko-KR" sz="2000" dirty="0" err="1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a,m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) =1 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일 때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≡1 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ex)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=12,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=5,</m:t>
                    </m:r>
                  </m:oMath>
                </a14:m>
                <a:endParaRPr lang="en-US" altLang="ko-KR" sz="2000" b="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∗3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4−2</m:t>
                        </m:r>
                      </m:e>
                    </m:d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(12)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=625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12</m:t>
                    </m:r>
                  </m:oMath>
                </a14:m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sz="2000" b="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D4C042E-12CC-68F1-2458-D7220D7BE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2" y="1152524"/>
                <a:ext cx="11369675" cy="5057775"/>
              </a:xfrm>
              <a:blipFill>
                <a:blip r:embed="rId2"/>
                <a:stretch>
                  <a:fillRect l="-965" t="-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CA11DE35-93A8-96F7-B063-65E39D1D1F29}"/>
                  </a:ext>
                </a:extLst>
              </p:cNvPr>
              <p:cNvSpPr/>
              <p:nvPr/>
            </p:nvSpPr>
            <p:spPr>
              <a:xfrm>
                <a:off x="7229317" y="1452075"/>
                <a:ext cx="4335610" cy="251620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240=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×5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ko-KR" b="0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(5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CA11DE35-93A8-96F7-B063-65E39D1D1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317" y="1452075"/>
                <a:ext cx="4335610" cy="251620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86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2D389-ED91-6578-2AD3-4A43F7F3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RSA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암호화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복호화 및 키 생성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6343F-89B6-3FD7-C54F-5EDE1C2F792B}"/>
              </a:ext>
            </a:extLst>
          </p:cNvPr>
          <p:cNvSpPr txBox="1"/>
          <p:nvPr/>
        </p:nvSpPr>
        <p:spPr>
          <a:xfrm>
            <a:off x="12335435" y="162261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F793AD-8BD5-831F-DE29-2ABD4555C310}"/>
                  </a:ext>
                </a:extLst>
              </p:cNvPr>
              <p:cNvSpPr txBox="1"/>
              <p:nvPr/>
            </p:nvSpPr>
            <p:spPr>
              <a:xfrm>
                <a:off x="897814" y="2225962"/>
                <a:ext cx="6677361" cy="17080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RSA </a:t>
                </a:r>
                <a:r>
                  <a:rPr lang="ko-KR" altLang="en-US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암호화</a:t>
                </a: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(Encryption)</a:t>
                </a:r>
              </a:p>
              <a:p>
                <a:pPr marL="0" indent="0">
                  <a:buNone/>
                </a:pP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</a:t>
                </a:r>
                <a:r>
                  <a:rPr lang="ko-KR" altLang="en-US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공개키</a:t>
                </a: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(Public key) (</a:t>
                </a:r>
                <a:r>
                  <a:rPr lang="en-US" altLang="ko-KR" sz="2400" b="1" dirty="0" err="1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n,e</a:t>
                </a: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𝒑𝒖𝒃</m:t>
                        </m:r>
                      </m:sub>
                    </m:sSub>
                  </m:oMath>
                </a14:m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</a:t>
                </a:r>
                <a:r>
                  <a:rPr lang="ko-KR" altLang="en-US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암호화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𝒑𝒖𝒃</m:t>
                        </m:r>
                      </m:sub>
                    </m:sSub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ko-KR" sz="24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e: </a:t>
                </a:r>
                <a:r>
                  <a:rPr lang="ko-KR" altLang="en-US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암호화 지수</a:t>
                </a: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or </a:t>
                </a:r>
                <a:r>
                  <a:rPr lang="ko-KR" altLang="en-US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공개지수</a:t>
                </a:r>
                <a:endParaRPr lang="en-US" altLang="ko-KR" sz="24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F793AD-8BD5-831F-DE29-2ABD4555C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14" y="2225962"/>
                <a:ext cx="6677361" cy="1708096"/>
              </a:xfrm>
              <a:prstGeom prst="rect">
                <a:avLst/>
              </a:prstGeom>
              <a:blipFill>
                <a:blip r:embed="rId2"/>
                <a:stretch>
                  <a:fillRect l="-1369" t="-2857" b="-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2CB50-18B0-413F-A268-3B46609BD01B}"/>
                  </a:ext>
                </a:extLst>
              </p:cNvPr>
              <p:cNvSpPr txBox="1"/>
              <p:nvPr/>
            </p:nvSpPr>
            <p:spPr>
              <a:xfrm>
                <a:off x="897814" y="4406877"/>
                <a:ext cx="6677361" cy="17080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RSA </a:t>
                </a:r>
                <a:r>
                  <a:rPr lang="ko-KR" altLang="en-US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복호화</a:t>
                </a: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(Decryption)</a:t>
                </a:r>
              </a:p>
              <a:p>
                <a:pPr marL="0" indent="0">
                  <a:buNone/>
                </a:pP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</a:t>
                </a:r>
                <a:r>
                  <a:rPr lang="ko-KR" altLang="en-US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개인키</a:t>
                </a: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(Private</a:t>
                </a:r>
                <a:r>
                  <a:rPr lang="ko-KR" altLang="en-US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key)</a:t>
                </a:r>
                <a:r>
                  <a:rPr lang="ko-KR" altLang="en-US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𝒑𝒓</m:t>
                        </m:r>
                      </m:sub>
                    </m:sSub>
                  </m:oMath>
                </a14:m>
                <a:endParaRPr lang="en-US" altLang="ko-KR" sz="24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</a:t>
                </a:r>
                <a:r>
                  <a:rPr lang="ko-KR" altLang="en-US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복호화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𝒑𝒓</m:t>
                        </m:r>
                      </m:sub>
                    </m:sSub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ko-KR" sz="24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d: </a:t>
                </a:r>
                <a:r>
                  <a:rPr lang="ko-KR" altLang="en-US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복호화 지수 </a:t>
                </a: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or </a:t>
                </a:r>
                <a:r>
                  <a:rPr lang="ko-KR" altLang="en-US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개인 지수</a:t>
                </a: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2CB50-18B0-413F-A268-3B46609BD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14" y="4406877"/>
                <a:ext cx="6677361" cy="1708096"/>
              </a:xfrm>
              <a:prstGeom prst="rect">
                <a:avLst/>
              </a:prstGeom>
              <a:blipFill>
                <a:blip r:embed="rId3"/>
                <a:stretch>
                  <a:fillRect l="-1369" t="-2857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D144AD1-BEA7-A9B6-B2E6-C4B4C2BE7CB6}"/>
              </a:ext>
            </a:extLst>
          </p:cNvPr>
          <p:cNvSpPr txBox="1"/>
          <p:nvPr/>
        </p:nvSpPr>
        <p:spPr>
          <a:xfrm>
            <a:off x="411920" y="1284058"/>
            <a:ext cx="506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RSA </a:t>
            </a:r>
            <a:r>
              <a: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암호화 및 복호화</a:t>
            </a:r>
          </a:p>
        </p:txBody>
      </p:sp>
    </p:spTree>
    <p:extLst>
      <p:ext uri="{BB962C8B-B14F-4D97-AF65-F5344CB8AC3E}">
        <p14:creationId xmlns:p14="http://schemas.microsoft.com/office/powerpoint/2010/main" val="416451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D1B8-18DB-A076-A488-9E9B3583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RSA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암호화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복호화 및 키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8E0BA-A9B0-46DB-CCAE-DDBAE35DA416}"/>
              </a:ext>
            </a:extLst>
          </p:cNvPr>
          <p:cNvSpPr txBox="1"/>
          <p:nvPr/>
        </p:nvSpPr>
        <p:spPr>
          <a:xfrm>
            <a:off x="499781" y="1329615"/>
            <a:ext cx="6752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RSA </a:t>
            </a:r>
            <a:r>
              <a: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키 생성 알고리즘</a:t>
            </a:r>
            <a:endParaRPr lang="en-US" altLang="ko-KR" sz="28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748BF5-3280-FE5F-C1E1-0352B54555B5}"/>
                  </a:ext>
                </a:extLst>
              </p:cNvPr>
              <p:cNvSpPr txBox="1"/>
              <p:nvPr/>
            </p:nvSpPr>
            <p:spPr>
              <a:xfrm>
                <a:off x="930087" y="2237692"/>
                <a:ext cx="8079441" cy="25260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ko-KR" altLang="en-US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공개키</a:t>
                </a: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(Public key) (</a:t>
                </a:r>
                <a:r>
                  <a:rPr lang="en-US" altLang="ko-KR" sz="2400" b="1" dirty="0" err="1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n,e</a:t>
                </a: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𝒑𝒖𝒃</m:t>
                        </m:r>
                      </m:sub>
                    </m:sSub>
                  </m:oMath>
                </a14:m>
                <a:r>
                  <a:rPr lang="ko-KR" altLang="en-US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개인키</a:t>
                </a: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(Private</a:t>
                </a:r>
                <a:r>
                  <a:rPr lang="ko-KR" altLang="en-US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:r>
                  <a:rPr lang="en-US" altLang="ko-KR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key)</a:t>
                </a:r>
                <a:r>
                  <a:rPr lang="ko-KR" altLang="en-US" sz="2400" b="1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𝒑𝒓</m:t>
                        </m:r>
                      </m:sub>
                    </m:sSub>
                  </m:oMath>
                </a14:m>
                <a:endParaRPr lang="en-US" altLang="ko-KR" sz="24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endParaRPr lang="en-US" altLang="ko-KR" sz="1200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ko-KR" altLang="en-US" sz="2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</a:t>
                </a:r>
                <a:r>
                  <a:rPr lang="en-US" altLang="ko-KR" sz="2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1. </a:t>
                </a:r>
                <a:r>
                  <a:rPr lang="ko-KR" altLang="en-US" sz="2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두 개의 큰 소수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sz="2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:r>
                  <a:rPr lang="ko-KR" altLang="en-US" sz="2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선택  </a:t>
                </a:r>
                <a:endParaRPr lang="en-US" altLang="ko-KR" sz="24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2.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ko-KR" sz="24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ko-KR" sz="24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4.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l-GR" altLang="ko-KR" sz="2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1            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{1,2,….</m:t>
                    </m:r>
                  </m:oMath>
                </a14:m>
                <a:r>
                  <a:rPr lang="en-US" altLang="ko-KR" sz="2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2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5.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≡1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      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748BF5-3280-FE5F-C1E1-0352B5455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87" y="2237692"/>
                <a:ext cx="8079441" cy="2526076"/>
              </a:xfrm>
              <a:prstGeom prst="rect">
                <a:avLst/>
              </a:prstGeom>
              <a:blipFill>
                <a:blip r:embed="rId2"/>
                <a:stretch>
                  <a:fillRect l="-1208" t="-2174" b="-4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3CD16-74C3-8E3F-0514-C8A5B9EE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RSA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암호화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복호화 및 키 생성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C64B8-4C63-2321-BC4B-3C5D90C3F38A}"/>
              </a:ext>
            </a:extLst>
          </p:cNvPr>
          <p:cNvSpPr txBox="1"/>
          <p:nvPr/>
        </p:nvSpPr>
        <p:spPr>
          <a:xfrm>
            <a:off x="519497" y="1603754"/>
            <a:ext cx="602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Ex)</a:t>
            </a:r>
          </a:p>
          <a:p>
            <a:endParaRPr lang="en-US" altLang="ko-KR" b="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0A6F53B-E4CA-E5CD-3CDA-0B7C1109E259}"/>
                  </a:ext>
                </a:extLst>
              </p:cNvPr>
              <p:cNvSpPr/>
              <p:nvPr/>
            </p:nvSpPr>
            <p:spPr>
              <a:xfrm>
                <a:off x="6164547" y="1888948"/>
                <a:ext cx="5477522" cy="93437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ko-KR" b="0" dirty="0">
                  <a:solidFill>
                    <a:schemeClr val="tx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r>
                  <a:rPr lang="en-US" altLang="ko-KR" b="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ko-KR" b="0" dirty="0">
                  <a:solidFill>
                    <a:schemeClr val="tx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0A6F53B-E4CA-E5CD-3CDA-0B7C1109E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547" y="1888948"/>
                <a:ext cx="5477522" cy="934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F76CD2-15FD-85FA-CA39-E681FB984FC2}"/>
                  </a:ext>
                </a:extLst>
              </p:cNvPr>
              <p:cNvSpPr txBox="1"/>
              <p:nvPr/>
            </p:nvSpPr>
            <p:spPr>
              <a:xfrm>
                <a:off x="781234" y="3237302"/>
                <a:ext cx="3870664" cy="2909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Bob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p =3 q=11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N=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=33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sz="18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11−1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e = </a:t>
                </a:r>
                <a:r>
                  <a:rPr lang="en-US" altLang="ko-KR" dirty="0">
                    <a:solidFill>
                      <a:srgbClr val="FF0000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3</a:t>
                </a: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20</m:t>
                    </m:r>
                  </m:oMath>
                </a14:m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</a:p>
              <a:p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𝑝𝑢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(33, 3)</m:t>
                    </m:r>
                  </m:oMath>
                </a14:m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7</m:t>
                    </m:r>
                  </m:oMath>
                </a14:m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endParaRPr lang="ko-KR" altLang="en-US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F76CD2-15FD-85FA-CA39-E681FB984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4" y="3237302"/>
                <a:ext cx="3870664" cy="2909899"/>
              </a:xfrm>
              <a:prstGeom prst="rect">
                <a:avLst/>
              </a:prstGeom>
              <a:blipFill>
                <a:blip r:embed="rId3"/>
                <a:stretch>
                  <a:fillRect l="-1260" t="-1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ADF04D35-398F-BA61-3E9C-9BB1C1BF1E03}"/>
              </a:ext>
            </a:extLst>
          </p:cNvPr>
          <p:cNvSpPr/>
          <p:nvPr/>
        </p:nvSpPr>
        <p:spPr>
          <a:xfrm>
            <a:off x="1449759" y="2085367"/>
            <a:ext cx="621437" cy="541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205FF3-6E4A-02C8-4933-C5E9E21BDE38}"/>
              </a:ext>
            </a:extLst>
          </p:cNvPr>
          <p:cNvSpPr/>
          <p:nvPr/>
        </p:nvSpPr>
        <p:spPr>
          <a:xfrm>
            <a:off x="3693144" y="2085367"/>
            <a:ext cx="621437" cy="541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B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DC4B9F-2C93-A9B1-F40D-5E58CD11A70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071196" y="2356136"/>
            <a:ext cx="162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BD2741-0AC2-A625-B13D-B02C265E4AE6}"/>
              </a:ext>
            </a:extLst>
          </p:cNvPr>
          <p:cNvSpPr txBox="1"/>
          <p:nvPr/>
        </p:nvSpPr>
        <p:spPr>
          <a:xfrm>
            <a:off x="2680209" y="2326855"/>
            <a:ext cx="28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y</a:t>
            </a:r>
            <a:endParaRPr lang="ko-KR" altLang="en-US" dirty="0">
              <a:solidFill>
                <a:srgbClr val="FF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087FCF-D6FB-99F7-B513-EB0764CD71BB}"/>
              </a:ext>
            </a:extLst>
          </p:cNvPr>
          <p:cNvSpPr/>
          <p:nvPr/>
        </p:nvSpPr>
        <p:spPr>
          <a:xfrm>
            <a:off x="6194139" y="3646725"/>
            <a:ext cx="621437" cy="541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B9A81C-782D-14B1-7FC0-E138F1B192A1}"/>
              </a:ext>
            </a:extLst>
          </p:cNvPr>
          <p:cNvSpPr/>
          <p:nvPr/>
        </p:nvSpPr>
        <p:spPr>
          <a:xfrm>
            <a:off x="10742467" y="3646726"/>
            <a:ext cx="621437" cy="541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B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B1EC4E-9F59-85DB-2775-BE22813577A5}"/>
                  </a:ext>
                </a:extLst>
              </p:cNvPr>
              <p:cNvSpPr txBox="1"/>
              <p:nvPr/>
            </p:nvSpPr>
            <p:spPr>
              <a:xfrm>
                <a:off x="6396063" y="4931080"/>
                <a:ext cx="3116062" cy="120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전달할 메시지 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x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= 4 </a:t>
                </a:r>
              </a:p>
              <a:p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암호화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31 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33</m:t>
                    </m:r>
                  </m:oMath>
                </a14:m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복호화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:</a:t>
                </a:r>
                <a:r>
                  <a:rPr lang="en-US" altLang="ko-KR" sz="18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𝟑𝟑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B1EC4E-9F59-85DB-2775-BE2281357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063" y="4931080"/>
                <a:ext cx="3116062" cy="1205266"/>
              </a:xfrm>
              <a:prstGeom prst="rect">
                <a:avLst/>
              </a:prstGeom>
              <a:blipFill>
                <a:blip r:embed="rId4"/>
                <a:stretch>
                  <a:fillRect l="-1566" t="-3030" b="-6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D10654-F493-10C4-6084-2577704596C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815576" y="3917494"/>
            <a:ext cx="39268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A7484E-971A-ACE2-8530-62A271F7832A}"/>
              </a:ext>
            </a:extLst>
          </p:cNvPr>
          <p:cNvSpPr txBox="1"/>
          <p:nvPr/>
        </p:nvSpPr>
        <p:spPr>
          <a:xfrm>
            <a:off x="8521569" y="3933861"/>
            <a:ext cx="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31</a:t>
            </a:r>
            <a:endParaRPr lang="ko-KR" altLang="en-US" dirty="0">
              <a:solidFill>
                <a:srgbClr val="FF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6CACC4F2-B4C6-57AB-58A8-B14523BF5465}"/>
              </a:ext>
            </a:extLst>
          </p:cNvPr>
          <p:cNvCxnSpPr>
            <a:cxnSpLocks/>
            <a:stCxn id="8" idx="0"/>
            <a:endCxn id="7" idx="0"/>
          </p:cNvCxnSpPr>
          <p:nvPr/>
        </p:nvCxnSpPr>
        <p:spPr>
          <a:xfrm rot="16200000" flipV="1">
            <a:off x="2882171" y="963674"/>
            <a:ext cx="12700" cy="2243385"/>
          </a:xfrm>
          <a:prstGeom prst="curvedConnector3">
            <a:avLst>
              <a:gd name="adj1" fmla="val 3494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12101D-BB6B-8448-CA02-AB5A6EB5C7EC}"/>
              </a:ext>
            </a:extLst>
          </p:cNvPr>
          <p:cNvSpPr txBox="1"/>
          <p:nvPr/>
        </p:nvSpPr>
        <p:spPr>
          <a:xfrm>
            <a:off x="2626257" y="1287386"/>
            <a:ext cx="90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N,e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47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B4EE2-4F86-1508-0767-B14EE677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RSA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DF676-9C47-C594-88D5-CAA967FE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15" y="1123649"/>
            <a:ext cx="4936362" cy="49855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2110D4-5879-C5B9-799D-8D5D3C92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80" y="1123650"/>
            <a:ext cx="4936362" cy="5023886"/>
          </a:xfrm>
          <a:prstGeom prst="rect">
            <a:avLst/>
          </a:prstGeom>
        </p:spPr>
      </p:pic>
      <p:sp>
        <p:nvSpPr>
          <p:cNvPr id="13" name="폭발: 8pt 12">
            <a:extLst>
              <a:ext uri="{FF2B5EF4-FFF2-40B4-BE49-F238E27FC236}">
                <a16:creationId xmlns:a16="http://schemas.microsoft.com/office/drawing/2014/main" id="{CD3D578F-8CF8-5349-42E6-B60CE6E2286E}"/>
              </a:ext>
            </a:extLst>
          </p:cNvPr>
          <p:cNvSpPr/>
          <p:nvPr/>
        </p:nvSpPr>
        <p:spPr>
          <a:xfrm>
            <a:off x="3660490" y="2020089"/>
            <a:ext cx="4401671" cy="3021106"/>
          </a:xfrm>
          <a:prstGeom prst="irregularSeal1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실질적인 </a:t>
            </a:r>
            <a:r>
              <a:rPr lang="en-US" altLang="ko-KR" sz="2800" dirty="0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RSA</a:t>
            </a:r>
            <a:r>
              <a:rPr lang="ko-KR" altLang="en-US" sz="2800" dirty="0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는 패딩을 사용</a:t>
            </a:r>
          </a:p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45E6AE-79E2-FC5C-BE77-CAD7B90333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210" t="34011"/>
          <a:stretch/>
        </p:blipFill>
        <p:spPr>
          <a:xfrm>
            <a:off x="7288306" y="6125012"/>
            <a:ext cx="3242036" cy="5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767E6-02EF-8553-9EB6-616A7898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RSA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공격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12648BB-A784-EA0F-EB68-8490B12743A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2" y="1152525"/>
                <a:ext cx="11369675" cy="505777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err="1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부채널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공격</a:t>
                </a: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암호 연산 수행 시 장비에서 발생되는 전력 등의 정보를 이용하여 비밀키 획득</a:t>
                </a: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ex) ‘0’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과 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‘1’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을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처리하는데 소비되는 전력이 서로 다르다는 점을 이용</a:t>
                </a: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낮은 지수 공격</a:t>
                </a: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e 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값이 매우 작고 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n 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값이 큰 경우 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mod 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연산을 안 거칠 수도 있음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보통 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e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값은 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3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인데 암호문 세 제곱근 구하면 그것이 </a:t>
                </a:r>
                <a:r>
                  <a:rPr lang="ko-KR" altLang="en-US" dirty="0" err="1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평문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일 수도 있음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ex) </a:t>
                </a:r>
                <a:r>
                  <a:rPr lang="ko-KR" altLang="en-US" dirty="0" err="1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평문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=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2,  e=3</a:t>
                </a:r>
                <a:r>
                  <a: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ko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2</m:t>
                    </m:r>
                    <m:r>
                      <a:rPr lang="en-US" altLang="ko-KR" b="0" i="1" baseline="30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3 </m:t>
                    </m:r>
                    <m:r>
                      <a:rPr lang="en-US" altLang="ko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𝑚𝑜𝑑</m:t>
                    </m:r>
                    <m:r>
                      <a:rPr lang="en-US" altLang="ko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 100  </m:t>
                    </m:r>
                  </m:oMath>
                </a14:m>
                <a:r>
                  <a:rPr lang="ko-KR" altLang="en-US" b="0" i="0" dirty="0" err="1">
                    <a:solidFill>
                      <a:srgbClr val="000000"/>
                    </a:solidFill>
                    <a:effectLst/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모듈러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연산 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X  , 8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의 세제곱근 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=2</a:t>
                </a: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12648BB-A784-EA0F-EB68-8490B1274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2" y="1152525"/>
                <a:ext cx="11369675" cy="5057775"/>
              </a:xfrm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65070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753</Words>
  <Application>Microsoft Office PowerPoint</Application>
  <PresentationFormat>와이드스크린</PresentationFormat>
  <Paragraphs>112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LG Smart UI SemiBold</vt:lpstr>
      <vt:lpstr>맑은 고딕</vt:lpstr>
      <vt:lpstr>Arial</vt:lpstr>
      <vt:lpstr>Cambria Math</vt:lpstr>
      <vt:lpstr>CryptoCraft 테마</vt:lpstr>
      <vt:lpstr>제목 테마</vt:lpstr>
      <vt:lpstr>RSA</vt:lpstr>
      <vt:lpstr>PowerPoint 프레젠테이션</vt:lpstr>
      <vt:lpstr>RSA란?</vt:lpstr>
      <vt:lpstr>오일러 파이 함수</vt:lpstr>
      <vt:lpstr>RSA 암호화,복호화 및 키 생성 </vt:lpstr>
      <vt:lpstr>RSA 암호화,복호화 및 키 생성</vt:lpstr>
      <vt:lpstr>RSA 암호화,복호화 및 키 생성</vt:lpstr>
      <vt:lpstr>RSA 구현</vt:lpstr>
      <vt:lpstr>RSA 공격</vt:lpstr>
      <vt:lpstr>RSA 공격</vt:lpstr>
      <vt:lpstr>마무리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69</cp:revision>
  <dcterms:created xsi:type="dcterms:W3CDTF">2019-03-05T04:29:07Z</dcterms:created>
  <dcterms:modified xsi:type="dcterms:W3CDTF">2022-12-04T19:00:53Z</dcterms:modified>
</cp:coreProperties>
</file>