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5" r:id="rId9"/>
    <p:sldId id="289" r:id="rId10"/>
    <p:sldId id="287" r:id="rId11"/>
    <p:sldId id="290" r:id="rId12"/>
    <p:sldId id="288" r:id="rId13"/>
    <p:sldId id="291" r:id="rId14"/>
    <p:sldId id="286" r:id="rId15"/>
    <p:sldId id="284" r:id="rId16"/>
    <p:sldId id="292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 autoAdjust="0"/>
    <p:restoredTop sz="91771"/>
  </p:normalViewPr>
  <p:slideViewPr>
    <p:cSldViewPr snapToGrid="0">
      <p:cViewPr varScale="1">
        <p:scale>
          <a:sx n="100" d="100"/>
          <a:sy n="100" d="100"/>
        </p:scale>
        <p:origin x="13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2021. 8. 1.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2021. 8. 1.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이러면 </a:t>
            </a:r>
            <a:r>
              <a:rPr kumimoji="1" lang="ko-KR" altLang="en-US" dirty="0" err="1"/>
              <a:t>딥러닝에서는</a:t>
            </a:r>
            <a:r>
              <a:rPr kumimoji="1" lang="ko-KR" altLang="en-US" dirty="0"/>
              <a:t> 내부 구조나 그런 걸 알 수 없으니까 </a:t>
            </a:r>
            <a:r>
              <a:rPr kumimoji="1" lang="ko-KR" altLang="en-US" dirty="0" err="1"/>
              <a:t>안통하겠다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72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42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13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5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sz="1200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10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sz="1200" dirty="0">
              <a:sym typeface="Wingdings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Side channel attack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/qqF6Z333ykQ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Differential Power Analysis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1" dirty="0"/>
                  <a:t>목적 </a:t>
                </a:r>
                <a:r>
                  <a:rPr lang="en-US" altLang="ko-KR" sz="1600" b="1" dirty="0"/>
                  <a:t>:</a:t>
                </a:r>
                <a:r>
                  <a:rPr lang="ko-KR" altLang="en-US" sz="1600" b="1" dirty="0"/>
                  <a:t> </a:t>
                </a:r>
                <a:r>
                  <a:rPr lang="en-US" altLang="ko-KR" sz="1600" b="1" dirty="0"/>
                  <a:t>Key</a:t>
                </a:r>
                <a:r>
                  <a:rPr lang="ko-KR" altLang="en-US" sz="1600" b="1" dirty="0"/>
                  <a:t> 찾기</a:t>
                </a:r>
                <a:endParaRPr lang="en-US" altLang="ko-KR" sz="1600" b="1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b="1" dirty="0">
                    <a:sym typeface="Wingdings" pitchFamily="2" charset="2"/>
                  </a:rPr>
                  <a:t>가정</a:t>
                </a:r>
                <a:br>
                  <a:rPr lang="en-US" altLang="ko-KR" sz="1600" dirty="0">
                    <a:sym typeface="Wingdings" pitchFamily="2" charset="2"/>
                  </a:rPr>
                </a:br>
                <a:r>
                  <a:rPr lang="en-US" altLang="ko-KR" sz="1600" dirty="0">
                    <a:sym typeface="Wingdings" pitchFamily="2" charset="2"/>
                  </a:rPr>
                  <a:t>1)</a:t>
                </a: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ko-KR" altLang="en-US" sz="1600" b="1" dirty="0">
                    <a:sym typeface="Wingdings" pitchFamily="2" charset="2"/>
                  </a:rPr>
                  <a:t>알고 있는 것 </a:t>
                </a:r>
                <a:r>
                  <a:rPr lang="en-US" altLang="ko-KR" sz="1600" dirty="0">
                    <a:sym typeface="Wingdings" pitchFamily="2" charset="2"/>
                  </a:rPr>
                  <a:t>:</a:t>
                </a:r>
                <a:r>
                  <a:rPr lang="ko-KR" altLang="en-US" sz="1600" dirty="0">
                    <a:sym typeface="Wingdings" pitchFamily="2" charset="2"/>
                  </a:rPr>
                  <a:t> 무작위 </a:t>
                </a:r>
                <a:r>
                  <a:rPr lang="en-US" altLang="ko-KR" sz="1600" dirty="0">
                    <a:sym typeface="Wingdings" pitchFamily="2" charset="2"/>
                  </a:rPr>
                  <a:t>Plaintext,</a:t>
                </a:r>
                <a:r>
                  <a:rPr lang="ko-KR" altLang="en-US" sz="1600" dirty="0">
                    <a:sym typeface="Wingdings" pitchFamily="2" charset="2"/>
                  </a:rPr>
                  <a:t> 각 </a:t>
                </a:r>
                <a:r>
                  <a:rPr lang="en-US" altLang="ko-KR" sz="1600" dirty="0" err="1">
                    <a:sym typeface="Wingdings" pitchFamily="2" charset="2"/>
                  </a:rPr>
                  <a:t>pt</a:t>
                </a:r>
                <a:r>
                  <a:rPr lang="ko-KR" altLang="en-US" sz="1600" dirty="0">
                    <a:sym typeface="Wingdings" pitchFamily="2" charset="2"/>
                  </a:rPr>
                  <a:t>에 대한 전력 소비량</a:t>
                </a:r>
                <a:r>
                  <a:rPr lang="en-US" altLang="ko-KR" sz="1600" dirty="0">
                    <a:sym typeface="Wingdings" pitchFamily="2" charset="2"/>
                  </a:rPr>
                  <a:t>,</a:t>
                </a:r>
                <a:r>
                  <a:rPr lang="ko-KR" altLang="en-US" sz="1600" dirty="0">
                    <a:sym typeface="Wingdings" pitchFamily="2" charset="2"/>
                  </a:rPr>
                  <a:t> 그에 따른 </a:t>
                </a:r>
                <a:r>
                  <a:rPr lang="en-US" altLang="ko-KR" sz="1600" dirty="0">
                    <a:sym typeface="Wingdings" pitchFamily="2" charset="2"/>
                  </a:rPr>
                  <a:t>output </a:t>
                </a:r>
                <a:br>
                  <a:rPr lang="en-US" altLang="ko-KR" sz="1600" dirty="0">
                    <a:sym typeface="Wingdings" pitchFamily="2" charset="2"/>
                  </a:rPr>
                </a:br>
                <a:r>
                  <a:rPr lang="en-US" altLang="ko-KR" sz="1600" dirty="0">
                    <a:sym typeface="Wingdings" pitchFamily="2" charset="2"/>
                  </a:rPr>
                  <a:t>2)</a:t>
                </a: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sym typeface="Wingdings" pitchFamily="2" charset="2"/>
                  </a:rPr>
                  <a:t>Known plaintext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lang="en-US" altLang="ko-KR" sz="1600" dirty="0">
                    <a:sym typeface="Wingdings" pitchFamily="2" charset="2"/>
                  </a:rPr>
                  <a:t> key = Cipher</a:t>
                </a:r>
                <a:r>
                  <a:rPr lang="ko-KR" altLang="en-US" sz="1600" dirty="0">
                    <a:sym typeface="Wingdings" pitchFamily="2" charset="2"/>
                  </a:rPr>
                  <a:t>에서의 </a:t>
                </a:r>
                <a:r>
                  <a:rPr lang="en-US" altLang="ko-KR" sz="1600" b="1" dirty="0">
                    <a:sym typeface="Wingdings" pitchFamily="2" charset="2"/>
                  </a:rPr>
                  <a:t>Key</a:t>
                </a:r>
                <a:r>
                  <a:rPr lang="ko-KR" altLang="en-US" sz="1600" b="1" dirty="0">
                    <a:sym typeface="Wingdings" pitchFamily="2" charset="2"/>
                  </a:rPr>
                  <a:t>는 알 수 없으며</a:t>
                </a:r>
                <a:r>
                  <a:rPr lang="en-US" altLang="ko-KR" sz="1600" b="1" dirty="0">
                    <a:sym typeface="Wingdings" pitchFamily="2" charset="2"/>
                  </a:rPr>
                  <a:t>,</a:t>
                </a:r>
                <a:r>
                  <a:rPr lang="ko-KR" altLang="en-US" sz="1600" b="1" dirty="0">
                    <a:sym typeface="Wingdings" pitchFamily="2" charset="2"/>
                  </a:rPr>
                  <a:t> 고정된 </a:t>
                </a:r>
                <a:r>
                  <a:rPr lang="en-US" altLang="ko-KR" sz="1600" b="1" dirty="0">
                    <a:sym typeface="Wingdings" pitchFamily="2" charset="2"/>
                  </a:rPr>
                  <a:t>Key</a:t>
                </a:r>
                <a:br>
                  <a:rPr lang="en-US" altLang="ko-KR" sz="1600" dirty="0">
                    <a:sym typeface="Wingdings" pitchFamily="2" charset="2"/>
                  </a:rPr>
                </a:br>
                <a:r>
                  <a:rPr lang="en-US" altLang="ko-KR" sz="1600" dirty="0">
                    <a:sym typeface="Wingdings" pitchFamily="2" charset="2"/>
                  </a:rPr>
                  <a:t></a:t>
                </a: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sym typeface="Wingdings" pitchFamily="2" charset="2"/>
                  </a:rPr>
                  <a:t>PT, CT</a:t>
                </a:r>
                <a:r>
                  <a:rPr lang="ko-KR" altLang="en-US" sz="1600" dirty="0">
                    <a:sym typeface="Wingdings" pitchFamily="2" charset="2"/>
                  </a:rPr>
                  <a:t>만 가지고 하는 게 </a:t>
                </a:r>
                <a:r>
                  <a:rPr lang="en-US" altLang="ko-KR" sz="1600" dirty="0">
                    <a:sym typeface="Wingdings" pitchFamily="2" charset="2"/>
                  </a:rPr>
                  <a:t>black box model</a:t>
                </a:r>
                <a:r>
                  <a:rPr lang="ko-KR" altLang="en-US" sz="1600" dirty="0">
                    <a:sym typeface="Wingdings" pitchFamily="2" charset="2"/>
                  </a:rPr>
                  <a:t>인데 </a:t>
                </a:r>
                <a:r>
                  <a:rPr lang="en-US" altLang="ko-KR" sz="1600" dirty="0">
                    <a:sym typeface="Wingdings" pitchFamily="2" charset="2"/>
                  </a:rPr>
                  <a:t>DPA</a:t>
                </a:r>
                <a:r>
                  <a:rPr lang="ko-KR" altLang="en-US" sz="1600" dirty="0">
                    <a:sym typeface="Wingdings" pitchFamily="2" charset="2"/>
                  </a:rPr>
                  <a:t>는 파형 정보를 추가적으로 앎 </a:t>
                </a:r>
                <a:r>
                  <a:rPr lang="en-US" altLang="ko-KR" sz="1600" dirty="0">
                    <a:sym typeface="Wingdings" pitchFamily="2" charset="2"/>
                  </a:rPr>
                  <a:t></a:t>
                </a: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sym typeface="Wingdings" pitchFamily="2" charset="2"/>
                  </a:rPr>
                  <a:t>gray box</a:t>
                </a: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sym typeface="Wingdings" pitchFamily="2" charset="2"/>
                  </a:rPr>
                  <a:t>model</a:t>
                </a:r>
                <a:endParaRPr lang="en" altLang="ko-KR" sz="1600" dirty="0"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ym typeface="Wingdings" pitchFamily="2" charset="2"/>
                  </a:rPr>
                  <a:t>DPA </a:t>
                </a:r>
                <a:r>
                  <a:rPr lang="ko-KR" altLang="en-US" sz="1600" b="1" dirty="0">
                    <a:sym typeface="Wingdings" pitchFamily="2" charset="2"/>
                  </a:rPr>
                  <a:t>과정</a:t>
                </a:r>
                <a:br>
                  <a:rPr lang="en-US" altLang="ko-KR" sz="1600" dirty="0">
                    <a:sym typeface="Wingdings" pitchFamily="2" charset="2"/>
                  </a:rPr>
                </a:br>
                <a:r>
                  <a:rPr lang="en-US" altLang="ko-KR" sz="1600" dirty="0">
                    <a:sym typeface="Wingdings" pitchFamily="2" charset="2"/>
                  </a:rPr>
                  <a:t>-</a:t>
                </a: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ko-KR" altLang="en-US" sz="1600" b="1" dirty="0">
                    <a:sym typeface="Wingdings" pitchFamily="2" charset="2"/>
                  </a:rPr>
                  <a:t>소비전력 여러 개 수집 </a:t>
                </a:r>
                <a:r>
                  <a:rPr lang="en-US" altLang="ko-KR" sz="1600" b="1" dirty="0">
                    <a:sym typeface="Wingdings" pitchFamily="2" charset="2"/>
                  </a:rPr>
                  <a:t></a:t>
                </a:r>
                <a:r>
                  <a:rPr lang="ko-KR" altLang="en-US" sz="1600" b="1" dirty="0">
                    <a:sym typeface="Wingdings" pitchFamily="2" charset="2"/>
                  </a:rPr>
                  <a:t> 모델링 </a:t>
                </a:r>
                <a:r>
                  <a:rPr lang="en-US" altLang="ko-KR" sz="1600" b="1" dirty="0">
                    <a:sym typeface="Wingdings" pitchFamily="2" charset="2"/>
                  </a:rPr>
                  <a:t></a:t>
                </a:r>
                <a:r>
                  <a:rPr lang="ko-KR" altLang="en-US" sz="1600" b="1" dirty="0">
                    <a:sym typeface="Wingdings" pitchFamily="2" charset="2"/>
                  </a:rPr>
                  <a:t> 통계적 분석</a:t>
                </a:r>
                <a:br>
                  <a:rPr lang="en-US" altLang="ko-KR" sz="1600" dirty="0">
                    <a:sym typeface="Wingdings" pitchFamily="2" charset="2"/>
                  </a:rPr>
                </a:br>
                <a:r>
                  <a:rPr lang="en-US" altLang="ko-KR" sz="1600" dirty="0">
                    <a:sym typeface="Wingdings" pitchFamily="2" charset="2"/>
                  </a:rPr>
                  <a:t>-</a:t>
                </a: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sym typeface="Wingdings" pitchFamily="2" charset="2"/>
                  </a:rPr>
                  <a:t>0001</a:t>
                </a:r>
                <a:r>
                  <a:rPr lang="ko-KR" altLang="en-US" sz="1600" dirty="0">
                    <a:sym typeface="Wingdings" pitchFamily="2" charset="2"/>
                  </a:rPr>
                  <a:t> 이랑 </a:t>
                </a:r>
                <a:r>
                  <a:rPr lang="en-US" altLang="ko-KR" sz="1600" dirty="0">
                    <a:sym typeface="Wingdings" pitchFamily="2" charset="2"/>
                  </a:rPr>
                  <a:t>0011</a:t>
                </a:r>
                <a:r>
                  <a:rPr lang="ko-KR" altLang="en-US" sz="1600" dirty="0">
                    <a:sym typeface="Wingdings" pitchFamily="2" charset="2"/>
                  </a:rPr>
                  <a:t> 이 있을 경우 </a:t>
                </a:r>
                <a:r>
                  <a:rPr lang="en-US" altLang="ko-KR" sz="1600" dirty="0">
                    <a:sym typeface="Wingdings" pitchFamily="2" charset="2"/>
                  </a:rPr>
                  <a:t>HW</a:t>
                </a:r>
                <a:r>
                  <a:rPr lang="ko-KR" altLang="en-US" sz="1600" dirty="0">
                    <a:sym typeface="Wingdings" pitchFamily="2" charset="2"/>
                  </a:rPr>
                  <a:t>가 </a:t>
                </a:r>
                <a:r>
                  <a:rPr lang="en-US" altLang="ko-KR" sz="1600" dirty="0">
                    <a:sym typeface="Wingdings" pitchFamily="2" charset="2"/>
                  </a:rPr>
                  <a:t>1</a:t>
                </a: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ko-KR" altLang="en-US" sz="1600" dirty="0" err="1">
                    <a:sym typeface="Wingdings" pitchFamily="2" charset="2"/>
                  </a:rPr>
                  <a:t>차이라서</a:t>
                </a:r>
                <a:r>
                  <a:rPr lang="ko-KR" altLang="en-US" sz="1600" dirty="0">
                    <a:sym typeface="Wingdings" pitchFamily="2" charset="2"/>
                  </a:rPr>
                  <a:t> 구분이 어렵고 </a:t>
                </a:r>
                <a:r>
                  <a:rPr lang="en-US" altLang="ko-KR" sz="1600" dirty="0">
                    <a:sym typeface="Wingdings" pitchFamily="2" charset="2"/>
                  </a:rPr>
                  <a:t>noise</a:t>
                </a:r>
                <a:r>
                  <a:rPr lang="ko-KR" altLang="en-US" sz="1600" dirty="0">
                    <a:sym typeface="Wingdings" pitchFamily="2" charset="2"/>
                  </a:rPr>
                  <a:t>가 추가될 경우 같은 값으로 보일 수도 있음</a:t>
                </a:r>
                <a:br>
                  <a:rPr lang="en-US" altLang="ko-KR" sz="1600" dirty="0">
                    <a:sym typeface="Wingdings" pitchFamily="2" charset="2"/>
                  </a:rPr>
                </a:br>
                <a:r>
                  <a:rPr lang="ko-KR" altLang="en-US" sz="1600" dirty="0">
                    <a:sym typeface="Wingdings" pitchFamily="2" charset="2"/>
                  </a:rPr>
                  <a:t>  </a:t>
                </a:r>
                <a:r>
                  <a:rPr lang="en-US" altLang="ko-KR" sz="1600" dirty="0">
                    <a:sym typeface="Wingdings" pitchFamily="2" charset="2"/>
                  </a:rPr>
                  <a:t></a:t>
                </a:r>
                <a:r>
                  <a:rPr lang="ko-KR" altLang="en-US" sz="1600" dirty="0">
                    <a:sym typeface="Wingdings" pitchFamily="2" charset="2"/>
                  </a:rPr>
                  <a:t> 그러나 많은 데이터를 모은 후 </a:t>
                </a:r>
                <a:r>
                  <a:rPr lang="ko-KR" altLang="en-US" sz="1600" b="1" dirty="0">
                    <a:sym typeface="Wingdings" pitchFamily="2" charset="2"/>
                  </a:rPr>
                  <a:t>통계적 분석을 하게 되면</a:t>
                </a:r>
                <a:r>
                  <a:rPr lang="en-US" altLang="ko-KR" sz="1600" b="1" dirty="0">
                    <a:sym typeface="Wingdings" pitchFamily="2" charset="2"/>
                  </a:rPr>
                  <a:t>,</a:t>
                </a:r>
                <a:r>
                  <a:rPr lang="ko-KR" altLang="en-US" sz="1600" b="1" dirty="0">
                    <a:sym typeface="Wingdings" pitchFamily="2" charset="2"/>
                  </a:rPr>
                  <a:t> </a:t>
                </a:r>
                <a:r>
                  <a:rPr lang="en-US" altLang="ko-KR" sz="1600" b="1" dirty="0">
                    <a:sym typeface="Wingdings" pitchFamily="2" charset="2"/>
                  </a:rPr>
                  <a:t>noise</a:t>
                </a:r>
                <a:r>
                  <a:rPr lang="ko-KR" altLang="en-US" sz="1600" b="1" dirty="0">
                    <a:sym typeface="Wingdings" pitchFamily="2" charset="2"/>
                  </a:rPr>
                  <a:t>가 제거된 것과 </a:t>
                </a:r>
                <a:r>
                  <a:rPr lang="ko-KR" altLang="en-US" sz="1600" b="1" dirty="0" err="1">
                    <a:sym typeface="Wingdings" pitchFamily="2" charset="2"/>
                  </a:rPr>
                  <a:t>비슷</a:t>
                </a:r>
                <a:br>
                  <a:rPr lang="en-US" altLang="ko-KR" sz="1600" dirty="0">
                    <a:sym typeface="Wingdings" pitchFamily="2" charset="2"/>
                  </a:rPr>
                </a:br>
                <a:r>
                  <a:rPr lang="en-US" altLang="ko-KR" sz="1600" dirty="0">
                    <a:sym typeface="Wingdings" pitchFamily="2" charset="2"/>
                  </a:rPr>
                  <a:t>- </a:t>
                </a:r>
                <a:r>
                  <a:rPr lang="ko-KR" altLang="en-US" sz="1600" dirty="0">
                    <a:sym typeface="Wingdings" pitchFamily="2" charset="2"/>
                  </a:rPr>
                  <a:t>또한</a:t>
                </a:r>
                <a:r>
                  <a:rPr lang="en-US" altLang="ko-KR" sz="1600" dirty="0">
                    <a:sym typeface="Wingdings" pitchFamily="2" charset="2"/>
                  </a:rPr>
                  <a:t>,</a:t>
                </a:r>
                <a:r>
                  <a:rPr lang="ko-KR" altLang="en-US" sz="1600" dirty="0">
                    <a:sym typeface="Wingdings" pitchFamily="2" charset="2"/>
                  </a:rPr>
                  <a:t> 단순 </a:t>
                </a:r>
                <a:r>
                  <a:rPr lang="en-US" altLang="ko-KR" sz="1600" dirty="0">
                    <a:sym typeface="Wingdings" pitchFamily="2" charset="2"/>
                  </a:rPr>
                  <a:t>XOR</a:t>
                </a:r>
                <a:r>
                  <a:rPr lang="ko-KR" altLang="en-US" sz="1600" dirty="0">
                    <a:sym typeface="Wingdings" pitchFamily="2" charset="2"/>
                  </a:rPr>
                  <a:t>은 </a:t>
                </a:r>
                <a:r>
                  <a:rPr lang="en-US" altLang="ko-KR" sz="1600" dirty="0">
                    <a:sym typeface="Wingdings" pitchFamily="2" charset="2"/>
                  </a:rPr>
                  <a:t>HW</a:t>
                </a:r>
                <a:r>
                  <a:rPr lang="ko-KR" altLang="en-US" sz="1600" dirty="0">
                    <a:sym typeface="Wingdings" pitchFamily="2" charset="2"/>
                  </a:rPr>
                  <a:t>가 유사한 게 많으므로 동일 </a:t>
                </a:r>
                <a:r>
                  <a:rPr lang="en-US" altLang="ko-KR" sz="1600" dirty="0">
                    <a:sym typeface="Wingdings" pitchFamily="2" charset="2"/>
                  </a:rPr>
                  <a:t>input</a:t>
                </a:r>
                <a:r>
                  <a:rPr lang="ko-KR" altLang="en-US" sz="1600" dirty="0">
                    <a:sym typeface="Wingdings" pitchFamily="2" charset="2"/>
                  </a:rPr>
                  <a:t>에 대해 여러 값이 가능한 </a:t>
                </a:r>
                <a:r>
                  <a:rPr lang="ko-KR" altLang="en-US" sz="1600" b="1" dirty="0">
                    <a:sym typeface="Wingdings" pitchFamily="2" charset="2"/>
                  </a:rPr>
                  <a:t>비선형 연산을 모델링 타겟</a:t>
                </a:r>
                <a:r>
                  <a:rPr lang="ko-KR" altLang="en-US" sz="1600" dirty="0">
                    <a:sym typeface="Wingdings" pitchFamily="2" charset="2"/>
                  </a:rPr>
                  <a:t>으로 함</a:t>
                </a:r>
                <a:br>
                  <a:rPr lang="en-US" altLang="ko-KR" sz="1600" dirty="0">
                    <a:sym typeface="Wingdings" pitchFamily="2" charset="2"/>
                  </a:rPr>
                </a:b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sym typeface="Wingdings" pitchFamily="2" charset="2"/>
                  </a:rPr>
                  <a:t>00</a:t>
                </a: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en-US" altLang="ko-KR" sz="1600" dirty="0" err="1">
                    <a:sym typeface="Wingdings" pitchFamily="2" charset="2"/>
                  </a:rPr>
                  <a:t>xor</a:t>
                </a:r>
                <a:r>
                  <a:rPr lang="en-US" altLang="ko-KR" sz="1600" dirty="0">
                    <a:sym typeface="Wingdings" pitchFamily="2" charset="2"/>
                  </a:rPr>
                  <a:t> 00 </a:t>
                </a: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sym typeface="Wingdings" pitchFamily="2" charset="2"/>
                  </a:rPr>
                  <a:t>HW 0  // 01 </a:t>
                </a:r>
                <a:r>
                  <a:rPr lang="en-US" altLang="ko-KR" sz="1600" dirty="0" err="1">
                    <a:sym typeface="Wingdings" pitchFamily="2" charset="2"/>
                  </a:rPr>
                  <a:t>xor</a:t>
                </a:r>
                <a:r>
                  <a:rPr lang="en-US" altLang="ko-KR" sz="1600" dirty="0">
                    <a:sym typeface="Wingdings" pitchFamily="2" charset="2"/>
                  </a:rPr>
                  <a:t> 00  HW 1  // 10 </a:t>
                </a:r>
                <a:r>
                  <a:rPr lang="en-US" altLang="ko-KR" sz="1600" dirty="0" err="1">
                    <a:sym typeface="Wingdings" pitchFamily="2" charset="2"/>
                  </a:rPr>
                  <a:t>xor</a:t>
                </a:r>
                <a:r>
                  <a:rPr lang="en-US" altLang="ko-KR" sz="1600" dirty="0">
                    <a:sym typeface="Wingdings" pitchFamily="2" charset="2"/>
                  </a:rPr>
                  <a:t> 00  HW 1 // 11 </a:t>
                </a:r>
                <a:r>
                  <a:rPr lang="en-US" altLang="ko-KR" sz="1600" dirty="0" err="1">
                    <a:sym typeface="Wingdings" pitchFamily="2" charset="2"/>
                  </a:rPr>
                  <a:t>xor</a:t>
                </a:r>
                <a:r>
                  <a:rPr lang="en-US" altLang="ko-KR" sz="1600" dirty="0">
                    <a:sym typeface="Wingdings" pitchFamily="2" charset="2"/>
                  </a:rPr>
                  <a:t> 00  HW 2 </a:t>
                </a:r>
                <a:br>
                  <a:rPr lang="en-US" altLang="ko-KR" sz="1600" dirty="0">
                    <a:sym typeface="Wingdings" pitchFamily="2" charset="2"/>
                  </a:rPr>
                </a:b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sym typeface="Wingdings" pitchFamily="2" charset="2"/>
                  </a:rPr>
                  <a:t></a:t>
                </a:r>
                <a:r>
                  <a:rPr lang="ko-KR" altLang="en-US" sz="1600" dirty="0">
                    <a:sym typeface="Wingdings" pitchFamily="2" charset="2"/>
                  </a:rPr>
                  <a:t> 이런 경우</a:t>
                </a:r>
                <a:r>
                  <a:rPr lang="en-US" altLang="ko-KR" sz="1600" dirty="0">
                    <a:sym typeface="Wingdings" pitchFamily="2" charset="2"/>
                  </a:rPr>
                  <a:t>,</a:t>
                </a: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sym typeface="Wingdings" pitchFamily="2" charset="2"/>
                  </a:rPr>
                  <a:t>HW</a:t>
                </a:r>
                <a:r>
                  <a:rPr lang="ko-KR" altLang="en-US" sz="1600" dirty="0">
                    <a:sym typeface="Wingdings" pitchFamily="2" charset="2"/>
                  </a:rPr>
                  <a:t>가 </a:t>
                </a:r>
                <a:r>
                  <a:rPr lang="en-US" altLang="ko-KR" sz="1600" dirty="0">
                    <a:sym typeface="Wingdings" pitchFamily="2" charset="2"/>
                  </a:rPr>
                  <a:t>0,1,2</a:t>
                </a:r>
                <a:r>
                  <a:rPr lang="ko-KR" altLang="en-US" sz="1600" dirty="0">
                    <a:sym typeface="Wingdings" pitchFamily="2" charset="2"/>
                  </a:rPr>
                  <a:t> 뿐이라서 구분이 잘 안 되고</a:t>
                </a:r>
                <a:r>
                  <a:rPr lang="en-US" altLang="ko-KR" sz="1600" dirty="0">
                    <a:sym typeface="Wingdings" pitchFamily="2" charset="2"/>
                  </a:rPr>
                  <a:t>,</a:t>
                </a:r>
                <a:r>
                  <a:rPr lang="ko-KR" altLang="en-US" sz="1600" dirty="0">
                    <a:sym typeface="Wingdings" pitchFamily="2" charset="2"/>
                  </a:rPr>
                  <a:t> 데이터가 많이 필요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429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Differential Power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ym typeface="Wingdings" pitchFamily="2" charset="2"/>
              </a:rPr>
              <a:t>세부 과정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1.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b="1" dirty="0">
                <a:sym typeface="Wingdings" pitchFamily="2" charset="2"/>
              </a:rPr>
              <a:t>무작위 </a:t>
            </a:r>
            <a:r>
              <a:rPr lang="en-US" altLang="ko-KR" sz="1600" b="1" dirty="0" err="1">
                <a:sym typeface="Wingdings" pitchFamily="2" charset="2"/>
              </a:rPr>
              <a:t>pt</a:t>
            </a:r>
            <a:r>
              <a:rPr lang="en-US" altLang="ko-KR" sz="1600" b="1" dirty="0">
                <a:sym typeface="Wingdings" pitchFamily="2" charset="2"/>
              </a:rPr>
              <a:t> </a:t>
            </a:r>
            <a:r>
              <a:rPr lang="ko-KR" altLang="en-US" sz="1600" b="1" dirty="0">
                <a:sym typeface="Wingdings" pitchFamily="2" charset="2"/>
              </a:rPr>
              <a:t>준비</a:t>
            </a:r>
            <a:r>
              <a:rPr lang="en-US" altLang="ko-KR" sz="1600" b="1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en-US" altLang="ko-KR" sz="1600" dirty="0" err="1">
                <a:sym typeface="Wingdings" pitchFamily="2" charset="2"/>
              </a:rPr>
              <a:t>pt</a:t>
            </a:r>
            <a:r>
              <a:rPr lang="ko-KR" altLang="en-US" sz="1600" dirty="0">
                <a:sym typeface="Wingdings" pitchFamily="2" charset="2"/>
              </a:rPr>
              <a:t>는 </a:t>
            </a:r>
            <a:r>
              <a:rPr lang="en-US" altLang="ko-KR" sz="1600" dirty="0">
                <a:sym typeface="Wingdings" pitchFamily="2" charset="2"/>
              </a:rPr>
              <a:t>10</a:t>
            </a:r>
            <a:r>
              <a:rPr lang="ko-KR" altLang="en-US" sz="1600" dirty="0">
                <a:sym typeface="Wingdings" pitchFamily="2" charset="2"/>
              </a:rPr>
              <a:t>개로 예시</a:t>
            </a:r>
            <a:r>
              <a:rPr lang="en-US" altLang="ko-KR" sz="1600" dirty="0">
                <a:sym typeface="Wingdings" pitchFamily="2" charset="2"/>
              </a:rPr>
              <a:t>)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2.</a:t>
            </a:r>
            <a:r>
              <a:rPr lang="ko-KR" altLang="en-US" sz="1600" b="1" dirty="0">
                <a:sym typeface="Wingdings" pitchFamily="2" charset="2"/>
              </a:rPr>
              <a:t> </a:t>
            </a:r>
            <a:r>
              <a:rPr lang="en-US" altLang="ko-KR" sz="1600" b="1" dirty="0">
                <a:sym typeface="Wingdings" pitchFamily="2" charset="2"/>
              </a:rPr>
              <a:t>Key</a:t>
            </a:r>
            <a:r>
              <a:rPr lang="ko-KR" altLang="en-US" sz="1600" dirty="0">
                <a:sym typeface="Wingdings" pitchFamily="2" charset="2"/>
              </a:rPr>
              <a:t>는 알 수 없으므로 </a:t>
            </a:r>
            <a:r>
              <a:rPr lang="ko-KR" altLang="en-US" sz="1600" b="1" dirty="0">
                <a:sym typeface="Wingdings" pitchFamily="2" charset="2"/>
              </a:rPr>
              <a:t>전수조사</a:t>
            </a:r>
            <a:r>
              <a:rPr lang="ko-KR" altLang="en-US" sz="1600" dirty="0">
                <a:sym typeface="Wingdings" pitchFamily="2" charset="2"/>
              </a:rPr>
              <a:t> 필요 </a:t>
            </a:r>
            <a:r>
              <a:rPr lang="en-US" altLang="ko-KR" sz="1600" dirty="0">
                <a:sym typeface="Wingdings" pitchFamily="2" charset="2"/>
              </a:rPr>
              <a:t>(8</a:t>
            </a:r>
            <a:r>
              <a:rPr lang="ko-KR" altLang="en-US" sz="1600" dirty="0">
                <a:sym typeface="Wingdings" pitchFamily="2" charset="2"/>
              </a:rPr>
              <a:t>비트의 경우 </a:t>
            </a:r>
            <a:r>
              <a:rPr lang="en-US" altLang="ko-KR" sz="1600" dirty="0">
                <a:sym typeface="Wingdings" pitchFamily="2" charset="2"/>
              </a:rPr>
              <a:t>0~255)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3.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b="1" dirty="0">
                <a:sym typeface="Wingdings" pitchFamily="2" charset="2"/>
              </a:rPr>
              <a:t>modeling</a:t>
            </a:r>
            <a:r>
              <a:rPr lang="en-US" altLang="ko-KR" sz="1600" dirty="0">
                <a:sym typeface="Wingdings" pitchFamily="2" charset="2"/>
              </a:rPr>
              <a:t> : 10</a:t>
            </a:r>
            <a:r>
              <a:rPr lang="ko-KR" altLang="en-US" sz="1600" dirty="0">
                <a:sym typeface="Wingdings" pitchFamily="2" charset="2"/>
              </a:rPr>
              <a:t>개의 </a:t>
            </a:r>
            <a:r>
              <a:rPr lang="en-US" altLang="ko-KR" sz="1600" dirty="0">
                <a:sym typeface="Wingdings" pitchFamily="2" charset="2"/>
              </a:rPr>
              <a:t>input</a:t>
            </a:r>
            <a:r>
              <a:rPr lang="ko-KR" altLang="en-US" sz="1600" dirty="0">
                <a:sym typeface="Wingdings" pitchFamily="2" charset="2"/>
              </a:rPr>
              <a:t>에 대해 각 </a:t>
            </a:r>
            <a:r>
              <a:rPr lang="en-US" altLang="ko-KR" sz="1600" dirty="0">
                <a:sym typeface="Wingdings" pitchFamily="2" charset="2"/>
              </a:rPr>
              <a:t>Key</a:t>
            </a:r>
            <a:r>
              <a:rPr lang="ko-KR" altLang="en-US" sz="1600" dirty="0" err="1">
                <a:sym typeface="Wingdings" pitchFamily="2" charset="2"/>
              </a:rPr>
              <a:t>를</a:t>
            </a:r>
            <a:r>
              <a:rPr lang="ko-KR" altLang="en-US" sz="1600" dirty="0">
                <a:sym typeface="Wingdings" pitchFamily="2" charset="2"/>
              </a:rPr>
              <a:t> 전수조사하여 </a:t>
            </a:r>
            <a:r>
              <a:rPr lang="en-US" altLang="ko-KR" sz="1600" dirty="0">
                <a:sym typeface="Wingdings" pitchFamily="2" charset="2"/>
              </a:rPr>
              <a:t>HW</a:t>
            </a:r>
            <a:r>
              <a:rPr lang="ko-KR" altLang="en-US" sz="1600" dirty="0">
                <a:sym typeface="Wingdings" pitchFamily="2" charset="2"/>
              </a:rPr>
              <a:t> 값 구함 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ko-KR" altLang="en-US" sz="1600" b="1" dirty="0">
                <a:sym typeface="Wingdings" pitchFamily="2" charset="2"/>
              </a:rPr>
              <a:t>무작위 </a:t>
            </a:r>
            <a:r>
              <a:rPr lang="en-US" altLang="ko-KR" sz="1600" b="1" dirty="0">
                <a:sym typeface="Wingdings" pitchFamily="2" charset="2"/>
              </a:rPr>
              <a:t>input</a:t>
            </a:r>
            <a:r>
              <a:rPr lang="ko-KR" altLang="en-US" sz="1600" b="1" dirty="0">
                <a:sym typeface="Wingdings" pitchFamily="2" charset="2"/>
              </a:rPr>
              <a:t>에 대한 </a:t>
            </a:r>
            <a:r>
              <a:rPr lang="en-US" altLang="ko-KR" sz="1600" b="1" dirty="0">
                <a:sym typeface="Wingdings" pitchFamily="2" charset="2"/>
              </a:rPr>
              <a:t>HW</a:t>
            </a:r>
            <a:r>
              <a:rPr lang="ko-KR" altLang="en-US" sz="1600" b="1" dirty="0">
                <a:sym typeface="Wingdings" pitchFamily="2" charset="2"/>
              </a:rPr>
              <a:t> 수집</a:t>
            </a:r>
            <a:r>
              <a:rPr lang="en-US" altLang="ko-KR" sz="1600" dirty="0">
                <a:sym typeface="Wingdings" pitchFamily="2" charset="2"/>
              </a:rPr>
              <a:t>)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4.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8</a:t>
            </a:r>
            <a:r>
              <a:rPr lang="ko-KR" altLang="en-US" sz="1600" dirty="0">
                <a:sym typeface="Wingdings" pitchFamily="2" charset="2"/>
              </a:rPr>
              <a:t>비트이므로 최대 </a:t>
            </a:r>
            <a:r>
              <a:rPr lang="en-US" altLang="ko-KR" sz="1600" dirty="0">
                <a:sym typeface="Wingdings" pitchFamily="2" charset="2"/>
              </a:rPr>
              <a:t>HW</a:t>
            </a:r>
            <a:r>
              <a:rPr lang="ko-KR" altLang="en-US" sz="1600" dirty="0">
                <a:sym typeface="Wingdings" pitchFamily="2" charset="2"/>
              </a:rPr>
              <a:t>는 </a:t>
            </a:r>
            <a:r>
              <a:rPr lang="en-US" altLang="ko-KR" sz="1600" dirty="0">
                <a:sym typeface="Wingdings" pitchFamily="2" charset="2"/>
              </a:rPr>
              <a:t>8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b="1" dirty="0">
                <a:sym typeface="Wingdings" pitchFamily="2" charset="2"/>
              </a:rPr>
              <a:t>8</a:t>
            </a:r>
            <a:r>
              <a:rPr lang="ko-KR" altLang="en-US" sz="1600" b="1" dirty="0">
                <a:sym typeface="Wingdings" pitchFamily="2" charset="2"/>
              </a:rPr>
              <a:t>을 기준으로 반으로 나눔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(0~3</a:t>
            </a:r>
            <a:r>
              <a:rPr lang="ko-KR" altLang="en-US" sz="1600" dirty="0">
                <a:sym typeface="Wingdings" pitchFamily="2" charset="2"/>
              </a:rPr>
              <a:t>이면 </a:t>
            </a:r>
            <a:r>
              <a:rPr lang="en-US" altLang="ko-KR" sz="1600" dirty="0">
                <a:sym typeface="Wingdings" pitchFamily="2" charset="2"/>
              </a:rPr>
              <a:t>0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(Low),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4~8</a:t>
            </a:r>
            <a:r>
              <a:rPr lang="ko-KR" altLang="en-US" sz="1600" dirty="0">
                <a:sym typeface="Wingdings" pitchFamily="2" charset="2"/>
              </a:rPr>
              <a:t>이면 </a:t>
            </a:r>
            <a:r>
              <a:rPr lang="en-US" altLang="ko-KR" sz="1600" dirty="0">
                <a:sym typeface="Wingdings" pitchFamily="2" charset="2"/>
              </a:rPr>
              <a:t>1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(High))</a:t>
            </a:r>
            <a:r>
              <a:rPr lang="ko-KR" altLang="en-US" sz="1600" dirty="0">
                <a:sym typeface="Wingdings" pitchFamily="2" charset="2"/>
              </a:rPr>
              <a:t>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 </a:t>
            </a:r>
            <a:r>
              <a:rPr lang="en-US" altLang="ko-KR" sz="1600" b="1" dirty="0">
                <a:sym typeface="Wingdings" pitchFamily="2" charset="2"/>
              </a:rPr>
              <a:t>HW</a:t>
            </a:r>
            <a:r>
              <a:rPr lang="ko-KR" altLang="en-US" sz="1600" b="1" dirty="0">
                <a:sym typeface="Wingdings" pitchFamily="2" charset="2"/>
              </a:rPr>
              <a:t> 기준으로 </a:t>
            </a:r>
            <a:r>
              <a:rPr lang="en-US" altLang="ko-KR" sz="1600" b="1" dirty="0">
                <a:sym typeface="Wingdings" pitchFamily="2" charset="2"/>
              </a:rPr>
              <a:t>input</a:t>
            </a:r>
            <a:r>
              <a:rPr lang="ko-KR" altLang="en-US" sz="1600" b="1" dirty="0">
                <a:sym typeface="Wingdings" pitchFamily="2" charset="2"/>
              </a:rPr>
              <a:t>을 그룹으로 나눔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 </a:t>
            </a:r>
            <a:r>
              <a:rPr lang="ko-KR" altLang="en-US" sz="1600" dirty="0">
                <a:sym typeface="Wingdings" pitchFamily="2" charset="2"/>
              </a:rPr>
              <a:t>즉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무작위 </a:t>
            </a:r>
            <a:r>
              <a:rPr lang="en-US" altLang="ko-KR" sz="1600" dirty="0" err="1">
                <a:sym typeface="Wingdings" pitchFamily="2" charset="2"/>
              </a:rPr>
              <a:t>pt</a:t>
            </a:r>
            <a:r>
              <a:rPr lang="ko-KR" altLang="en-US" sz="1600" dirty="0">
                <a:sym typeface="Wingdings" pitchFamily="2" charset="2"/>
              </a:rPr>
              <a:t>에 대해 연산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input</a:t>
            </a:r>
            <a:r>
              <a:rPr lang="ko-KR" altLang="en-US" sz="1600" dirty="0">
                <a:sym typeface="Wingdings" pitchFamily="2" charset="2"/>
              </a:rPr>
              <a:t>당 </a:t>
            </a:r>
            <a:r>
              <a:rPr lang="en-US" altLang="ko-KR" sz="1600" dirty="0">
                <a:sym typeface="Wingdings" pitchFamily="2" charset="2"/>
              </a:rPr>
              <a:t>256</a:t>
            </a:r>
            <a:r>
              <a:rPr lang="ko-KR" altLang="en-US" sz="1600" dirty="0">
                <a:sym typeface="Wingdings" pitchFamily="2" charset="2"/>
              </a:rPr>
              <a:t>개의 </a:t>
            </a:r>
            <a:r>
              <a:rPr lang="en-US" altLang="ko-KR" sz="1600" dirty="0">
                <a:sym typeface="Wingdings" pitchFamily="2" charset="2"/>
              </a:rPr>
              <a:t>HW </a:t>
            </a:r>
            <a:r>
              <a:rPr lang="ko-KR" altLang="en-US" sz="1600" dirty="0">
                <a:sym typeface="Wingdings" pitchFamily="2" charset="2"/>
              </a:rPr>
              <a:t>산출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HW</a:t>
            </a:r>
            <a:r>
              <a:rPr lang="ko-KR" altLang="en-US" sz="1600" dirty="0">
                <a:sym typeface="Wingdings" pitchFamily="2" charset="2"/>
              </a:rPr>
              <a:t>에 따라 </a:t>
            </a:r>
            <a:r>
              <a:rPr lang="en-US" altLang="ko-KR" sz="1600" dirty="0">
                <a:sym typeface="Wingdings" pitchFamily="2" charset="2"/>
              </a:rPr>
              <a:t>input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trace</a:t>
            </a:r>
            <a:r>
              <a:rPr lang="ko-KR" altLang="en-US" sz="1600" dirty="0" err="1">
                <a:sym typeface="Wingdings" pitchFamily="2" charset="2"/>
              </a:rPr>
              <a:t>를</a:t>
            </a:r>
            <a:r>
              <a:rPr lang="ko-KR" altLang="en-US" sz="1600" dirty="0">
                <a:sym typeface="Wingdings" pitchFamily="2" charset="2"/>
              </a:rPr>
              <a:t> 두 그룹으로 분할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5.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3~4</a:t>
            </a:r>
            <a:r>
              <a:rPr lang="ko-KR" altLang="en-US" sz="1600" dirty="0">
                <a:sym typeface="Wingdings" pitchFamily="2" charset="2"/>
              </a:rPr>
              <a:t>번을 모든 </a:t>
            </a:r>
            <a:r>
              <a:rPr lang="en-US" altLang="ko-KR" sz="1600" dirty="0" err="1">
                <a:sym typeface="Wingdings" pitchFamily="2" charset="2"/>
              </a:rPr>
              <a:t>pt</a:t>
            </a:r>
            <a:r>
              <a:rPr lang="ko-KR" altLang="en-US" sz="1600" dirty="0">
                <a:sym typeface="Wingdings" pitchFamily="2" charset="2"/>
              </a:rPr>
              <a:t>에 대해 반복 수행 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ko-KR" altLang="en-US" sz="1600" dirty="0">
                <a:sym typeface="Wingdings" pitchFamily="2" charset="2"/>
              </a:rPr>
              <a:t>여기서는 </a:t>
            </a:r>
            <a:r>
              <a:rPr lang="en-US" altLang="ko-KR" sz="1600" dirty="0">
                <a:sym typeface="Wingdings" pitchFamily="2" charset="2"/>
              </a:rPr>
              <a:t>10</a:t>
            </a:r>
            <a:r>
              <a:rPr lang="ko-KR" altLang="en-US" sz="1600" dirty="0">
                <a:sym typeface="Wingdings" pitchFamily="2" charset="2"/>
              </a:rPr>
              <a:t>번</a:t>
            </a:r>
            <a:r>
              <a:rPr lang="en-US" altLang="ko-KR" sz="1600" dirty="0">
                <a:sym typeface="Wingdings" pitchFamily="2" charset="2"/>
              </a:rPr>
              <a:t>)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6.</a:t>
            </a:r>
            <a:r>
              <a:rPr lang="ko-KR" altLang="en-US" sz="1600" dirty="0">
                <a:sym typeface="Wingdings" pitchFamily="2" charset="2"/>
              </a:rPr>
              <a:t> 두 그룹에 대해 각각 </a:t>
            </a:r>
            <a:r>
              <a:rPr lang="ko-KR" altLang="en-US" sz="1600" dirty="0" err="1">
                <a:sym typeface="Wingdings" pitchFamily="2" charset="2"/>
              </a:rPr>
              <a:t>평균낸</a:t>
            </a:r>
            <a:r>
              <a:rPr lang="ko-KR" altLang="en-US" sz="1600" dirty="0">
                <a:sym typeface="Wingdings" pitchFamily="2" charset="2"/>
              </a:rPr>
              <a:t> 후 차를 구함</a:t>
            </a:r>
            <a:br>
              <a:rPr lang="en-US" altLang="ko-KR" sz="1600" dirty="0">
                <a:sym typeface="Wingdings" pitchFamily="2" charset="2"/>
              </a:rPr>
            </a:br>
            <a:endParaRPr lang="en-US" altLang="ko-KR" sz="1600" dirty="0">
              <a:solidFill>
                <a:srgbClr val="FF0000"/>
              </a:solidFill>
              <a:sym typeface="Wingdings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EB7C2D-0A0C-2846-B159-4B329B442374}"/>
                  </a:ext>
                </a:extLst>
              </p:cNvPr>
              <p:cNvSpPr txBox="1"/>
              <p:nvPr/>
            </p:nvSpPr>
            <p:spPr>
              <a:xfrm>
                <a:off x="6948560" y="5108132"/>
                <a:ext cx="4831520" cy="11946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 err="1"/>
                  <a:t>pt</a:t>
                </a:r>
                <a:r>
                  <a:rPr kumimoji="1"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kumimoji="1" lang="en-US" altLang="ko-KR" sz="1400" dirty="0"/>
                  <a:t> key = cipher,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0000</a:t>
                </a:r>
                <a:r>
                  <a:rPr kumimoji="1" lang="ko-KR" altLang="en-US" sz="1400" dirty="0"/>
                  <a:t>에서 </a:t>
                </a:r>
                <a:r>
                  <a:rPr kumimoji="1" lang="en-US" altLang="ko-KR" sz="1400" dirty="0"/>
                  <a:t>cipher</a:t>
                </a:r>
                <a:r>
                  <a:rPr kumimoji="1" lang="ko-KR" altLang="en-US" sz="1400" dirty="0"/>
                  <a:t>로 이동한다고 생각</a:t>
                </a:r>
                <a:endParaRPr kumimoji="1" lang="en-US" altLang="ko-KR" sz="1400" dirty="0"/>
              </a:p>
              <a:p>
                <a:r>
                  <a:rPr kumimoji="1" lang="en-US" altLang="ko-KR" sz="1400" dirty="0"/>
                  <a:t>Key = 0000</a:t>
                </a:r>
                <a:r>
                  <a:rPr kumimoji="1" lang="ko-KR" altLang="en-US" sz="1400" dirty="0"/>
                  <a:t>일 경우</a:t>
                </a:r>
                <a:r>
                  <a:rPr kumimoji="1" lang="en-US" altLang="ko-KR" sz="1400" dirty="0"/>
                  <a:t>,</a:t>
                </a:r>
                <a:br>
                  <a:rPr kumimoji="1" lang="en-US" altLang="ko-KR" sz="1400" dirty="0"/>
                </a:br>
                <a:r>
                  <a:rPr kumimoji="1" lang="en-US" altLang="ko-KR" sz="1400" dirty="0"/>
                  <a:t>0001</a:t>
                </a:r>
                <a:r>
                  <a:rPr kumimoji="1"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kumimoji="1" lang="en-US" altLang="ko-KR" sz="1400" dirty="0"/>
                  <a:t> 0000 = 0001 </a:t>
                </a:r>
                <a:r>
                  <a:rPr kumimoji="1" lang="en-US" altLang="ko-KR" sz="1400" dirty="0">
                    <a:sym typeface="Wingdings" pitchFamily="2" charset="2"/>
                  </a:rPr>
                  <a:t> HW = 1</a:t>
                </a:r>
                <a:br>
                  <a:rPr kumimoji="1" lang="en-US" altLang="ko-KR" sz="1400" dirty="0">
                    <a:sym typeface="Wingdings" pitchFamily="2" charset="2"/>
                  </a:rPr>
                </a:br>
                <a:r>
                  <a:rPr kumimoji="1" lang="en-US" altLang="ko-KR" sz="1400" dirty="0">
                    <a:sym typeface="Wingdings" pitchFamily="2" charset="2"/>
                  </a:rPr>
                  <a:t>0011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kumimoji="1" lang="en-US" altLang="ko-KR" sz="1400" dirty="0">
                    <a:sym typeface="Wingdings" pitchFamily="2" charset="2"/>
                  </a:rPr>
                  <a:t> 0000 = 0011  HW = 2</a:t>
                </a:r>
              </a:p>
              <a:p>
                <a:r>
                  <a:rPr kumimoji="1" lang="ko-KR" altLang="en-US" sz="1400" dirty="0">
                    <a:sym typeface="Wingdings" pitchFamily="2" charset="2"/>
                  </a:rPr>
                  <a:t>이런 식으로 무작위 </a:t>
                </a:r>
                <a:r>
                  <a:rPr kumimoji="1" lang="en-US" altLang="ko-KR" sz="1400" dirty="0" err="1">
                    <a:sym typeface="Wingdings" pitchFamily="2" charset="2"/>
                  </a:rPr>
                  <a:t>pt</a:t>
                </a:r>
                <a:r>
                  <a:rPr kumimoji="1" lang="ko-KR" altLang="en-US" sz="1400" dirty="0">
                    <a:sym typeface="Wingdings" pitchFamily="2" charset="2"/>
                  </a:rPr>
                  <a:t>에 대해 모든 </a:t>
                </a:r>
                <a:r>
                  <a:rPr kumimoji="1" lang="en-US" altLang="ko-KR" sz="1400" dirty="0">
                    <a:sym typeface="Wingdings" pitchFamily="2" charset="2"/>
                  </a:rPr>
                  <a:t>HW</a:t>
                </a:r>
                <a:r>
                  <a:rPr kumimoji="1" lang="ko-KR" altLang="en-US" sz="1400" dirty="0">
                    <a:sym typeface="Wingdings" pitchFamily="2" charset="2"/>
                  </a:rPr>
                  <a:t> 수집</a:t>
                </a:r>
                <a:endParaRPr kumimoji="1" lang="ko-KR" alt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EB7C2D-0A0C-2846-B159-4B329B44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560" y="5108132"/>
                <a:ext cx="4831520" cy="1194686"/>
              </a:xfrm>
              <a:prstGeom prst="rect">
                <a:avLst/>
              </a:prstGeom>
              <a:blipFill>
                <a:blip r:embed="rId3"/>
                <a:stretch>
                  <a:fillRect l="-262" b="-20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771791A-D671-DB43-909C-37FF89DFC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58944"/>
              </p:ext>
            </p:extLst>
          </p:nvPr>
        </p:nvGraphicFramePr>
        <p:xfrm>
          <a:off x="966810" y="4933758"/>
          <a:ext cx="3606800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23754">
                  <a:extLst>
                    <a:ext uri="{9D8B030D-6E8A-4147-A177-3AD203B41FA5}">
                      <a16:colId xmlns:a16="http://schemas.microsoft.com/office/drawing/2014/main" val="638134969"/>
                    </a:ext>
                  </a:extLst>
                </a:gridCol>
                <a:gridCol w="930446">
                  <a:extLst>
                    <a:ext uri="{9D8B030D-6E8A-4147-A177-3AD203B41FA5}">
                      <a16:colId xmlns:a16="http://schemas.microsoft.com/office/drawing/2014/main" val="192031905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20743918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11017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8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HW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HW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9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HW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HW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2472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9EC231-5B4C-E049-B218-DDA4CB752B5B}"/>
              </a:ext>
            </a:extLst>
          </p:cNvPr>
          <p:cNvSpPr txBox="1"/>
          <p:nvPr/>
        </p:nvSpPr>
        <p:spPr>
          <a:xfrm>
            <a:off x="2247900" y="643667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modeling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1943177-4105-3B4A-9D00-FD4A8E6B30E6}"/>
                  </a:ext>
                </a:extLst>
              </p:cNvPr>
              <p:cNvSpPr/>
              <p:nvPr/>
            </p:nvSpPr>
            <p:spPr>
              <a:xfrm>
                <a:off x="1762964" y="4518725"/>
                <a:ext cx="2116092" cy="3745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S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𝑏𝑜𝑥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𝑝𝑡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𝑘</m:t>
                          </m:r>
                        </m:e>
                      </m:d>
                      <m:r>
                        <m:rPr>
                          <m:nor/>
                        </m:rPr>
                        <a:rPr lang="ko-KR" altLang="en-US" dirty="0">
                          <a:sym typeface="Wingdings" pitchFamily="2" charset="2"/>
                        </a:rPr>
                        <m:t>의</m:t>
                      </m:r>
                      <m:r>
                        <a:rPr lang="ko-KR" altLang="en-US" b="0" i="0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HW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1943177-4105-3B4A-9D00-FD4A8E6B3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964" y="4518725"/>
                <a:ext cx="2116092" cy="374526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11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Differential Power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ym typeface="Wingdings" pitchFamily="2" charset="2"/>
              </a:rPr>
              <a:t>세부과정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2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b="1" dirty="0">
                <a:sym typeface="Wingdings" pitchFamily="2" charset="2"/>
              </a:rPr>
              <a:t>키를 전수조사하면 옳은 키가 있을 것이고</a:t>
            </a:r>
            <a:r>
              <a:rPr lang="en-US" altLang="ko-KR" sz="1600" b="1" dirty="0">
                <a:sym typeface="Wingdings" pitchFamily="2" charset="2"/>
              </a:rPr>
              <a:t>,</a:t>
            </a:r>
            <a:r>
              <a:rPr lang="ko-KR" altLang="en-US" sz="1600" b="1" dirty="0">
                <a:sym typeface="Wingdings" pitchFamily="2" charset="2"/>
              </a:rPr>
              <a:t> 나머지 틀린 키 존재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b="1" dirty="0">
                <a:sym typeface="Wingdings" pitchFamily="2" charset="2"/>
              </a:rPr>
              <a:t>ex) </a:t>
            </a:r>
            <a:r>
              <a:rPr lang="ko-KR" altLang="en-US" sz="1600" b="1" dirty="0">
                <a:sym typeface="Wingdings" pitchFamily="2" charset="2"/>
              </a:rPr>
              <a:t>실제 파형은 특정 연산 지점에서 </a:t>
            </a:r>
            <a:r>
              <a:rPr lang="en-US" altLang="ko-KR" sz="1600" b="1" dirty="0">
                <a:sym typeface="Wingdings" pitchFamily="2" charset="2"/>
              </a:rPr>
              <a:t>HW</a:t>
            </a:r>
            <a:r>
              <a:rPr lang="ko-KR" altLang="en-US" sz="1600" b="1" dirty="0">
                <a:sym typeface="Wingdings" pitchFamily="2" charset="2"/>
              </a:rPr>
              <a:t>가 </a:t>
            </a:r>
            <a:r>
              <a:rPr lang="en-US" altLang="ko-KR" sz="1600" b="1" dirty="0">
                <a:sym typeface="Wingdings" pitchFamily="2" charset="2"/>
              </a:rPr>
              <a:t>8</a:t>
            </a:r>
            <a:r>
              <a:rPr lang="ko-KR" altLang="en-US" sz="1600" b="1" dirty="0">
                <a:sym typeface="Wingdings" pitchFamily="2" charset="2"/>
              </a:rPr>
              <a:t>이 나와야 됨</a:t>
            </a:r>
            <a:br>
              <a:rPr lang="en-US" altLang="ko-KR" sz="1600" b="1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그럼 앞의 </a:t>
            </a:r>
            <a:r>
              <a:rPr lang="en-US" altLang="ko-KR" sz="1600" dirty="0">
                <a:sym typeface="Wingdings" pitchFamily="2" charset="2"/>
              </a:rPr>
              <a:t>4</a:t>
            </a:r>
            <a:r>
              <a:rPr lang="ko-KR" altLang="en-US" sz="1600" dirty="0">
                <a:sym typeface="Wingdings" pitchFamily="2" charset="2"/>
              </a:rPr>
              <a:t>번 과정에서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b="1" dirty="0">
                <a:sym typeface="Wingdings" pitchFamily="2" charset="2"/>
              </a:rPr>
              <a:t>옳은 키의 경우 </a:t>
            </a:r>
            <a:r>
              <a:rPr lang="en-US" altLang="ko-KR" sz="1600" b="1" dirty="0">
                <a:sym typeface="Wingdings" pitchFamily="2" charset="2"/>
              </a:rPr>
              <a:t>HW</a:t>
            </a:r>
            <a:r>
              <a:rPr lang="ko-KR" altLang="en-US" sz="1600" b="1" dirty="0">
                <a:sym typeface="Wingdings" pitchFamily="2" charset="2"/>
              </a:rPr>
              <a:t>가 </a:t>
            </a:r>
            <a:r>
              <a:rPr lang="en-US" altLang="ko-KR" sz="1600" b="1" dirty="0">
                <a:sym typeface="Wingdings" pitchFamily="2" charset="2"/>
              </a:rPr>
              <a:t>8</a:t>
            </a:r>
            <a:r>
              <a:rPr lang="ko-KR" altLang="en-US" sz="1600" dirty="0">
                <a:sym typeface="Wingdings" pitchFamily="2" charset="2"/>
              </a:rPr>
              <a:t>이 나옴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그럼 해당 </a:t>
            </a:r>
            <a:r>
              <a:rPr lang="en-US" altLang="ko-KR" sz="1600" dirty="0">
                <a:sym typeface="Wingdings" pitchFamily="2" charset="2"/>
              </a:rPr>
              <a:t>input trace</a:t>
            </a:r>
            <a:r>
              <a:rPr lang="ko-KR" altLang="en-US" sz="1600" dirty="0">
                <a:sym typeface="Wingdings" pitchFamily="2" charset="2"/>
              </a:rPr>
              <a:t>는 그룹 </a:t>
            </a:r>
            <a:r>
              <a:rPr lang="en-US" altLang="ko-KR" sz="1600" dirty="0">
                <a:sym typeface="Wingdings" pitchFamily="2" charset="2"/>
              </a:rPr>
              <a:t>high(1)</a:t>
            </a:r>
            <a:r>
              <a:rPr lang="ko-KR" altLang="en-US" sz="1600" dirty="0">
                <a:sym typeface="Wingdings" pitchFamily="2" charset="2"/>
              </a:rPr>
              <a:t>로 감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b="1" dirty="0">
                <a:sym typeface="Wingdings" pitchFamily="2" charset="2"/>
              </a:rPr>
              <a:t>틀린 키의 경우 </a:t>
            </a:r>
            <a:r>
              <a:rPr lang="en-US" altLang="ko-KR" sz="1600" b="1" dirty="0">
                <a:sym typeface="Wingdings" pitchFamily="2" charset="2"/>
              </a:rPr>
              <a:t>HW</a:t>
            </a:r>
            <a:r>
              <a:rPr lang="ko-KR" altLang="en-US" sz="1600" b="1" dirty="0">
                <a:sym typeface="Wingdings" pitchFamily="2" charset="2"/>
              </a:rPr>
              <a:t>가 예를 들어 </a:t>
            </a:r>
            <a:r>
              <a:rPr lang="en-US" altLang="ko-KR" sz="1600" b="1" dirty="0">
                <a:sym typeface="Wingdings" pitchFamily="2" charset="2"/>
              </a:rPr>
              <a:t>1</a:t>
            </a:r>
            <a:r>
              <a:rPr lang="ko-KR" altLang="en-US" sz="1600" dirty="0">
                <a:sym typeface="Wingdings" pitchFamily="2" charset="2"/>
              </a:rPr>
              <a:t>이 나옴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해당 </a:t>
            </a:r>
            <a:r>
              <a:rPr lang="en-US" altLang="ko-KR" sz="1600" dirty="0">
                <a:sym typeface="Wingdings" pitchFamily="2" charset="2"/>
              </a:rPr>
              <a:t>input trace</a:t>
            </a:r>
            <a:r>
              <a:rPr lang="ko-KR" altLang="en-US" sz="1600" dirty="0">
                <a:sym typeface="Wingdings" pitchFamily="2" charset="2"/>
              </a:rPr>
              <a:t>는 그룹 </a:t>
            </a:r>
            <a:r>
              <a:rPr lang="en-US" altLang="ko-KR" sz="1600" dirty="0">
                <a:sym typeface="Wingdings" pitchFamily="2" charset="2"/>
              </a:rPr>
              <a:t>Low (0)</a:t>
            </a:r>
            <a:r>
              <a:rPr lang="ko-KR" altLang="en-US" sz="1600" dirty="0" err="1">
                <a:sym typeface="Wingdings" pitchFamily="2" charset="2"/>
              </a:rPr>
              <a:t>으로</a:t>
            </a:r>
            <a:r>
              <a:rPr lang="ko-KR" altLang="en-US" sz="1600" dirty="0">
                <a:sym typeface="Wingdings" pitchFamily="2" charset="2"/>
              </a:rPr>
              <a:t> 감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b="1" dirty="0">
                <a:sym typeface="Wingdings" pitchFamily="2" charset="2"/>
              </a:rPr>
              <a:t>그룹 분할이 잘못됨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이럴 경우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각 그룹에 속한 파형들의 평균을 냈을 때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 </a:t>
            </a:r>
            <a:r>
              <a:rPr lang="en-US" altLang="ko-KR" sz="1600" dirty="0">
                <a:sym typeface="Wingdings" pitchFamily="2" charset="2"/>
              </a:rPr>
              <a:t>HW</a:t>
            </a:r>
            <a:r>
              <a:rPr lang="ko-KR" altLang="en-US" sz="1600" dirty="0">
                <a:sym typeface="Wingdings" pitchFamily="2" charset="2"/>
              </a:rPr>
              <a:t> 높은 그룹은 해당 파형 값의 평균이니까 높아야 되고 낮은 그룹은 낮아야 되는데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 </a:t>
            </a:r>
            <a:r>
              <a:rPr lang="ko-KR" altLang="en-US" sz="1600" b="1" dirty="0">
                <a:sym typeface="Wingdings" pitchFamily="2" charset="2"/>
              </a:rPr>
              <a:t>잘못 분할될 경우 두 그룹 간의 차이가 별로 없게 됨 </a:t>
            </a:r>
            <a:br>
              <a:rPr lang="en-US" altLang="ko-KR" sz="1600" b="1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즉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평균의 차이가 별로 없고 그 차를 구하면 작아짐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그러나 </a:t>
            </a:r>
            <a:r>
              <a:rPr lang="ko-KR" altLang="en-US" sz="1600" b="1" dirty="0">
                <a:sym typeface="Wingdings" pitchFamily="2" charset="2"/>
              </a:rPr>
              <a:t>옳은 키에 대해서는 두 그룹의 차이가 큼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ko-KR" altLang="en-US" sz="1600" dirty="0">
                <a:sym typeface="Wingdings" pitchFamily="2" charset="2"/>
              </a:rPr>
              <a:t>하나는 평균이 높고 하나는 낮음</a:t>
            </a:r>
            <a:r>
              <a:rPr lang="en-US" altLang="ko-KR" sz="1600" dirty="0">
                <a:sym typeface="Wingdings" pitchFamily="2" charset="2"/>
              </a:rPr>
              <a:t>)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 즉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올바른 키에서는 특정 연산 부분에 대해 두 그룹의 차가 크게 나옴 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 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ko-KR" altLang="en-US" sz="1600" dirty="0">
                <a:sym typeface="Wingdings" pitchFamily="2" charset="2"/>
              </a:rPr>
              <a:t>해당 연산에 대해 모델링 한 것이므로 그 시점의 파형만 솟고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나머지는 그냥 </a:t>
            </a:r>
            <a:r>
              <a:rPr lang="en-US" altLang="ko-KR" sz="1600" dirty="0">
                <a:sym typeface="Wingdings" pitchFamily="2" charset="2"/>
              </a:rPr>
              <a:t>data</a:t>
            </a:r>
            <a:r>
              <a:rPr lang="ko-KR" altLang="en-US" sz="1600" dirty="0">
                <a:sym typeface="Wingdings" pitchFamily="2" charset="2"/>
              </a:rPr>
              <a:t>에 대한 </a:t>
            </a:r>
            <a:r>
              <a:rPr lang="en-US" altLang="ko-KR" sz="1600" dirty="0">
                <a:sym typeface="Wingdings" pitchFamily="2" charset="2"/>
              </a:rPr>
              <a:t>HW</a:t>
            </a:r>
            <a:r>
              <a:rPr lang="ko-KR" altLang="en-US" sz="1600" dirty="0">
                <a:sym typeface="Wingdings" pitchFamily="2" charset="2"/>
              </a:rPr>
              <a:t>로 구한 거라 차이 </a:t>
            </a:r>
            <a:r>
              <a:rPr lang="en-US" altLang="ko-KR" sz="1600" dirty="0">
                <a:sym typeface="Wingdings" pitchFamily="2" charset="2"/>
              </a:rPr>
              <a:t>x)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B2D1DD-7EE6-F547-9BBD-530A70DAC904}"/>
              </a:ext>
            </a:extLst>
          </p:cNvPr>
          <p:cNvGrpSpPr/>
          <p:nvPr/>
        </p:nvGrpSpPr>
        <p:grpSpPr>
          <a:xfrm>
            <a:off x="7874000" y="207747"/>
            <a:ext cx="4318000" cy="2897835"/>
            <a:chOff x="8389180" y="848828"/>
            <a:chExt cx="3390900" cy="213567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AC3C380-A322-5B4C-8FB0-2BD30936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9180" y="848828"/>
              <a:ext cx="3390900" cy="2135672"/>
            </a:xfrm>
            <a:prstGeom prst="rect">
              <a:avLst/>
            </a:prstGeom>
          </p:spPr>
        </p:pic>
        <p:sp>
          <p:nvSpPr>
            <p:cNvPr id="7" name="도넛[D] 6">
              <a:extLst>
                <a:ext uri="{FF2B5EF4-FFF2-40B4-BE49-F238E27FC236}">
                  <a16:creationId xmlns:a16="http://schemas.microsoft.com/office/drawing/2014/main" id="{0DD4977E-0C9C-A041-B760-6B4615A4FC45}"/>
                </a:ext>
              </a:extLst>
            </p:cNvPr>
            <p:cNvSpPr/>
            <p:nvPr/>
          </p:nvSpPr>
          <p:spPr>
            <a:xfrm>
              <a:off x="9677400" y="1273607"/>
              <a:ext cx="584200" cy="528690"/>
            </a:xfrm>
            <a:prstGeom prst="donut">
              <a:avLst>
                <a:gd name="adj" fmla="val 555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85B84118-745A-7445-BDCF-658CD4C9FF62}"/>
              </a:ext>
            </a:extLst>
          </p:cNvPr>
          <p:cNvCxnSpPr>
            <a:cxnSpLocks/>
          </p:cNvCxnSpPr>
          <p:nvPr/>
        </p:nvCxnSpPr>
        <p:spPr>
          <a:xfrm flipV="1">
            <a:off x="7366000" y="3105582"/>
            <a:ext cx="3764992" cy="2304618"/>
          </a:xfrm>
          <a:prstGeom prst="bentConnector3">
            <a:avLst>
              <a:gd name="adj1" fmla="val 9992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29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Correlation</a:t>
            </a:r>
            <a:r>
              <a:rPr lang="ko-KR" altLang="en-US" dirty="0"/>
              <a:t> </a:t>
            </a:r>
            <a:r>
              <a:rPr lang="en-US" altLang="ko-KR" dirty="0"/>
              <a:t>Power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DPA</a:t>
            </a:r>
            <a:r>
              <a:rPr lang="ko-KR" altLang="en-US" sz="1600" dirty="0"/>
              <a:t>에서 구한 </a:t>
            </a:r>
            <a:r>
              <a:rPr lang="en-US" altLang="ko-KR" sz="1600" dirty="0"/>
              <a:t>HW</a:t>
            </a:r>
            <a:r>
              <a:rPr lang="ko-KR" altLang="en-US" sz="1600" dirty="0"/>
              <a:t> 값이 소비 전력을 모델링한 값이라 연관이 있으므로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b="1" dirty="0"/>
              <a:t>실제 파형에서 소비전력 값이 </a:t>
            </a:r>
            <a:r>
              <a:rPr lang="en-US" altLang="ko-KR" sz="1600" b="1" dirty="0"/>
              <a:t>HW</a:t>
            </a:r>
            <a:r>
              <a:rPr lang="ko-KR" altLang="en-US" sz="1600" b="1" dirty="0"/>
              <a:t>와 상관관계가 있을 것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itchFamily="2" charset="2"/>
              </a:rPr>
              <a:t>DPA</a:t>
            </a:r>
            <a:r>
              <a:rPr lang="ko-KR" altLang="en-US" sz="1600" dirty="0">
                <a:sym typeface="Wingdings" pitchFamily="2" charset="2"/>
              </a:rPr>
              <a:t>와 동일하게 모델링</a:t>
            </a:r>
            <a:r>
              <a:rPr lang="en-US" altLang="ko-KR" sz="1600" dirty="0">
                <a:sym typeface="Wingdings" pitchFamily="2" charset="2"/>
              </a:rPr>
              <a:t>      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ym typeface="Wingdings" pitchFamily="2" charset="2"/>
              </a:rPr>
              <a:t>각 포인트의 전력 소비량에 대해 상관계수 분석</a:t>
            </a:r>
            <a:br>
              <a:rPr lang="en-US" altLang="ko-KR" sz="1600" b="1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즉 여러 인풋에 대한 전력소비량과 여러 인풋에 대한 </a:t>
            </a:r>
            <a:r>
              <a:rPr lang="en-US" altLang="ko-KR" sz="1600" dirty="0">
                <a:sym typeface="Wingdings" pitchFamily="2" charset="2"/>
              </a:rPr>
              <a:t>HW</a:t>
            </a:r>
            <a:r>
              <a:rPr lang="ko-KR" altLang="en-US" sz="1600" dirty="0">
                <a:sym typeface="Wingdings" pitchFamily="2" charset="2"/>
              </a:rPr>
              <a:t> 값의 상관관계를 분석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 err="1">
                <a:sym typeface="Wingdings" pitchFamily="2" charset="2"/>
              </a:rPr>
              <a:t>피어슨</a:t>
            </a:r>
            <a:r>
              <a:rPr lang="ko-KR" altLang="en-US" sz="1600" dirty="0">
                <a:sym typeface="Wingdings" pitchFamily="2" charset="2"/>
              </a:rPr>
              <a:t> 상관계수 사용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높을수록 </a:t>
            </a:r>
            <a:r>
              <a:rPr lang="en-US" altLang="ko-KR" sz="1600" dirty="0">
                <a:sym typeface="Wingdings" pitchFamily="2" charset="2"/>
              </a:rPr>
              <a:t>+1,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-1</a:t>
            </a:r>
            <a:r>
              <a:rPr lang="ko-KR" altLang="en-US" sz="1600" dirty="0">
                <a:sym typeface="Wingdings" pitchFamily="2" charset="2"/>
              </a:rPr>
              <a:t>을 나타내고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낮을수록 </a:t>
            </a:r>
            <a:r>
              <a:rPr lang="en-US" altLang="ko-KR" sz="1600" dirty="0">
                <a:sym typeface="Wingdings" pitchFamily="2" charset="2"/>
              </a:rPr>
              <a:t>0</a:t>
            </a:r>
            <a:r>
              <a:rPr lang="ko-KR" altLang="en-US" sz="1600" dirty="0">
                <a:sym typeface="Wingdings" pitchFamily="2" charset="2"/>
              </a:rPr>
              <a:t>에 가까움 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1</a:t>
            </a:r>
            <a:r>
              <a:rPr lang="ko-KR" altLang="en-US" sz="1600" dirty="0">
                <a:sym typeface="Wingdings" pitchFamily="2" charset="2"/>
              </a:rPr>
              <a:t>인 경우 선형 관계이며 상관계수가 높다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키 찾음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9F69CE08-98F6-1F48-80F2-FA03ECD5F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64968"/>
              </p:ext>
            </p:extLst>
          </p:nvPr>
        </p:nvGraphicFramePr>
        <p:xfrm>
          <a:off x="685800" y="2596958"/>
          <a:ext cx="3606800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23754">
                  <a:extLst>
                    <a:ext uri="{9D8B030D-6E8A-4147-A177-3AD203B41FA5}">
                      <a16:colId xmlns:a16="http://schemas.microsoft.com/office/drawing/2014/main" val="638134969"/>
                    </a:ext>
                  </a:extLst>
                </a:gridCol>
                <a:gridCol w="930446">
                  <a:extLst>
                    <a:ext uri="{9D8B030D-6E8A-4147-A177-3AD203B41FA5}">
                      <a16:colId xmlns:a16="http://schemas.microsoft.com/office/drawing/2014/main" val="192031905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20743918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11017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 255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8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HW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HW 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9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HW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HW 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247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0D7C482-CFCA-7340-AF93-8F056CF84B0F}"/>
              </a:ext>
            </a:extLst>
          </p:cNvPr>
          <p:cNvSpPr txBox="1"/>
          <p:nvPr/>
        </p:nvSpPr>
        <p:spPr>
          <a:xfrm>
            <a:off x="1928790" y="408305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modeling</a:t>
            </a:r>
            <a:endParaRPr kumimoji="1" lang="ko-KR" altLang="en-US" dirty="0"/>
          </a:p>
        </p:txBody>
      </p:sp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831BCF82-0867-0D4D-B0B5-A3FBDFB3D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17861"/>
              </p:ext>
            </p:extLst>
          </p:nvPr>
        </p:nvGraphicFramePr>
        <p:xfrm>
          <a:off x="5346700" y="2596958"/>
          <a:ext cx="3606800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23754">
                  <a:extLst>
                    <a:ext uri="{9D8B030D-6E8A-4147-A177-3AD203B41FA5}">
                      <a16:colId xmlns:a16="http://schemas.microsoft.com/office/drawing/2014/main" val="638134969"/>
                    </a:ext>
                  </a:extLst>
                </a:gridCol>
                <a:gridCol w="930446">
                  <a:extLst>
                    <a:ext uri="{9D8B030D-6E8A-4147-A177-3AD203B41FA5}">
                      <a16:colId xmlns:a16="http://schemas.microsoft.com/office/drawing/2014/main" val="192031905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207439188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11017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point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point 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48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0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9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 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2472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D2D704D-25C7-9345-8919-99EA76E13A30}"/>
              </a:ext>
            </a:extLst>
          </p:cNvPr>
          <p:cNvSpPr txBox="1"/>
          <p:nvPr/>
        </p:nvSpPr>
        <p:spPr>
          <a:xfrm>
            <a:off x="5261478" y="4175812"/>
            <a:ext cx="380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600" dirty="0"/>
              <a:t>파형에서 연산 지점을 </a:t>
            </a:r>
            <a:r>
              <a:rPr kumimoji="1" lang="en-US" altLang="ko-KR" sz="1600" dirty="0"/>
              <a:t>100</a:t>
            </a:r>
            <a:r>
              <a:rPr kumimoji="1" lang="ko-KR" altLang="en-US" sz="1600" dirty="0"/>
              <a:t>개라고 할 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br>
              <a:rPr kumimoji="1" lang="en-US" altLang="ko-KR" sz="1600" dirty="0"/>
            </a:br>
            <a:r>
              <a:rPr kumimoji="1" lang="ko-KR" altLang="en-US" sz="1600" dirty="0"/>
              <a:t>각 </a:t>
            </a:r>
            <a:r>
              <a:rPr kumimoji="1" lang="en-US" altLang="ko-KR" sz="1600" dirty="0"/>
              <a:t>point</a:t>
            </a:r>
            <a:r>
              <a:rPr kumimoji="1" lang="ko-KR" altLang="en-US" sz="1600" dirty="0"/>
              <a:t>에서의 </a:t>
            </a:r>
            <a:r>
              <a:rPr kumimoji="1" lang="ko-KR" altLang="en-US" sz="1600" dirty="0" err="1"/>
              <a:t>전력소비량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5930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Template Attack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DPA</a:t>
            </a:r>
            <a:r>
              <a:rPr lang="ko-KR" altLang="en-US" sz="1600" b="1" dirty="0"/>
              <a:t>보다 더 강력한 가정이 필요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공격자가 타겟 디바이스를 완전히 복제해서 가지고 있다고 침 </a:t>
            </a:r>
            <a:r>
              <a:rPr lang="en-US" altLang="ko-KR" sz="1600" dirty="0"/>
              <a:t>(</a:t>
            </a:r>
            <a:r>
              <a:rPr lang="en-US" altLang="ko-KR" sz="1600" b="1" dirty="0"/>
              <a:t>key</a:t>
            </a:r>
            <a:r>
              <a:rPr lang="ko-KR" altLang="en-US" sz="1600" b="1" dirty="0"/>
              <a:t>값을 앎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DPA</a:t>
            </a:r>
            <a:r>
              <a:rPr lang="ko-KR" altLang="en-US" sz="1600" dirty="0"/>
              <a:t>는 키를 모름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즉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 err="1">
                <a:sym typeface="Wingdings" pitchFamily="2" charset="2"/>
              </a:rPr>
              <a:t>평문</a:t>
            </a:r>
            <a:r>
              <a:rPr lang="ko-KR" altLang="en-US" sz="1600" dirty="0">
                <a:sym typeface="Wingdings" pitchFamily="2" charset="2"/>
              </a:rPr>
              <a:t> 및 비밀키 설정이 가능</a:t>
            </a:r>
            <a:endParaRPr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ym typeface="Wingdings" pitchFamily="2" charset="2"/>
              </a:rPr>
              <a:t>이를 통해 </a:t>
            </a:r>
            <a:r>
              <a:rPr lang="ko-KR" altLang="en-US" sz="1600" b="1" dirty="0">
                <a:sym typeface="Wingdings" pitchFamily="2" charset="2"/>
              </a:rPr>
              <a:t>중간 값을 계산한 후</a:t>
            </a:r>
            <a:r>
              <a:rPr lang="en-US" altLang="ko-KR" sz="1600" b="1" dirty="0">
                <a:sym typeface="Wingdings" pitchFamily="2" charset="2"/>
              </a:rPr>
              <a:t>,</a:t>
            </a:r>
            <a:r>
              <a:rPr lang="ko-KR" altLang="en-US" sz="1600" b="1" dirty="0">
                <a:sym typeface="Wingdings" pitchFamily="2" charset="2"/>
              </a:rPr>
              <a:t> 사전처럼 다 가지고 있음</a:t>
            </a:r>
            <a:endParaRPr lang="en-US" altLang="ko-KR" sz="1600" b="1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ym typeface="Wingdings" pitchFamily="2" charset="2"/>
              </a:rPr>
              <a:t>수집 파형의 </a:t>
            </a:r>
            <a:r>
              <a:rPr lang="en-US" altLang="ko-KR" sz="1600" b="1" dirty="0">
                <a:sym typeface="Wingdings" pitchFamily="2" charset="2"/>
              </a:rPr>
              <a:t>template</a:t>
            </a:r>
            <a:r>
              <a:rPr lang="ko-KR" altLang="en-US" sz="1600" b="1" dirty="0">
                <a:sym typeface="Wingdings" pitchFamily="2" charset="2"/>
              </a:rPr>
              <a:t> </a:t>
            </a:r>
            <a:r>
              <a:rPr lang="en-US" altLang="ko-KR" sz="1600" b="1" dirty="0">
                <a:sym typeface="Wingdings" pitchFamily="2" charset="2"/>
              </a:rPr>
              <a:t>(</a:t>
            </a:r>
            <a:r>
              <a:rPr lang="ko-KR" altLang="en-US" sz="1600" b="1" dirty="0">
                <a:sym typeface="Wingdings" pitchFamily="2" charset="2"/>
              </a:rPr>
              <a:t>평균 및 공분산</a:t>
            </a:r>
            <a:r>
              <a:rPr lang="en-US" altLang="ko-KR" sz="1600" b="1" dirty="0">
                <a:sym typeface="Wingdings" pitchFamily="2" charset="2"/>
              </a:rPr>
              <a:t>)</a:t>
            </a:r>
            <a:r>
              <a:rPr lang="ko-KR" altLang="en-US" sz="1600" b="1" dirty="0">
                <a:sym typeface="Wingdings" pitchFamily="2" charset="2"/>
              </a:rPr>
              <a:t>을 작성해 둔 후</a:t>
            </a:r>
            <a:r>
              <a:rPr lang="en-US" altLang="ko-KR" sz="1600" b="1" dirty="0">
                <a:sym typeface="Wingdings" pitchFamily="2" charset="2"/>
              </a:rPr>
              <a:t>,</a:t>
            </a:r>
            <a:r>
              <a:rPr lang="ko-KR" altLang="en-US" sz="1600" b="1" dirty="0">
                <a:sym typeface="Wingdings" pitchFamily="2" charset="2"/>
              </a:rPr>
              <a:t> 나중에 파형을 넣어서 매칭</a:t>
            </a:r>
            <a:r>
              <a:rPr lang="ko-KR" altLang="en-US" sz="1600" dirty="0">
                <a:sym typeface="Wingdings" pitchFamily="2" charset="2"/>
              </a:rPr>
              <a:t>시키는 공격</a:t>
            </a:r>
            <a:endParaRPr lang="en-US" altLang="ko-KR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78554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AES 128</a:t>
            </a:r>
            <a:r>
              <a:rPr lang="ko-KR" altLang="en-US" sz="1600" dirty="0"/>
              <a:t>의 경우 </a:t>
            </a:r>
            <a:r>
              <a:rPr lang="en-US" altLang="ko-KR" sz="1600" dirty="0"/>
              <a:t>S-box</a:t>
            </a:r>
            <a:r>
              <a:rPr lang="ko-KR" altLang="en-US" sz="1600" dirty="0"/>
              <a:t> 연산이 </a:t>
            </a:r>
            <a:r>
              <a:rPr lang="en-US" altLang="ko-KR" sz="1600" dirty="0"/>
              <a:t>8</a:t>
            </a:r>
            <a:r>
              <a:rPr lang="ko-KR" altLang="en-US" sz="1600" dirty="0"/>
              <a:t>비트 단위이고</a:t>
            </a:r>
            <a:r>
              <a:rPr lang="en-US" altLang="ko-KR" sz="1600" dirty="0"/>
              <a:t>,</a:t>
            </a:r>
            <a:r>
              <a:rPr lang="ko-KR" altLang="en-US" sz="1600" dirty="0"/>
              <a:t> 그게 </a:t>
            </a:r>
            <a:r>
              <a:rPr lang="en-US" altLang="ko-KR" sz="1600" dirty="0"/>
              <a:t>16</a:t>
            </a:r>
            <a:r>
              <a:rPr lang="ko-KR" altLang="en-US" sz="1600" dirty="0"/>
              <a:t>개씩 </a:t>
            </a:r>
            <a:r>
              <a:rPr lang="en-US" altLang="ko-KR" sz="1600" dirty="0"/>
              <a:t>(16</a:t>
            </a:r>
            <a:r>
              <a:rPr lang="ko-KR" altLang="en-US" sz="1600" dirty="0"/>
              <a:t>바이트 단위</a:t>
            </a:r>
            <a:r>
              <a:rPr lang="en-US" altLang="ko-KR" sz="1600" dirty="0"/>
              <a:t>)</a:t>
            </a:r>
            <a:r>
              <a:rPr lang="ko-KR" altLang="en-US" sz="1600" dirty="0"/>
              <a:t> 연산</a:t>
            </a:r>
            <a:br>
              <a:rPr lang="en-US" altLang="ko-KR" sz="1600" dirty="0"/>
            </a:br>
            <a:r>
              <a:rPr lang="ko-KR" altLang="en-US" sz="1600" dirty="0"/>
              <a:t>총 </a:t>
            </a:r>
            <a:r>
              <a:rPr lang="en-US" altLang="ko-KR" sz="1600" dirty="0"/>
              <a:t>2^128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전수조사가</a:t>
            </a:r>
            <a:r>
              <a:rPr lang="ko-KR" altLang="en-US" sz="1600" dirty="0"/>
              <a:t> 필요 </a:t>
            </a:r>
            <a:r>
              <a:rPr lang="en-US" altLang="ko-KR" sz="1600" dirty="0"/>
              <a:t>but </a:t>
            </a:r>
            <a:r>
              <a:rPr lang="ko-KR" altLang="en-US" sz="1600" dirty="0"/>
              <a:t>모델링 자체를 </a:t>
            </a:r>
            <a:r>
              <a:rPr lang="en-US" altLang="ko-KR" sz="1600" dirty="0"/>
              <a:t>8</a:t>
            </a:r>
            <a:r>
              <a:rPr lang="ko-KR" altLang="en-US" sz="1600" dirty="0"/>
              <a:t>비트 단위로 했고 공격이 그렇게 수행되기 때문에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ko-KR" altLang="en-US" sz="1600" b="1" dirty="0"/>
              <a:t>총 </a:t>
            </a:r>
            <a:r>
              <a:rPr lang="en-US" altLang="ko-KR" sz="1600" b="1" dirty="0"/>
              <a:t>2^8</a:t>
            </a:r>
            <a:r>
              <a:rPr lang="ko-KR" altLang="en-US" sz="1600" b="1" dirty="0"/>
              <a:t> * </a:t>
            </a:r>
            <a:r>
              <a:rPr lang="en-US" altLang="ko-KR" sz="1600" b="1" dirty="0"/>
              <a:t>16</a:t>
            </a:r>
            <a:r>
              <a:rPr lang="ko-KR" altLang="en-US" sz="1600" b="1" dirty="0"/>
              <a:t>번이면 공격 가능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그러나 공격 지점을 특정 짓지 못할 경우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연산량이</a:t>
            </a:r>
            <a:r>
              <a:rPr lang="ko-KR" altLang="en-US" sz="1600" dirty="0"/>
              <a:t> 많아지므로 </a:t>
            </a:r>
            <a:r>
              <a:rPr lang="ko-KR" altLang="en-US" sz="1600" b="1" dirty="0"/>
              <a:t>포인트를 잘 찾아야함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1000</a:t>
            </a:r>
            <a:r>
              <a:rPr lang="ko-KR" altLang="en-US" sz="1600" dirty="0">
                <a:sym typeface="Wingdings" pitchFamily="2" charset="2"/>
              </a:rPr>
              <a:t>개의 포인트에 대해 전력 분석 수행 시 </a:t>
            </a:r>
            <a:r>
              <a:rPr lang="en-US" altLang="ko-KR" sz="1600" dirty="0">
                <a:sym typeface="Wingdings" pitchFamily="2" charset="2"/>
              </a:rPr>
              <a:t>2^8</a:t>
            </a:r>
            <a:r>
              <a:rPr lang="ko-KR" altLang="en-US" sz="1600" dirty="0">
                <a:sym typeface="Wingdings" pitchFamily="2" charset="2"/>
              </a:rPr>
              <a:t> * </a:t>
            </a:r>
            <a:r>
              <a:rPr lang="en-US" altLang="ko-KR" sz="1600" dirty="0">
                <a:sym typeface="Wingdings" pitchFamily="2" charset="2"/>
              </a:rPr>
              <a:t>16</a:t>
            </a:r>
            <a:r>
              <a:rPr lang="ko-KR" altLang="en-US" sz="1600" dirty="0">
                <a:sym typeface="Wingdings" pitchFamily="2" charset="2"/>
              </a:rPr>
              <a:t> * </a:t>
            </a:r>
            <a:r>
              <a:rPr lang="en-US" altLang="ko-KR" sz="1600" dirty="0">
                <a:sym typeface="Wingdings" pitchFamily="2" charset="2"/>
              </a:rPr>
              <a:t>1000 </a:t>
            </a:r>
            <a:r>
              <a:rPr lang="ko-KR" altLang="en-US" sz="1600" dirty="0">
                <a:sym typeface="Wingdings" pitchFamily="2" charset="2"/>
              </a:rPr>
              <a:t>만큼의 전수조사 필요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SPA </a:t>
            </a:r>
            <a:r>
              <a:rPr lang="ko-KR" altLang="en-US" sz="1600" dirty="0">
                <a:sym typeface="Wingdings" pitchFamily="2" charset="2"/>
              </a:rPr>
              <a:t>등으로 전체적인 패턴 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ko-KR" altLang="en-US" sz="1600" dirty="0">
                <a:sym typeface="Wingdings" pitchFamily="2" charset="2"/>
              </a:rPr>
              <a:t>라운드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라운드 내부 연산</a:t>
            </a:r>
            <a:r>
              <a:rPr lang="en-US" altLang="ko-KR" sz="1600" dirty="0"/>
              <a:t>)</a:t>
            </a:r>
            <a:r>
              <a:rPr lang="ko-KR" altLang="en-US" sz="1600" dirty="0"/>
              <a:t>을 파악 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라운드의 </a:t>
            </a:r>
            <a:r>
              <a:rPr lang="en-US" altLang="ko-KR" sz="1600" dirty="0"/>
              <a:t>S-box</a:t>
            </a:r>
            <a:r>
              <a:rPr lang="ko-KR" altLang="en-US" sz="1600" dirty="0"/>
              <a:t> 부분 등과 같이 공격 지점 좁혀야 함</a:t>
            </a:r>
            <a:endParaRPr lang="en-US" altLang="ko-KR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EE806F9-8FA3-124E-BF89-384EB28A4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732299"/>
              </p:ext>
            </p:extLst>
          </p:nvPr>
        </p:nvGraphicFramePr>
        <p:xfrm>
          <a:off x="773113" y="2636520"/>
          <a:ext cx="2960688" cy="148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740172">
                  <a:extLst>
                    <a:ext uri="{9D8B030D-6E8A-4147-A177-3AD203B41FA5}">
                      <a16:colId xmlns:a16="http://schemas.microsoft.com/office/drawing/2014/main" val="1162535665"/>
                    </a:ext>
                  </a:extLst>
                </a:gridCol>
                <a:gridCol w="740172">
                  <a:extLst>
                    <a:ext uri="{9D8B030D-6E8A-4147-A177-3AD203B41FA5}">
                      <a16:colId xmlns:a16="http://schemas.microsoft.com/office/drawing/2014/main" val="2137715669"/>
                    </a:ext>
                  </a:extLst>
                </a:gridCol>
                <a:gridCol w="740172">
                  <a:extLst>
                    <a:ext uri="{9D8B030D-6E8A-4147-A177-3AD203B41FA5}">
                      <a16:colId xmlns:a16="http://schemas.microsoft.com/office/drawing/2014/main" val="2888620124"/>
                    </a:ext>
                  </a:extLst>
                </a:gridCol>
                <a:gridCol w="740172">
                  <a:extLst>
                    <a:ext uri="{9D8B030D-6E8A-4147-A177-3AD203B41FA5}">
                      <a16:colId xmlns:a16="http://schemas.microsoft.com/office/drawing/2014/main" val="1529990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8-bit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0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19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5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7531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A1D83A-15A4-B843-A193-1F8BC3AEADFA}"/>
              </a:ext>
            </a:extLst>
          </p:cNvPr>
          <p:cNvSpPr txBox="1"/>
          <p:nvPr/>
        </p:nvSpPr>
        <p:spPr>
          <a:xfrm>
            <a:off x="1930400" y="226923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state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50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36B09D-63A5-4449-AD89-5D9325E06B48}"/>
              </a:ext>
            </a:extLst>
          </p:cNvPr>
          <p:cNvSpPr/>
          <p:nvPr/>
        </p:nvSpPr>
        <p:spPr>
          <a:xfrm>
            <a:off x="4140200" y="2552700"/>
            <a:ext cx="4076700" cy="193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4400" dirty="0">
                <a:solidFill>
                  <a:sysClr val="windowText" lastClr="000000"/>
                </a:solidFill>
              </a:rPr>
              <a:t>감사합니다</a:t>
            </a:r>
            <a:r>
              <a:rPr kumimoji="1" lang="en-US" altLang="ko-KR" sz="4400" dirty="0">
                <a:solidFill>
                  <a:sysClr val="windowText" lastClr="000000"/>
                </a:solidFill>
              </a:rPr>
              <a:t>.</a:t>
            </a:r>
            <a:endParaRPr kumimoji="1" lang="ko-KR" altLang="en-US" sz="4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Side Channel Attack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Timing Attack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Power Analysis (SPA, DPA, CPA)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Template Attack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기존의 암호 분석 방법</a:t>
            </a:r>
            <a:br>
              <a:rPr lang="en-US" altLang="ko-KR" sz="1600" dirty="0"/>
            </a:br>
            <a:r>
              <a:rPr lang="en-US" altLang="ko-KR" sz="1600" dirty="0"/>
              <a:t>:</a:t>
            </a:r>
            <a:r>
              <a:rPr lang="ko-KR" altLang="en-US" sz="1600" dirty="0"/>
              <a:t> 차분 분석</a:t>
            </a:r>
            <a:r>
              <a:rPr lang="en-US" altLang="ko-KR" sz="1600" dirty="0"/>
              <a:t>,</a:t>
            </a:r>
            <a:r>
              <a:rPr lang="ko-KR" altLang="en-US" sz="1600" dirty="0"/>
              <a:t> 선형 분석 등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표준 암호 알고리즘들은 거의 기존 암호 분석 방법에 대응할 수 있도록 잘 설계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/>
              <a:t>키를 찾거나 </a:t>
            </a:r>
            <a:r>
              <a:rPr lang="ko-KR" altLang="en-US" sz="1600" dirty="0" err="1"/>
              <a:t>평문을</a:t>
            </a:r>
            <a:r>
              <a:rPr lang="ko-KR" altLang="en-US" sz="1600" dirty="0"/>
              <a:t> 알아내는 것이 어려움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b="1" dirty="0" err="1"/>
              <a:t>부채널</a:t>
            </a:r>
            <a:r>
              <a:rPr lang="ko-KR" altLang="en-US" sz="1600" b="1" dirty="0"/>
              <a:t> 정보 </a:t>
            </a:r>
            <a:r>
              <a:rPr lang="en-US" altLang="ko-KR" sz="1600" dirty="0"/>
              <a:t>(</a:t>
            </a:r>
            <a:r>
              <a:rPr lang="ko-KR" altLang="en-US" sz="1600" dirty="0"/>
              <a:t>전력</a:t>
            </a:r>
            <a:r>
              <a:rPr lang="en-US" altLang="ko-KR" sz="1600" dirty="0"/>
              <a:t>,</a:t>
            </a:r>
            <a:r>
              <a:rPr lang="ko-KR" altLang="en-US" sz="1600" dirty="0"/>
              <a:t> 소리</a:t>
            </a:r>
            <a:r>
              <a:rPr lang="en-US" altLang="ko-KR" sz="1600" dirty="0"/>
              <a:t>,</a:t>
            </a:r>
            <a:r>
              <a:rPr lang="ko-KR" altLang="en-US" sz="1600" dirty="0"/>
              <a:t> 시간</a:t>
            </a:r>
            <a:r>
              <a:rPr lang="en-US" altLang="ko-KR" sz="1600" dirty="0"/>
              <a:t>,</a:t>
            </a:r>
            <a:r>
              <a:rPr lang="ko-KR" altLang="en-US" sz="1600" dirty="0"/>
              <a:t> 전자파 등</a:t>
            </a:r>
            <a:r>
              <a:rPr lang="en-US" altLang="ko-KR" sz="1600" dirty="0"/>
              <a:t>)</a:t>
            </a:r>
            <a:r>
              <a:rPr lang="ko-KR" altLang="en-US" sz="1600" dirty="0"/>
              <a:t>을 활용하여 통계적으로 분석할 경우 분석 가능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암호 알고리즘의 암호학적으로 안전하게 설계되더라도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 </a:t>
            </a:r>
            <a:r>
              <a:rPr lang="ko-KR" altLang="en-US" sz="1600" dirty="0">
                <a:sym typeface="Wingdings" pitchFamily="2" charset="2"/>
              </a:rPr>
              <a:t>실제 구현된 후 실행되는 과정에서 발생하는 </a:t>
            </a:r>
            <a:r>
              <a:rPr lang="ko-KR" altLang="en-US" sz="1600" b="1" dirty="0" err="1">
                <a:sym typeface="Wingdings" pitchFamily="2" charset="2"/>
              </a:rPr>
              <a:t>부채널</a:t>
            </a:r>
            <a:r>
              <a:rPr lang="ko-KR" altLang="en-US" sz="1600" b="1" dirty="0">
                <a:sym typeface="Wingdings" pitchFamily="2" charset="2"/>
              </a:rPr>
              <a:t> 정보를 활용할 경우 안전하지 않음</a:t>
            </a:r>
            <a:endParaRPr lang="en-US" altLang="ko-KR" sz="1600" b="1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ym typeface="Wingdings" pitchFamily="2" charset="2"/>
              </a:rPr>
              <a:t>부채널</a:t>
            </a:r>
            <a:r>
              <a:rPr lang="ko-KR" altLang="en-US" sz="1600" dirty="0">
                <a:sym typeface="Wingdings" pitchFamily="2" charset="2"/>
              </a:rPr>
              <a:t> 공격에 대한 대응 기법 또한 연구되고 있으나 이에 대한 </a:t>
            </a:r>
            <a:r>
              <a:rPr lang="ko-KR" altLang="en-US" sz="1600" dirty="0" err="1">
                <a:sym typeface="Wingdings" pitchFamily="2" charset="2"/>
              </a:rPr>
              <a:t>부채널</a:t>
            </a:r>
            <a:r>
              <a:rPr lang="ko-KR" altLang="en-US" sz="1600" dirty="0">
                <a:sym typeface="Wingdings" pitchFamily="2" charset="2"/>
              </a:rPr>
              <a:t> 공격 또한 계속 연구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</a:t>
            </a:r>
            <a:r>
              <a:rPr lang="ko-KR" altLang="en-US" dirty="0"/>
              <a:t> 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Timing Attack</a:t>
            </a:r>
            <a:br>
              <a:rPr lang="en-US" altLang="ko-KR" sz="1600" dirty="0"/>
            </a:br>
            <a:r>
              <a:rPr lang="ko-KR" altLang="en-US" sz="1600" dirty="0"/>
              <a:t>데이터에 따라 연산 소요 </a:t>
            </a:r>
            <a:r>
              <a:rPr lang="ko-KR" altLang="en-US" sz="1600" b="1" dirty="0"/>
              <a:t>시간</a:t>
            </a:r>
            <a:r>
              <a:rPr lang="ko-KR" altLang="en-US" sz="1600" dirty="0"/>
              <a:t>이 다름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비밀 정보 복원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Power Analysis</a:t>
            </a:r>
            <a:br>
              <a:rPr lang="en-US" altLang="ko-KR" sz="1600" b="1" dirty="0"/>
            </a:br>
            <a:r>
              <a:rPr lang="en-US" altLang="ko-KR" sz="1600" dirty="0"/>
              <a:t>SPA, DPA, CPA</a:t>
            </a:r>
            <a:r>
              <a:rPr lang="ko-KR" altLang="en-US" sz="1600" dirty="0"/>
              <a:t> 등</a:t>
            </a:r>
            <a:br>
              <a:rPr lang="en-US" altLang="ko-KR" sz="1600" dirty="0"/>
            </a:br>
            <a:r>
              <a:rPr lang="ko-KR" altLang="en-US" sz="1600" dirty="0"/>
              <a:t>연산에 사용되는 </a:t>
            </a:r>
            <a:r>
              <a:rPr lang="ko-KR" altLang="en-US" sz="1600" b="1" dirty="0"/>
              <a:t>소비 전력이</a:t>
            </a:r>
            <a:r>
              <a:rPr lang="ko-KR" altLang="en-US" sz="1600" dirty="0"/>
              <a:t> 다름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여러 개 수집하여 통계적 분석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비밀 정보 복원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Template Attack</a:t>
            </a:r>
            <a:br>
              <a:rPr lang="en-US" altLang="ko-KR" sz="1600" dirty="0"/>
            </a:br>
            <a:r>
              <a:rPr lang="ko-KR" altLang="en-US" sz="1600" dirty="0"/>
              <a:t>타겟 보드에서 전력 파형을 미리 여러 개 수집하여 </a:t>
            </a:r>
            <a:r>
              <a:rPr lang="en-US" altLang="ko-KR" sz="1600" b="1" dirty="0"/>
              <a:t>template </a:t>
            </a:r>
            <a:r>
              <a:rPr lang="ko-KR" altLang="en-US" sz="1600" b="1" dirty="0"/>
              <a:t>구성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/>
              <a:t>통계적 분석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비밀 정보 복원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25696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Timing Attack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데이터에 따라 연산 시간이 다름을 활용 </a:t>
            </a:r>
            <a:r>
              <a:rPr lang="en-US" altLang="ko-KR" sz="1600" dirty="0"/>
              <a:t>(</a:t>
            </a:r>
            <a:r>
              <a:rPr lang="ko-KR" altLang="en-US" sz="1600" dirty="0"/>
              <a:t>캐시 타이밍 어택 등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암호화 동작 시 걸리는 시간을 분석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암호 연산의 실행 시간은 키와 연관된 정보에 의존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 err="1"/>
              <a:t>개인키에</a:t>
            </a:r>
            <a:r>
              <a:rPr lang="ko-KR" altLang="en-US" sz="1600" dirty="0"/>
              <a:t> 대한 연산에 걸리는 시간을 분석할 경우 </a:t>
            </a:r>
            <a:r>
              <a:rPr lang="en-US" altLang="ko-KR" sz="1600" dirty="0"/>
              <a:t>RSA</a:t>
            </a:r>
            <a:r>
              <a:rPr lang="ko-KR" altLang="en-US" sz="1600" dirty="0"/>
              <a:t> 키를 찾아내고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DH</a:t>
            </a:r>
            <a:r>
              <a:rPr lang="ko-KR" altLang="en-US" sz="1600" dirty="0"/>
              <a:t>의 지수를 찾아낼 수 있다고 함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다른 </a:t>
            </a:r>
            <a:r>
              <a:rPr lang="ko-KR" altLang="en-US" sz="1600" dirty="0" err="1"/>
              <a:t>부채널</a:t>
            </a:r>
            <a:r>
              <a:rPr lang="ko-KR" altLang="en-US" sz="1600" dirty="0"/>
              <a:t> 분석에 비해 효과가 크지 않음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6825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Simple</a:t>
            </a:r>
            <a:r>
              <a:rPr lang="ko-KR" altLang="en-US" dirty="0"/>
              <a:t> </a:t>
            </a:r>
            <a:r>
              <a:rPr lang="en-US" altLang="ko-KR" dirty="0"/>
              <a:t>Power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단일 파형으로 분석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공격자는 공격 지점의 </a:t>
            </a:r>
            <a:r>
              <a:rPr lang="ko-KR" altLang="en-US" sz="1600" b="1" dirty="0">
                <a:sym typeface="Wingdings" pitchFamily="2" charset="2"/>
              </a:rPr>
              <a:t>연산 과정 및 구현 방법을 정확히</a:t>
            </a:r>
            <a:r>
              <a:rPr lang="ko-KR" altLang="en-US" sz="1600" dirty="0">
                <a:sym typeface="Wingdings" pitchFamily="2" charset="2"/>
              </a:rPr>
              <a:t> 알아야 함 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ko-KR" altLang="en-US" sz="1600" dirty="0">
                <a:sym typeface="Wingdings" pitchFamily="2" charset="2"/>
              </a:rPr>
              <a:t>어떤 명령어가 어떤 경우 수행되는지</a:t>
            </a:r>
            <a:r>
              <a:rPr lang="en-US" altLang="ko-KR" sz="1600" dirty="0">
                <a:sym typeface="Wingdings" pitchFamily="2" charset="2"/>
              </a:rPr>
              <a:t>)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암호화 </a:t>
            </a:r>
            <a:r>
              <a:rPr lang="en-US" altLang="ko-KR" sz="1600" dirty="0">
                <a:sym typeface="Wingdings" pitchFamily="2" charset="2"/>
              </a:rPr>
              <a:t>1</a:t>
            </a:r>
            <a:r>
              <a:rPr lang="ko-KR" altLang="en-US" sz="1600" dirty="0">
                <a:sym typeface="Wingdings" pitchFamily="2" charset="2"/>
              </a:rPr>
              <a:t>번 수행 시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키 비트를 직접 찾음 </a:t>
            </a:r>
            <a:br>
              <a:rPr lang="en-US" altLang="ko-KR" sz="1600" dirty="0"/>
            </a:br>
            <a:r>
              <a:rPr lang="en-US" altLang="ko-KR" sz="1600" dirty="0"/>
              <a:t>ex) </a:t>
            </a:r>
            <a:r>
              <a:rPr lang="en" altLang="ko-KR" sz="1600" dirty="0">
                <a:sym typeface="Wingdings" pitchFamily="2" charset="2"/>
              </a:rPr>
              <a:t>RSA square and multiply </a:t>
            </a:r>
            <a:r>
              <a:rPr lang="ko-KR" altLang="en-US" sz="1600" dirty="0">
                <a:sym typeface="Wingdings" pitchFamily="2" charset="2"/>
              </a:rPr>
              <a:t>연산 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     data</a:t>
            </a:r>
            <a:r>
              <a:rPr lang="ko-KR" altLang="en-US" sz="1600" dirty="0">
                <a:sym typeface="Wingdings" pitchFamily="2" charset="2"/>
              </a:rPr>
              <a:t>가 </a:t>
            </a:r>
            <a:r>
              <a:rPr lang="en-US" altLang="ko-KR" sz="1600" dirty="0">
                <a:sym typeface="Wingdings" pitchFamily="2" charset="2"/>
              </a:rPr>
              <a:t>1</a:t>
            </a:r>
            <a:r>
              <a:rPr lang="ko-KR" altLang="en-US" sz="1600" dirty="0">
                <a:sym typeface="Wingdings" pitchFamily="2" charset="2"/>
              </a:rPr>
              <a:t>이면</a:t>
            </a:r>
            <a:r>
              <a:rPr lang="en-US" altLang="ko-KR" sz="1600" dirty="0">
                <a:sym typeface="Wingdings" pitchFamily="2" charset="2"/>
              </a:rPr>
              <a:t> Square and </a:t>
            </a:r>
            <a:r>
              <a:rPr lang="en-US" altLang="ko-KR" sz="1600" dirty="0" err="1">
                <a:sym typeface="Wingdings" pitchFamily="2" charset="2"/>
              </a:rPr>
              <a:t>mul</a:t>
            </a:r>
            <a:r>
              <a:rPr lang="en-US" altLang="ko-KR" sz="1600" dirty="0">
                <a:sym typeface="Wingdings" pitchFamily="2" charset="2"/>
              </a:rPr>
              <a:t>, 0</a:t>
            </a:r>
            <a:r>
              <a:rPr lang="ko-KR" altLang="en-US" sz="1600" dirty="0">
                <a:sym typeface="Wingdings" pitchFamily="2" charset="2"/>
              </a:rPr>
              <a:t>이면 </a:t>
            </a:r>
            <a:r>
              <a:rPr lang="en-US" altLang="ko-KR" sz="1600" dirty="0">
                <a:sym typeface="Wingdings" pitchFamily="2" charset="2"/>
              </a:rPr>
              <a:t>square</a:t>
            </a:r>
            <a:r>
              <a:rPr lang="ko-KR" altLang="en-US" sz="1600" dirty="0">
                <a:sym typeface="Wingdings" pitchFamily="2" charset="2"/>
              </a:rPr>
              <a:t>만 수행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     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단일파형으로도 유추가 가능 </a:t>
            </a:r>
            <a:endParaRPr lang="en" altLang="ko-KR" sz="1600" dirty="0">
              <a:sym typeface="Wingdings" pitchFamily="2" charset="2"/>
            </a:endParaRPr>
          </a:p>
        </p:txBody>
      </p:sp>
      <p:pic>
        <p:nvPicPr>
          <p:cNvPr id="1026" name="Picture 2" descr="Power trace of a portion of an RSA exponentiation operation.">
            <a:extLst>
              <a:ext uri="{FF2B5EF4-FFF2-40B4-BE49-F238E27FC236}">
                <a16:creationId xmlns:a16="http://schemas.microsoft.com/office/drawing/2014/main" id="{78509640-5C45-B647-B0BC-B15891050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11" y="3429000"/>
            <a:ext cx="5299569" cy="296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1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Differential Power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AES</a:t>
            </a:r>
            <a:r>
              <a:rPr lang="ko-KR" altLang="en-US" sz="1600" dirty="0"/>
              <a:t> 등에서 단일 파형 정보로 라운드같은 정보를 찾는 건 가능 </a:t>
            </a:r>
            <a:r>
              <a:rPr lang="en-US" altLang="ko-KR" sz="1600" dirty="0"/>
              <a:t>but </a:t>
            </a:r>
            <a:r>
              <a:rPr lang="ko-KR" altLang="en-US" sz="1600" dirty="0"/>
              <a:t>실제 키 값을 알아내기 어려움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b="1" dirty="0">
                <a:sym typeface="Wingdings" pitchFamily="2" charset="2"/>
              </a:rPr>
              <a:t>파형을 여러 개 모아서 통계적 분석 </a:t>
            </a:r>
            <a:r>
              <a:rPr lang="en-US" altLang="ko-KR" sz="1600" b="1" dirty="0">
                <a:sym typeface="Wingdings" pitchFamily="2" charset="2"/>
              </a:rPr>
              <a:t></a:t>
            </a:r>
            <a:r>
              <a:rPr lang="ko-KR" altLang="en-US" sz="1600" b="1" dirty="0">
                <a:sym typeface="Wingdings" pitchFamily="2" charset="2"/>
              </a:rPr>
              <a:t> </a:t>
            </a:r>
            <a:r>
              <a:rPr lang="ko-KR" altLang="en-US" sz="1600" b="1" dirty="0"/>
              <a:t>구현 방법을 정확히 모를 경우도 가능</a:t>
            </a:r>
            <a:br>
              <a:rPr lang="en-US" altLang="ko-KR" sz="1600" dirty="0"/>
            </a:br>
            <a:r>
              <a:rPr lang="en-US" altLang="ko-KR" sz="1600" dirty="0"/>
              <a:t>-</a:t>
            </a:r>
            <a:r>
              <a:rPr lang="ko-KR" altLang="en-US" sz="1600" dirty="0"/>
              <a:t> 암호 알고리즘 동작 시 저장되는 비트 값이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일 때와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일 때의 소비전력이 다르다</a:t>
            </a:r>
            <a:r>
              <a:rPr lang="ko-KR" altLang="en-US" sz="1600" dirty="0"/>
              <a:t>는 사실을 이용하여 분석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DPA</a:t>
            </a:r>
            <a:r>
              <a:rPr lang="ko-KR" altLang="en-US" sz="1600" dirty="0"/>
              <a:t> 파생</a:t>
            </a:r>
            <a:br>
              <a:rPr lang="en-US" altLang="ko-KR" sz="1600" dirty="0"/>
            </a:br>
            <a:r>
              <a:rPr lang="en-US" altLang="ko-KR" sz="1600" dirty="0"/>
              <a:t>Correlation Power Analysis (CPA), High-Ordering DPA </a:t>
            </a:r>
            <a:r>
              <a:rPr lang="ko-KR" altLang="en-US" sz="1600" dirty="0"/>
              <a:t>등 존재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5117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Differential Power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Hamming Weight Model</a:t>
            </a:r>
            <a:br>
              <a:rPr lang="en-US" altLang="ko-KR" sz="1600" dirty="0"/>
            </a:b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/>
              <a:t>Hamming Weight (HW)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의 개수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1</a:t>
            </a:r>
            <a:r>
              <a:rPr lang="ko-KR" altLang="en-US" sz="1600" dirty="0">
                <a:sym typeface="Wingdings" pitchFamily="2" charset="2"/>
              </a:rPr>
              <a:t>일 때의 소비 전력 </a:t>
            </a:r>
            <a:r>
              <a:rPr lang="en-US" altLang="ko-KR" sz="1600" dirty="0">
                <a:sym typeface="Wingdings" pitchFamily="2" charset="2"/>
              </a:rPr>
              <a:t>&gt;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0</a:t>
            </a:r>
            <a:r>
              <a:rPr lang="ko-KR" altLang="en-US" sz="1600" dirty="0">
                <a:sym typeface="Wingdings" pitchFamily="2" charset="2"/>
              </a:rPr>
              <a:t>일 때의 소비 전력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/>
              <a:t>0110 </a:t>
            </a:r>
            <a:r>
              <a:rPr lang="ko-KR" altLang="en-US" sz="1600" dirty="0"/>
              <a:t>이라는 데이터가 있을 때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0000</a:t>
            </a:r>
            <a:r>
              <a:rPr lang="ko-KR" altLang="en-US" sz="1600" dirty="0"/>
              <a:t>에서 </a:t>
            </a:r>
            <a:r>
              <a:rPr lang="en-US" altLang="ko-KR" sz="1600" dirty="0"/>
              <a:t>0110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변화하는 것이므로 </a:t>
            </a:r>
            <a:r>
              <a:rPr lang="en-US" altLang="ko-KR" sz="1600" dirty="0"/>
              <a:t>HW</a:t>
            </a:r>
            <a:r>
              <a:rPr lang="ko-KR" altLang="en-US" sz="1600" dirty="0"/>
              <a:t>는 </a:t>
            </a:r>
            <a:r>
              <a:rPr lang="en-US" altLang="ko-KR" sz="1600" dirty="0"/>
              <a:t>2</a:t>
            </a:r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/>
              <a:t>HW</a:t>
            </a:r>
            <a:r>
              <a:rPr lang="ko-KR" altLang="en-US" sz="1600" dirty="0"/>
              <a:t> 값과 전력 소모는 비례하므로 </a:t>
            </a:r>
            <a:r>
              <a:rPr lang="en-US" altLang="ko-KR" sz="1600" dirty="0"/>
              <a:t>HW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소비 전력과 관련 지음</a:t>
            </a:r>
            <a:br>
              <a:rPr lang="en-US" altLang="ko-KR" sz="1600" dirty="0"/>
            </a:b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/>
              <a:t>8</a:t>
            </a:r>
            <a:r>
              <a:rPr lang="ko-KR" altLang="en-US" sz="1600" dirty="0"/>
              <a:t>비트 프로세서인 경우</a:t>
            </a:r>
            <a:r>
              <a:rPr lang="en-US" altLang="ko-KR" sz="1600" dirty="0"/>
              <a:t>,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8</a:t>
            </a:r>
            <a:r>
              <a:rPr lang="ko-KR" altLang="en-US" sz="1600" dirty="0">
                <a:sym typeface="Wingdings" pitchFamily="2" charset="2"/>
              </a:rPr>
              <a:t>비트 단위이므로 </a:t>
            </a:r>
            <a:r>
              <a:rPr lang="en-US" altLang="ko-KR" sz="1600" dirty="0">
                <a:sym typeface="Wingdings" pitchFamily="2" charset="2"/>
              </a:rPr>
              <a:t>HW</a:t>
            </a:r>
            <a:r>
              <a:rPr lang="ko-KR" altLang="en-US" sz="1600" dirty="0">
                <a:sym typeface="Wingdings" pitchFamily="2" charset="2"/>
              </a:rPr>
              <a:t>의 최대 값은 </a:t>
            </a:r>
            <a:r>
              <a:rPr lang="en-US" altLang="ko-KR" sz="1600" dirty="0">
                <a:sym typeface="Wingdings" pitchFamily="2" charset="2"/>
              </a:rPr>
              <a:t>8</a:t>
            </a:r>
            <a:r>
              <a:rPr lang="ko-KR" altLang="en-US" sz="1600" dirty="0">
                <a:sym typeface="Wingdings" pitchFamily="2" charset="2"/>
              </a:rPr>
              <a:t>이며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9</a:t>
            </a:r>
            <a:r>
              <a:rPr lang="ko-KR" altLang="en-US" sz="1600" dirty="0">
                <a:sym typeface="Wingdings" pitchFamily="2" charset="2"/>
              </a:rPr>
              <a:t>개의 경우 존재 </a:t>
            </a:r>
            <a:r>
              <a:rPr lang="en-US" altLang="ko-KR" sz="1600" dirty="0">
                <a:sym typeface="Wingdings" pitchFamily="2" charset="2"/>
              </a:rPr>
              <a:t>(0~8)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err="1">
                <a:sym typeface="Wingdings" pitchFamily="2" charset="2"/>
              </a:rPr>
              <a:t>P</a:t>
            </a:r>
            <a:r>
              <a:rPr lang="en-US" altLang="ko-KR" sz="1600" b="1" baseline="-25000" dirty="0" err="1">
                <a:sym typeface="Wingdings" pitchFamily="2" charset="2"/>
              </a:rPr>
              <a:t>Total</a:t>
            </a:r>
            <a:r>
              <a:rPr lang="en-US" altLang="ko-KR" sz="1600" b="1" dirty="0">
                <a:sym typeface="Wingdings" pitchFamily="2" charset="2"/>
              </a:rPr>
              <a:t> = </a:t>
            </a:r>
            <a:r>
              <a:rPr lang="en-US" altLang="ko-KR" sz="1600" b="1" dirty="0" err="1">
                <a:sym typeface="Wingdings" pitchFamily="2" charset="2"/>
              </a:rPr>
              <a:t>P</a:t>
            </a:r>
            <a:r>
              <a:rPr lang="en-US" altLang="ko-KR" sz="1600" b="1" baseline="-25000" dirty="0" err="1">
                <a:sym typeface="Wingdings" pitchFamily="2" charset="2"/>
              </a:rPr>
              <a:t>operation</a:t>
            </a:r>
            <a:r>
              <a:rPr lang="ko-KR" altLang="en-US" sz="1600" b="1" dirty="0">
                <a:sym typeface="Wingdings" pitchFamily="2" charset="2"/>
              </a:rPr>
              <a:t> </a:t>
            </a:r>
            <a:r>
              <a:rPr lang="en-US" altLang="ko-KR" sz="1600" b="1" dirty="0">
                <a:sym typeface="Wingdings" pitchFamily="2" charset="2"/>
              </a:rPr>
              <a:t>+ </a:t>
            </a:r>
            <a:r>
              <a:rPr lang="en-US" altLang="ko-KR" sz="1600" b="1" dirty="0" err="1">
                <a:sym typeface="Wingdings" pitchFamily="2" charset="2"/>
              </a:rPr>
              <a:t>P</a:t>
            </a:r>
            <a:r>
              <a:rPr lang="en-US" altLang="ko-KR" sz="1600" b="1" baseline="-25000" dirty="0" err="1">
                <a:sym typeface="Wingdings" pitchFamily="2" charset="2"/>
              </a:rPr>
              <a:t>data</a:t>
            </a:r>
            <a:r>
              <a:rPr lang="en-US" altLang="ko-KR" sz="1600" b="1" dirty="0">
                <a:sym typeface="Wingdings" pitchFamily="2" charset="2"/>
              </a:rPr>
              <a:t> + </a:t>
            </a:r>
            <a:r>
              <a:rPr lang="en-US" altLang="ko-KR" sz="1600" b="1" dirty="0" err="1">
                <a:sym typeface="Wingdings" pitchFamily="2" charset="2"/>
              </a:rPr>
              <a:t>P</a:t>
            </a:r>
            <a:r>
              <a:rPr lang="en-US" altLang="ko-KR" sz="1600" b="1" baseline="-25000" dirty="0" err="1">
                <a:sym typeface="Wingdings" pitchFamily="2" charset="2"/>
              </a:rPr>
              <a:t>noise</a:t>
            </a:r>
            <a:r>
              <a:rPr lang="en-US" altLang="ko-KR" sz="1600" b="1" dirty="0">
                <a:sym typeface="Wingdings" pitchFamily="2" charset="2"/>
              </a:rPr>
              <a:t> + </a:t>
            </a:r>
            <a:r>
              <a:rPr lang="en-US" altLang="ko-KR" sz="1600" b="1" dirty="0" err="1">
                <a:sym typeface="Wingdings" pitchFamily="2" charset="2"/>
              </a:rPr>
              <a:t>P</a:t>
            </a:r>
            <a:r>
              <a:rPr lang="en-US" altLang="ko-KR" sz="1600" b="1" baseline="-25000" dirty="0" err="1">
                <a:sym typeface="Wingdings" pitchFamily="2" charset="2"/>
              </a:rPr>
              <a:t>constant</a:t>
            </a:r>
            <a:r>
              <a:rPr lang="en-US" altLang="ko-KR" sz="1600" b="1" dirty="0">
                <a:sym typeface="Wingdings" pitchFamily="2" charset="2"/>
              </a:rPr>
              <a:t> </a:t>
            </a:r>
            <a:r>
              <a:rPr lang="ko-KR" altLang="en-US" sz="1600" b="1" dirty="0">
                <a:sym typeface="Wingdings" pitchFamily="2" charset="2"/>
              </a:rPr>
              <a:t>  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ko-KR" altLang="en-US" sz="1600" dirty="0">
                <a:sym typeface="Wingdings" pitchFamily="2" charset="2"/>
              </a:rPr>
              <a:t>총 소비 전력</a:t>
            </a:r>
            <a:r>
              <a:rPr lang="en-US" altLang="ko-KR" sz="1600" dirty="0">
                <a:sym typeface="Wingdings" pitchFamily="2" charset="2"/>
              </a:rPr>
              <a:t>)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b="1" dirty="0">
                <a:sym typeface="Wingdings" pitchFamily="2" charset="2"/>
              </a:rPr>
              <a:t>수행하는 연산</a:t>
            </a:r>
            <a:r>
              <a:rPr lang="en-US" altLang="ko-KR" sz="1600" b="1" dirty="0">
                <a:sym typeface="Wingdings" pitchFamily="2" charset="2"/>
              </a:rPr>
              <a:t>,</a:t>
            </a:r>
            <a:r>
              <a:rPr lang="ko-KR" altLang="en-US" sz="1600" b="1" dirty="0">
                <a:sym typeface="Wingdings" pitchFamily="2" charset="2"/>
              </a:rPr>
              <a:t> 사용되는 데이터</a:t>
            </a:r>
            <a:r>
              <a:rPr lang="en-US" altLang="ko-KR" sz="1600" b="1" dirty="0">
                <a:sym typeface="Wingdings" pitchFamily="2" charset="2"/>
              </a:rPr>
              <a:t>,</a:t>
            </a:r>
            <a:r>
              <a:rPr lang="ko-KR" altLang="en-US" sz="1600" b="1" dirty="0">
                <a:sym typeface="Wingdings" pitchFamily="2" charset="2"/>
              </a:rPr>
              <a:t>  노이즈</a:t>
            </a:r>
            <a:r>
              <a:rPr lang="en-US" altLang="ko-KR" sz="1600" b="1" dirty="0">
                <a:sym typeface="Wingdings" pitchFamily="2" charset="2"/>
              </a:rPr>
              <a:t>,</a:t>
            </a:r>
            <a:r>
              <a:rPr lang="ko-KR" altLang="en-US" sz="1600" b="1" dirty="0">
                <a:sym typeface="Wingdings" pitchFamily="2" charset="2"/>
              </a:rPr>
              <a:t> 기본 </a:t>
            </a:r>
            <a:r>
              <a:rPr lang="ko-KR" altLang="en-US" sz="1600" b="1" dirty="0" err="1">
                <a:sym typeface="Wingdings" pitchFamily="2" charset="2"/>
              </a:rPr>
              <a:t>소비전력에</a:t>
            </a:r>
            <a:r>
              <a:rPr lang="ko-KR" altLang="en-US" sz="1600" b="1" dirty="0">
                <a:sym typeface="Wingdings" pitchFamily="2" charset="2"/>
              </a:rPr>
              <a:t> 의해 총 전력이 결정 </a:t>
            </a:r>
            <a:br>
              <a:rPr lang="en-US" altLang="ko-KR" sz="1600" b="1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</a:t>
            </a:r>
            <a:r>
              <a:rPr lang="en-US" altLang="ko-KR" sz="1600" dirty="0">
                <a:sym typeface="Wingdings" pitchFamily="2" charset="2"/>
              </a:rPr>
              <a:t> noise : </a:t>
            </a:r>
            <a:r>
              <a:rPr lang="ko-KR" altLang="en-US" sz="1600" dirty="0">
                <a:sym typeface="Wingdings" pitchFamily="2" charset="2"/>
              </a:rPr>
              <a:t>연산과정에서 추가될 수 밖에 없음 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    해당 노이즈들을 제거하여 더 정확한 값을 얻기 위해 </a:t>
            </a:r>
            <a:r>
              <a:rPr lang="en-US" altLang="ko-KR" sz="1600" dirty="0">
                <a:sym typeface="Wingdings" pitchFamily="2" charset="2"/>
              </a:rPr>
              <a:t>auto-</a:t>
            </a:r>
            <a:r>
              <a:rPr lang="en-US" altLang="ko-KR" sz="1600" dirty="0" err="1">
                <a:sym typeface="Wingdings" pitchFamily="2" charset="2"/>
              </a:rPr>
              <a:t>encdoer</a:t>
            </a:r>
            <a:r>
              <a:rPr lang="ko-KR" altLang="en-US" sz="1600" dirty="0" err="1">
                <a:sym typeface="Wingdings" pitchFamily="2" charset="2"/>
              </a:rPr>
              <a:t>를</a:t>
            </a:r>
            <a:r>
              <a:rPr lang="ko-KR" altLang="en-US" sz="1600" dirty="0">
                <a:sym typeface="Wingdings" pitchFamily="2" charset="2"/>
              </a:rPr>
              <a:t> 통한 노이즈 제거 같은 연구 진행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    데이터에 따라 약간씩 전력 값이 차이 나는데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노이즈가 끼면 다른 데이터가 같은 </a:t>
            </a:r>
            <a:r>
              <a:rPr lang="en-US" altLang="ko-KR" sz="1600" dirty="0">
                <a:sym typeface="Wingdings" pitchFamily="2" charset="2"/>
              </a:rPr>
              <a:t>HW</a:t>
            </a:r>
            <a:r>
              <a:rPr lang="ko-KR" altLang="en-US" sz="1600" dirty="0">
                <a:sym typeface="Wingdings" pitchFamily="2" charset="2"/>
              </a:rPr>
              <a:t> 값으로 보일 수 있음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    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noise</a:t>
            </a:r>
            <a:r>
              <a:rPr lang="ko-KR" altLang="en-US" sz="1600" dirty="0">
                <a:sym typeface="Wingdings" pitchFamily="2" charset="2"/>
              </a:rPr>
              <a:t> 제거함으로써 공격 성공률 상승</a:t>
            </a:r>
            <a:endParaRPr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" altLang="ko-KR" sz="16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7305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Side Channel Attack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Differential Power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ym typeface="Wingdings" pitchFamily="2" charset="2"/>
              </a:rPr>
              <a:t>HW model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-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 err="1">
                <a:sym typeface="Wingdings" pitchFamily="2" charset="2"/>
              </a:rPr>
              <a:t>전력파형을</a:t>
            </a:r>
            <a:r>
              <a:rPr lang="ko-KR" altLang="en-US" sz="1600" dirty="0">
                <a:sym typeface="Wingdings" pitchFamily="2" charset="2"/>
              </a:rPr>
              <a:t> 얻을 경우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다음과 같은 파형 생성됨</a:t>
            </a:r>
            <a:br>
              <a:rPr lang="en-US" altLang="ko-KR" sz="1600" dirty="0">
                <a:sym typeface="Wingdings" pitchFamily="2" charset="2"/>
              </a:rPr>
            </a:br>
            <a:r>
              <a:rPr lang="en-US" altLang="ko-KR" sz="1600" dirty="0">
                <a:sym typeface="Wingdings" pitchFamily="2" charset="2"/>
              </a:rPr>
              <a:t>   </a:t>
            </a:r>
            <a:r>
              <a:rPr lang="ko-KR" altLang="en-US" sz="1600" b="1" dirty="0">
                <a:sym typeface="Wingdings" pitchFamily="2" charset="2"/>
              </a:rPr>
              <a:t>세부적인 값 차이 </a:t>
            </a:r>
            <a:r>
              <a:rPr lang="en-US" altLang="ko-KR" sz="1600" b="1" dirty="0">
                <a:sym typeface="Wingdings" pitchFamily="2" charset="2"/>
              </a:rPr>
              <a:t>:</a:t>
            </a:r>
            <a:r>
              <a:rPr lang="ko-KR" altLang="en-US" sz="1600" b="1" dirty="0">
                <a:sym typeface="Wingdings" pitchFamily="2" charset="2"/>
              </a:rPr>
              <a:t> 데이터에 의한 차이 </a:t>
            </a:r>
            <a:br>
              <a:rPr lang="en-US" altLang="ko-KR" sz="1600" b="1" dirty="0">
                <a:sym typeface="Wingdings" pitchFamily="2" charset="2"/>
              </a:rPr>
            </a:br>
            <a:r>
              <a:rPr lang="ko-KR" altLang="en-US" sz="1600" b="1" dirty="0">
                <a:sym typeface="Wingdings" pitchFamily="2" charset="2"/>
              </a:rPr>
              <a:t>      그래프 위상 </a:t>
            </a:r>
            <a:r>
              <a:rPr lang="en-US" altLang="ko-KR" sz="1600" b="1" dirty="0">
                <a:sym typeface="Wingdings" pitchFamily="2" charset="2"/>
              </a:rPr>
              <a:t>(</a:t>
            </a:r>
            <a:r>
              <a:rPr lang="ko-KR" altLang="en-US" sz="1600" b="1" dirty="0">
                <a:sym typeface="Wingdings" pitchFamily="2" charset="2"/>
              </a:rPr>
              <a:t>형태</a:t>
            </a:r>
            <a:r>
              <a:rPr lang="en-US" altLang="ko-KR" sz="1600" b="1" dirty="0">
                <a:sym typeface="Wingdings" pitchFamily="2" charset="2"/>
              </a:rPr>
              <a:t>)</a:t>
            </a:r>
            <a:r>
              <a:rPr lang="ko-KR" altLang="en-US" sz="1600" b="1" dirty="0">
                <a:sym typeface="Wingdings" pitchFamily="2" charset="2"/>
              </a:rPr>
              <a:t> 차이 </a:t>
            </a:r>
            <a:r>
              <a:rPr lang="en-US" altLang="ko-KR" sz="1600" b="1" dirty="0">
                <a:sym typeface="Wingdings" pitchFamily="2" charset="2"/>
              </a:rPr>
              <a:t>:</a:t>
            </a:r>
            <a:r>
              <a:rPr lang="ko-KR" altLang="en-US" sz="1600" b="1" dirty="0">
                <a:sym typeface="Wingdings" pitchFamily="2" charset="2"/>
              </a:rPr>
              <a:t> 연산 </a:t>
            </a:r>
            <a:r>
              <a:rPr lang="en-US" altLang="ko-KR" sz="1600" b="1" dirty="0">
                <a:sym typeface="Wingdings" pitchFamily="2" charset="2"/>
              </a:rPr>
              <a:t>(</a:t>
            </a:r>
            <a:r>
              <a:rPr lang="ko-KR" altLang="en-US" sz="1600" b="1" dirty="0">
                <a:sym typeface="Wingdings" pitchFamily="2" charset="2"/>
              </a:rPr>
              <a:t>명령어</a:t>
            </a:r>
            <a:r>
              <a:rPr lang="en-US" altLang="ko-KR" sz="1600" b="1" dirty="0">
                <a:sym typeface="Wingdings" pitchFamily="2" charset="2"/>
              </a:rPr>
              <a:t>)</a:t>
            </a:r>
            <a:r>
              <a:rPr lang="ko-KR" altLang="en-US" sz="1600" b="1" dirty="0">
                <a:sym typeface="Wingdings" pitchFamily="2" charset="2"/>
              </a:rPr>
              <a:t> 종류에 따라 결정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ko-KR" altLang="en-US" sz="1600" dirty="0">
                <a:sym typeface="Wingdings" pitchFamily="2" charset="2"/>
              </a:rPr>
              <a:t>전력 소비 높은 </a:t>
            </a:r>
            <a:r>
              <a:rPr lang="ko-KR" altLang="en-US" sz="1600" dirty="0" err="1">
                <a:sym typeface="Wingdings" pitchFamily="2" charset="2"/>
              </a:rPr>
              <a:t>연산자면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HW</a:t>
            </a:r>
            <a:r>
              <a:rPr lang="ko-KR" altLang="en-US" sz="1600" dirty="0">
                <a:sym typeface="Wingdings" pitchFamily="2" charset="2"/>
              </a:rPr>
              <a:t>값이 높고 반대면 낮음</a:t>
            </a:r>
            <a:r>
              <a:rPr lang="en-US" altLang="ko-KR" sz="1600" dirty="0"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전체 그래프 패턴을 보면</a:t>
            </a:r>
            <a:r>
              <a:rPr lang="en-US" altLang="ko-KR" sz="1600" dirty="0"/>
              <a:t>,</a:t>
            </a:r>
            <a:r>
              <a:rPr lang="ko-KR" altLang="en-US" sz="1600" dirty="0"/>
              <a:t> 같은 패턴이 </a:t>
            </a:r>
            <a:r>
              <a:rPr lang="en-US" altLang="ko-KR" sz="1600" dirty="0"/>
              <a:t>2</a:t>
            </a:r>
            <a:r>
              <a:rPr lang="ko-KR" altLang="en-US" sz="1600" dirty="0"/>
              <a:t>번 반복 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명령어 패턴을 알 수 있는 것임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 </a:t>
            </a:r>
            <a:r>
              <a:rPr lang="en-US" altLang="ko-KR" sz="1600" dirty="0">
                <a:sym typeface="Wingdings" pitchFamily="2" charset="2"/>
              </a:rPr>
              <a:t>AES</a:t>
            </a:r>
            <a:r>
              <a:rPr lang="ko-KR" altLang="en-US" sz="1600" dirty="0">
                <a:sym typeface="Wingdings" pitchFamily="2" charset="2"/>
              </a:rPr>
              <a:t>의 라운드 반복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각 라운드의 내의 함수 </a:t>
            </a:r>
            <a:r>
              <a:rPr lang="ko-KR" altLang="en-US" sz="1600" b="1" dirty="0">
                <a:sym typeface="Wingdings" pitchFamily="2" charset="2"/>
              </a:rPr>
              <a:t>패턴 파악 등이 가능</a:t>
            </a:r>
            <a:br>
              <a:rPr lang="en-US" altLang="ko-KR" sz="1600" dirty="0">
                <a:sym typeface="Wingdings" pitchFamily="2" charset="2"/>
              </a:rPr>
            </a:br>
            <a:r>
              <a:rPr lang="ko-KR" altLang="en-US" sz="1600" dirty="0">
                <a:sym typeface="Wingdings" pitchFamily="2" charset="2"/>
              </a:rPr>
              <a:t>    이러한 점을 이용하여 </a:t>
            </a:r>
            <a:r>
              <a:rPr lang="ko-KR" altLang="en-US" sz="1600" b="1" dirty="0">
                <a:sym typeface="Wingdings" pitchFamily="2" charset="2"/>
              </a:rPr>
              <a:t>알고리즘 </a:t>
            </a:r>
            <a:r>
              <a:rPr lang="ko-KR" altLang="en-US" sz="1600" b="1" dirty="0" err="1">
                <a:sym typeface="Wingdings" pitchFamily="2" charset="2"/>
              </a:rPr>
              <a:t>역공학</a:t>
            </a:r>
            <a:r>
              <a:rPr lang="ko-KR" altLang="en-US" sz="1600" b="1" dirty="0">
                <a:sym typeface="Wingdings" pitchFamily="2" charset="2"/>
              </a:rPr>
              <a:t> 가능</a:t>
            </a:r>
            <a:endParaRPr lang="en-US" altLang="ko-KR" sz="1600" b="1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en" altLang="ko-KR" sz="1600" dirty="0">
              <a:sym typeface="Wingdings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140D66-B9EA-3C42-93DE-E5FB40565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267" y="2806700"/>
            <a:ext cx="54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9265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1621</Words>
  <Application>Microsoft Macintosh PowerPoint</Application>
  <PresentationFormat>와이드스크린</PresentationFormat>
  <Paragraphs>122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CryptoCraft 테마</vt:lpstr>
      <vt:lpstr>제목 테마</vt:lpstr>
      <vt:lpstr>Side channel attack</vt:lpstr>
      <vt:lpstr>PowerPoint 프레젠테이션</vt:lpstr>
      <vt:lpstr>Side Channel Attack</vt:lpstr>
      <vt:lpstr>Side Channel Attack 종류</vt:lpstr>
      <vt:lpstr>Side Channel Attack – Timing Attack</vt:lpstr>
      <vt:lpstr>Side Channel Attack – Simple Power Analysis</vt:lpstr>
      <vt:lpstr>Side Channel Attack – Differential Power Analysis</vt:lpstr>
      <vt:lpstr>Side Channel Attack – Differential Power Analysis</vt:lpstr>
      <vt:lpstr>Side Channel Attack – Differential Power Analysis</vt:lpstr>
      <vt:lpstr>Side Channel Attack – Differential Power Analysis</vt:lpstr>
      <vt:lpstr>Side Channel Attack – Differential Power Analysis</vt:lpstr>
      <vt:lpstr>Side Channel Attack – Differential Power Analysis</vt:lpstr>
      <vt:lpstr>Side Channel Attack – Correlation Power Analysis</vt:lpstr>
      <vt:lpstr>Side Channel Attack – Template Attack</vt:lpstr>
      <vt:lpstr>Side Channel Attack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kim hyunji</cp:lastModifiedBy>
  <cp:revision>131</cp:revision>
  <dcterms:created xsi:type="dcterms:W3CDTF">2019-03-05T04:29:07Z</dcterms:created>
  <dcterms:modified xsi:type="dcterms:W3CDTF">2021-08-01T21:03:42Z</dcterms:modified>
</cp:coreProperties>
</file>