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1" r:id="rId5"/>
    <p:sldId id="282" r:id="rId6"/>
    <p:sldId id="283" r:id="rId7"/>
    <p:sldId id="284" r:id="rId8"/>
    <p:sldId id="280" r:id="rId9"/>
    <p:sldId id="285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03192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H-ZMunbrB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갈루아체</a:t>
            </a:r>
            <a:r>
              <a:rPr lang="en-US" altLang="ko-KR" dirty="0"/>
              <a:t>(Galois</a:t>
            </a:r>
            <a:r>
              <a:rPr lang="ko-KR" altLang="en-US" dirty="0"/>
              <a:t> </a:t>
            </a:r>
            <a:r>
              <a:rPr lang="en-US" altLang="ko-KR" dirty="0"/>
              <a:t>Field)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https://youtu.be/uH-ZMunbrBM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>
              <a:xfrm>
                <a:off x="411163" y="266618"/>
                <a:ext cx="11368160" cy="762163"/>
              </a:xfrm>
            </p:spPr>
            <p:txBody>
              <a:bodyPr/>
              <a:lstStyle/>
              <a:p>
                <a:r>
                  <a:rPr lang="en-US" altLang="ko-KR" dirty="0"/>
                  <a:t>AES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GF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적용</a:t>
                </a:r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11163" y="266618"/>
                <a:ext cx="11368160" cy="762163"/>
              </a:xfrm>
              <a:blipFill>
                <a:blip r:embed="rId2"/>
                <a:stretch>
                  <a:fillRect l="-1609" t="-8800" b="-1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S_BOX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 err="1"/>
                  <a:t>MixColumn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1F4-0659-44C0-A074-58481DD4C3ED}"/>
                  </a:ext>
                </a:extLst>
              </p:cNvPr>
              <p:cNvSpPr txBox="1"/>
              <p:nvPr/>
            </p:nvSpPr>
            <p:spPr>
              <a:xfrm>
                <a:off x="630314" y="4551215"/>
                <a:ext cx="4771024" cy="1161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03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03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15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1F4-0659-44C0-A074-58481DD4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" y="4551215"/>
                <a:ext cx="4771024" cy="11613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3AD7BF1-8F74-46BB-9F63-9C10330F4C05}"/>
              </a:ext>
            </a:extLst>
          </p:cNvPr>
          <p:cNvCxnSpPr/>
          <p:nvPr/>
        </p:nvCxnSpPr>
        <p:spPr>
          <a:xfrm>
            <a:off x="2148396" y="4235060"/>
            <a:ext cx="0" cy="2929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121222F-541C-4EFE-82F8-3A004D17635F}"/>
              </a:ext>
            </a:extLst>
          </p:cNvPr>
          <p:cNvCxnSpPr/>
          <p:nvPr/>
        </p:nvCxnSpPr>
        <p:spPr>
          <a:xfrm>
            <a:off x="2148396" y="4235060"/>
            <a:ext cx="25035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337FEE-BD4F-4311-8910-40060725D0BC}"/>
              </a:ext>
            </a:extLst>
          </p:cNvPr>
          <p:cNvCxnSpPr/>
          <p:nvPr/>
        </p:nvCxnSpPr>
        <p:spPr>
          <a:xfrm>
            <a:off x="4669654" y="4235060"/>
            <a:ext cx="0" cy="29296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BFA479-DB4A-447C-BEFC-E773BBE52634}"/>
                  </a:ext>
                </a:extLst>
              </p:cNvPr>
              <p:cNvSpPr txBox="1"/>
              <p:nvPr/>
            </p:nvSpPr>
            <p:spPr>
              <a:xfrm>
                <a:off x="2835484" y="3737824"/>
                <a:ext cx="10501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)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BFA479-DB4A-447C-BEFC-E773BBE52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484" y="3737824"/>
                <a:ext cx="1050146" cy="369332"/>
              </a:xfrm>
              <a:prstGeom prst="rect">
                <a:avLst/>
              </a:prstGeom>
              <a:blipFill>
                <a:blip r:embed="rId5"/>
                <a:stretch>
                  <a:fillRect l="-4651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296FB9-ADB1-4D4E-9FBD-C2223AAD669B}"/>
              </a:ext>
            </a:extLst>
          </p:cNvPr>
          <p:cNvCxnSpPr/>
          <p:nvPr/>
        </p:nvCxnSpPr>
        <p:spPr>
          <a:xfrm>
            <a:off x="1340528" y="2414726"/>
            <a:ext cx="80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8E6E28E-F935-4949-A578-EF1DBD606318}"/>
                  </a:ext>
                </a:extLst>
              </p:cNvPr>
              <p:cNvSpPr/>
              <p:nvPr/>
            </p:nvSpPr>
            <p:spPr>
              <a:xfrm>
                <a:off x="2461947" y="2098735"/>
                <a:ext cx="1568558" cy="64321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역원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8E6E28E-F935-4949-A578-EF1DBD6063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947" y="2098735"/>
                <a:ext cx="1568558" cy="643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32FFF2-0245-462B-AECD-A452E0264386}"/>
              </a:ext>
            </a:extLst>
          </p:cNvPr>
          <p:cNvCxnSpPr/>
          <p:nvPr/>
        </p:nvCxnSpPr>
        <p:spPr>
          <a:xfrm>
            <a:off x="4265720" y="2414726"/>
            <a:ext cx="80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7A8655-3929-4030-9BCB-274F6A56333D}"/>
              </a:ext>
            </a:extLst>
          </p:cNvPr>
          <p:cNvSpPr/>
          <p:nvPr/>
        </p:nvSpPr>
        <p:spPr>
          <a:xfrm>
            <a:off x="5525694" y="2102131"/>
            <a:ext cx="1568558" cy="643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아파인 대응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036AF1F-8BAE-43D0-A956-98447285A2CF}"/>
              </a:ext>
            </a:extLst>
          </p:cNvPr>
          <p:cNvCxnSpPr/>
          <p:nvPr/>
        </p:nvCxnSpPr>
        <p:spPr>
          <a:xfrm>
            <a:off x="7338874" y="2423739"/>
            <a:ext cx="807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150B1F-1F80-4AFD-A065-727590E4B506}"/>
                  </a:ext>
                </a:extLst>
              </p:cNvPr>
              <p:cNvSpPr txBox="1"/>
              <p:nvPr/>
            </p:nvSpPr>
            <p:spPr>
              <a:xfrm>
                <a:off x="8383491" y="2218732"/>
                <a:ext cx="9278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B150B1F-1F80-4AFD-A065-727590E4B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491" y="2218732"/>
                <a:ext cx="9278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5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군</a:t>
            </a:r>
            <a:r>
              <a:rPr lang="en-US" altLang="ko-KR" dirty="0"/>
              <a:t>(Group)</a:t>
            </a:r>
            <a:r>
              <a:rPr lang="ko-KR" altLang="en-US" dirty="0"/>
              <a:t>과 체</a:t>
            </a:r>
            <a:r>
              <a:rPr lang="en-US" altLang="ko-KR" dirty="0"/>
              <a:t>(Fields)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갈루아체</a:t>
            </a:r>
            <a:r>
              <a:rPr lang="en-US" altLang="ko-KR" dirty="0"/>
              <a:t>=</a:t>
            </a:r>
            <a:r>
              <a:rPr lang="ko-KR" altLang="en-US" dirty="0" err="1"/>
              <a:t>유한체</a:t>
            </a:r>
            <a:r>
              <a:rPr lang="en-US" altLang="ko-KR" dirty="0"/>
              <a:t>(Finite</a:t>
            </a:r>
            <a:r>
              <a:rPr lang="ko-KR" altLang="en-US" dirty="0"/>
              <a:t> </a:t>
            </a:r>
            <a:r>
              <a:rPr lang="en-US" altLang="ko-KR" dirty="0"/>
              <a:t>Fields)		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소체</a:t>
            </a:r>
            <a:r>
              <a:rPr lang="en-US" altLang="ko-KR" dirty="0"/>
              <a:t>(Prime Fields)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/>
              <a:t>확대체</a:t>
            </a:r>
            <a:r>
              <a:rPr lang="en-US" altLang="ko-KR" dirty="0"/>
              <a:t>(Extension</a:t>
            </a:r>
            <a:r>
              <a:rPr lang="ko-KR" altLang="en-US" dirty="0"/>
              <a:t> </a:t>
            </a:r>
            <a:r>
              <a:rPr lang="en-US" altLang="ko-KR" dirty="0"/>
              <a:t>Fields)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5"/>
              <p:cNvSpPr>
                <a:spLocks noGrp="1"/>
              </p:cNvSpPr>
              <p:nvPr>
                <p:ph type="body" sz="quarter" idx="3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AES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GF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dirty="0"/>
                  <a:t>적용</a:t>
                </a:r>
              </a:p>
            </p:txBody>
          </p:sp>
        </mc:Choice>
        <mc:Fallback xmlns="">
          <p:sp>
            <p:nvSpPr>
              <p:cNvPr id="6" name="텍스트 개체 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군</a:t>
            </a:r>
            <a:r>
              <a:rPr lang="en-US" altLang="ko-KR" dirty="0"/>
              <a:t>(Group)</a:t>
            </a:r>
            <a:r>
              <a:rPr lang="ko-KR" altLang="en-US" dirty="0"/>
              <a:t>과 체</a:t>
            </a:r>
            <a:r>
              <a:rPr lang="en-US" altLang="ko-KR" dirty="0"/>
              <a:t>(Fields)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200" dirty="0">
                    <a:latin typeface="+mn-ea"/>
                  </a:rPr>
                  <a:t>군</a:t>
                </a:r>
                <a:r>
                  <a:rPr lang="en-US" altLang="ko-KR" sz="2200" dirty="0">
                    <a:latin typeface="+mn-ea"/>
                  </a:rPr>
                  <a:t>(Group): </a:t>
                </a:r>
                <a:r>
                  <a:rPr lang="ko-KR" altLang="en-US" sz="2200" dirty="0">
                    <a:latin typeface="+mn-ea"/>
                  </a:rPr>
                  <a:t>원소 </a:t>
                </a:r>
                <a:r>
                  <a:rPr lang="en-US" altLang="ko-KR" sz="2200" dirty="0">
                    <a:latin typeface="+mn-ea"/>
                  </a:rPr>
                  <a:t>G</a:t>
                </a:r>
                <a:r>
                  <a:rPr lang="ko-KR" altLang="en-US" sz="2200" dirty="0">
                    <a:latin typeface="+mn-ea"/>
                  </a:rPr>
                  <a:t>와 </a:t>
                </a:r>
                <a:r>
                  <a:rPr lang="en-US" altLang="ko-KR" sz="2200" dirty="0">
                    <a:latin typeface="+mn-ea"/>
                  </a:rPr>
                  <a:t>G</a:t>
                </a:r>
                <a:r>
                  <a:rPr lang="ko-KR" altLang="en-US" sz="2200" dirty="0">
                    <a:latin typeface="+mn-ea"/>
                  </a:rPr>
                  <a:t>의 두 원소를 결합하는 연산 </a:t>
                </a:r>
                <a:r>
                  <a:rPr lang="en-US" altLang="ko-KR" sz="2200" dirty="0">
                    <a:latin typeface="+mn-ea"/>
                  </a:rPr>
                  <a:t>o</a:t>
                </a:r>
                <a:r>
                  <a:rPr lang="ko-KR" altLang="en-US" sz="2200" dirty="0">
                    <a:latin typeface="+mn-ea"/>
                  </a:rPr>
                  <a:t>의 집합이다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     - </a:t>
                </a:r>
                <a:r>
                  <a:rPr lang="ko-KR" altLang="en-US" sz="2200" dirty="0">
                    <a:latin typeface="+mn-ea"/>
                  </a:rPr>
                  <a:t>군 연산은 </a:t>
                </a:r>
                <a:r>
                  <a:rPr lang="ko-KR" altLang="en-US" sz="2200" dirty="0" err="1">
                    <a:latin typeface="+mn-ea"/>
                  </a:rPr>
                  <a:t>닫혀있다</a:t>
                </a:r>
                <a:r>
                  <a:rPr lang="en-US" altLang="ko-KR" sz="2200" dirty="0">
                    <a:latin typeface="+mn-ea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 err="1">
                    <a:latin typeface="+mn-ea"/>
                  </a:rPr>
                  <a:t>,b∈G</a:t>
                </a:r>
                <a:r>
                  <a:rPr lang="en-US" altLang="ko-KR" sz="2200" dirty="0">
                    <a:latin typeface="+mn-ea"/>
                  </a:rPr>
                  <a:t>  -&gt;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o b =c ∈G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     - </a:t>
                </a:r>
                <a:r>
                  <a:rPr lang="ko-KR" altLang="en-US" sz="2200" dirty="0">
                    <a:latin typeface="+mn-ea"/>
                  </a:rPr>
                  <a:t>결합법칙 성립  </a:t>
                </a: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     - </a:t>
                </a:r>
                <a:r>
                  <a:rPr lang="ko-KR" altLang="en-US" sz="2200" dirty="0">
                    <a:latin typeface="+mn-ea"/>
                  </a:rPr>
                  <a:t>모든 </a:t>
                </a:r>
                <a:r>
                  <a:rPr lang="en-US" altLang="ko-KR" sz="2200" dirty="0">
                    <a:latin typeface="+mn-ea"/>
                  </a:rPr>
                  <a:t>a ∈ G</a:t>
                </a:r>
                <a:r>
                  <a:rPr lang="ko-KR" altLang="en-US" sz="2200" dirty="0">
                    <a:latin typeface="+mn-ea"/>
                  </a:rPr>
                  <a:t>에 대해 </a:t>
                </a:r>
                <a14:m>
                  <m:oMath xmlns:m="http://schemas.openxmlformats.org/officeDocument/2006/math">
                    <m:r>
                      <a:rPr lang="en-US" altLang="ko-KR" sz="22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o e = e o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</a:t>
                </a:r>
                <a:r>
                  <a:rPr lang="ko-KR" altLang="en-US" sz="2200" dirty="0">
                    <a:latin typeface="+mn-ea"/>
                  </a:rPr>
                  <a:t>인 </a:t>
                </a:r>
                <a:r>
                  <a:rPr lang="ko-KR" altLang="en-US" sz="2200" dirty="0" err="1">
                    <a:latin typeface="+mn-ea"/>
                  </a:rPr>
                  <a:t>항등원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 err="1">
                    <a:latin typeface="+mn-ea"/>
                  </a:rPr>
                  <a:t>e∈G</a:t>
                </a:r>
                <a:r>
                  <a:rPr lang="en-US" altLang="ko-KR" sz="2200" dirty="0">
                    <a:latin typeface="+mn-ea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     - </a:t>
                </a:r>
                <a14:m>
                  <m:oMath xmlns:m="http://schemas.openxmlformats.org/officeDocument/2006/math"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 ∈ G</a:t>
                </a:r>
                <a:r>
                  <a:rPr lang="ko-KR" altLang="en-US" sz="2200" dirty="0">
                    <a:latin typeface="+mn-ea"/>
                  </a:rPr>
                  <a:t>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dirty="0">
                        <a:latin typeface="+mn-ea"/>
                      </a:rPr>
                      <m:t>o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altLang="ko-KR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200" dirty="0">
                        <a:latin typeface="+mn-ea"/>
                      </a:rPr>
                      <m:t>o</m:t>
                    </m:r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ko-KR" altLang="en-US" sz="2200" dirty="0">
                    <a:latin typeface="+mn-ea"/>
                  </a:rPr>
                  <a:t>인 </a:t>
                </a:r>
                <a:r>
                  <a:rPr lang="en-US" altLang="ko-KR" sz="2200" dirty="0">
                    <a:latin typeface="+mn-ea"/>
                  </a:rPr>
                  <a:t>a</a:t>
                </a:r>
                <a:r>
                  <a:rPr lang="ko-KR" altLang="en-US" sz="2200" dirty="0">
                    <a:latin typeface="+mn-ea"/>
                  </a:rPr>
                  <a:t>의 역원</a:t>
                </a:r>
                <a:r>
                  <a:rPr lang="en-US" altLang="ko-KR" sz="22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2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200" dirty="0">
                    <a:latin typeface="+mn-ea"/>
                  </a:rPr>
                  <a:t>∈G</a:t>
                </a:r>
                <a:r>
                  <a:rPr lang="ko-KR" altLang="en-US" sz="2200" dirty="0">
                    <a:latin typeface="+mn-ea"/>
                  </a:rPr>
                  <a:t>존재</a:t>
                </a: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200" dirty="0">
                  <a:latin typeface="+mn-ea"/>
                </a:endParaRPr>
              </a:p>
              <a:p>
                <a:r>
                  <a:rPr lang="ko-KR" altLang="en-US" sz="2200" dirty="0">
                    <a:latin typeface="+mn-ea"/>
                  </a:rPr>
                  <a:t>체</a:t>
                </a:r>
                <a:r>
                  <a:rPr lang="en-US" altLang="ko-KR" sz="2200" dirty="0">
                    <a:latin typeface="+mn-ea"/>
                  </a:rPr>
                  <a:t>(</a:t>
                </a:r>
                <a:r>
                  <a:rPr lang="en-US" altLang="ko-KR" sz="2200" dirty="0" err="1">
                    <a:latin typeface="+mn-ea"/>
                  </a:rPr>
                  <a:t>Fileds</a:t>
                </a:r>
                <a:r>
                  <a:rPr lang="en-US" altLang="ko-KR" sz="2200" dirty="0">
                    <a:latin typeface="+mn-ea"/>
                  </a:rPr>
                  <a:t>): </a:t>
                </a:r>
                <a:r>
                  <a:rPr lang="ko-KR" altLang="en-US" sz="2200" dirty="0" err="1">
                    <a:latin typeface="+mn-ea"/>
                  </a:rPr>
                  <a:t>덧셈군</a:t>
                </a:r>
                <a:r>
                  <a:rPr lang="en-US" altLang="ko-KR" sz="2200" dirty="0">
                    <a:latin typeface="+mn-ea"/>
                  </a:rPr>
                  <a:t>(additive group)</a:t>
                </a:r>
                <a:r>
                  <a:rPr lang="ko-KR" altLang="en-US" sz="2200" dirty="0">
                    <a:latin typeface="+mn-ea"/>
                  </a:rPr>
                  <a:t>과 </a:t>
                </a:r>
                <a:r>
                  <a:rPr lang="ko-KR" altLang="en-US" sz="2200" dirty="0" err="1">
                    <a:latin typeface="+mn-ea"/>
                  </a:rPr>
                  <a:t>곱셈군</a:t>
                </a:r>
                <a:r>
                  <a:rPr lang="en-US" altLang="ko-KR" sz="2200" dirty="0">
                    <a:latin typeface="+mn-ea"/>
                  </a:rPr>
                  <a:t>(multiplicative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group)</a:t>
                </a:r>
                <a:r>
                  <a:rPr lang="ko-KR" altLang="en-US" sz="2200" dirty="0">
                    <a:latin typeface="+mn-ea"/>
                  </a:rPr>
                  <a:t>을 포함하는 집합</a:t>
                </a: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   - F</a:t>
                </a:r>
                <a:r>
                  <a:rPr lang="ko-KR" altLang="en-US" sz="2200" dirty="0">
                    <a:latin typeface="+mn-ea"/>
                  </a:rPr>
                  <a:t>의 </a:t>
                </a:r>
                <a:r>
                  <a:rPr lang="ko-KR" altLang="en-US" sz="2200" dirty="0" err="1">
                    <a:latin typeface="+mn-ea"/>
                  </a:rPr>
                  <a:t>모든원소는</a:t>
                </a:r>
                <a:r>
                  <a:rPr lang="ko-KR" altLang="en-US" sz="2200" dirty="0">
                    <a:latin typeface="+mn-ea"/>
                  </a:rPr>
                  <a:t> 군 연산 </a:t>
                </a:r>
                <a:r>
                  <a:rPr lang="en-US" altLang="ko-KR" sz="2200" dirty="0">
                    <a:latin typeface="+mn-ea"/>
                  </a:rPr>
                  <a:t>‘+’</a:t>
                </a:r>
                <a:r>
                  <a:rPr lang="ko-KR" altLang="en-US" sz="2200" dirty="0">
                    <a:latin typeface="+mn-ea"/>
                  </a:rPr>
                  <a:t>과</a:t>
                </a:r>
                <a:r>
                  <a:rPr lang="en-US" altLang="ko-KR" sz="2200" dirty="0">
                    <a:latin typeface="+mn-ea"/>
                  </a:rPr>
                  <a:t> </a:t>
                </a:r>
                <a:r>
                  <a:rPr lang="ko-KR" altLang="en-US" sz="2200" dirty="0" err="1">
                    <a:latin typeface="+mn-ea"/>
                  </a:rPr>
                  <a:t>항등원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0</a:t>
                </a:r>
                <a:r>
                  <a:rPr lang="ko-KR" altLang="en-US" sz="2200" dirty="0">
                    <a:latin typeface="+mn-ea"/>
                  </a:rPr>
                  <a:t>이 존재하고 교환법칙이 성립하는 </a:t>
                </a:r>
                <a:r>
                  <a:rPr lang="ko-KR" altLang="en-US" sz="2200" dirty="0" err="1">
                    <a:latin typeface="+mn-ea"/>
                  </a:rPr>
                  <a:t>덧셈군</a:t>
                </a:r>
                <a:r>
                  <a:rPr lang="ko-KR" altLang="en-US" sz="2200" dirty="0">
                    <a:latin typeface="+mn-ea"/>
                  </a:rPr>
                  <a:t> 구성</a:t>
                </a: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   - F</a:t>
                </a:r>
                <a:r>
                  <a:rPr lang="ko-KR" altLang="en-US" sz="2200" dirty="0">
                    <a:latin typeface="+mn-ea"/>
                  </a:rPr>
                  <a:t>의 </a:t>
                </a:r>
                <a:r>
                  <a:rPr lang="ko-KR" altLang="en-US" sz="2200" dirty="0" err="1">
                    <a:latin typeface="+mn-ea"/>
                  </a:rPr>
                  <a:t>모든원소는</a:t>
                </a:r>
                <a:r>
                  <a:rPr lang="ko-KR" altLang="en-US" sz="2200" dirty="0">
                    <a:latin typeface="+mn-ea"/>
                  </a:rPr>
                  <a:t> 군 연산 </a:t>
                </a:r>
                <a:r>
                  <a:rPr lang="en-US" altLang="ko-KR" sz="2200" dirty="0">
                    <a:latin typeface="+mn-ea"/>
                  </a:rPr>
                  <a:t>‘x’</a:t>
                </a:r>
                <a:r>
                  <a:rPr lang="ko-KR" altLang="en-US" sz="2200" dirty="0">
                    <a:latin typeface="+mn-ea"/>
                  </a:rPr>
                  <a:t>과 </a:t>
                </a:r>
                <a:r>
                  <a:rPr lang="ko-KR" altLang="en-US" sz="2200" dirty="0" err="1">
                    <a:latin typeface="+mn-ea"/>
                  </a:rPr>
                  <a:t>항등원</a:t>
                </a:r>
                <a:r>
                  <a:rPr lang="ko-KR" altLang="en-US" sz="2200" dirty="0">
                    <a:latin typeface="+mn-ea"/>
                  </a:rPr>
                  <a:t> </a:t>
                </a:r>
                <a:r>
                  <a:rPr lang="en-US" altLang="ko-KR" sz="2200" dirty="0">
                    <a:latin typeface="+mn-ea"/>
                  </a:rPr>
                  <a:t>1</a:t>
                </a:r>
                <a:r>
                  <a:rPr lang="ko-KR" altLang="en-US" sz="2200" dirty="0">
                    <a:latin typeface="+mn-ea"/>
                  </a:rPr>
                  <a:t>이 존재하고 교환법칙이 성립하는 </a:t>
                </a:r>
                <a:r>
                  <a:rPr lang="ko-KR" altLang="en-US" sz="2200" dirty="0" err="1">
                    <a:latin typeface="+mn-ea"/>
                  </a:rPr>
                  <a:t>곱셈군</a:t>
                </a:r>
                <a:r>
                  <a:rPr lang="ko-KR" altLang="en-US" sz="2200" dirty="0">
                    <a:latin typeface="+mn-ea"/>
                  </a:rPr>
                  <a:t> 구성</a:t>
                </a:r>
                <a:endParaRPr lang="en-US" altLang="ko-KR" sz="22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200" dirty="0">
                    <a:latin typeface="+mn-ea"/>
                  </a:rPr>
                  <a:t>   -</a:t>
                </a:r>
                <a:r>
                  <a:rPr lang="ko-KR" altLang="en-US" sz="2200" dirty="0">
                    <a:latin typeface="+mn-ea"/>
                  </a:rPr>
                  <a:t> 두 군연산이 결합되면 분배법칙 성립</a:t>
                </a:r>
                <a:r>
                  <a:rPr lang="en-US" altLang="ko-KR" sz="2200" dirty="0">
                    <a:latin typeface="+mn-ea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89" t="-1446" r="-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14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유한체</a:t>
            </a:r>
            <a:r>
              <a:rPr lang="en-US" altLang="ko-KR" dirty="0"/>
              <a:t>(Finite Field)=</a:t>
            </a:r>
            <a:r>
              <a:rPr lang="ko-KR" altLang="en-US" dirty="0" err="1"/>
              <a:t>갈루아체</a:t>
            </a:r>
            <a:r>
              <a:rPr lang="en-US" altLang="ko-KR" dirty="0"/>
              <a:t>(Galois</a:t>
            </a:r>
            <a:r>
              <a:rPr lang="ko-KR" altLang="en-US" dirty="0"/>
              <a:t> </a:t>
            </a:r>
            <a:r>
              <a:rPr lang="en-US" altLang="ko-KR" dirty="0"/>
              <a:t>Field)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dirty="0"/>
                  <a:t>유한체 </a:t>
                </a:r>
                <a:r>
                  <a:rPr lang="en-US" altLang="ko-KR" dirty="0"/>
                  <a:t>= </a:t>
                </a:r>
                <a:r>
                  <a:rPr lang="ko-KR" altLang="en-US" dirty="0" err="1"/>
                  <a:t>갈루아체</a:t>
                </a:r>
                <a:r>
                  <a:rPr lang="en-US" altLang="ko-KR" dirty="0"/>
                  <a:t>(Galois Field)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:</a:t>
                </a:r>
                <a:r>
                  <a:rPr lang="ko-KR" altLang="en-US" dirty="0"/>
                  <a:t>거의 항상 유한의 원소를 갖는 체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GF(m)</a:t>
                </a:r>
              </a:p>
              <a:p>
                <a:r>
                  <a:rPr lang="en-US" altLang="ko-KR" dirty="0"/>
                  <a:t> </a:t>
                </a:r>
                <a:r>
                  <a:rPr lang="ko-KR" altLang="en-US" dirty="0"/>
                  <a:t>위수</a:t>
                </a:r>
                <a:r>
                  <a:rPr lang="en-US" altLang="ko-KR" dirty="0"/>
                  <a:t>(order) : </a:t>
                </a:r>
                <a:r>
                  <a:rPr lang="ko-KR" altLang="en-US" dirty="0"/>
                  <a:t>체의 원소의 수 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ex)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p(prime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number):</a:t>
                </a:r>
                <a:r>
                  <a:rPr lang="ko-KR" altLang="en-US" dirty="0"/>
                  <a:t>소수 </a:t>
                </a:r>
                <a:r>
                  <a:rPr lang="en-US" altLang="ko-KR" dirty="0"/>
                  <a:t>n():</a:t>
                </a:r>
                <a:r>
                  <a:rPr lang="ko-KR" altLang="en-US" dirty="0"/>
                  <a:t>양의 정수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m=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일 때만 </a:t>
                </a:r>
                <a:r>
                  <a:rPr lang="en-US" altLang="ko-KR" dirty="0"/>
                  <a:t>order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인 </a:t>
                </a:r>
                <a:r>
                  <a:rPr lang="ko-KR" altLang="en-US" dirty="0" err="1"/>
                  <a:t>유한체</a:t>
                </a:r>
                <a:r>
                  <a:rPr lang="ko-KR" altLang="en-US" dirty="0"/>
                  <a:t> 존재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ex)81(=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개의 원소를 갖는 </a:t>
                </a:r>
                <a:r>
                  <a:rPr lang="ko-KR" altLang="en-US" dirty="0" err="1"/>
                  <a:t>유한체</a:t>
                </a:r>
                <a:r>
                  <a:rPr lang="ko-KR" altLang="en-US" dirty="0"/>
                  <a:t> 존재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12(=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x 3) </a:t>
                </a:r>
                <a:r>
                  <a:rPr lang="ko-KR" altLang="en-US" dirty="0"/>
                  <a:t>개의 원소를 갖는 </a:t>
                </a:r>
                <a:r>
                  <a:rPr lang="ko-KR" altLang="en-US" dirty="0" err="1"/>
                  <a:t>유한체</a:t>
                </a:r>
                <a:r>
                  <a:rPr lang="ko-KR" altLang="en-US" dirty="0"/>
                  <a:t> 존재 </a:t>
                </a:r>
                <a:r>
                  <a:rPr lang="en-US" altLang="ko-KR" dirty="0"/>
                  <a:t>x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20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소체</a:t>
            </a:r>
            <a:r>
              <a:rPr lang="en-US" altLang="ko-KR" dirty="0"/>
              <a:t>(Prime Fields)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Order</a:t>
            </a:r>
            <a:r>
              <a:rPr lang="ko-KR" altLang="en-US" dirty="0"/>
              <a:t>이 소수인 체 </a:t>
            </a:r>
            <a:r>
              <a:rPr lang="en-US" altLang="ko-KR" dirty="0"/>
              <a:t>= GF(p) </a:t>
            </a:r>
          </a:p>
          <a:p>
            <a:r>
              <a:rPr lang="en-US" altLang="ko-KR" dirty="0"/>
              <a:t>GF(p)</a:t>
            </a:r>
            <a:r>
              <a:rPr lang="ko-KR" altLang="en-US" dirty="0"/>
              <a:t>의 원소 </a:t>
            </a:r>
            <a:r>
              <a:rPr lang="en-US" altLang="ko-KR" dirty="0"/>
              <a:t>: GF(p)={0,1, …. p-1} </a:t>
            </a:r>
          </a:p>
          <a:p>
            <a:r>
              <a:rPr lang="en-US" altLang="ko-KR" dirty="0"/>
              <a:t>GF(p)</a:t>
            </a:r>
            <a:r>
              <a:rPr lang="ko-KR" altLang="en-US" dirty="0"/>
              <a:t>의 연산은 </a:t>
            </a:r>
            <a:r>
              <a:rPr lang="ko-KR" altLang="en-US" dirty="0" err="1"/>
              <a:t>모듈러</a:t>
            </a:r>
            <a:r>
              <a:rPr lang="ko-KR" altLang="en-US" dirty="0"/>
              <a:t> </a:t>
            </a:r>
            <a:r>
              <a:rPr lang="en-US" altLang="ko-KR" dirty="0"/>
              <a:t>p</a:t>
            </a:r>
            <a:r>
              <a:rPr lang="ko-KR" altLang="en-US" dirty="0"/>
              <a:t>에서 수행</a:t>
            </a:r>
            <a:r>
              <a:rPr lang="en-US" altLang="ko-KR" dirty="0"/>
              <a:t>. (mod p)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                 </a:t>
            </a:r>
          </a:p>
          <a:p>
            <a:pPr marL="0" indent="0">
              <a:buNone/>
            </a:pPr>
            <a:r>
              <a:rPr lang="en-US" altLang="ko-KR" dirty="0"/>
              <a:t>                                                                    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C0E6DF4-CA64-40B5-B7E9-B59334FC8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056417"/>
              </p:ext>
            </p:extLst>
          </p:nvPr>
        </p:nvGraphicFramePr>
        <p:xfrm>
          <a:off x="1073208" y="3299386"/>
          <a:ext cx="235357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262">
                  <a:extLst>
                    <a:ext uri="{9D8B030D-6E8A-4147-A177-3AD203B41FA5}">
                      <a16:colId xmlns:a16="http://schemas.microsoft.com/office/drawing/2014/main" val="1458438181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4189322999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3711949393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3853465999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1614666952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4097405102"/>
                    </a:ext>
                  </a:extLst>
                </a:gridCol>
              </a:tblGrid>
              <a:tr h="30975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+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39639"/>
                  </a:ext>
                </a:extLst>
              </a:tr>
              <a:tr h="30975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072199"/>
                  </a:ext>
                </a:extLst>
              </a:tr>
              <a:tr h="30975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610260"/>
                  </a:ext>
                </a:extLst>
              </a:tr>
              <a:tr h="30975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107915"/>
                  </a:ext>
                </a:extLst>
              </a:tr>
              <a:tr h="30975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22738"/>
                  </a:ext>
                </a:extLst>
              </a:tr>
              <a:tr h="30975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0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27620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2EEFC84-EF9E-4B85-8030-EBD23CA59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67318"/>
              </p:ext>
            </p:extLst>
          </p:nvPr>
        </p:nvGraphicFramePr>
        <p:xfrm>
          <a:off x="4443768" y="3299386"/>
          <a:ext cx="235357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262">
                  <a:extLst>
                    <a:ext uri="{9D8B030D-6E8A-4147-A177-3AD203B41FA5}">
                      <a16:colId xmlns:a16="http://schemas.microsoft.com/office/drawing/2014/main" val="1458438181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4189322999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3711949393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3853465999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1614666952"/>
                    </a:ext>
                  </a:extLst>
                </a:gridCol>
                <a:gridCol w="392262">
                  <a:extLst>
                    <a:ext uri="{9D8B030D-6E8A-4147-A177-3AD203B41FA5}">
                      <a16:colId xmlns:a16="http://schemas.microsoft.com/office/drawing/2014/main" val="4097405102"/>
                    </a:ext>
                  </a:extLst>
                </a:gridCol>
              </a:tblGrid>
              <a:tr h="30897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23963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072199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1610260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6107915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22738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32762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9FE2D5-79E7-4161-B3A6-050782FEA430}"/>
              </a:ext>
            </a:extLst>
          </p:cNvPr>
          <p:cNvSpPr txBox="1"/>
          <p:nvPr/>
        </p:nvSpPr>
        <p:spPr>
          <a:xfrm>
            <a:off x="7814328" y="3876435"/>
            <a:ext cx="3807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ko-KR" sz="2400" dirty="0"/>
              <a:t>ex)GF(5)={1,2,3,4}</a:t>
            </a:r>
          </a:p>
          <a:p>
            <a:pPr marL="0" indent="0">
              <a:buNone/>
            </a:pPr>
            <a:r>
              <a:rPr lang="ko-KR" altLang="en-US" sz="2400" dirty="0" err="1"/>
              <a:t>모듈러</a:t>
            </a:r>
            <a:r>
              <a:rPr lang="ko-KR" altLang="en-US" sz="2400" dirty="0"/>
              <a:t> </a:t>
            </a:r>
            <a:r>
              <a:rPr lang="en-US" altLang="ko-KR" sz="2400" dirty="0"/>
              <a:t>5</a:t>
            </a:r>
            <a:r>
              <a:rPr lang="ko-KR" altLang="en-US" sz="2400" dirty="0"/>
              <a:t>에서의 연산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                </a:t>
            </a:r>
            <a:r>
              <a:rPr lang="en-US" altLang="ko-KR" dirty="0"/>
              <a:t>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757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dirty="0" err="1"/>
                  <a:t>확대체</a:t>
                </a:r>
                <a:r>
                  <a:rPr lang="en-US" altLang="ko-KR" dirty="0"/>
                  <a:t>(Extension Fields -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3" t="-8800" b="-19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ko-KR" altLang="en-US" dirty="0"/>
                  <a:t>유한체의 </a:t>
                </a:r>
                <a:r>
                  <a:rPr lang="en-US" altLang="ko-KR" dirty="0"/>
                  <a:t>order ≠ prime number or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명확하게 소수 </a:t>
                </a:r>
                <a:r>
                  <a:rPr lang="en-US" altLang="ko-KR" dirty="0"/>
                  <a:t>x -&gt;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          </a:t>
                </a:r>
                <a:r>
                  <a:rPr lang="ko-KR" altLang="en-US" dirty="0"/>
                  <a:t>덧셈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곱셈 연산이 </a:t>
                </a:r>
                <a:r>
                  <a:rPr lang="en-US" altLang="ko-KR" dirty="0"/>
                  <a:t>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정수의 덧셈과 곱셈으로 표현 </a:t>
                </a:r>
                <a:r>
                  <a:rPr lang="en-US" altLang="ko-KR" dirty="0"/>
                  <a:t>x</a:t>
                </a:r>
              </a:p>
              <a:p>
                <a:r>
                  <a:rPr lang="en-US" altLang="ko-KR" dirty="0"/>
                  <a:t>M&gt;1</a:t>
                </a:r>
                <a:r>
                  <a:rPr lang="ko-KR" altLang="en-US" dirty="0"/>
                  <a:t>인 </a:t>
                </a:r>
                <a:r>
                  <a:rPr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 err="1"/>
                  <a:t>확대체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GF(2)</a:t>
                </a:r>
                <a:r>
                  <a:rPr lang="ko-KR" altLang="en-US" dirty="0"/>
                  <a:t>의 계수를 갖는 다항식으로 표현하여 계산</a:t>
                </a:r>
                <a:r>
                  <a:rPr lang="en-US" altLang="ko-KR" dirty="0"/>
                  <a:t> (</a:t>
                </a:r>
                <a:r>
                  <a:rPr lang="ko-KR" altLang="en-US" dirty="0"/>
                  <a:t>즉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1,</a:t>
                </a:r>
                <a:r>
                  <a:rPr lang="ko-KR" altLang="en-US" dirty="0"/>
                  <a:t>차수는 </a:t>
                </a:r>
                <a:r>
                  <a:rPr lang="en-US" altLang="ko-KR" dirty="0"/>
                  <a:t>m-1)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ex)GF(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……+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0110010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965" t="-1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36B483E-ABD8-483E-88BA-2C3F658B7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63059"/>
              </p:ext>
            </p:extLst>
          </p:nvPr>
        </p:nvGraphicFramePr>
        <p:xfrm>
          <a:off x="3052928" y="4146375"/>
          <a:ext cx="4413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49">
                  <a:extLst>
                    <a:ext uri="{9D8B030D-6E8A-4147-A177-3AD203B41FA5}">
                      <a16:colId xmlns:a16="http://schemas.microsoft.com/office/drawing/2014/main" val="649951462"/>
                    </a:ext>
                  </a:extLst>
                </a:gridCol>
                <a:gridCol w="551649">
                  <a:extLst>
                    <a:ext uri="{9D8B030D-6E8A-4147-A177-3AD203B41FA5}">
                      <a16:colId xmlns:a16="http://schemas.microsoft.com/office/drawing/2014/main" val="2249251658"/>
                    </a:ext>
                  </a:extLst>
                </a:gridCol>
                <a:gridCol w="551649">
                  <a:extLst>
                    <a:ext uri="{9D8B030D-6E8A-4147-A177-3AD203B41FA5}">
                      <a16:colId xmlns:a16="http://schemas.microsoft.com/office/drawing/2014/main" val="2732139315"/>
                    </a:ext>
                  </a:extLst>
                </a:gridCol>
                <a:gridCol w="551649">
                  <a:extLst>
                    <a:ext uri="{9D8B030D-6E8A-4147-A177-3AD203B41FA5}">
                      <a16:colId xmlns:a16="http://schemas.microsoft.com/office/drawing/2014/main" val="1977268678"/>
                    </a:ext>
                  </a:extLst>
                </a:gridCol>
                <a:gridCol w="551649">
                  <a:extLst>
                    <a:ext uri="{9D8B030D-6E8A-4147-A177-3AD203B41FA5}">
                      <a16:colId xmlns:a16="http://schemas.microsoft.com/office/drawing/2014/main" val="2337190915"/>
                    </a:ext>
                  </a:extLst>
                </a:gridCol>
                <a:gridCol w="551649">
                  <a:extLst>
                    <a:ext uri="{9D8B030D-6E8A-4147-A177-3AD203B41FA5}">
                      <a16:colId xmlns:a16="http://schemas.microsoft.com/office/drawing/2014/main" val="1430803445"/>
                    </a:ext>
                  </a:extLst>
                </a:gridCol>
                <a:gridCol w="551649">
                  <a:extLst>
                    <a:ext uri="{9D8B030D-6E8A-4147-A177-3AD203B41FA5}">
                      <a16:colId xmlns:a16="http://schemas.microsoft.com/office/drawing/2014/main" val="1550177366"/>
                    </a:ext>
                  </a:extLst>
                </a:gridCol>
                <a:gridCol w="551649">
                  <a:extLst>
                    <a:ext uri="{9D8B030D-6E8A-4147-A177-3AD203B41FA5}">
                      <a16:colId xmlns:a16="http://schemas.microsoft.com/office/drawing/2014/main" val="3067184232"/>
                    </a:ext>
                  </a:extLst>
                </a:gridCol>
              </a:tblGrid>
              <a:tr h="31902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261659"/>
                  </a:ext>
                </a:extLst>
              </a:tr>
            </a:tbl>
          </a:graphicData>
        </a:graphic>
      </p:graphicFrame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70668835-3829-4D14-88E8-9E1301592DC1}"/>
              </a:ext>
            </a:extLst>
          </p:cNvPr>
          <p:cNvCxnSpPr>
            <a:cxnSpLocks/>
          </p:cNvCxnSpPr>
          <p:nvPr/>
        </p:nvCxnSpPr>
        <p:spPr>
          <a:xfrm rot="5400000">
            <a:off x="3109586" y="4589082"/>
            <a:ext cx="264053" cy="1395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D7F7D480-C375-4A0D-94ED-4A1DE05577DE}"/>
              </a:ext>
            </a:extLst>
          </p:cNvPr>
          <p:cNvCxnSpPr/>
          <p:nvPr/>
        </p:nvCxnSpPr>
        <p:spPr>
          <a:xfrm>
            <a:off x="3755255" y="4525326"/>
            <a:ext cx="443884" cy="1826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A28E0582-B16C-43D2-A9B3-2F34B8C7EF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70586" y="4543226"/>
            <a:ext cx="196350" cy="1330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E46AD834-2504-4C74-BA21-77FB3797C2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7823" y="4481432"/>
            <a:ext cx="363899" cy="2133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63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에서 덧셈과 뺄셈</a:t>
                </a:r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800" b="-1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GF(2)</a:t>
                </a:r>
                <a:r>
                  <a:rPr lang="ko-KR" altLang="en-US" dirty="0"/>
                  <a:t>에서의 수행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- mod 2</a:t>
                </a:r>
                <a:r>
                  <a:rPr lang="ko-KR" altLang="en-US" dirty="0"/>
                  <a:t>에서의 덧셈과 뺄셈은 동일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- XOR </a:t>
                </a:r>
                <a:r>
                  <a:rPr lang="ko-KR" altLang="en-US" dirty="0"/>
                  <a:t>와 동일 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Ex)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A(x)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 1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/>
                  <a:t>  ± B(x)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   C(x) =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     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517B22-DE86-4EBA-B3C7-084AE6D077E8}"/>
              </a:ext>
            </a:extLst>
          </p:cNvPr>
          <p:cNvCxnSpPr/>
          <p:nvPr/>
        </p:nvCxnSpPr>
        <p:spPr>
          <a:xfrm>
            <a:off x="781235" y="4234649"/>
            <a:ext cx="5086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에서 곱셈</a:t>
                </a:r>
                <a:r>
                  <a:rPr lang="en-US" altLang="ko-KR" dirty="0"/>
                  <a:t>	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800" b="-1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ko-KR" sz="2600" dirty="0"/>
                  <a:t>AES </a:t>
                </a:r>
                <a:r>
                  <a:rPr lang="en-US" altLang="ko-KR" sz="2600" dirty="0" err="1"/>
                  <a:t>MixColumn</a:t>
                </a:r>
                <a:r>
                  <a:rPr lang="ko-KR" altLang="en-US" sz="2600" dirty="0"/>
                  <a:t> 의 핵심 </a:t>
                </a:r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Ex) m=8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    A(x)=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 ……+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600" b="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 B(x)=</a:t>
                </a:r>
                <a:r>
                  <a:rPr lang="en-US" altLang="ko-KR" sz="2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 ……+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C(x)=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 ……+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600" dirty="0"/>
                  <a:t>   -15bit</a:t>
                </a:r>
                <a:r>
                  <a:rPr lang="ko-KR" altLang="en-US" sz="2600" dirty="0"/>
                  <a:t>   </a:t>
                </a:r>
                <a:r>
                  <a:rPr lang="en-US" altLang="ko-KR" sz="2600" dirty="0"/>
                  <a:t>-&gt;8bit </a:t>
                </a:r>
                <a:r>
                  <a:rPr lang="ko-KR" altLang="en-US" sz="2600" dirty="0"/>
                  <a:t>축소</a:t>
                </a:r>
                <a:endParaRPr lang="en-US" altLang="ko-KR" sz="2600" dirty="0"/>
              </a:p>
              <a:p>
                <a:pPr marL="0" indent="0">
                  <a:buNone/>
                </a:pPr>
                <a:endParaRPr lang="en-US" altLang="ko-KR" sz="2600" dirty="0"/>
              </a:p>
              <a:p>
                <a:pPr marL="0" indent="0">
                  <a:buNone/>
                </a:pPr>
                <a:r>
                  <a:rPr lang="ko-KR" altLang="en-US" sz="2600" dirty="0" err="1"/>
                  <a:t>모듈러</a:t>
                </a:r>
                <a:r>
                  <a:rPr lang="ko-KR" altLang="en-US" sz="2600" dirty="0"/>
                  <a:t> 축소 필요</a:t>
                </a:r>
                <a:r>
                  <a:rPr lang="en-US" altLang="ko-KR" sz="2600" dirty="0"/>
                  <a:t> -&gt; </a:t>
                </a:r>
                <a:r>
                  <a:rPr lang="ko-KR" altLang="en-US" sz="26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기약다항식</a:t>
                </a:r>
                <a:r>
                  <a:rPr lang="ko-KR" altLang="en-US" sz="2600" dirty="0"/>
                  <a:t> </a:t>
                </a:r>
                <a:r>
                  <a:rPr lang="en-US" altLang="ko-KR" sz="2600" dirty="0"/>
                  <a:t>P(x) </a:t>
                </a:r>
                <a:r>
                  <a:rPr lang="ko-KR" altLang="en-US" sz="2600" dirty="0"/>
                  <a:t>필요 </a:t>
                </a:r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C(x) = A(x)·B(x) mod P(x)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Ex)m=8 , P(x)=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600" dirty="0"/>
              </a:p>
              <a:p>
                <a:pPr marL="0" indent="0">
                  <a:buNone/>
                </a:pPr>
                <a:r>
                  <a:rPr lang="en-US" altLang="ko-KR" sz="2600" dirty="0"/>
                  <a:t>     A(x)=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ko-KR" sz="2600" b="0" dirty="0"/>
              </a:p>
              <a:p>
                <a:pPr marL="0" indent="0">
                  <a:buNone/>
                </a:pPr>
                <a:r>
                  <a:rPr lang="en-US" altLang="ko-KR" sz="2600" dirty="0"/>
                  <a:t> x  B(x)=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altLang="ko-KR" sz="26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600" dirty="0"/>
                  <a:t>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804" t="-2410" b="-1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15CB586-9A50-4795-B4C5-4DF6EC1960B9}"/>
              </a:ext>
            </a:extLst>
          </p:cNvPr>
          <p:cNvCxnSpPr/>
          <p:nvPr/>
        </p:nvCxnSpPr>
        <p:spPr>
          <a:xfrm>
            <a:off x="411920" y="5743852"/>
            <a:ext cx="37960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AE0EA-042C-4F5E-BF8E-66A4AC063C35}"/>
                  </a:ext>
                </a:extLst>
              </p:cNvPr>
              <p:cNvSpPr txBox="1"/>
              <p:nvPr/>
            </p:nvSpPr>
            <p:spPr>
              <a:xfrm>
                <a:off x="7461765" y="3967845"/>
                <a:ext cx="4598634" cy="148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      +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+ 1</m:t>
                    </m:r>
                  </m:oMath>
                </a14:m>
                <a:endParaRPr lang="en-US" altLang="ko-KR" b="0" dirty="0"/>
              </a:p>
              <a:p>
                <a:r>
                  <a:rPr lang="ko-KR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                 +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   </a:t>
                </a:r>
              </a:p>
              <a:p>
                <a:r>
                  <a:rPr lang="en-US" altLang="ko-KR" dirty="0"/>
                  <a:t>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DAE0EA-042C-4F5E-BF8E-66A4AC063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765" y="3967845"/>
                <a:ext cx="4598634" cy="1483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79EC1-A0CE-4433-843D-DCDE50A36D6C}"/>
                  </a:ext>
                </a:extLst>
              </p:cNvPr>
              <p:cNvSpPr txBox="1"/>
              <p:nvPr/>
            </p:nvSpPr>
            <p:spPr>
              <a:xfrm>
                <a:off x="5805991" y="4296053"/>
                <a:ext cx="1935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979EC1-A0CE-4433-843D-DCDE50A3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991" y="4296053"/>
                <a:ext cx="1935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3F3104F-3D7C-45A6-81FC-BF53B05132F9}"/>
              </a:ext>
            </a:extLst>
          </p:cNvPr>
          <p:cNvCxnSpPr>
            <a:cxnSpLocks/>
          </p:cNvCxnSpPr>
          <p:nvPr/>
        </p:nvCxnSpPr>
        <p:spPr>
          <a:xfrm>
            <a:off x="7741323" y="4305636"/>
            <a:ext cx="0" cy="612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4E6EE00-A9B4-4C0F-8CA3-30B4618EF6F9}"/>
              </a:ext>
            </a:extLst>
          </p:cNvPr>
          <p:cNvCxnSpPr/>
          <p:nvPr/>
        </p:nvCxnSpPr>
        <p:spPr>
          <a:xfrm>
            <a:off x="7741325" y="4305636"/>
            <a:ext cx="34622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7D65B40-BA40-440C-A13E-633695DF4CDF}"/>
              </a:ext>
            </a:extLst>
          </p:cNvPr>
          <p:cNvCxnSpPr>
            <a:cxnSpLocks/>
          </p:cNvCxnSpPr>
          <p:nvPr/>
        </p:nvCxnSpPr>
        <p:spPr>
          <a:xfrm>
            <a:off x="7461765" y="5095782"/>
            <a:ext cx="38529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F0239F-0728-4354-A829-42A4A28A75C2}"/>
                  </a:ext>
                </a:extLst>
              </p:cNvPr>
              <p:cNvSpPr txBox="1"/>
              <p:nvPr/>
            </p:nvSpPr>
            <p:spPr>
              <a:xfrm>
                <a:off x="4558679" y="5705475"/>
                <a:ext cx="6098962" cy="988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C(x)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200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F0239F-0728-4354-A829-42A4A28A7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679" y="5705475"/>
                <a:ext cx="6098962" cy="988412"/>
              </a:xfrm>
              <a:prstGeom prst="rect">
                <a:avLst/>
              </a:prstGeom>
              <a:blipFill>
                <a:blip r:embed="rId6"/>
                <a:stretch>
                  <a:fillRect l="-1100" t="-30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89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에서 역원</a:t>
                </a: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8800" b="-18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AES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S-Box</a:t>
                </a:r>
                <a:r>
                  <a:rPr lang="ko-KR" altLang="en-US" dirty="0"/>
                  <a:t>를 포함하는 바이트 대체 변형의 핵심 연산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Ex) P(x)=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r>
                  <a:rPr lang="en-US" altLang="ko-KR" sz="2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11000010</m:t>
                            </m:r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h𝑒𝑥</m:t>
                        </m:r>
                      </m:sub>
                    </m:sSub>
                  </m:oMath>
                </a14:m>
                <a:endParaRPr lang="en-US" altLang="ko-KR" sz="2800" b="0" dirty="0"/>
              </a:p>
              <a:p>
                <a:pPr marL="0" indent="0">
                  <a:buNone/>
                </a:pPr>
                <a:r>
                  <a:rPr lang="en-US" altLang="ko-KR" sz="2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h𝑒𝑥</m:t>
                            </m:r>
                          </m:sub>
                        </m:s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역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+1=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00101111</m:t>
                            </m:r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h𝑒𝑥</m:t>
                        </m:r>
                      </m:sub>
                    </m:sSub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sz="28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sz="2800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19456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902</Words>
  <Application>Microsoft Office PowerPoint</Application>
  <PresentationFormat>와이드스크린</PresentationFormat>
  <Paragraphs>172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갈루아체(Galois Field)</vt:lpstr>
      <vt:lpstr>PowerPoint 프레젠테이션</vt:lpstr>
      <vt:lpstr>군(Group)과 체(Fields)</vt:lpstr>
      <vt:lpstr>유한체(Finite Field)=갈루아체(Galois Field)</vt:lpstr>
      <vt:lpstr>소체(Prime Fields)</vt:lpstr>
      <vt:lpstr>확대체(Extension Fields - (GF(2^m))</vt:lpstr>
      <vt:lpstr>GF(2^m )에서 덧셈과 뺄셈 </vt:lpstr>
      <vt:lpstr>GF(2^m )에서 곱셈 </vt:lpstr>
      <vt:lpstr>GF(2^m )에서 역원</vt:lpstr>
      <vt:lpstr>AES에서 GF〖(2〗^8) 적용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43</cp:revision>
  <dcterms:created xsi:type="dcterms:W3CDTF">2019-03-05T04:29:07Z</dcterms:created>
  <dcterms:modified xsi:type="dcterms:W3CDTF">2021-07-31T07:56:55Z</dcterms:modified>
</cp:coreProperties>
</file>