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283" r:id="rId5"/>
    <p:sldId id="289" r:id="rId6"/>
    <p:sldId id="303" r:id="rId7"/>
    <p:sldId id="290" r:id="rId8"/>
    <p:sldId id="301" r:id="rId9"/>
    <p:sldId id="292" r:id="rId10"/>
    <p:sldId id="293" r:id="rId11"/>
    <p:sldId id="302" r:id="rId12"/>
    <p:sldId id="291" r:id="rId13"/>
    <p:sldId id="294" r:id="rId14"/>
    <p:sldId id="295" r:id="rId15"/>
    <p:sldId id="296" r:id="rId16"/>
    <p:sldId id="298" r:id="rId17"/>
    <p:sldId id="297" r:id="rId18"/>
    <p:sldId id="299" r:id="rId19"/>
    <p:sldId id="300" r:id="rId20"/>
    <p:sldId id="274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 autoAdjust="0"/>
    <p:restoredTop sz="96565"/>
  </p:normalViewPr>
  <p:slideViewPr>
    <p:cSldViewPr snapToGrid="0">
      <p:cViewPr varScale="1">
        <p:scale>
          <a:sx n="128" d="100"/>
          <a:sy n="128" d="100"/>
        </p:scale>
        <p:origin x="8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2020. 2. 2.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2020. 2. 2.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34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h01vgILqGk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tiff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ci.go.kr/kciportal/ci/sereArticleSearch/artiPreView.kci?sereArticleSearchBean.artiId=ART002345480" TargetMode="Externa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739027"/>
            <a:ext cx="8403773" cy="2387600"/>
          </a:xfrm>
        </p:spPr>
        <p:txBody>
          <a:bodyPr anchor="ctr">
            <a:normAutofit/>
          </a:bodyPr>
          <a:lstStyle/>
          <a:p>
            <a:r>
              <a:rPr lang="en-US" altLang="ko-KR" sz="5400" b="1" dirty="0">
                <a:solidFill>
                  <a:srgbClr val="0070C0"/>
                </a:solidFill>
                <a:latin typeface="Eurostile" panose="020B0504020202050204" pitchFamily="34" charset="0"/>
                <a:ea typeface="Baskerville" panose="02020502070401020303" pitchFamily="18" charset="0"/>
                <a:cs typeface="Apple Chancery" panose="03020702040506060504" pitchFamily="66" charset="-79"/>
              </a:rPr>
              <a:t>NTRU </a:t>
            </a:r>
            <a:br>
              <a:rPr lang="en-US" altLang="ko-KR" sz="5400" b="1" dirty="0">
                <a:solidFill>
                  <a:srgbClr val="0070C0"/>
                </a:solidFill>
                <a:latin typeface="Eurostile" panose="020B0504020202050204" pitchFamily="34" charset="0"/>
                <a:ea typeface="Baskerville" panose="02020502070401020303" pitchFamily="18" charset="0"/>
                <a:cs typeface="Apple Chancery" panose="03020702040506060504" pitchFamily="66" charset="-79"/>
              </a:rPr>
            </a:br>
            <a:r>
              <a:rPr lang="en-US" altLang="ko-KR" sz="5400" b="1" dirty="0">
                <a:solidFill>
                  <a:srgbClr val="0070C0"/>
                </a:solidFill>
                <a:latin typeface="Eurostile" panose="020B0504020202050204" pitchFamily="34" charset="0"/>
                <a:ea typeface="Baskerville" panose="02020502070401020303" pitchFamily="18" charset="0"/>
                <a:cs typeface="Apple Chancery" panose="03020702040506060504" pitchFamily="66" charset="-79"/>
              </a:rPr>
              <a:t>public key cryptosystem</a:t>
            </a:r>
            <a:endParaRPr lang="ko-KR" altLang="en-US" sz="5400" b="1" dirty="0">
              <a:solidFill>
                <a:srgbClr val="0070C0"/>
              </a:solidFill>
              <a:latin typeface="Eurostile" panose="020B0504020202050204" pitchFamily="34" charset="0"/>
              <a:ea typeface="Nanum Brush Script" panose="03060600000000000000" pitchFamily="66" charset="-127"/>
              <a:cs typeface="Apple Chancery" panose="03020702040506060504" pitchFamily="66" charset="-79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1800" dirty="0">
                <a:hlinkClick r:id="rId2"/>
              </a:rPr>
              <a:t>https://youtu.be/0h01vgILqGk</a:t>
            </a:r>
            <a:endParaRPr lang="en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public key cryptosystem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055305"/>
                <a:ext cx="11071762" cy="46322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b="1" dirty="0">
                    <a:solidFill>
                      <a:srgbClr val="2E75B6"/>
                    </a:solidFill>
                    <a:latin typeface="+mn-ea"/>
                  </a:rPr>
                  <a:t>sorting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 err="1">
                    <a:latin typeface="+mn-ea"/>
                  </a:rPr>
                  <a:t>셔플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정렬 시간 등에서 다항식 길이 등의 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+mn-ea"/>
                  </a:rPr>
                  <a:t>정보 노출 </a:t>
                </a:r>
                <a:r>
                  <a:rPr lang="ko-KR" altLang="en-US" sz="1600" dirty="0">
                    <a:latin typeface="+mn-ea"/>
                  </a:rPr>
                  <a:t>가능성 존재</a:t>
                </a:r>
                <a:endParaRPr lang="en-US" altLang="ko-KR" sz="160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600" dirty="0">
                    <a:solidFill>
                      <a:srgbClr val="0070C0"/>
                    </a:solidFill>
                    <a:latin typeface="+mn-ea"/>
                  </a:rPr>
                  <a:t>constant time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+mn-ea"/>
                  </a:rPr>
                  <a:t>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+mn-ea"/>
                  </a:rPr>
                  <a:t>sorting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+mn-ea"/>
                  </a:rPr>
                  <a:t> 방법을 만드는 것이 </a:t>
                </a:r>
                <a:r>
                  <a:rPr lang="en-US" altLang="ko-KR" sz="1600" dirty="0">
                    <a:solidFill>
                      <a:srgbClr val="0070C0"/>
                    </a:solidFill>
                    <a:latin typeface="+mn-ea"/>
                  </a:rPr>
                  <a:t>shuffle</a:t>
                </a:r>
                <a:r>
                  <a:rPr lang="ko-KR" altLang="en-US" sz="1600" dirty="0">
                    <a:solidFill>
                      <a:srgbClr val="0070C0"/>
                    </a:solidFill>
                    <a:latin typeface="+mn-ea"/>
                  </a:rPr>
                  <a:t>보다 쉬움</a:t>
                </a:r>
                <a:endParaRPr lang="en-US" altLang="ko-KR" sz="1600" dirty="0">
                  <a:solidFill>
                    <a:srgbClr val="0070C0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덧셈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뺄셈</a:t>
                </a:r>
                <a:r>
                  <a:rPr lang="en-US" altLang="ko-KR" sz="1600" dirty="0">
                    <a:latin typeface="+mn-ea"/>
                  </a:rPr>
                  <a:t>, </a:t>
                </a:r>
                <a:r>
                  <a:rPr lang="ko-KR" altLang="en-US" sz="1600" dirty="0">
                    <a:latin typeface="+mn-ea"/>
                  </a:rPr>
                  <a:t>논리 연산 등의 상수 시간 연산만 사용 가능 </a:t>
                </a:r>
                <a:endParaRPr lang="en-US" altLang="ko-KR" sz="160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>
                    <a:latin typeface="+mn-ea"/>
                  </a:rPr>
                  <a:t>비밀데이터에 의존하는 분기 사용</a:t>
                </a:r>
                <a:r>
                  <a:rPr lang="en-US" altLang="ko-KR" sz="1600" dirty="0">
                    <a:latin typeface="+mn-ea"/>
                  </a:rPr>
                  <a:t>x, </a:t>
                </a:r>
                <a:r>
                  <a:rPr lang="ko-KR" altLang="en-US" sz="1600" dirty="0">
                    <a:latin typeface="+mn-ea"/>
                  </a:rPr>
                  <a:t>메모리 접근 시 캐시 주의 </a:t>
                </a:r>
                <a:endParaRPr lang="en-US" altLang="ko-KR" sz="160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600" dirty="0"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b="1" dirty="0">
                    <a:solidFill>
                      <a:srgbClr val="2E75B6"/>
                    </a:solidFill>
                    <a:latin typeface="+mn-ea"/>
                  </a:rPr>
                  <a:t>Hamming Weight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600" b="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1600" dirty="0">
                    <a:latin typeface="Cambria Math" panose="02040503050406030204" pitchFamily="18" charset="0"/>
                  </a:rPr>
                  <a:t>의 계수들은 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Cambria Math" panose="02040503050406030204" pitchFamily="18" charset="0"/>
                  </a:rPr>
                  <a:t>임의로 선택하여 제어 가능</a:t>
                </a:r>
                <a:r>
                  <a:rPr lang="en-US" altLang="ko-KR" sz="1600" b="1" i="1" dirty="0">
                    <a:solidFill>
                      <a:srgbClr val="2E75B6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곱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셈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연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없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산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되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도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록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진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계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수</m:t>
                    </m:r>
                    <m:d>
                      <m:dPr>
                        <m:ctrlPr>
                          <a:rPr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ko-KR" altLang="en-US" sz="1600" b="0" i="1" smtClean="0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</a:rPr>
                      <m:t>용</m:t>
                    </m:r>
                  </m:oMath>
                </a14:m>
                <a:endParaRPr lang="en-US" altLang="ko-KR" sz="1600" b="1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중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치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>
                    <a:latin typeface="+mn-ea"/>
                  </a:rPr>
                  <a:t>HW(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b="0" dirty="0">
                    <a:latin typeface="+mn-ea"/>
                  </a:rPr>
                  <a:t>) </a:t>
                </a:r>
                <a:r>
                  <a:rPr lang="en-US" altLang="ko-KR" sz="1600" b="0" dirty="0">
                    <a:latin typeface="+mn-ea"/>
                    <a:sym typeface="Wingdings" pitchFamily="2" charset="2"/>
                  </a:rPr>
                  <a:t> </a:t>
                </a:r>
                <a:r>
                  <a:rPr lang="en-US" altLang="ko-KR" sz="1600" dirty="0">
                    <a:latin typeface="+mn-ea"/>
                  </a:rPr>
                  <a:t>HW(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b="0" dirty="0">
                    <a:latin typeface="+mn-ea"/>
                  </a:rPr>
                  <a:t>번의 연산 필요</a:t>
                </a:r>
                <a:endParaRPr lang="en-US" altLang="ko-KR" sz="1600" b="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solidFill>
                      <a:srgbClr val="2E75B6"/>
                    </a:solidFill>
                    <a:latin typeface="+mn-ea"/>
                  </a:rPr>
                  <a:t>낮은 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+mn-ea"/>
                  </a:rPr>
                  <a:t>hamming weight</a:t>
                </a:r>
                <a:r>
                  <a:rPr lang="ko-KR" altLang="en-US" sz="1600" dirty="0" err="1">
                    <a:latin typeface="+mn-ea"/>
                  </a:rPr>
                  <a:t>를</a:t>
                </a:r>
                <a:r>
                  <a:rPr lang="ko-KR" altLang="en-US" sz="1600" dirty="0">
                    <a:latin typeface="+mn-ea"/>
                  </a:rPr>
                  <a:t> 갖는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사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용</m:t>
                    </m:r>
                  </m:oMath>
                </a14:m>
                <a:r>
                  <a:rPr lang="ko-KR" altLang="en-US" sz="1600" dirty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  <a:sym typeface="Wingdings" pitchFamily="2" charset="2"/>
                  </a:rPr>
                  <a:t> 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암</a:t>
                </a:r>
                <a:r>
                  <a:rPr lang="en-US" altLang="ko-KR" sz="1600" b="1" dirty="0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/</a:t>
                </a:r>
                <a:r>
                  <a:rPr lang="ko-KR" altLang="en-US" sz="1600" b="1" dirty="0" err="1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복호화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 효율적</a:t>
                </a:r>
                <a:endParaRPr lang="en-US" altLang="ko-KR" sz="1600" b="1" dirty="0">
                  <a:solidFill>
                    <a:srgbClr val="2E75B6"/>
                  </a:solidFill>
                  <a:latin typeface="+mn-ea"/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altLang="ko-KR" sz="1600" dirty="0">
                    <a:latin typeface="+mn-ea"/>
                    <a:sym typeface="Wingdings" pitchFamily="2" charset="2"/>
                  </a:rPr>
                  <a:t>HW</a:t>
                </a:r>
                <a:r>
                  <a:rPr lang="ko-KR" altLang="en-US" sz="1600" dirty="0">
                    <a:latin typeface="+mn-ea"/>
                    <a:sym typeface="Wingdings" pitchFamily="2" charset="2"/>
                  </a:rPr>
                  <a:t>가 너무 적은 경우</a:t>
                </a:r>
                <a:r>
                  <a:rPr lang="en-US" altLang="ko-KR" sz="1600" dirty="0">
                    <a:latin typeface="+mn-ea"/>
                    <a:sym typeface="Wingdings" pitchFamily="2" charset="2"/>
                  </a:rPr>
                  <a:t> </a:t>
                </a:r>
                <a:r>
                  <a:rPr lang="ko-KR" altLang="en-US" sz="1600" b="1" dirty="0" err="1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보안성</a:t>
                </a:r>
                <a:r>
                  <a:rPr lang="ko-KR" altLang="en-US" sz="1600" b="1" dirty="0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 저하</a:t>
                </a:r>
                <a:endParaRPr lang="en-US" altLang="ko-KR" sz="1600" b="1" dirty="0">
                  <a:solidFill>
                    <a:srgbClr val="2E75B6"/>
                  </a:solidFill>
                  <a:latin typeface="+mn-ea"/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IEEE P1361.1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표준 초안에서는 </a:t>
                </a: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" altLang="ko-KR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" altLang="ko-KR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ko-KR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" altLang="ko-KR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" altLang="ko-KR" sz="16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의해 대략적인 </a:t>
                </a:r>
                <a:r>
                  <a:rPr lang="en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HW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값이 주어짐</a:t>
                </a: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055305"/>
                <a:ext cx="11071762" cy="4632230"/>
              </a:xfrm>
              <a:prstGeom prst="rect">
                <a:avLst/>
              </a:prstGeom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2E29C79C-BB96-F249-AC0B-FFFE2608CD49}"/>
              </a:ext>
            </a:extLst>
          </p:cNvPr>
          <p:cNvSpPr/>
          <p:nvPr/>
        </p:nvSpPr>
        <p:spPr>
          <a:xfrm>
            <a:off x="7869381" y="1562180"/>
            <a:ext cx="3839689" cy="7386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*constant time</a:t>
            </a:r>
          </a:p>
          <a:p>
            <a:r>
              <a:rPr lang="en-US" altLang="ko-KR" sz="14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문제를 풀이하는데 필요한 수학적 연산 시간이 </a:t>
            </a:r>
            <a:endParaRPr lang="en-US" altLang="ko-KR" sz="1400" dirty="0">
              <a:solidFill>
                <a:srgbClr val="222222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14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주어진 </a:t>
            </a: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 자료에 관계 없이 일정할 때의 연산 시간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076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parameters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AD8EBB-0F9D-A144-956F-A53C00579FEA}"/>
              </a:ext>
            </a:extLst>
          </p:cNvPr>
          <p:cNvSpPr/>
          <p:nvPr/>
        </p:nvSpPr>
        <p:spPr>
          <a:xfrm>
            <a:off x="637308" y="1138430"/>
            <a:ext cx="10869882" cy="4519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현재 </a:t>
            </a:r>
            <a:r>
              <a:rPr lang="en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NIST 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competition</a:t>
            </a: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에 </a:t>
            </a:r>
            <a:r>
              <a:rPr lang="en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parameter set 4</a:t>
            </a: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개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정의됨</a:t>
            </a:r>
            <a:endParaRPr lang="ko-KR" altLang="en-US" dirty="0"/>
          </a:p>
          <a:p>
            <a:pPr marL="742950" lvl="1" indent="-28575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hps</a:t>
            </a:r>
            <a:r>
              <a:rPr lang="en" altLang="ko-KR" dirty="0">
                <a:solidFill>
                  <a:srgbClr val="C00000"/>
                </a:solidFill>
                <a:latin typeface="Arial" panose="020B0604020202020204" pitchFamily="34" charset="0"/>
              </a:rPr>
              <a:t>2048</a:t>
            </a:r>
            <a:r>
              <a:rPr lang="en" altLang="ko-KR" dirty="0">
                <a:solidFill>
                  <a:srgbClr val="0070C0"/>
                </a:solidFill>
                <a:latin typeface="Arial" panose="020B0604020202020204" pitchFamily="34" charset="0"/>
              </a:rPr>
              <a:t>509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hps</a:t>
            </a:r>
            <a:r>
              <a:rPr lang="en" altLang="ko-KR" dirty="0">
                <a:solidFill>
                  <a:srgbClr val="C00000"/>
                </a:solidFill>
                <a:latin typeface="Arial" panose="020B0604020202020204" pitchFamily="34" charset="0"/>
              </a:rPr>
              <a:t>2048</a:t>
            </a:r>
            <a:r>
              <a:rPr lang="en" altLang="ko-KR" dirty="0">
                <a:solidFill>
                  <a:srgbClr val="0070C0"/>
                </a:solidFill>
                <a:latin typeface="Arial" panose="020B0604020202020204" pitchFamily="34" charset="0"/>
              </a:rPr>
              <a:t>677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hps</a:t>
            </a:r>
            <a:r>
              <a:rPr lang="en" altLang="ko-KR" dirty="0">
                <a:solidFill>
                  <a:srgbClr val="C00000"/>
                </a:solidFill>
                <a:latin typeface="Arial" panose="020B0604020202020204" pitchFamily="34" charset="0"/>
              </a:rPr>
              <a:t>4096</a:t>
            </a:r>
            <a:r>
              <a:rPr lang="en" altLang="ko-KR" dirty="0">
                <a:solidFill>
                  <a:srgbClr val="0070C0"/>
                </a:solidFill>
                <a:latin typeface="Arial" panose="020B0604020202020204" pitchFamily="34" charset="0"/>
              </a:rPr>
              <a:t>821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hrss</a:t>
            </a:r>
            <a:r>
              <a:rPr lang="en" altLang="ko-KR" dirty="0">
                <a:solidFill>
                  <a:srgbClr val="0070C0"/>
                </a:solidFill>
                <a:latin typeface="Arial" panose="020B0604020202020204" pitchFamily="34" charset="0"/>
              </a:rPr>
              <a:t>701</a:t>
            </a:r>
          </a:p>
          <a:p>
            <a:pPr lvl="2"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다항식 계수를 결정하는 </a:t>
            </a:r>
            <a:r>
              <a:rPr lang="en" altLang="ko-KR" sz="1600" dirty="0">
                <a:solidFill>
                  <a:srgbClr val="0070C0"/>
                </a:solidFill>
                <a:latin typeface="Arial" panose="020B0604020202020204" pitchFamily="34" charset="0"/>
              </a:rPr>
              <a:t>n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: 509, 677, 821, 701</a:t>
            </a:r>
          </a:p>
          <a:p>
            <a:pPr marL="1200150" lvl="2" indent="-285750" fontAlgn="base">
              <a:lnSpc>
                <a:spcPct val="150000"/>
              </a:lnSpc>
              <a:buFont typeface="Wingdings" pitchFamily="2" charset="2"/>
              <a:buChar char="à"/>
            </a:pP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의 거듭제곱 </a:t>
            </a:r>
            <a:r>
              <a:rPr lang="en" altLang="ko-KR" sz="1600" dirty="0">
                <a:solidFill>
                  <a:srgbClr val="C00000"/>
                </a:solidFill>
                <a:latin typeface="Arial" panose="020B0604020202020204" pitchFamily="34" charset="0"/>
              </a:rPr>
              <a:t>q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: 2048, 2048, 4096, 8192</a:t>
            </a:r>
          </a:p>
          <a:p>
            <a:pPr marL="1200150" lvl="2" indent="-285750" fontAlgn="base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/>
              <a:t>모든 </a:t>
            </a:r>
            <a:r>
              <a:rPr lang="en" altLang="ko-KR" sz="1600" dirty="0"/>
              <a:t>set</a:t>
            </a:r>
            <a:r>
              <a:rPr lang="ko-KR" altLang="en-US" sz="1600" dirty="0"/>
              <a:t>에서 </a:t>
            </a:r>
            <a:r>
              <a:rPr lang="en" altLang="ko-KR" sz="1600" dirty="0"/>
              <a:t>mod 2</a:t>
            </a:r>
            <a:r>
              <a:rPr lang="en-US" altLang="ko-KR" sz="1600" baseline="30000" dirty="0"/>
              <a:t>16</a:t>
            </a:r>
            <a:r>
              <a:rPr lang="en" altLang="ko-KR" sz="1600" dirty="0"/>
              <a:t> </a:t>
            </a:r>
            <a:r>
              <a:rPr lang="ko-KR" altLang="en-US" sz="1600" dirty="0"/>
              <a:t>보다 큰 </a:t>
            </a:r>
            <a:r>
              <a:rPr lang="ko-KR" altLang="en-US" sz="1600" dirty="0" err="1"/>
              <a:t>모듈러</a:t>
            </a:r>
            <a:r>
              <a:rPr lang="ko-KR" altLang="en-US" sz="1600" dirty="0"/>
              <a:t> 축소는 없으므로 </a:t>
            </a:r>
            <a:r>
              <a:rPr lang="en-US" altLang="ko-KR" sz="1600" dirty="0"/>
              <a:t>16</a:t>
            </a:r>
            <a:r>
              <a:rPr lang="ko-KR" altLang="en-US" sz="1600" dirty="0"/>
              <a:t>번째 비트의 </a:t>
            </a:r>
            <a:r>
              <a:rPr lang="en-US" altLang="ko-KR" sz="1600" dirty="0"/>
              <a:t>overflow</a:t>
            </a:r>
            <a:r>
              <a:rPr lang="ko-KR" altLang="en-US" sz="1600" dirty="0"/>
              <a:t>는 결과에 영향 없음</a:t>
            </a:r>
            <a:endParaRPr lang="en-US" altLang="ko-KR" sz="1600" dirty="0"/>
          </a:p>
          <a:p>
            <a:pPr marL="1200150" lvl="2" indent="-285750" fontAlgn="base">
              <a:lnSpc>
                <a:spcPct val="150000"/>
              </a:lnSpc>
              <a:buFont typeface="Wingdings" pitchFamily="2" charset="2"/>
              <a:buChar char="à"/>
            </a:pPr>
            <a:endParaRPr lang="en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NIST competition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에 설정된 </a:t>
            </a: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보안 목표 달성 위해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선택됨</a:t>
            </a:r>
          </a:p>
          <a:p>
            <a:pPr marL="742950" lvl="1" indent="-28575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변형들도 대체로 동일하지만 샘플 공간 등 일부 세부 사항이 다름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 fontAlgn="base">
              <a:lnSpc>
                <a:spcPct val="150000"/>
              </a:lnSpc>
            </a:pPr>
            <a:endParaRPr lang="ko-KR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매개변수를 조절하여 </a:t>
            </a: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보안 강도를 환경에 맞도록 최적화 가능</a:t>
            </a:r>
            <a:endParaRPr lang="ko-KR" altLang="en-US" b="1" dirty="0">
              <a:solidFill>
                <a:srgbClr val="0070C0"/>
              </a:solidFill>
            </a:endParaRPr>
          </a:p>
          <a:p>
            <a:pPr fontAlgn="base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209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38C54-BB98-B041-951D-64C5C5DB71E6}"/>
                  </a:ext>
                </a:extLst>
              </p:cNvPr>
              <p:cNvSpPr txBox="1"/>
              <p:nvPr/>
            </p:nvSpPr>
            <p:spPr>
              <a:xfrm>
                <a:off x="493059" y="268941"/>
                <a:ext cx="9050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NTRU – </a:t>
                </a:r>
                <a:r>
                  <a:rPr lang="ko-KR" altLang="en-US" sz="32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기본 연산 </a:t>
                </a:r>
                <a:r>
                  <a:rPr lang="en-US" altLang="ko-KR" sz="36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: circular convolution (</a:t>
                </a:r>
                <a14:m>
                  <m:oMath xmlns:m="http://schemas.openxmlformats.org/officeDocument/2006/math">
                    <m:r>
                      <a:rPr kumimoji="1" lang="en-US" altLang="ko-KR" sz="3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36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)</a:t>
                </a:r>
                <a:endParaRPr lang="ko-KR" altLang="en-US" sz="3600" b="1" dirty="0">
                  <a:solidFill>
                    <a:srgbClr val="0070C0"/>
                  </a:solidFill>
                  <a:latin typeface="Eurostile" panose="020B0504020202050204" pitchFamily="34" charset="0"/>
                  <a:ea typeface="Nanum Myeongjo Extra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38C54-BB98-B041-951D-64C5C5DB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268941"/>
                <a:ext cx="9050334" cy="646331"/>
              </a:xfrm>
              <a:prstGeom prst="rect">
                <a:avLst/>
              </a:prstGeom>
              <a:blipFill>
                <a:blip r:embed="rId2"/>
                <a:stretch>
                  <a:fillRect l="-1964" t="-13462" b="-3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6EAD8EBB-0F9D-A144-956F-A53C00579FEA}"/>
              </a:ext>
            </a:extLst>
          </p:cNvPr>
          <p:cNvSpPr/>
          <p:nvPr/>
        </p:nvSpPr>
        <p:spPr>
          <a:xfrm>
            <a:off x="637308" y="1126555"/>
            <a:ext cx="11071762" cy="3593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>
                <a:latin typeface="+mj-ea"/>
                <a:ea typeface="+mj-ea"/>
              </a:rPr>
              <a:t>convolution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/>
              <a:t>두 함수 중 하나를 역전시켜 이동하면서 다른 함수와의 곱을 더함</a:t>
            </a:r>
            <a:r>
              <a:rPr lang="en-US" altLang="ko-KR" sz="1600" dirty="0">
                <a:sym typeface="Wingdings" pitchFamily="2" charset="2"/>
              </a:rPr>
              <a:t> </a:t>
            </a:r>
            <a:r>
              <a:rPr lang="ko-KR" altLang="en-US" sz="1600" dirty="0"/>
              <a:t>새로운 함수 생성</a:t>
            </a:r>
            <a:endParaRPr lang="en-US" altLang="ko-KR" sz="1600" b="1" dirty="0">
              <a:solidFill>
                <a:srgbClr val="0070C0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b="1" dirty="0">
                <a:solidFill>
                  <a:srgbClr val="0070C0"/>
                </a:solidFill>
                <a:latin typeface="+mn-ea"/>
              </a:rPr>
              <a:t>circular convolution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>
                <a:latin typeface="+mn-ea"/>
              </a:rPr>
              <a:t>주기성을 갖는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신호에서의 </a:t>
            </a:r>
            <a:r>
              <a:rPr lang="en-US" altLang="ko-KR" sz="1600" dirty="0">
                <a:latin typeface="+mn-ea"/>
              </a:rPr>
              <a:t>convolution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modular </a:t>
            </a:r>
            <a:r>
              <a:rPr lang="ko-KR" altLang="en-US" sz="1600" dirty="0">
                <a:latin typeface="+mn-ea"/>
              </a:rPr>
              <a:t>연산 </a:t>
            </a:r>
            <a:r>
              <a:rPr lang="en-US" altLang="ko-KR" sz="1600" dirty="0">
                <a:latin typeface="+mn-ea"/>
              </a:rPr>
              <a:t>:</a:t>
            </a:r>
            <a:r>
              <a:rPr lang="ko-KR" altLang="en-US" sz="1600" dirty="0">
                <a:latin typeface="+mn-ea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주기성</a:t>
            </a:r>
            <a:r>
              <a:rPr lang="ko-KR" altLang="en-US" sz="1600" dirty="0">
                <a:latin typeface="+mn-ea"/>
              </a:rPr>
              <a:t>을 가짐</a:t>
            </a:r>
            <a:r>
              <a:rPr lang="en-US" altLang="ko-KR" sz="1600" dirty="0">
                <a:latin typeface="+mn-ea"/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n</a:t>
            </a:r>
            <a:r>
              <a:rPr lang="en" altLang="ko-KR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번의 정수 곱셈이 필요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but </a:t>
            </a:r>
            <a:r>
              <a:rPr lang="en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NTRU</a:t>
            </a:r>
            <a:r>
              <a:rPr lang="ko-KR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의 </a:t>
            </a:r>
            <a:r>
              <a:rPr lang="en-US" altLang="ko-KR" sz="1600" b="1" dirty="0">
                <a:solidFill>
                  <a:srgbClr val="000000"/>
                </a:solidFill>
                <a:latin typeface="Arial" panose="020B0604020202020204" pitchFamily="34" charset="0"/>
              </a:rPr>
              <a:t>convolution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은 일반적으로 </a:t>
            </a:r>
            <a:r>
              <a:rPr lang="en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a, b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중 하나가 작은 계수를 갖는 다항식</a:t>
            </a:r>
            <a:endParaRPr lang="en-US" altLang="ko-KR" sz="1600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곱셈 쉽고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 n</a:t>
            </a:r>
            <a:r>
              <a:rPr lang="en" altLang="ko-KR" sz="16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번 필요 없음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빠른 연산 가능</a:t>
            </a:r>
            <a:endParaRPr lang="ko-KR" altLang="en-US" sz="16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endParaRPr lang="en-US" altLang="ko-KR" dirty="0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DC60D0-0A19-A342-9BF8-5C6D8A4FC264}"/>
              </a:ext>
            </a:extLst>
          </p:cNvPr>
          <p:cNvGrpSpPr/>
          <p:nvPr/>
        </p:nvGrpSpPr>
        <p:grpSpPr>
          <a:xfrm>
            <a:off x="408197" y="4697655"/>
            <a:ext cx="6164776" cy="858542"/>
            <a:chOff x="6518376" y="1799352"/>
            <a:chExt cx="6164776" cy="858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8D632F-BC45-5843-A4F1-D13556B5EC94}"/>
                    </a:ext>
                  </a:extLst>
                </p:cNvPr>
                <p:cNvSpPr txBox="1"/>
                <p:nvPr/>
              </p:nvSpPr>
              <p:spPr>
                <a:xfrm>
                  <a:off x="6518376" y="1799352"/>
                  <a:ext cx="4932850" cy="7847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baseline="-2500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sub>
                            </m:sSub>
                          </m:e>
                        </m:nary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8D632F-BC45-5843-A4F1-D13556B5E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376" y="1799352"/>
                  <a:ext cx="4932850" cy="784767"/>
                </a:xfrm>
                <a:prstGeom prst="rect">
                  <a:avLst/>
                </a:prstGeom>
                <a:blipFill>
                  <a:blip r:embed="rId3"/>
                  <a:stretch>
                    <a:fillRect t="-109524" b="-1698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64A0392-687D-3F4C-A73D-E2E352A27481}"/>
                    </a:ext>
                  </a:extLst>
                </p:cNvPr>
                <p:cNvSpPr/>
                <p:nvPr/>
              </p:nvSpPr>
              <p:spPr>
                <a:xfrm>
                  <a:off x="10649518" y="1862035"/>
                  <a:ext cx="2033634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/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ko-KR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64A0392-687D-3F4C-A73D-E2E352A27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9518" y="1862035"/>
                  <a:ext cx="2033634" cy="795859"/>
                </a:xfrm>
                <a:prstGeom prst="rect">
                  <a:avLst/>
                </a:prstGeom>
                <a:blipFill>
                  <a:blip r:embed="rId4"/>
                  <a:stretch>
                    <a:fillRect l="-3086" t="-117460" b="-16031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CFBF71A-79E9-A74C-BFE5-59E5606C7D45}"/>
              </a:ext>
            </a:extLst>
          </p:cNvPr>
          <p:cNvGrpSpPr/>
          <p:nvPr/>
        </p:nvGrpSpPr>
        <p:grpSpPr>
          <a:xfrm>
            <a:off x="6725943" y="4199708"/>
            <a:ext cx="5278742" cy="1780660"/>
            <a:chOff x="7165955" y="3361356"/>
            <a:chExt cx="5278742" cy="17806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43FF4F5-E4A1-0E4E-91B6-68CB2831626D}"/>
                    </a:ext>
                  </a:extLst>
                </p:cNvPr>
                <p:cNvSpPr/>
                <p:nvPr/>
              </p:nvSpPr>
              <p:spPr>
                <a:xfrm>
                  <a:off x="7255943" y="4719231"/>
                  <a:ext cx="1552413" cy="34323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kumimoji="1" lang="en-US" altLang="ko-KR" sz="16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kumimoji="1" lang="en-US" altLang="ko-KR" sz="16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kumimoji="1" lang="en-US" altLang="ko-KR" sz="16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ko-KR" sz="160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ko-KR" altLang="en-US" sz="1600" i="1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kumimoji="1" lang="ko-KR" alt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sz="1600" i="1">
                            <a:latin typeface="Cambria Math" panose="02040503050406030204" pitchFamily="18" charset="0"/>
                          </a:rPr>
                          <m:t>계수</m:t>
                        </m:r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A43FF4F5-E4A1-0E4E-91B6-68CB28316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5943" y="4719231"/>
                  <a:ext cx="1552413" cy="343235"/>
                </a:xfrm>
                <a:prstGeom prst="rect">
                  <a:avLst/>
                </a:prstGeom>
                <a:blipFill>
                  <a:blip r:embed="rId5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9DF8C391-BD60-9A4E-965C-4FFE1327E6C8}"/>
                </a:ext>
              </a:extLst>
            </p:cNvPr>
            <p:cNvGrpSpPr/>
            <p:nvPr/>
          </p:nvGrpSpPr>
          <p:grpSpPr>
            <a:xfrm>
              <a:off x="7165955" y="3361356"/>
              <a:ext cx="5278742" cy="1780660"/>
              <a:chOff x="7605342" y="2731326"/>
              <a:chExt cx="5278742" cy="178066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9ABCD22-359E-EF4F-8DD6-42BB459D9F33}"/>
                  </a:ext>
                </a:extLst>
              </p:cNvPr>
              <p:cNvGrpSpPr/>
              <p:nvPr/>
            </p:nvGrpSpPr>
            <p:grpSpPr>
              <a:xfrm>
                <a:off x="7605342" y="2778826"/>
                <a:ext cx="5278742" cy="1250570"/>
                <a:chOff x="6466309" y="2703997"/>
                <a:chExt cx="5278742" cy="134079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964BC1B-29AA-4B47-9C49-63F721E6D0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66309" y="3629298"/>
                      <a:ext cx="2220687" cy="4154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d>
                              <m:dPr>
                                <m:ctrlPr>
                                  <a:rPr kumimoji="1"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kumimoji="1" lang="en-US" altLang="ko-KR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kumimoji="1" lang="en-US" altLang="ko-KR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d>
                              <m:dPr>
                                <m:ctrlP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oMath>
                        </m:oMathPara>
                      </a14:m>
                      <a:endParaRPr/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C964BC1B-29AA-4B47-9C49-63F721E6D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66309" y="3629298"/>
                      <a:ext cx="2220687" cy="41549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812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직사각형 10">
                      <a:extLst>
                        <a:ext uri="{FF2B5EF4-FFF2-40B4-BE49-F238E27FC236}">
                          <a16:creationId xmlns:a16="http://schemas.microsoft.com/office/drawing/2014/main" id="{A96B8407-9DFA-6842-995F-03008B6592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043" y="2703997"/>
                      <a:ext cx="5039649" cy="42719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  <m:r>
                                <a:rPr kumimoji="1"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kumimoji="1"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[</a:t>
                      </a:r>
                      <a14:m>
                        <m:oMath xmlns:m="http://schemas.openxmlformats.org/officeDocument/2006/math"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i="1" baseline="-2500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14:m>
                        <m:oMath xmlns:m="http://schemas.openxmlformats.org/officeDocument/2006/math">
                          <m:r>
                            <a:rPr kumimoji="1" lang="en-US" altLang="ko-KR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ko-KR" b="0" i="1" baseline="-2500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/>
                          </m:sSubSup>
                        </m:oMath>
                      </a14:m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직사각형 10">
                      <a:extLst>
                        <a:ext uri="{FF2B5EF4-FFF2-40B4-BE49-F238E27FC236}">
                          <a16:creationId xmlns:a16="http://schemas.microsoft.com/office/drawing/2014/main" id="{A96B8407-9DFA-6842-995F-03008B6592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66043" y="2703997"/>
                      <a:ext cx="5039649" cy="42719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2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직사각형 11">
                      <a:extLst>
                        <a:ext uri="{FF2B5EF4-FFF2-40B4-BE49-F238E27FC236}">
                          <a16:creationId xmlns:a16="http://schemas.microsoft.com/office/drawing/2014/main" id="{EF9B12D3-16BF-5E4E-A34F-12C71F61D3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80047" y="3169657"/>
                      <a:ext cx="5165004" cy="43523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baseline="-25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ko-KR" b="0" i="1" baseline="30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 …+</m:t>
                          </m:r>
                          <m:sSup>
                            <m:sSupPr>
                              <m:ctrlPr>
                                <a:rPr kumimoji="1" lang="en-US" altLang="ko-K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Sup>
                                <m:sSubSupPr>
                                  <m:ctrlPr>
                                    <a:rPr kumimoji="1" lang="en-US" altLang="ko-K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ko-K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ko-KR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/>
                              </m:sSubSup>
                              <m:r>
                                <a:rPr kumimoji="1"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ko-KR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−1 </m:t>
                              </m:r>
                            </m:sup>
                          </m:sSup>
                          <m:r>
                            <a:rPr kumimoji="1" lang="en-US" altLang="ko-KR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en-US" altLang="ko-KR" dirty="0"/>
                        <a:t>[</a:t>
                      </a:r>
                      <a14:m>
                        <m:oMath xmlns:m="http://schemas.openxmlformats.org/officeDocument/2006/math"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baseline="-250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a14:m>
                      <a:r>
                        <a:rPr lang="en-US" altLang="ko-KR" dirty="0"/>
                        <a:t>, </a:t>
                      </a:r>
                      <a14:m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ko-KR" b="0" i="1" baseline="-2500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ko-KR" b="0" i="1">
                              <a:latin typeface="Cambria Math" panose="02040503050406030204" pitchFamily="18" charset="0"/>
                            </a:rPr>
                            <m:t>, …,</m:t>
                          </m:r>
                          <m:sSubSup>
                            <m:sSubSupPr>
                              <m:ctrlP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ko-KR" b="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  <m:sup/>
                          </m:sSubSup>
                        </m:oMath>
                      </a14:m>
                      <a:r>
                        <a:rPr lang="en-US" altLang="ko-KR" dirty="0"/>
                        <a:t>]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직사각형 11">
                      <a:extLst>
                        <a:ext uri="{FF2B5EF4-FFF2-40B4-BE49-F238E27FC236}">
                          <a16:creationId xmlns:a16="http://schemas.microsoft.com/office/drawing/2014/main" id="{EF9B12D3-16BF-5E4E-A34F-12C71F61D3A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0047" y="3169657"/>
                      <a:ext cx="5165004" cy="4352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4" name="액자 13">
                <a:extLst>
                  <a:ext uri="{FF2B5EF4-FFF2-40B4-BE49-F238E27FC236}">
                    <a16:creationId xmlns:a16="http://schemas.microsoft.com/office/drawing/2014/main" id="{8EC8ECBE-2610-6B45-BB9A-14F0DB6ECBD9}"/>
                  </a:ext>
                </a:extLst>
              </p:cNvPr>
              <p:cNvSpPr/>
              <p:nvPr/>
            </p:nvSpPr>
            <p:spPr>
              <a:xfrm>
                <a:off x="7683455" y="2731326"/>
                <a:ext cx="5061270" cy="1780660"/>
              </a:xfrm>
              <a:prstGeom prst="frame">
                <a:avLst>
                  <a:gd name="adj1" fmla="val 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76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38C54-BB98-B041-951D-64C5C5DB71E6}"/>
                  </a:ext>
                </a:extLst>
              </p:cNvPr>
              <p:cNvSpPr txBox="1"/>
              <p:nvPr/>
            </p:nvSpPr>
            <p:spPr>
              <a:xfrm>
                <a:off x="493059" y="268941"/>
                <a:ext cx="905033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36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NTRU – </a:t>
                </a:r>
                <a:r>
                  <a:rPr lang="ko-KR" altLang="en-US" sz="32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기본 연산 </a:t>
                </a:r>
                <a:r>
                  <a:rPr lang="en-US" altLang="ko-KR" sz="36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: circular convolution (</a:t>
                </a:r>
                <a14:m>
                  <m:oMath xmlns:m="http://schemas.openxmlformats.org/officeDocument/2006/math">
                    <m:r>
                      <a:rPr kumimoji="1" lang="en-US" altLang="ko-KR" sz="3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ko-KR" sz="3600" b="1" dirty="0">
                    <a:solidFill>
                      <a:srgbClr val="0070C0"/>
                    </a:solidFill>
                    <a:latin typeface="Eurostile" panose="020B0504020202050204" pitchFamily="34" charset="0"/>
                    <a:ea typeface="Nanum Myeongjo ExtraBold" panose="02020603020101020101" pitchFamily="18" charset="-127"/>
                  </a:rPr>
                  <a:t>)</a:t>
                </a:r>
                <a:endParaRPr lang="ko-KR" altLang="en-US" sz="3600" b="1" dirty="0">
                  <a:solidFill>
                    <a:srgbClr val="0070C0"/>
                  </a:solidFill>
                  <a:latin typeface="Eurostile" panose="020B0504020202050204" pitchFamily="34" charset="0"/>
                  <a:ea typeface="Nanum Myeongjo ExtraBold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D38C54-BB98-B041-951D-64C5C5DB7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59" y="268941"/>
                <a:ext cx="9050334" cy="646331"/>
              </a:xfrm>
              <a:prstGeom prst="rect">
                <a:avLst/>
              </a:prstGeom>
              <a:blipFill>
                <a:blip r:embed="rId2"/>
                <a:stretch>
                  <a:fillRect l="-1964" t="-13462" b="-3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6EAD8EBB-0F9D-A144-956F-A53C00579FEA}"/>
              </a:ext>
            </a:extLst>
          </p:cNvPr>
          <p:cNvSpPr/>
          <p:nvPr/>
        </p:nvSpPr>
        <p:spPr>
          <a:xfrm>
            <a:off x="637308" y="1126555"/>
            <a:ext cx="11071762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b="1" dirty="0">
                <a:latin typeface="+mj-ea"/>
                <a:ea typeface="+mj-ea"/>
              </a:rPr>
              <a:t>modular multiplication of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polynomial</a:t>
            </a:r>
            <a:r>
              <a:rPr lang="ko-KR" altLang="en-US" b="1" dirty="0">
                <a:latin typeface="+mj-ea"/>
                <a:ea typeface="+mj-ea"/>
              </a:rPr>
              <a:t> </a:t>
            </a:r>
            <a:r>
              <a:rPr lang="en-US" altLang="ko-KR" b="1" dirty="0">
                <a:latin typeface="+mj-ea"/>
                <a:ea typeface="+mj-ea"/>
              </a:rPr>
              <a:t>=</a:t>
            </a:r>
            <a:r>
              <a:rPr lang="en-US" altLang="ko-KR" b="1" dirty="0">
                <a:solidFill>
                  <a:srgbClr val="0070C0"/>
                </a:solidFill>
                <a:latin typeface="+mj-ea"/>
                <a:ea typeface="+mj-ea"/>
              </a:rPr>
              <a:t> circular convolution</a:t>
            </a:r>
            <a:endParaRPr lang="en-US" altLang="ko-KR" b="1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4DC60D0-0A19-A342-9BF8-5C6D8A4FC264}"/>
              </a:ext>
            </a:extLst>
          </p:cNvPr>
          <p:cNvGrpSpPr/>
          <p:nvPr/>
        </p:nvGrpSpPr>
        <p:grpSpPr>
          <a:xfrm>
            <a:off x="396321" y="1821427"/>
            <a:ext cx="6164776" cy="858542"/>
            <a:chOff x="6518376" y="1799352"/>
            <a:chExt cx="6164776" cy="858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8D632F-BC45-5843-A4F1-D13556B5EC94}"/>
                    </a:ext>
                  </a:extLst>
                </p:cNvPr>
                <p:cNvSpPr txBox="1"/>
                <p:nvPr/>
              </p:nvSpPr>
              <p:spPr>
                <a:xfrm>
                  <a:off x="6518376" y="1799352"/>
                  <a:ext cx="4932850" cy="78476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ctrlP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baseline="-2500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kumimoji="1"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kumimoji="1"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i="1" baseline="-250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sSub>
                              <m:sSubPr>
                                <m:ctrlPr>
                                  <a:rPr kumimoji="1"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eqArr>
                                  <m:eqArrPr>
                                    <m:ctrlP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e>
                                    <m:r>
                                      <a:rPr kumimoji="1" lang="en-US" altLang="ko-KR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sub>
                            </m:sSub>
                          </m:e>
                        </m:nary>
                        <m:r>
                          <a:rPr kumimoji="1" lang="en-US" altLang="ko-KR" b="0" i="1" baseline="-25000" smtClean="0"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88D632F-BC45-5843-A4F1-D13556B5E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376" y="1799352"/>
                  <a:ext cx="4932850" cy="784767"/>
                </a:xfrm>
                <a:prstGeom prst="rect">
                  <a:avLst/>
                </a:prstGeom>
                <a:blipFill>
                  <a:blip r:embed="rId3"/>
                  <a:stretch>
                    <a:fillRect t="-107937" b="-16984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64A0392-687D-3F4C-A73D-E2E352A27481}"/>
                    </a:ext>
                  </a:extLst>
                </p:cNvPr>
                <p:cNvSpPr/>
                <p:nvPr/>
              </p:nvSpPr>
              <p:spPr>
                <a:xfrm>
                  <a:off x="10649518" y="1862035"/>
                  <a:ext cx="2033634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  <m:r>
                              <a:rPr kumimoji="1" lang="en-US" altLang="ko-KR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𝒎𝒐𝒅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  <m:sup/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kumimoji="1" lang="en-US" altLang="ko-KR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i="1" baseline="-250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kumimoji="1" lang="en-US" altLang="ko-KR" b="0" i="1" baseline="-2500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nary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564A0392-687D-3F4C-A73D-E2E352A274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49518" y="1862035"/>
                  <a:ext cx="2033634" cy="795859"/>
                </a:xfrm>
                <a:prstGeom prst="rect">
                  <a:avLst/>
                </a:prstGeom>
                <a:blipFill>
                  <a:blip r:embed="rId4"/>
                  <a:stretch>
                    <a:fillRect l="-3086" t="-115625" b="-1578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8861E7-76AA-5243-BD83-5D55F5A10B3F}"/>
                  </a:ext>
                </a:extLst>
              </p:cNvPr>
              <p:cNvSpPr/>
              <p:nvPr/>
            </p:nvSpPr>
            <p:spPr>
              <a:xfrm>
                <a:off x="1117734" y="3112239"/>
                <a:ext cx="679570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kumimoji="1" lang="en-US" altLang="ko-KR" sz="2000" i="1" baseline="-2500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kumimoji="1"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kumimoji="1"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kumimoji="1"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kumimoji="1"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rgbClr val="0070C0"/>
                    </a:solidFill>
                  </a:rPr>
                  <a:t>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kumimoji="1" lang="en-US" altLang="ko-KR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1" lang="en-US" altLang="ko-KR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ko-KR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kumimoji="1"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kumimoji="1"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kumimoji="1" lang="en-US" altLang="ko-KR" sz="2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C00000"/>
                        </a:solidFill>
                      </a:rPr>
                      <m:t>… </m:t>
                    </m:r>
                    <m:sSub>
                      <m:sSubPr>
                        <m:ctrlPr>
                          <a:rPr kumimoji="1"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kumimoji="1"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kumimoji="1" lang="en-US" altLang="ko-KR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kumimoji="1" lang="en-US" altLang="ko-KR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kumimoji="1" lang="en-US" altLang="ko-KR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kumimoji="1"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ko-KR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68861E7-76AA-5243-BD83-5D55F5A10B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734" y="3112239"/>
                <a:ext cx="6795707" cy="400110"/>
              </a:xfrm>
              <a:prstGeom prst="rect">
                <a:avLst/>
              </a:prstGeom>
              <a:blipFill>
                <a:blip r:embed="rId5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 descr="텍스트이(가) 표시된 사진&#10;&#10;자동 생성된 설명">
            <a:extLst>
              <a:ext uri="{FF2B5EF4-FFF2-40B4-BE49-F238E27FC236}">
                <a16:creationId xmlns:a16="http://schemas.microsoft.com/office/drawing/2014/main" id="{EF8920C8-A9CA-9F45-81A7-CB62849F5E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2" t="5321" r="2796" b="4128"/>
          <a:stretch/>
        </p:blipFill>
        <p:spPr>
          <a:xfrm>
            <a:off x="7718960" y="915273"/>
            <a:ext cx="4477917" cy="5915392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A1AF0E-DD79-494C-88AD-706C5D796E47}"/>
              </a:ext>
            </a:extLst>
          </p:cNvPr>
          <p:cNvGrpSpPr/>
          <p:nvPr/>
        </p:nvGrpSpPr>
        <p:grpSpPr>
          <a:xfrm>
            <a:off x="2048238" y="5622670"/>
            <a:ext cx="4229124" cy="350429"/>
            <a:chOff x="4179718" y="5550293"/>
            <a:chExt cx="5446691" cy="350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DDCEAD-1450-3142-8016-2A8EC63FB78B}"/>
                    </a:ext>
                  </a:extLst>
                </p:cNvPr>
                <p:cNvSpPr txBox="1"/>
                <p:nvPr/>
              </p:nvSpPr>
              <p:spPr>
                <a:xfrm>
                  <a:off x="6731192" y="5562168"/>
                  <a:ext cx="28952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ko-KR" altLang="en-US" sz="1600" b="1" dirty="0"/>
                    <a:t>다항식 </a:t>
                  </a:r>
                  <a:r>
                    <a:rPr kumimoji="1" lang="ko-KR" altLang="en-US" sz="1600" b="1" dirty="0" err="1"/>
                    <a:t>모듈러</a:t>
                  </a:r>
                  <a:r>
                    <a:rPr kumimoji="1" lang="ko-KR" altLang="en-US" sz="1600" b="1" dirty="0"/>
                    <a:t> 곱셈</a:t>
                  </a:r>
                  <a14:m>
                    <m:oMath xmlns:m="http://schemas.openxmlformats.org/officeDocument/2006/math">
                      <m:r>
                        <a:rPr kumimoji="1" lang="ko-KR" altLang="en-US" sz="16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 </m:t>
                      </m:r>
                      <m:r>
                        <a:rPr kumimoji="1" lang="en-US" altLang="ko-KR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itchFamily="2" charset="2"/>
                        </a:rPr>
                        <m:t>→</m:t>
                      </m:r>
                    </m:oMath>
                  </a14:m>
                  <a:endParaRPr kumimoji="1" lang="ko-KR" alt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8DDCEAD-1450-3142-8016-2A8EC63FB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1192" y="5562168"/>
                  <a:ext cx="2895217" cy="338554"/>
                </a:xfrm>
                <a:prstGeom prst="rect">
                  <a:avLst/>
                </a:prstGeom>
                <a:blipFill>
                  <a:blip r:embed="rId7"/>
                  <a:stretch>
                    <a:fillRect l="-1124" t="-7692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DF7047-92B3-3640-BC35-CB8D9EB61A24}"/>
                    </a:ext>
                  </a:extLst>
                </p:cNvPr>
                <p:cNvSpPr txBox="1"/>
                <p:nvPr/>
              </p:nvSpPr>
              <p:spPr>
                <a:xfrm>
                  <a:off x="4179718" y="5550293"/>
                  <a:ext cx="276108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ko-KR" altLang="en-US" sz="1600" b="1" i="1" dirty="0" smtClean="0">
                          <a:latin typeface="Cambria Math" panose="02040503050406030204" pitchFamily="18" charset="0"/>
                        </a:rPr>
                        <m:t>↑</m:t>
                      </m:r>
                      <m:r>
                        <a:rPr kumimoji="1" lang="ko-KR" altLang="en-US" sz="1600" b="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kumimoji="1" lang="ko-KR" altLang="en-US" sz="1600" b="1" dirty="0"/>
                    <a:t> 순환 </a:t>
                  </a:r>
                  <a:r>
                    <a:rPr kumimoji="1" lang="ko-KR" altLang="en-US" sz="1600" b="1" dirty="0" err="1"/>
                    <a:t>컨볼루션</a:t>
                  </a:r>
                  <a:r>
                    <a:rPr kumimoji="1" lang="ko-KR" altLang="en-US" sz="1600" b="1" dirty="0"/>
                    <a:t>    </a:t>
                  </a:r>
                  <a:r>
                    <a:rPr kumimoji="1" lang="en-US" altLang="ko-KR" sz="1600" b="1" dirty="0"/>
                    <a:t>=</a:t>
                  </a:r>
                  <a:endParaRPr kumimoji="1" lang="ko-KR" altLang="en-US" sz="16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DF7047-92B3-3640-BC35-CB8D9EB61A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9718" y="5550293"/>
                  <a:ext cx="2761081" cy="338554"/>
                </a:xfrm>
                <a:prstGeom prst="rect">
                  <a:avLst/>
                </a:prstGeom>
                <a:blipFill>
                  <a:blip r:embed="rId8"/>
                  <a:stretch>
                    <a:fillRect t="-3704" b="-2592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액자 23">
            <a:extLst>
              <a:ext uri="{FF2B5EF4-FFF2-40B4-BE49-F238E27FC236}">
                <a16:creationId xmlns:a16="http://schemas.microsoft.com/office/drawing/2014/main" id="{038C9993-4123-F049-9B93-5E99C09973F1}"/>
              </a:ext>
            </a:extLst>
          </p:cNvPr>
          <p:cNvSpPr/>
          <p:nvPr/>
        </p:nvSpPr>
        <p:spPr>
          <a:xfrm>
            <a:off x="1914649" y="5505339"/>
            <a:ext cx="4258562" cy="570015"/>
          </a:xfrm>
          <a:prstGeom prst="frame">
            <a:avLst>
              <a:gd name="adj1" fmla="val 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8863E0D-CB77-D44E-920B-519C40A0241D}"/>
              </a:ext>
            </a:extLst>
          </p:cNvPr>
          <p:cNvGrpSpPr/>
          <p:nvPr/>
        </p:nvGrpSpPr>
        <p:grpSpPr>
          <a:xfrm>
            <a:off x="1093984" y="3756379"/>
            <a:ext cx="3295011" cy="754858"/>
            <a:chOff x="1093984" y="3756379"/>
            <a:chExt cx="3295011" cy="754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EF4A69D-CD23-A54C-94B1-12B8010FD5FE}"/>
                    </a:ext>
                  </a:extLst>
                </p:cNvPr>
                <p:cNvSpPr/>
                <p:nvPr/>
              </p:nvSpPr>
              <p:spPr>
                <a:xfrm>
                  <a:off x="1509617" y="4111127"/>
                  <a:ext cx="287937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kumimoji="1" lang="en-US" altLang="ko-KR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ko-KR" sz="2000" b="0" i="1" baseline="-2500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ko-KR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kumimoji="1" lang="en-US" altLang="ko-K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ko-K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kumimoji="1" lang="en-US" altLang="ko-KR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ko-KR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2000" dirty="0">
                      <a:solidFill>
                        <a:srgbClr val="0070C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ko-KR" alt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ko-KR" sz="2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kumimoji="1"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2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ko-KR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CEF4A69D-CD23-A54C-94B1-12B8010FD5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9617" y="4111127"/>
                  <a:ext cx="287937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C079CF4-49F9-754B-9FDF-25A71AA55969}"/>
                    </a:ext>
                  </a:extLst>
                </p:cNvPr>
                <p:cNvSpPr/>
                <p:nvPr/>
              </p:nvSpPr>
              <p:spPr>
                <a:xfrm>
                  <a:off x="1093984" y="3756379"/>
                  <a:ext cx="120712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  <m:r>
                          <a:rPr kumimoji="1"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1"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BC079CF4-49F9-754B-9FDF-25A71AA559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984" y="3756379"/>
                  <a:ext cx="120712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396998F-2B30-9448-A20D-ECECD6203493}"/>
              </a:ext>
            </a:extLst>
          </p:cNvPr>
          <p:cNvSpPr txBox="1"/>
          <p:nvPr/>
        </p:nvSpPr>
        <p:spPr>
          <a:xfrm>
            <a:off x="1213989" y="4859075"/>
            <a:ext cx="6031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ko-KR" altLang="en-US" b="1" dirty="0" err="1">
                <a:solidFill>
                  <a:srgbClr val="0070C0"/>
                </a:solidFill>
              </a:rPr>
              <a:t>카라츠바</a:t>
            </a:r>
            <a:r>
              <a:rPr kumimoji="1" lang="en-US" altLang="ko-KR" b="1" dirty="0">
                <a:solidFill>
                  <a:srgbClr val="0070C0"/>
                </a:solidFill>
              </a:rPr>
              <a:t>, </a:t>
            </a:r>
            <a:r>
              <a:rPr kumimoji="1" lang="ko-KR" altLang="en-US" b="1" dirty="0" err="1">
                <a:solidFill>
                  <a:srgbClr val="0070C0"/>
                </a:solidFill>
              </a:rPr>
              <a:t>톰쿡</a:t>
            </a:r>
            <a:r>
              <a:rPr kumimoji="1" lang="ko-KR" altLang="en-US" b="1" dirty="0">
                <a:solidFill>
                  <a:srgbClr val="0070C0"/>
                </a:solidFill>
              </a:rPr>
              <a:t> 등의 알고리즘으로 </a:t>
            </a:r>
            <a:r>
              <a:rPr kumimoji="1" lang="ko-KR" altLang="en-US" b="1" dirty="0" err="1">
                <a:solidFill>
                  <a:srgbClr val="0070C0"/>
                </a:solidFill>
              </a:rPr>
              <a:t>연산량</a:t>
            </a:r>
            <a:r>
              <a:rPr kumimoji="1" lang="ko-KR" altLang="en-US" b="1" dirty="0">
                <a:solidFill>
                  <a:srgbClr val="0070C0"/>
                </a:solidFill>
              </a:rPr>
              <a:t> 감소 가능</a:t>
            </a:r>
            <a:endParaRPr kumimoji="1" lang="en-US" altLang="ko-KR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604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– key generation </a:t>
            </a:r>
            <a:r>
              <a:rPr lang="en-US" altLang="ko-KR" sz="20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(1)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554060"/>
                <a:ext cx="11071762" cy="40949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𝒑𝒂𝒓𝒂𝒎𝒆𝒕𝒆𝒓</m:t>
                    </m:r>
                  </m:oMath>
                </a14:m>
                <a:endParaRPr lang="en-US" altLang="ko-KR" b="1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𝒏</m:t>
                    </m:r>
                  </m:oMath>
                </a14:m>
                <a:r>
                  <a:rPr lang="en-US" altLang="ko-KR" sz="1600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(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소수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) /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𝒑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, 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𝒒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-US" altLang="ko-KR" sz="1600" b="1" dirty="0">
                    <a:solidFill>
                      <a:srgbClr val="0070C0"/>
                    </a:solidFill>
                    <a:latin typeface="+mj-ea"/>
                    <a:ea typeface="+mj-ea"/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𝒈𝒄𝒅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⁡(</m:t>
                    </m:r>
                    <m:r>
                      <a:rPr lang="en-US" altLang="ko-KR" sz="16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𝒑</m:t>
                    </m:r>
                    <m:r>
                      <a:rPr lang="en-US" altLang="ko-KR" sz="16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,</m:t>
                    </m:r>
                    <m:r>
                      <a:rPr lang="en-US" altLang="ko-KR" sz="1600" b="1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𝒒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altLang="ko-KR" sz="1600" b="1" dirty="0">
                    <a:solidFill>
                      <a:srgbClr val="0070C0"/>
                    </a:solidFill>
                    <a:latin typeface="+mj-ea"/>
                    <a:ea typeface="+mj-ea"/>
                    <a:sym typeface="Wingdings" pitchFamily="2" charset="2"/>
                  </a:rPr>
                  <a:t> = 1 /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  <a:sym typeface="Wingdings" pitchFamily="2" charset="2"/>
                      </a:rPr>
                      <m:t>𝒒</m:t>
                    </m:r>
                  </m:oMath>
                </a14:m>
                <a:r>
                  <a:rPr lang="en-US" altLang="ko-KR" sz="1600" b="1" dirty="0">
                    <a:solidFill>
                      <a:srgbClr val="0070C0"/>
                    </a:solidFill>
                    <a:latin typeface="+mj-ea"/>
                    <a:ea typeface="+mj-ea"/>
                    <a:sym typeface="Wingdings" pitchFamily="2" charset="2"/>
                  </a:rPr>
                  <a:t> = 2</a:t>
                </a:r>
                <a:r>
                  <a:rPr lang="en-US" altLang="ko-KR" sz="1600" b="1" baseline="30000" dirty="0">
                    <a:solidFill>
                      <a:srgbClr val="0070C0"/>
                    </a:solidFill>
                    <a:latin typeface="+mj-ea"/>
                    <a:ea typeface="+mj-ea"/>
                    <a:sym typeface="Wingdings" pitchFamily="2" charset="2"/>
                  </a:rPr>
                  <a:t>x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ea"/>
                    <a:sym typeface="Wingdings" pitchFamily="2" charset="2"/>
                  </a:rPr>
                  <a:t>  :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ea"/>
                    <a:sym typeface="Wingdings" pitchFamily="2" charset="2"/>
                  </a:rPr>
                  <a:t>공개 </a:t>
                </a:r>
                <a:r>
                  <a:rPr lang="ko-KR" altLang="en-US" sz="1600" b="1" dirty="0" err="1">
                    <a:solidFill>
                      <a:srgbClr val="0070C0"/>
                    </a:solidFill>
                    <a:latin typeface="+mj-ea"/>
                    <a:sym typeface="Wingdings" pitchFamily="2" charset="2"/>
                  </a:rPr>
                  <a:t>파라미터</a:t>
                </a:r>
                <a:endParaRPr lang="en-US" altLang="ko-KR" sz="1600" b="1" dirty="0">
                  <a:solidFill>
                    <a:srgbClr val="0070C0"/>
                  </a:solidFill>
                  <a:latin typeface="+mj-ea"/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i="1" dirty="0">
                        <a:latin typeface="Cambria Math" panose="02040503050406030204" pitchFamily="18" charset="0"/>
                        <a:sym typeface="Wingdings" pitchFamily="2" charset="2"/>
                      </a:rPr>
                      <m:t>gcd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altLang="ko-KR" sz="1600" i="1" dirty="0" err="1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altLang="ko-KR" sz="1600" i="1" dirty="0" err="1">
                        <a:latin typeface="Cambria Math" panose="02040503050406030204" pitchFamily="18" charset="0"/>
                        <a:sym typeface="Wingdings" pitchFamily="2" charset="2"/>
                      </a:rPr>
                      <m:t>,</m:t>
                    </m:r>
                    <m:r>
                      <a:rPr lang="en-US" altLang="ko-KR" sz="1600" i="1" dirty="0" err="1">
                        <a:latin typeface="Cambria Math" panose="02040503050406030204" pitchFamily="18" charset="0"/>
                        <a:sym typeface="Wingdings" pitchFamily="2" charset="2"/>
                      </a:rPr>
                      <m:t>𝑞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ko-KR" altLang="en-US" sz="1600" dirty="0">
                    <a:latin typeface="+mj-ea"/>
                    <a:ea typeface="+mj-ea"/>
                    <a:sym typeface="Wingdings" pitchFamily="2" charset="2"/>
                  </a:rPr>
                  <a:t>가 </a:t>
                </a:r>
                <a:r>
                  <a:rPr lang="en-US" altLang="ko-KR" sz="1600" dirty="0">
                    <a:latin typeface="+mj-ea"/>
                    <a:ea typeface="+mj-ea"/>
                    <a:sym typeface="Wingdings" pitchFamily="2" charset="2"/>
                  </a:rPr>
                  <a:t>1</a:t>
                </a:r>
                <a:r>
                  <a:rPr lang="ko-KR" altLang="en-US" sz="1600" dirty="0">
                    <a:latin typeface="+mj-ea"/>
                    <a:ea typeface="+mj-ea"/>
                    <a:sym typeface="Wingdings" pitchFamily="2" charset="2"/>
                  </a:rPr>
                  <a:t>보다 커지면 안전성 감소 </a:t>
                </a:r>
                <a:r>
                  <a:rPr lang="en-US" altLang="ko-KR" sz="1600" dirty="0">
                    <a:latin typeface="+mj-ea"/>
                    <a:ea typeface="+mj-ea"/>
                    <a:sym typeface="Wingdings" pitchFamily="2" charset="2"/>
                  </a:rPr>
                  <a:t>(p</a:t>
                </a:r>
                <a:r>
                  <a:rPr lang="ko-KR" altLang="en-US" sz="1600" dirty="0">
                    <a:latin typeface="+mj-ea"/>
                    <a:ea typeface="+mj-ea"/>
                    <a:sym typeface="Wingdings" pitchFamily="2" charset="2"/>
                  </a:rPr>
                  <a:t>가 </a:t>
                </a:r>
                <a:r>
                  <a:rPr lang="en-US" altLang="ko-KR" sz="1600" dirty="0">
                    <a:latin typeface="+mj-ea"/>
                    <a:ea typeface="+mj-ea"/>
                    <a:sym typeface="Wingdings" pitchFamily="2" charset="2"/>
                  </a:rPr>
                  <a:t>q</a:t>
                </a:r>
                <a:r>
                  <a:rPr lang="ko-KR" altLang="en-US" sz="1600" dirty="0" err="1">
                    <a:latin typeface="+mj-ea"/>
                    <a:ea typeface="+mj-ea"/>
                    <a:sym typeface="Wingdings" pitchFamily="2" charset="2"/>
                  </a:rPr>
                  <a:t>를</a:t>
                </a:r>
                <a:r>
                  <a:rPr lang="ko-KR" altLang="en-US" sz="1600" dirty="0">
                    <a:latin typeface="+mj-ea"/>
                    <a:ea typeface="+mj-ea"/>
                    <a:sym typeface="Wingdings" pitchFamily="2" charset="2"/>
                  </a:rPr>
                  <a:t> 나누는 경우</a:t>
                </a:r>
                <a:r>
                  <a:rPr lang="en-US" altLang="ko-KR" sz="1600" dirty="0">
                    <a:latin typeface="+mj-ea"/>
                    <a:ea typeface="+mj-ea"/>
                    <a:sym typeface="Wingdings" pitchFamily="2" charset="2"/>
                  </a:rPr>
                  <a:t>, e = m</a:t>
                </a:r>
                <a:r>
                  <a:rPr lang="ko-KR" altLang="en-US" sz="1600" dirty="0">
                    <a:latin typeface="+mj-ea"/>
                    <a:ea typeface="+mj-ea"/>
                    <a:sym typeface="Wingdings" pitchFamily="2" charset="2"/>
                  </a:rPr>
                  <a:t>이 됨</a:t>
                </a:r>
                <a:r>
                  <a:rPr lang="en-US" altLang="ko-KR" sz="1600" dirty="0">
                    <a:latin typeface="+mj-ea"/>
                    <a:ea typeface="+mj-ea"/>
                    <a:sym typeface="Wingdings" pitchFamily="2" charset="2"/>
                  </a:rPr>
                  <a:t>)</a:t>
                </a:r>
              </a:p>
              <a:p>
                <a:pPr lvl="2">
                  <a:lnSpc>
                    <a:spcPct val="150000"/>
                  </a:lnSpc>
                </a:pPr>
                <a:endParaRPr lang="en-US" altLang="ko-KR" sz="1000" dirty="0">
                  <a:latin typeface="+mj-ea"/>
                  <a:ea typeface="+mj-ea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𝒔𝒂𝒎𝒑𝒍𝒊𝒏𝒈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>
                  <a:solidFill>
                    <a:srgbClr val="0070C0"/>
                  </a:solidFill>
                  <a:latin typeface="+mj-ea"/>
                  <a:ea typeface="+mj-ea"/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solidFill>
                      <a:srgbClr val="0070C0"/>
                    </a:solidFill>
                    <a:latin typeface="+mj-ea"/>
                    <a:ea typeface="+mj-ea"/>
                    <a:sym typeface="Wingdings" pitchFamily="2" charset="2"/>
                  </a:rPr>
                  <a:t>작은 계수를 갖는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m:rPr>
                        <m:nor/>
                      </m:rPr>
                      <a:rPr lang="ko-KR" altLang="en-US" sz="1600" b="1" dirty="0">
                        <a:solidFill>
                          <a:srgbClr val="0070C0"/>
                        </a:solidFill>
                        <a:latin typeface="+mn-ea"/>
                        <a:sym typeface="Wingdings" pitchFamily="2" charset="2"/>
                      </a:rPr>
                      <m:t>차</m:t>
                    </m:r>
                    <m:r>
                      <m:rPr>
                        <m:nor/>
                      </m:rPr>
                      <a:rPr lang="ko-KR" altLang="en-US" sz="1600" b="1" dirty="0">
                        <a:solidFill>
                          <a:srgbClr val="0070C0"/>
                        </a:solidFill>
                        <a:latin typeface="+mn-ea"/>
                        <a:sym typeface="Wingdings" pitchFamily="2" charset="2"/>
                      </a:rPr>
                      <m:t> </m:t>
                    </m:r>
                    <m:r>
                      <m:rPr>
                        <m:nor/>
                      </m:rPr>
                      <a:rPr lang="ko-KR" altLang="en-US" sz="1600" b="1" dirty="0">
                        <a:solidFill>
                          <a:srgbClr val="0070C0"/>
                        </a:solidFill>
                        <a:latin typeface="+mn-ea"/>
                        <a:sym typeface="Wingdings" pitchFamily="2" charset="2"/>
                      </a:rPr>
                      <m:t>다항식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를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뽑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음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Lf</m:t>
                    </m:r>
                    <m:r>
                      <m:rPr>
                        <m:nor/>
                      </m:rPr>
                      <a:rPr lang="en-US" altLang="ko-KR" sz="1600" b="0" i="0" baseline="-2500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g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Lg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는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공개키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생성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사용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후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버려짐</m:t>
                    </m:r>
                  </m:oMath>
                </a14:m>
                <a:endParaRPr lang="en-US" altLang="ko-KR" sz="160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" altLang="ko-KR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∗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600" baseline="300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-1</a:t>
                </a:r>
                <a:r>
                  <a:rPr lang="en" altLang="ko-KR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" altLang="ko-KR" sz="1600" b="1" dirty="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≡ 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" altLang="ko-KR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∗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ko-KR" sz="1600" baseline="300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-1</a:t>
                </a:r>
                <a:r>
                  <a:rPr lang="en" altLang="ko-KR" sz="1600" dirty="0">
                    <a:solidFill>
                      <a:srgbClr val="222222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" altLang="ko-KR" sz="1600" b="1" dirty="0">
                    <a:solidFill>
                      <a:srgbClr val="00000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≡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1 (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latin typeface="+mn-ea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𝑭</m:t>
                    </m:r>
                    <m:r>
                      <a:rPr lang="en-US" altLang="ko-KR" sz="1600" b="1" i="1" baseline="-25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𝒑</m:t>
                    </m:r>
                    <m:r>
                      <a:rPr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𝑭𝒒</m:t>
                    </m:r>
                    <m:r>
                      <a:rPr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는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각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각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𝒎𝒐𝒅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𝒑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,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𝒎𝒐𝒅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itchFamily="2" charset="2"/>
                      </a:rPr>
                      <m:t>상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에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itchFamily="2" charset="2"/>
                      </a:rPr>
                      <m:t>서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의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𝒇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itchFamily="2" charset="2"/>
                      </a:rPr>
                      <m:t>의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ko-KR" altLang="en-US" sz="1600" b="1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역</m:t>
                    </m:r>
                    <m:r>
                      <a:rPr lang="ko-KR" altLang="en-US" sz="1600" b="1" i="1">
                        <a:latin typeface="Cambria Math" panose="02040503050406030204" pitchFamily="18" charset="0"/>
                        <a:sym typeface="Wingdings" pitchFamily="2" charset="2"/>
                      </a:rPr>
                      <m:t>원</m:t>
                    </m:r>
                  </m:oMath>
                </a14:m>
                <a:endParaRPr lang="en-US" altLang="ko-KR" sz="1600" b="1" dirty="0">
                  <a:latin typeface="+mn-ea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𝑝𝐹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형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로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택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상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서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됨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(0</m:t>
                    </m:r>
                    <m:r>
                      <m:rPr>
                        <m:nor/>
                      </m:rPr>
                      <a:rPr lang="en-US" altLang="ko-KR" sz="1600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 sz="1600" b="1" dirty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rPr>
                      <m:t>≡</m:t>
                    </m:r>
                    <m:r>
                      <m:rPr>
                        <m:nor/>
                      </m:rPr>
                      <a:rPr lang="en-US" altLang="ko-KR" sz="1600" b="1" i="0" dirty="0" smtClean="0">
                        <a:solidFill>
                          <a:srgbClr val="000000"/>
                        </a:solidFill>
                        <a:latin typeface="Gulim" panose="020B0600000101010101" pitchFamily="34" charset="-127"/>
                        <a:ea typeface="Gulim" panose="020B0600000101010101" pitchFamily="34" charset="-127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dirty="0">
                  <a:latin typeface="+mn-ea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ko-KR" altLang="en-US" sz="1600" dirty="0">
                    <a:latin typeface="+mn-ea"/>
                  </a:rPr>
                  <a:t>역원 존재하지 않을 경우 다시 선택</a:t>
                </a:r>
                <a:endParaRPr lang="en-US" altLang="ko-KR" sz="160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554060"/>
                <a:ext cx="11071762" cy="4094904"/>
              </a:xfrm>
              <a:prstGeom prst="rect">
                <a:avLst/>
              </a:prstGeom>
              <a:blipFill>
                <a:blip r:embed="rId2"/>
                <a:stretch>
                  <a:fillRect l="-229" b="-6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336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21441"/>
            <a:ext cx="90503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– key generation</a:t>
            </a:r>
            <a:r>
              <a:rPr lang="en-US" altLang="ko-KR" sz="40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(2)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565935"/>
                <a:ext cx="11071762" cy="16150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𝒑𝒓𝒊𝒗𝒂𝒕𝒆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</m:oMath>
                </a14:m>
                <a:endParaRPr lang="en-US" altLang="ko-KR" b="1" dirty="0">
                  <a:solidFill>
                    <a:srgbClr val="0070C0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ko-KR" sz="1600" b="1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US" altLang="ko-KR" sz="1600" b="1" i="1" baseline="-250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b="1" dirty="0">
                  <a:solidFill>
                    <a:srgbClr val="C00000"/>
                  </a:solidFill>
                  <a:latin typeface="+mn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𝒑𝒖𝒃𝒍𝒊𝒄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𝒌𝒆𝒚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b="1" dirty="0">
                  <a:solidFill>
                    <a:srgbClr val="0070C0"/>
                  </a:solidFill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𝑭𝒒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𝒈</m:t>
                    </m:r>
                    <m:r>
                      <a:rPr lang="en-US" altLang="ko-KR" sz="1600" b="1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𝒎𝒐𝒅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600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d>
                  </m:oMath>
                </a14:m>
                <a:endParaRPr lang="en-US" altLang="ko-KR" sz="1600" b="1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565935"/>
                <a:ext cx="11071762" cy="1615058"/>
              </a:xfrm>
              <a:prstGeom prst="rect">
                <a:avLst/>
              </a:prstGeom>
              <a:blipFill>
                <a:blip r:embed="rId2"/>
                <a:stretch>
                  <a:fillRect l="-229" b="-23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253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– encryption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565932"/>
                <a:ext cx="11071762" cy="26311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𝒔𝒂𝒎𝒑𝒍𝒊𝒏𝒈</m:t>
                    </m:r>
                  </m:oMath>
                </a14:m>
                <a:endParaRPr lang="en-US" altLang="ko-KR" b="1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600" dirty="0">
                    <a:latin typeface="+mj-ea"/>
                    <a:ea typeface="+mj-ea"/>
                  </a:rPr>
                  <a:t>message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, random polynomial </a:t>
                </a:r>
                <a14:m>
                  <m:oMath xmlns:m="http://schemas.openxmlformats.org/officeDocument/2006/math">
                    <m:r>
                      <a:rPr lang="en-US" altLang="ko-KR" sz="1600" b="1" i="1" smtClean="0">
                        <a:latin typeface="Cambria Math" panose="02040503050406030204" pitchFamily="18" charset="0"/>
                        <a:ea typeface="+mj-ea"/>
                      </a:rPr>
                      <m:t>𝒓</m:t>
                    </m:r>
                  </m:oMath>
                </a14:m>
                <a:r>
                  <a:rPr lang="en-US" altLang="ko-KR" sz="1600" b="1" dirty="0">
                    <a:latin typeface="+mj-ea"/>
                    <a:ea typeface="+mj-ea"/>
                  </a:rPr>
                  <a:t> </a:t>
                </a:r>
                <a:r>
                  <a:rPr lang="ko-KR" altLang="en-US" sz="1600" dirty="0">
                    <a:latin typeface="+mj-ea"/>
                    <a:ea typeface="+mj-ea"/>
                  </a:rPr>
                  <a:t>뽑음 </a:t>
                </a:r>
                <a:r>
                  <a:rPr lang="en-US" altLang="ko-KR" sz="1600" dirty="0">
                    <a:latin typeface="+mj-ea"/>
                    <a:ea typeface="+mj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m:rPr>
                        <m:nor/>
                      </m:rPr>
                      <a:rPr lang="en-US" altLang="ko-KR" sz="1600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Lm</m:t>
                    </m:r>
                    <m:r>
                      <m:rPr>
                        <m:nor/>
                      </m:rPr>
                      <a:rPr lang="en-US" altLang="ko-KR" sz="1600" baseline="-250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,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600" dirty="0">
                        <a:solidFill>
                          <a:srgbClr val="373737"/>
                        </a:solidFill>
                        <a:latin typeface="Georgia" panose="02040502050405020303" pitchFamily="18" charset="0"/>
                      </a:rPr>
                      <m:t>Lr</m:t>
                    </m:r>
                  </m:oMath>
                </a14:m>
                <a:r>
                  <a:rPr lang="en-US" altLang="ko-KR" sz="1600" dirty="0">
                    <a:latin typeface="+mj-ea"/>
                    <a:ea typeface="+mj-ea"/>
                  </a:rPr>
                  <a:t>)</a:t>
                </a: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1" i="1" dirty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ko-KR" altLang="en-US" sz="1600" b="1" i="1" dirty="0">
                        <a:latin typeface="Cambria Math" panose="02040503050406030204" pitchFamily="18" charset="0"/>
                      </a:rPr>
                      <m:t>비밀데이터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사용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후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버려짐</m:t>
                    </m:r>
                  </m:oMath>
                </a14:m>
                <a:endParaRPr lang="en-US" altLang="ko-KR" sz="1600" dirty="0"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:endParaRPr lang="en-US" altLang="ko-KR" sz="1000" dirty="0"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𝒆𝒏𝒄𝒓𝒚𝒑𝒕𝒊𝒐𝒏</m:t>
                    </m:r>
                  </m:oMath>
                </a14:m>
                <a:endParaRPr lang="en-US" altLang="ko-KR" b="1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" altLang="ko-KR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≡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𝒓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600" b="1" dirty="0">
                  <a:latin typeface="+mj-ea"/>
                  <a:ea typeface="+mj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b="1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565932"/>
                <a:ext cx="11071762" cy="2631170"/>
              </a:xfrm>
              <a:prstGeom prst="rect">
                <a:avLst/>
              </a:prstGeom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4062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– decryption </a:t>
            </a:r>
            <a:r>
              <a:rPr lang="en-US" altLang="ko-KR" sz="20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(1)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565932"/>
                <a:ext cx="11071762" cy="2575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lnSpc>
                    <a:spcPct val="150000"/>
                  </a:lnSpc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𝑐𝑜𝑚𝑝𝑢𝑡𝑖𝑛𝑔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𝑝𝑜𝑙𝑦𝑛𝑜𝑚𝑖𝑎𝑙</m:t>
                    </m:r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baseline="-250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≡ 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b="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" altLang="ko-KR" dirty="0">
                  <a:solidFill>
                    <a:srgbClr val="0070C0"/>
                  </a:solidFill>
                  <a:latin typeface="Arial" panose="020B0604020202020204" pitchFamily="34" charset="0"/>
                </a:endParaRPr>
              </a:p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" altLang="ko-KR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≡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(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𝑟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 (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R" dirty="0"/>
                  <a:t>  </a:t>
                </a:r>
              </a:p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" altLang="ko-KR" b="0" i="1" dirty="0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≡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𝑟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R" dirty="0"/>
                  <a:t>  </a:t>
                </a:r>
              </a:p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  ≡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𝑟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" altLang="ko-KR" b="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" altLang="ko-KR" b="0" i="1" baseline="-25000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b="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R" dirty="0"/>
                  <a:t>  </a:t>
                </a:r>
              </a:p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≡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𝑟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" altLang="ko-KR" b="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r>
                  <a:rPr lang="en" altLang="ko-KR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</a:p>
              <a:p>
                <a:pPr marL="457200">
                  <a:lnSpc>
                    <a:spcPct val="150000"/>
                  </a:lnSpc>
                </a:pPr>
                <a:r>
                  <a:rPr lang="en" altLang="ko-KR" sz="10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565932"/>
                <a:ext cx="11071762" cy="2575000"/>
              </a:xfrm>
              <a:prstGeom prst="rect">
                <a:avLst/>
              </a:prstGeom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9261FD-4E64-2445-8B5C-14911084C05F}"/>
                  </a:ext>
                </a:extLst>
              </p:cNvPr>
              <p:cNvSpPr/>
              <p:nvPr/>
            </p:nvSpPr>
            <p:spPr>
              <a:xfrm>
                <a:off x="197924" y="3887705"/>
                <a:ext cx="11511146" cy="1796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>
                  <a:lnSpc>
                    <a:spcPct val="150000"/>
                  </a:lnSpc>
                </a:pPr>
                <a:endParaRPr lang="en" altLang="ko-KR" sz="1000" b="1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7429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sz="1600" b="1" dirty="0" err="1">
                    <a:solidFill>
                      <a:srgbClr val="0070C0"/>
                    </a:solidFill>
                    <a:latin typeface="Arial" panose="020B0604020202020204" pitchFamily="34" charset="0"/>
                  </a:rPr>
                  <a:t>복호화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실패 방지 위해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다항식 </a:t>
                </a:r>
                <a14:m>
                  <m:oMath xmlns:m="http://schemas.openxmlformats.org/officeDocument/2006/math"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의 계수들은  </a:t>
                </a:r>
                <a14:m>
                  <m:oMath xmlns:m="http://schemas.openxmlformats.org/officeDocument/2006/math">
                    <m:r>
                      <a:rPr lang="en-US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/2 ~ 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사이에 있어야 함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: decryption error x</a:t>
                </a:r>
              </a:p>
              <a:p>
                <a:pPr marL="12001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적절한 </a:t>
                </a:r>
                <a:r>
                  <a:rPr lang="en" altLang="ko-KR" sz="16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parameter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선택 시 </a:t>
                </a:r>
                <a14:m>
                  <m:oMath xmlns:m="http://schemas.openxmlformats.org/officeDocument/2006/math">
                    <m:r>
                      <a:rPr lang="en-US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" altLang="ko-KR" sz="1600" b="1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ko-KR" altLang="en-US" sz="16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 범위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 오게 됨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16573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altLang="ko-KR" sz="1600" b="1" dirty="0">
                    <a:solidFill>
                      <a:srgbClr val="000000"/>
                    </a:solidFill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𝒒</m:t>
                    </m:r>
                    <m:r>
                      <a:rPr lang="en-US" altLang="ko-KR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&gt; </m:t>
                    </m:r>
                    <m:d>
                      <m:dPr>
                        <m:ctrlPr>
                          <a:rPr lang="en-US" altLang="ko-KR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altLang="ko-KR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𝟔</m:t>
                        </m:r>
                        <m:r>
                          <a:rPr lang="en-US" altLang="ko-KR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𝒅</m:t>
                        </m:r>
                        <m:r>
                          <a:rPr lang="en-US" altLang="ko-KR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 + </m:t>
                        </m:r>
                        <m:r>
                          <a:rPr lang="en-US" altLang="ko-KR" sz="1600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  <m:t>𝟏</m:t>
                        </m:r>
                      </m:e>
                    </m:d>
                    <m:r>
                      <a:rPr lang="en-US" altLang="ko-KR" sz="1600" b="1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𝒑</m:t>
                    </m:r>
                  </m:oMath>
                </a14:m>
                <a:r>
                  <a:rPr lang="en-US" altLang="ko-KR" sz="1600" b="1" i="1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의 경우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복호화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 실패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Cambria Math" panose="02040503050406030204" pitchFamily="18" charset="0"/>
                    <a:sym typeface="Wingdings" pitchFamily="2" charset="2"/>
                  </a:rPr>
                  <a:t>X</a:t>
                </a:r>
              </a:p>
              <a:p>
                <a:pPr marL="16573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a:rPr lang="en-US" altLang="ko-KR" sz="16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" altLang="ko-KR" sz="16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𝑟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" altLang="ko-KR" sz="16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" altLang="ko-KR" sz="1600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" altLang="ko-KR" sz="1600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𝑓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</m:t>
                    </m:r>
                    <m:r>
                      <a:rPr lang="en" altLang="ko-KR" sz="1600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" altLang="ko-KR" sz="16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≡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b="1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𝒓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" altLang="ko-KR" sz="1600" b="1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" altLang="ko-KR" sz="1600" b="1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∗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𝒇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 ∗ 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" altLang="ko-KR" sz="16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정확히 같은 값이므로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복호화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가능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6E9261FD-4E64-2445-8B5C-14911084C0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24" y="3887705"/>
                <a:ext cx="11511146" cy="1796646"/>
              </a:xfrm>
              <a:prstGeom prst="rect">
                <a:avLst/>
              </a:prstGeom>
              <a:blipFill>
                <a:blip r:embed="rId3"/>
                <a:stretch>
                  <a:fillRect b="-34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451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– decryption </a:t>
            </a:r>
            <a:r>
              <a:rPr lang="en-US" altLang="ko-KR" sz="20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(2)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565932"/>
                <a:ext cx="11071762" cy="25454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 fontAlgn="base">
                  <a:buFont typeface="Wingdings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𝒅𝒆𝒄𝒓𝒚𝒑𝒕𝒊𝒐𝒏</m:t>
                    </m:r>
                    <m:r>
                      <a:rPr lang="en-US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endParaRPr lang="en-US" altLang="ko-KR" b="1" i="1" dirty="0">
                  <a:solidFill>
                    <a:srgbClr val="0070C0"/>
                  </a:solidFill>
                  <a:latin typeface="Cambria Math" panose="02040503050406030204" pitchFamily="18" charset="0"/>
                  <a:ea typeface="+mj-ea"/>
                </a:endParaRPr>
              </a:p>
              <a:p>
                <a:pPr marL="742950" lvl="1" indent="-285750" fontAlgn="base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" altLang="ko-KR" b="0" dirty="0">
                    <a:solidFill>
                      <a:srgbClr val="000000"/>
                    </a:solidFill>
                    <a:ea typeface="+mj-ea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" altLang="ko-KR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+ 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𝑓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" altLang="ko-KR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</a:p>
              <a:p>
                <a:pPr marL="45720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     </m:t>
                    </m:r>
                    <m:r>
                      <a:rPr lang="en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" altLang="ko-KR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" altLang="ko-KR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+ </m:t>
                    </m:r>
                    <m:r>
                      <a:rPr lang="en" altLang="ko-KR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(1 +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𝑝𝐹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" altLang="ko-KR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</m:oMath>
                </a14:m>
                <a:r>
                  <a:rPr lang="en" altLang="ko-KR" dirty="0">
                    <a:latin typeface="+mj-ea"/>
                    <a:ea typeface="+mj-ea"/>
                  </a:rPr>
                  <a:t> </a:t>
                </a:r>
              </a:p>
              <a:p>
                <a:pPr marL="457200">
                  <a:lnSpc>
                    <a:spcPct val="150000"/>
                  </a:lnSpc>
                </a:pPr>
                <a:r>
                  <a:rPr lang="en" altLang="ko-KR" i="1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+mj-ea"/>
                  </a:rPr>
                  <a:t>     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" altLang="ko-KR" b="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𝑟</m:t>
                    </m:r>
                    <m:r>
                      <a:rPr lang="en" altLang="ko-KR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" altLang="ko-KR" i="1" baseline="-25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𝑔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+ </m:t>
                    </m:r>
                    <m:r>
                      <a:rPr lang="en" altLang="ko-KR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(1 +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𝑝𝐹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  <m:r>
                      <a:rPr lang="en" altLang="ko-KR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222222"/>
                        </a:solidFill>
                        <a:latin typeface="Cambria Math" panose="02040503050406030204" pitchFamily="18" charset="0"/>
                        <a:ea typeface="+mj-ea"/>
                      </a:rPr>
                      <m:t>∗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(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𝑚𝑜𝑑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𝑝</m:t>
                    </m:r>
                    <m:r>
                      <a:rPr lang="en" altLang="ko-KR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)</m:t>
                    </m:r>
                  </m:oMath>
                </a14:m>
                <a:endParaRPr lang="en" altLang="ko-KR" dirty="0">
                  <a:latin typeface="+mj-ea"/>
                  <a:ea typeface="+mj-ea"/>
                </a:endParaRPr>
              </a:p>
              <a:p>
                <a:pPr marL="457200">
                  <a:lnSpc>
                    <a:spcPct val="150000"/>
                  </a:lnSpc>
                </a:pPr>
                <a:r>
                  <a:rPr lang="en" altLang="ko-KR" dirty="0">
                    <a:solidFill>
                      <a:srgbClr val="000000"/>
                    </a:solidFill>
                    <a:ea typeface="+mj-ea"/>
                  </a:rPr>
                  <a:t>     </a:t>
                </a:r>
                <a14:m>
                  <m:oMath xmlns:m="http://schemas.openxmlformats.org/officeDocument/2006/math">
                    <m:r>
                      <a:rPr lang="en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≡ 0 + </m:t>
                    </m:r>
                    <m:d>
                      <m:dPr>
                        <m:ctrlPr>
                          <a:rPr lang="en" altLang="ko-K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</m:ctrlPr>
                      </m:dPr>
                      <m:e>
                        <m:r>
                          <a:rPr lang="en" altLang="ko-KR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1 + 0</m:t>
                        </m:r>
                      </m:e>
                    </m:d>
                    <m:r>
                      <a:rPr lang="en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𝑚</m:t>
                    </m:r>
                    <m:r>
                      <a:rPr lang="en" altLang="ko-KR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  <m:r>
                      <a:rPr lang="en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= </m:t>
                    </m:r>
                    <m:r>
                      <a:rPr lang="en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𝒎</m:t>
                    </m:r>
                    <m:r>
                      <a:rPr lang="en" altLang="ko-KR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+mj-ea"/>
                      </a:rPr>
                      <m:t> </m:t>
                    </m:r>
                  </m:oMath>
                </a14:m>
                <a:r>
                  <a:rPr lang="en" altLang="ko-KR" b="1" dirty="0">
                    <a:solidFill>
                      <a:srgbClr val="0070C0"/>
                    </a:solidFill>
                    <a:latin typeface="Gulim" panose="020B0600000101010101" pitchFamily="34" charset="-127"/>
                    <a:ea typeface="Gulim" panose="020B0600000101010101" pitchFamily="34" charset="-127"/>
                  </a:rPr>
                  <a:t> </a:t>
                </a:r>
                <a:r>
                  <a:rPr lang="en" altLang="ko-KR" b="1" dirty="0">
                    <a:solidFill>
                      <a:srgbClr val="0070C0"/>
                    </a:solidFill>
                    <a:latin typeface="Gulim" panose="020B0600000101010101" pitchFamily="34" charset="-127"/>
                    <a:ea typeface="Gulim" panose="020B0600000101010101" pitchFamily="34" charset="-127"/>
                    <a:sym typeface="Wingdings" pitchFamily="2" charset="2"/>
                  </a:rPr>
                  <a:t> 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복호화 성공</a:t>
                </a:r>
                <a:endParaRPr lang="ko-KR" altLang="en-US" b="1" dirty="0">
                  <a:latin typeface="+mj-ea"/>
                  <a:ea typeface="+mj-ea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v"/>
                </a:pPr>
                <a:endParaRPr lang="en-US" altLang="ko-KR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565932"/>
                <a:ext cx="11071762" cy="2545440"/>
              </a:xfrm>
              <a:prstGeom prst="rect">
                <a:avLst/>
              </a:prstGeom>
              <a:blipFill>
                <a:blip r:embed="rId2"/>
                <a:stretch>
                  <a:fillRect l="-2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76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  <a:ea typeface="Baskerville" panose="02020502070401020303" pitchFamily="18" charset="0"/>
              </a:rPr>
              <a:t>Lattice review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  <a:ea typeface="Baskerville" panose="02020502070401020303" pitchFamily="18" charset="0"/>
              </a:rPr>
              <a:t>NTRU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  <a:ea typeface="Baskerville" panose="02020502070401020303" pitchFamily="18" charset="0"/>
              </a:rPr>
              <a:t>Key Generation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  <a:ea typeface="Baskerville" panose="02020502070401020303" pitchFamily="18" charset="0"/>
              </a:rPr>
              <a:t>Encryption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  <a:ea typeface="Baskerville" panose="02020502070401020303" pitchFamily="18" charset="0"/>
              </a:rPr>
              <a:t>Decryption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Lattice based cryptography </a:t>
            </a:r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  <a:cs typeface="Calibri" panose="020F0502020204030204" pitchFamily="34" charset="0"/>
              </a:rPr>
              <a:t>review</a:t>
            </a:r>
            <a:r>
              <a:rPr lang="ko-KR" altLang="en-US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AC7A3C59-A2C2-1448-A654-A50D300AFC57}"/>
              </a:ext>
            </a:extLst>
          </p:cNvPr>
          <p:cNvGrpSpPr/>
          <p:nvPr/>
        </p:nvGrpSpPr>
        <p:grpSpPr>
          <a:xfrm>
            <a:off x="78351" y="1279553"/>
            <a:ext cx="12994089" cy="1041435"/>
            <a:chOff x="-797359" y="1409816"/>
            <a:chExt cx="12994089" cy="104143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2C653CD5-6413-1641-A898-517C89F69DFC}"/>
                </a:ext>
              </a:extLst>
            </p:cNvPr>
            <p:cNvGrpSpPr/>
            <p:nvPr/>
          </p:nvGrpSpPr>
          <p:grpSpPr>
            <a:xfrm>
              <a:off x="-797359" y="1409816"/>
              <a:ext cx="6329109" cy="1001902"/>
              <a:chOff x="274481" y="1229684"/>
              <a:chExt cx="2554538" cy="100190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D8989364-B35C-9C4C-9FA4-7D24F2EB4D96}"/>
                      </a:ext>
                    </a:extLst>
                  </p:cNvPr>
                  <p:cNvSpPr txBox="1"/>
                  <p:nvPr/>
                </p:nvSpPr>
                <p:spPr>
                  <a:xfrm>
                    <a:off x="274481" y="1229684"/>
                    <a:ext cx="2554538" cy="9502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𝑳𝒂𝒕𝒕𝒊𝒄𝒆</m:t>
                          </m:r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  <m:r>
                            <a:rPr kumimoji="1" lang="en-US" altLang="ko-KR" sz="1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" altLang="ko-KR" sz="240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ko-KR" sz="2400" b="0" i="1" smtClean="0">
                              <a:latin typeface="Cambria Math" panose="02040503050406030204" pitchFamily="18" charset="0"/>
                            </a:rPr>
                            <m:t>{ </m:t>
                          </m:r>
                          <m:nary>
                            <m:naryPr>
                              <m:chr m:val="∑"/>
                              <m:ctrlP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" altLang="ko-KR" sz="240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kumimoji="1" lang="e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" altLang="ko-K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kumimoji="1" lang="en-US" altLang="ko-K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1" lang="en-US" altLang="ko-K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}"/>
                                  <m:ctrlP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1" lang="en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kumimoji="1"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kumimoji="1"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ko-KR" altLang="en-US" sz="2400">
                                      <a:latin typeface="+mj-lt"/>
                                    </a:rPr>
                                    <m:t>∈</m:t>
                                  </m:r>
                                  <m:r>
                                    <a:rPr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kumimoji="1" lang="ko-KR" alt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kumimoji="1" lang="ko-KR" alt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oMath>
                      </m:oMathPara>
                    </a14:m>
                    <a:endParaRPr kumimoji="1" lang="ko-KR" altLang="en-US" sz="28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8BD583C-87D7-AA4E-A4BF-2435334EB4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481" y="1229684"/>
                    <a:ext cx="2554538" cy="95026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579" b="-19210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571D0CFD-225C-F84C-BF4A-B52FE53FFF93}"/>
                      </a:ext>
                    </a:extLst>
                  </p:cNvPr>
                  <p:cNvSpPr/>
                  <p:nvPr/>
                </p:nvSpPr>
                <p:spPr>
                  <a:xfrm>
                    <a:off x="1215045" y="1966577"/>
                    <a:ext cx="1412177" cy="26500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11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kumimoji="1" lang="en-US" altLang="ko-KR" sz="1100" i="1" baseline="3000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ko-KR" sz="1100" i="1" baseline="300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ko-KR" altLang="en-US" sz="1100" i="1">
                              <a:latin typeface="Cambria Math" panose="02040503050406030204" pitchFamily="18" charset="0"/>
                            </a:rPr>
                            <m:t>의</m:t>
                          </m:r>
                          <m:r>
                            <a:rPr kumimoji="1" lang="ko-KR" alt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𝑏𝑎𝑠𝑖𝑠</m:t>
                          </m:r>
                          <m: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 : </m:t>
                          </m:r>
                          <m:sSub>
                            <m:sSubPr>
                              <m:ctrlPr>
                                <a:rPr kumimoji="1" lang="en" altLang="ko-K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1" lang="en" altLang="ko-KR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100" i="1">
                                      <a:latin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11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11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ko-KR" sz="1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1100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r>
                                <a:rPr kumimoji="1" lang="ko-KR" altLang="en-US" sz="11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ko-KR" sz="1100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kumimoji="1" lang="ko-KR" altLang="en-US" sz="11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ko-KR" altLang="en-US" sz="1100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C495AB22-D036-6643-A92F-23E7534D70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5045" y="1966577"/>
                    <a:ext cx="1412177" cy="26500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6E561E4-BB61-6E4B-949C-D393611B2FE5}"/>
                </a:ext>
              </a:extLst>
            </p:cNvPr>
            <p:cNvGrpSpPr/>
            <p:nvPr/>
          </p:nvGrpSpPr>
          <p:grpSpPr>
            <a:xfrm>
              <a:off x="4255156" y="1651480"/>
              <a:ext cx="7941574" cy="799771"/>
              <a:chOff x="533553" y="2705944"/>
              <a:chExt cx="7941574" cy="799771"/>
            </a:xfrm>
          </p:grpSpPr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0387D6B-900C-A044-B70C-0FF68216A62B}"/>
                  </a:ext>
                </a:extLst>
              </p:cNvPr>
              <p:cNvSpPr/>
              <p:nvPr/>
            </p:nvSpPr>
            <p:spPr>
              <a:xfrm>
                <a:off x="611233" y="2705944"/>
                <a:ext cx="7863894" cy="799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 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R</a:t>
                </a:r>
                <a:r>
                  <a:rPr lang="en-US" altLang="ko-KR" sz="1600" b="1" baseline="30000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n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에서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정수 계수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(S</a:t>
                </a:r>
                <a:r>
                  <a:rPr lang="en-US" altLang="ko-KR" sz="2000" b="1" baseline="-25000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i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b="1" dirty="0" err="1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를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 갖는 모든 기저들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(a</a:t>
                </a:r>
                <a:r>
                  <a:rPr lang="en-US" altLang="ko-KR" sz="1600" b="1" baseline="-25000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i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)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</a:rPr>
                  <a:t>의 선형 결합</a:t>
                </a:r>
                <a:endParaRPr lang="en-US" altLang="ko-KR" sz="1600" b="1" dirty="0">
                  <a:latin typeface="+mj-lt"/>
                  <a:ea typeface="AppleGothic" pitchFamily="2" charset="-127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 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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  <a:r>
                  <a:rPr lang="en-US" altLang="ko-KR" sz="2000" b="1" baseline="-25000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i 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로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vector space R</a:t>
                </a:r>
                <a:r>
                  <a:rPr lang="en-US" altLang="ko-KR" sz="1600" b="1" baseline="30000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n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 과 </a:t>
                </a:r>
                <a:r>
                  <a:rPr lang="en-US" altLang="ko-KR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L </a:t>
                </a:r>
                <a:r>
                  <a:rPr lang="ko-KR" altLang="en-US" sz="1600" b="1" dirty="0">
                    <a:solidFill>
                      <a:srgbClr val="222222"/>
                    </a:solidFill>
                    <a:latin typeface="+mj-lt"/>
                    <a:ea typeface="AppleGothic" pitchFamily="2" charset="-127"/>
                    <a:cs typeface="Calibri" panose="020F0502020204030204" pitchFamily="34" charset="0"/>
                    <a:sym typeface="Wingdings" pitchFamily="2" charset="2"/>
                  </a:rPr>
                  <a:t>생성</a:t>
                </a:r>
                <a:endParaRPr lang="en-US" altLang="ko-KR" sz="1600" b="1" dirty="0">
                  <a:solidFill>
                    <a:srgbClr val="222222"/>
                  </a:solidFill>
                  <a:latin typeface="+mj-lt"/>
                  <a:ea typeface="AppleGothic" pitchFamily="2" charset="-127"/>
                  <a:cs typeface="Calibri" panose="020F0502020204030204" pitchFamily="34" charset="0"/>
                  <a:sym typeface="Wingdings" pitchFamily="2" charset="2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2EB754-F10E-CA4F-A81F-6579722B2AB0}"/>
                  </a:ext>
                </a:extLst>
              </p:cNvPr>
              <p:cNvSpPr txBox="1"/>
              <p:nvPr/>
            </p:nvSpPr>
            <p:spPr>
              <a:xfrm>
                <a:off x="533553" y="2731835"/>
                <a:ext cx="29527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000" b="1" dirty="0">
                    <a:latin typeface="+mj-lt"/>
                  </a:rPr>
                  <a:t>:</a:t>
                </a:r>
                <a:endParaRPr kumimoji="1" lang="ko-KR" altLang="en-US" sz="2000" b="1" dirty="0">
                  <a:latin typeface="+mj-lt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BBA6277-E30E-CC48-893B-A7D89D08CF6F}"/>
              </a:ext>
            </a:extLst>
          </p:cNvPr>
          <p:cNvGrpSpPr/>
          <p:nvPr/>
        </p:nvGrpSpPr>
        <p:grpSpPr>
          <a:xfrm>
            <a:off x="1996724" y="2914214"/>
            <a:ext cx="8475690" cy="3248569"/>
            <a:chOff x="1769206" y="3040487"/>
            <a:chExt cx="8475690" cy="3248569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7165190E-6EC7-FF4A-8EC8-1CF10B3427B5}"/>
                </a:ext>
              </a:extLst>
            </p:cNvPr>
            <p:cNvGrpSpPr/>
            <p:nvPr/>
          </p:nvGrpSpPr>
          <p:grpSpPr>
            <a:xfrm>
              <a:off x="1769206" y="3040487"/>
              <a:ext cx="5468211" cy="2185914"/>
              <a:chOff x="638637" y="2630386"/>
              <a:chExt cx="5468211" cy="2185914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7240207-87EF-1041-B702-8D3E57650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8637" y="2630386"/>
                <a:ext cx="3817652" cy="218591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056F628F-674F-7D44-85F3-EE6F15CFE993}"/>
                      </a:ext>
                    </a:extLst>
                  </p:cNvPr>
                  <p:cNvSpPr/>
                  <p:nvPr/>
                </p:nvSpPr>
                <p:spPr>
                  <a:xfrm>
                    <a:off x="2099806" y="3167871"/>
                    <a:ext cx="53565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35" name="직사각형 34">
                    <a:extLst>
                      <a:ext uri="{FF2B5EF4-FFF2-40B4-BE49-F238E27FC236}">
                        <a16:creationId xmlns:a16="http://schemas.microsoft.com/office/drawing/2014/main" id="{683F3D9C-C16B-7E4C-9B02-6EA086C4DAA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99806" y="3167871"/>
                    <a:ext cx="53565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1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6CE3C9C4-DF29-F045-B9DA-D11C647F6715}"/>
                      </a:ext>
                    </a:extLst>
                  </p:cNvPr>
                  <p:cNvSpPr/>
                  <p:nvPr/>
                </p:nvSpPr>
                <p:spPr>
                  <a:xfrm>
                    <a:off x="2925763" y="3167871"/>
                    <a:ext cx="5303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" altLang="ko-K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7A6E005E-E253-A749-AD7A-8787E42C1A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763" y="3167871"/>
                    <a:ext cx="53033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129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06FE6141-11E6-0844-8707-18651A9F9EF5}"/>
                      </a:ext>
                    </a:extLst>
                  </p:cNvPr>
                  <p:cNvSpPr/>
                  <p:nvPr/>
                </p:nvSpPr>
                <p:spPr>
                  <a:xfrm>
                    <a:off x="4869295" y="3429000"/>
                    <a:ext cx="1237553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/>
                          </m:sSub>
                          <m: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kumimoji="1" lang="en-US" altLang="ko-KR" b="0" i="0" smtClean="0">
                              <a:latin typeface="Cambria Math" panose="02040503050406030204" pitchFamily="18" charset="0"/>
                            </a:rPr>
                            <m:t>lattice</m:t>
                          </m:r>
                        </m:oMath>
                      </m:oMathPara>
                    </a14:m>
                    <a:endParaRPr lang="ko-KR" altLang="en-US" dirty="0">
                      <a:latin typeface="+mj-lt"/>
                    </a:endParaRPr>
                  </a:p>
                </p:txBody>
              </p:sp>
            </mc:Choice>
            <mc:Fallback xmlns="">
              <p:sp>
                <p:nvSpPr>
                  <p:cNvPr id="41" name="직사각형 40">
                    <a:extLst>
                      <a:ext uri="{FF2B5EF4-FFF2-40B4-BE49-F238E27FC236}">
                        <a16:creationId xmlns:a16="http://schemas.microsoft.com/office/drawing/2014/main" id="{BC5A32CA-C579-5945-8A2B-78018B463E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9295" y="3429000"/>
                    <a:ext cx="1237553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ADDB33DD-12C3-CA45-8F3E-D66316096D52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4364994" y="3089241"/>
                <a:ext cx="504301" cy="524425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화살표 연결선 22">
                <a:extLst>
                  <a:ext uri="{FF2B5EF4-FFF2-40B4-BE49-F238E27FC236}">
                    <a16:creationId xmlns:a16="http://schemas.microsoft.com/office/drawing/2014/main" id="{06EF9C5E-43F5-A24D-ABBB-86EF66B064B5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>
                <a:off x="3869107" y="3537203"/>
                <a:ext cx="1000188" cy="76463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화살표 연결선 23">
                <a:extLst>
                  <a:ext uri="{FF2B5EF4-FFF2-40B4-BE49-F238E27FC236}">
                    <a16:creationId xmlns:a16="http://schemas.microsoft.com/office/drawing/2014/main" id="{D4219D1F-4682-C748-B578-9E50909DDCAE}"/>
                  </a:ext>
                </a:extLst>
              </p:cNvPr>
              <p:cNvCxnSpPr>
                <a:cxnSpLocks/>
                <a:endCxn id="21" idx="1"/>
              </p:cNvCxnSpPr>
              <p:nvPr/>
            </p:nvCxnSpPr>
            <p:spPr>
              <a:xfrm flipV="1">
                <a:off x="3914019" y="3613666"/>
                <a:ext cx="955276" cy="735784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3C92285-A5D9-FF4D-A037-7E9DD2B112DC}"/>
                    </a:ext>
                  </a:extLst>
                </p:cNvPr>
                <p:cNvSpPr/>
                <p:nvPr/>
              </p:nvSpPr>
              <p:spPr>
                <a:xfrm>
                  <a:off x="7155012" y="3839101"/>
                  <a:ext cx="30898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kumimoji="1" lang="en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kumimoji="1" lang="e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kumimoji="1" lang="e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ko-KR" b="0" i="0" smtClean="0"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kumimoji="1" lang="en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kumimoji="1" lang="en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ko-KR" altLang="en-US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3C92285-A5D9-FF4D-A037-7E9DD2B112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5012" y="3839101"/>
                  <a:ext cx="3089884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CDCF7BE-BC5A-6840-A877-622007903E4E}"/>
                </a:ext>
              </a:extLst>
            </p:cNvPr>
            <p:cNvSpPr txBox="1"/>
            <p:nvPr/>
          </p:nvSpPr>
          <p:spPr>
            <a:xfrm>
              <a:off x="3068323" y="5919724"/>
              <a:ext cx="6815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b="1" dirty="0">
                  <a:solidFill>
                    <a:srgbClr val="C00000"/>
                  </a:solidFill>
                  <a:latin typeface="+mj-ea"/>
                  <a:ea typeface="+mj-ea"/>
                </a:rPr>
                <a:t>기저들</a:t>
              </a:r>
              <a:r>
                <a:rPr kumimoji="1" lang="en-US" altLang="ko-KR" b="1" dirty="0">
                  <a:solidFill>
                    <a:srgbClr val="C00000"/>
                  </a:solidFill>
                  <a:latin typeface="+mj-ea"/>
                  <a:ea typeface="+mj-ea"/>
                </a:rPr>
                <a:t>(a</a:t>
              </a:r>
              <a:r>
                <a:rPr kumimoji="1" lang="en-US" altLang="ko-KR" b="1" baseline="-25000" dirty="0">
                  <a:solidFill>
                    <a:srgbClr val="C00000"/>
                  </a:solidFill>
                  <a:latin typeface="+mj-ea"/>
                  <a:ea typeface="+mj-ea"/>
                </a:rPr>
                <a:t>i</a:t>
              </a:r>
              <a:r>
                <a:rPr kumimoji="1" lang="en-US" altLang="ko-KR" b="1" dirty="0">
                  <a:solidFill>
                    <a:srgbClr val="C00000"/>
                  </a:solidFill>
                  <a:latin typeface="+mj-ea"/>
                  <a:ea typeface="+mj-ea"/>
                </a:rPr>
                <a:t>)</a:t>
              </a:r>
              <a:r>
                <a:rPr kumimoji="1" lang="ko-KR" altLang="en-US" b="1" dirty="0">
                  <a:solidFill>
                    <a:srgbClr val="C00000"/>
                  </a:solidFill>
                  <a:latin typeface="+mj-ea"/>
                  <a:ea typeface="+mj-ea"/>
                </a:rPr>
                <a:t>의 선형결합으로 이루는 점들</a:t>
              </a:r>
              <a:r>
                <a:rPr kumimoji="1" lang="en-US" altLang="ko-KR" b="1" dirty="0">
                  <a:solidFill>
                    <a:srgbClr val="C00000"/>
                  </a:solidFill>
                  <a:latin typeface="+mj-ea"/>
                  <a:ea typeface="+mj-ea"/>
                </a:rPr>
                <a:t>(b)</a:t>
              </a:r>
              <a:r>
                <a:rPr kumimoji="1" lang="ko-KR" altLang="en-US" b="1" dirty="0">
                  <a:solidFill>
                    <a:srgbClr val="C00000"/>
                  </a:solidFill>
                  <a:latin typeface="+mj-ea"/>
                  <a:ea typeface="+mj-ea"/>
                </a:rPr>
                <a:t>의 집합</a:t>
              </a:r>
              <a:endParaRPr kumimoji="1" lang="en-US" altLang="ko-KR" b="1" dirty="0">
                <a:solidFill>
                  <a:srgbClr val="C00000"/>
                </a:solidFill>
                <a:latin typeface="+mj-ea"/>
                <a:ea typeface="+mj-ea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5C70770-E868-8548-81CB-FE2ED51BC05B}"/>
                  </a:ext>
                </a:extLst>
              </p:cNvPr>
              <p:cNvSpPr/>
              <p:nvPr/>
            </p:nvSpPr>
            <p:spPr>
              <a:xfrm>
                <a:off x="3050473" y="5270670"/>
                <a:ext cx="192507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𝑏𝑘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" altLang="ko-K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ko-KR" sz="1400" b="0" i="1" baseline="-2500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ko-KR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∙</m:t>
                    </m:r>
                  </m:oMath>
                </a14:m>
                <a:endParaRPr lang="ko-KR" altLang="en-US" sz="1400" baseline="-25000" dirty="0"/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5C70770-E868-8548-81CB-FE2ED51BC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473" y="5270670"/>
                <a:ext cx="1925079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47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Lattice based cryptography </a:t>
            </a:r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  <a:cs typeface="Calibri" panose="020F0502020204030204" pitchFamily="34" charset="0"/>
              </a:rPr>
              <a:t>review</a:t>
            </a:r>
            <a:r>
              <a:rPr lang="ko-KR" altLang="en-US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AD8EBB-0F9D-A144-956F-A53C00579FEA}"/>
              </a:ext>
            </a:extLst>
          </p:cNvPr>
          <p:cNvSpPr/>
          <p:nvPr/>
        </p:nvSpPr>
        <p:spPr>
          <a:xfrm>
            <a:off x="637308" y="1150305"/>
            <a:ext cx="10869882" cy="1610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dirty="0">
                <a:latin typeface="Arial" panose="020B0604020202020204" pitchFamily="34" charset="0"/>
              </a:rPr>
              <a:t>격자 상의 계산의 어려움에 기반한 </a:t>
            </a:r>
            <a:r>
              <a:rPr lang="en-US" altLang="ko-KR" b="1" dirty="0">
                <a:solidFill>
                  <a:srgbClr val="0070C0"/>
                </a:solidFill>
                <a:latin typeface="Arial" panose="020B0604020202020204" pitchFamily="34" charset="0"/>
              </a:rPr>
              <a:t>NP-hard </a:t>
            </a:r>
            <a:r>
              <a:rPr lang="ko-KR" altLang="en-US" b="1" dirty="0">
                <a:solidFill>
                  <a:srgbClr val="0070C0"/>
                </a:solidFill>
                <a:latin typeface="Arial" panose="020B0604020202020204" pitchFamily="34" charset="0"/>
              </a:rPr>
              <a:t>문제</a:t>
            </a:r>
            <a:endParaRPr lang="en-US" altLang="ko-KR" b="1" dirty="0">
              <a:solidFill>
                <a:srgbClr val="0070C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SVP(shortest vector problem) 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: basis vector A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가 주어질 때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 0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이 아닌 벡터 중 가장 짧은 벡터는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?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CVP(closest vector problem)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: basis vector A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가 주어질 때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target vector t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와 가장 가까운 점 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p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는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      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	         			(</a:t>
            </a:r>
            <a:r>
              <a:rPr lang="en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는</a:t>
            </a:r>
            <a:r>
              <a:rPr lang="en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격자 위의 점일 필요 </a:t>
            </a:r>
            <a:r>
              <a:rPr lang="en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x) </a:t>
            </a:r>
            <a:endParaRPr lang="en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2E55E4-DF12-5044-9981-53D39FF170FB}"/>
              </a:ext>
            </a:extLst>
          </p:cNvPr>
          <p:cNvSpPr/>
          <p:nvPr/>
        </p:nvSpPr>
        <p:spPr>
          <a:xfrm>
            <a:off x="637308" y="2799618"/>
            <a:ext cx="11404271" cy="2626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lattice based public key cryptosystem 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NTRU </a:t>
            </a:r>
            <a:r>
              <a:rPr lang="en-US" altLang="ko-KR" sz="1600" b="1" dirty="0">
                <a:latin typeface="Arial" panose="020B0604020202020204" pitchFamily="34" charset="0"/>
              </a:rPr>
              <a:t>: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</a:rPr>
              <a:t>SVP</a:t>
            </a:r>
            <a:r>
              <a:rPr lang="ko-KR" altLang="en-US" sz="1600" dirty="0">
                <a:latin typeface="Arial" panose="020B0604020202020204" pitchFamily="34" charset="0"/>
              </a:rPr>
              <a:t>의 어려움에 기반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en" altLang="ko-KR" sz="500" dirty="0">
              <a:latin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lattice reduction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: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다른 기저를 갖는 격자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이 주어질 때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직교하는 벡터를 통해 축소 기저를 찾는 다항식 시간 알고리즘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LLL algorithm </a:t>
            </a:r>
            <a:r>
              <a:rPr lang="en" altLang="ko-KR" sz="1600" dirty="0">
                <a:latin typeface="Arial" panose="020B0604020202020204" pitchFamily="34" charset="0"/>
              </a:rPr>
              <a:t>: </a:t>
            </a:r>
            <a:r>
              <a:rPr lang="ko-KR" altLang="en-US" sz="1600" dirty="0">
                <a:latin typeface="Arial" panose="020B0604020202020204" pitchFamily="34" charset="0"/>
              </a:rPr>
              <a:t>격자 기반 축소 알고리즘 </a:t>
            </a:r>
            <a:r>
              <a:rPr lang="en-US" altLang="ko-KR" sz="1600" dirty="0"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en" altLang="ko-KR" sz="1600" dirty="0">
                <a:latin typeface="Arial" panose="020B0604020202020204" pitchFamily="34" charset="0"/>
              </a:rPr>
              <a:t>NTRU </a:t>
            </a:r>
            <a:r>
              <a:rPr lang="ko-KR" altLang="en-US" sz="1600" dirty="0">
                <a:latin typeface="Arial" panose="020B0604020202020204" pitchFamily="34" charset="0"/>
              </a:rPr>
              <a:t>공격</a:t>
            </a:r>
            <a:endParaRPr lang="en" altLang="ko-KR" sz="1600" dirty="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" altLang="ko-KR" sz="500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lattice reduction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은 짧은 벡터를 생성하도록 설계되어 있어 </a:t>
            </a:r>
            <a:r>
              <a:rPr lang="en" altLang="ko-KR" dirty="0">
                <a:solidFill>
                  <a:srgbClr val="000000"/>
                </a:solidFill>
                <a:latin typeface="Arial" panose="020B0604020202020204" pitchFamily="34" charset="0"/>
              </a:rPr>
              <a:t>SVP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해결에 도움이 됨 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0070C0"/>
                </a:solidFill>
                <a:latin typeface="Arial" panose="020B0604020202020204" pitchFamily="34" charset="0"/>
              </a:rPr>
              <a:t>       </a:t>
            </a:r>
            <a:r>
              <a:rPr lang="ko-KR" altLang="en-US" sz="1600" dirty="0">
                <a:solidFill>
                  <a:srgbClr val="0070C0"/>
                </a:solidFill>
                <a:latin typeface="Arial" panose="020B0604020202020204" pitchFamily="34" charset="0"/>
              </a:rPr>
              <a:t>→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이를 막기 위한 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parameter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설정</a:t>
            </a:r>
            <a:r>
              <a:rPr lang="en-US" altLang="ko-KR" sz="1600" b="1" dirty="0">
                <a:solidFill>
                  <a:srgbClr val="0070C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latin typeface="Arial" panose="020B0604020202020204" pitchFamily="34" charset="0"/>
              </a:rPr>
              <a:t>필요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49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NIST round2 - NTRU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BB8354D-565A-8143-B53F-E6B0A6ECD91C}"/>
              </a:ext>
            </a:extLst>
          </p:cNvPr>
          <p:cNvGrpSpPr/>
          <p:nvPr/>
        </p:nvGrpSpPr>
        <p:grpSpPr>
          <a:xfrm>
            <a:off x="285750" y="1117929"/>
            <a:ext cx="11620500" cy="4978400"/>
            <a:chOff x="285750" y="1117929"/>
            <a:chExt cx="11620500" cy="49784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5723284-AA7F-C54A-8D58-6400D4375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750" y="1117929"/>
              <a:ext cx="11620500" cy="4978400"/>
            </a:xfrm>
            <a:prstGeom prst="rect">
              <a:avLst/>
            </a:prstGeom>
          </p:spPr>
        </p:pic>
        <p:sp>
          <p:nvSpPr>
            <p:cNvPr id="3" name="액자 2">
              <a:extLst>
                <a:ext uri="{FF2B5EF4-FFF2-40B4-BE49-F238E27FC236}">
                  <a16:creationId xmlns:a16="http://schemas.microsoft.com/office/drawing/2014/main" id="{F07E7DF0-5646-944E-B84A-0DCE51F04870}"/>
                </a:ext>
              </a:extLst>
            </p:cNvPr>
            <p:cNvSpPr/>
            <p:nvPr/>
          </p:nvSpPr>
          <p:spPr>
            <a:xfrm>
              <a:off x="528685" y="1603169"/>
              <a:ext cx="730099" cy="391886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17ADAAC1-448E-644D-A688-D5711DDD0323}"/>
                </a:ext>
              </a:extLst>
            </p:cNvPr>
            <p:cNvSpPr/>
            <p:nvPr/>
          </p:nvSpPr>
          <p:spPr>
            <a:xfrm>
              <a:off x="528685" y="4760026"/>
              <a:ext cx="1347616" cy="391886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1714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</a:t>
            </a:r>
            <a:r>
              <a:rPr lang="ko-KR" altLang="en-US" sz="32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변형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AD8EBB-0F9D-A144-956F-A53C00579FEA}"/>
              </a:ext>
            </a:extLst>
          </p:cNvPr>
          <p:cNvSpPr/>
          <p:nvPr/>
        </p:nvSpPr>
        <p:spPr>
          <a:xfrm>
            <a:off x="637308" y="1506555"/>
            <a:ext cx="10869882" cy="4195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" altLang="ko-KR" b="1" dirty="0">
                <a:solidFill>
                  <a:srgbClr val="0070C0"/>
                </a:solidFill>
              </a:rPr>
              <a:t>NTRU-HRSS-KEM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600" dirty="0"/>
              <a:t>parameter</a:t>
            </a:r>
            <a:r>
              <a:rPr lang="en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제한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</a:rPr>
              <a:t>: NTRUKEM</a:t>
            </a:r>
            <a:r>
              <a:rPr lang="en" altLang="ko-KR" sz="1600" dirty="0">
                <a:latin typeface="Arial" panose="020B0604020202020204" pitchFamily="34" charset="0"/>
              </a:rPr>
              <a:t>743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" altLang="ko-KR" b="1" dirty="0">
                <a:solidFill>
                  <a:srgbClr val="0070C0"/>
                </a:solidFill>
              </a:rPr>
              <a:t>NTRU Prime</a:t>
            </a:r>
          </a:p>
          <a:p>
            <a:pPr marL="742950" lvl="1" indent="-28575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en" altLang="ko-KR" sz="1600" dirty="0"/>
              <a:t>N(</a:t>
            </a:r>
            <a:r>
              <a:rPr lang="ko-KR" altLang="en-US" sz="1600" dirty="0"/>
              <a:t>소수</a:t>
            </a:r>
            <a:r>
              <a:rPr lang="en-US" altLang="ko-KR" sz="1600" dirty="0"/>
              <a:t>), (</a:t>
            </a:r>
            <a:r>
              <a:rPr lang="en" altLang="ko-KR" sz="1600" dirty="0"/>
              <a:t>Z / q) [x] / (</a:t>
            </a:r>
            <a:r>
              <a:rPr lang="en" altLang="ko-KR" sz="1600" dirty="0" err="1"/>
              <a:t>x</a:t>
            </a:r>
            <a:r>
              <a:rPr lang="en" altLang="ko-KR" sz="1600" baseline="30000" dirty="0" err="1"/>
              <a:t>N</a:t>
            </a:r>
            <a:r>
              <a:rPr lang="en" altLang="ko-KR" sz="1600" baseline="30000" dirty="0"/>
              <a:t> </a:t>
            </a:r>
            <a:r>
              <a:rPr lang="en" altLang="ko-KR" sz="1600" dirty="0"/>
              <a:t>- x-1) </a:t>
            </a:r>
            <a:r>
              <a:rPr lang="ko-KR" altLang="en-US" sz="1600" dirty="0"/>
              <a:t>형식의 </a:t>
            </a:r>
            <a:r>
              <a:rPr lang="ko-KR" altLang="en-US" sz="1600" dirty="0" err="1"/>
              <a:t>유한체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742950" lvl="1" indent="-285750" fontAlgn="base">
              <a:lnSpc>
                <a:spcPct val="150000"/>
              </a:lnSpc>
              <a:buFont typeface="Wingdings" pitchFamily="2" charset="2"/>
              <a:buChar char="§"/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" altLang="ko-KR" b="1" dirty="0" err="1">
                <a:solidFill>
                  <a:srgbClr val="0070C0"/>
                </a:solidFill>
              </a:rPr>
              <a:t>NTRUSign</a:t>
            </a:r>
            <a:endParaRPr lang="en" altLang="ko-KR" b="1" dirty="0">
              <a:solidFill>
                <a:srgbClr val="0070C0"/>
              </a:solidFill>
            </a:endParaRPr>
          </a:p>
          <a:p>
            <a:pPr marL="742950" lvl="1" indent="-285750" fontAlgn="base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600" dirty="0"/>
              <a:t>전자서명</a:t>
            </a:r>
            <a:endParaRPr lang="en-US" altLang="ko-KR" sz="1600" dirty="0"/>
          </a:p>
          <a:p>
            <a:pPr lvl="1" fontAlgn="base">
              <a:lnSpc>
                <a:spcPct val="150000"/>
              </a:lnSpc>
            </a:pPr>
            <a:endParaRPr lang="ko-KR" altLang="en-US" dirty="0"/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dirty="0">
                <a:solidFill>
                  <a:srgbClr val="0070C0"/>
                </a:solidFill>
              </a:rPr>
              <a:t>키 분배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 err="1">
                <a:solidFill>
                  <a:srgbClr val="0070C0"/>
                </a:solidFill>
              </a:rPr>
              <a:t>영지식</a:t>
            </a:r>
            <a:r>
              <a:rPr lang="ko-KR" altLang="en-US" b="1" dirty="0">
                <a:solidFill>
                  <a:srgbClr val="0070C0"/>
                </a:solidFill>
              </a:rPr>
              <a:t> 증명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5522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</a:t>
            </a:r>
            <a:r>
              <a:rPr lang="ko-KR" altLang="en-US" sz="32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  <a:cs typeface="Calibri" panose="020F0502020204030204" pitchFamily="34" charset="0"/>
              </a:rPr>
              <a:t>효율적 구현에 대한 연구 진행</a:t>
            </a:r>
            <a:r>
              <a:rPr lang="en-US" altLang="ko-KR" sz="3200" b="1" dirty="0">
                <a:solidFill>
                  <a:srgbClr val="0070C0"/>
                </a:solidFill>
                <a:latin typeface="Nanum Myeongjo ExtraBold" panose="02020603020101020101" pitchFamily="18" charset="-127"/>
                <a:ea typeface="Nanum Myeongjo ExtraBold" panose="02020603020101020101" pitchFamily="18" charset="-127"/>
                <a:cs typeface="Calibri" panose="020F0502020204030204" pitchFamily="34" charset="0"/>
              </a:rPr>
              <a:t>..</a:t>
            </a:r>
            <a:endParaRPr lang="ko-KR" altLang="en-US" sz="3600" b="1" dirty="0">
              <a:solidFill>
                <a:srgbClr val="0070C0"/>
              </a:solidFill>
              <a:latin typeface="Nanum Myeongjo ExtraBold" panose="02020603020101020101" pitchFamily="18" charset="-127"/>
              <a:ea typeface="Nanum Myeongjo ExtraBold" panose="02020603020101020101" pitchFamily="18" charset="-127"/>
              <a:cs typeface="Calibri" panose="020F0502020204030204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EAD8EBB-0F9D-A144-956F-A53C00579FEA}"/>
              </a:ext>
            </a:extLst>
          </p:cNvPr>
          <p:cNvSpPr/>
          <p:nvPr/>
        </p:nvSpPr>
        <p:spPr>
          <a:xfrm>
            <a:off x="637307" y="1506555"/>
            <a:ext cx="11226141" cy="461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Hoffstein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과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Silverman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은 보안성은 유지한 채 </a:t>
            </a:r>
            <a:r>
              <a:rPr lang="ko-KR" altLang="en-US" dirty="0" err="1">
                <a:solidFill>
                  <a:srgbClr val="333333"/>
                </a:solidFill>
                <a:latin typeface="Roboto"/>
              </a:rPr>
              <a:t>연산량을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 줄이기 위해 특별한 형태의 다항식 사용 제안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>
                <a:solidFill>
                  <a:srgbClr val="333333"/>
                </a:solidFill>
                <a:latin typeface="Roboto"/>
              </a:rPr>
              <a:t>Bailey 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등은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NTRU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가 </a:t>
            </a:r>
            <a:r>
              <a:rPr lang="ko-KR" altLang="en-US" b="1" dirty="0">
                <a:solidFill>
                  <a:srgbClr val="0070C0"/>
                </a:solidFill>
                <a:latin typeface="Roboto"/>
              </a:rPr>
              <a:t>리소스가 제한된 장치 상에서 효과적으로 구현될 수 있다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는 것을 증명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Gaubatz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, </a:t>
            </a:r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Kaps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 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및 </a:t>
            </a:r>
            <a:r>
              <a:rPr lang="en-US" altLang="ko-KR" dirty="0" err="1">
                <a:solidFill>
                  <a:srgbClr val="333333"/>
                </a:solidFill>
                <a:latin typeface="Roboto"/>
              </a:rPr>
              <a:t>Sunar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는 </a:t>
            </a:r>
            <a:r>
              <a:rPr lang="en-US" altLang="ko-KR" b="1" dirty="0">
                <a:solidFill>
                  <a:srgbClr val="0070C0"/>
                </a:solidFill>
                <a:latin typeface="Roboto"/>
              </a:rPr>
              <a:t>3,000</a:t>
            </a:r>
            <a:r>
              <a:rPr lang="ko-KR" altLang="en-US" b="1" dirty="0">
                <a:solidFill>
                  <a:srgbClr val="0070C0"/>
                </a:solidFill>
                <a:latin typeface="Roboto"/>
              </a:rPr>
              <a:t>개 이하의 </a:t>
            </a:r>
            <a:r>
              <a:rPr lang="ko-KR" altLang="en-US" b="1" dirty="0" err="1">
                <a:solidFill>
                  <a:srgbClr val="0070C0"/>
                </a:solidFill>
                <a:latin typeface="Roboto"/>
              </a:rPr>
              <a:t>게이트</a:t>
            </a:r>
            <a:r>
              <a:rPr lang="ko-KR" altLang="en-US" dirty="0" err="1">
                <a:solidFill>
                  <a:srgbClr val="333333"/>
                </a:solidFill>
                <a:latin typeface="Roboto"/>
              </a:rPr>
              <a:t>만을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 사용하는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NTRU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의 하드웨어 구현을 제안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 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333333"/>
                </a:solidFill>
                <a:latin typeface="Roboto"/>
              </a:rPr>
              <a:t>    </a:t>
            </a:r>
            <a:r>
              <a:rPr lang="en-US" altLang="ko-KR" dirty="0">
                <a:solidFill>
                  <a:srgbClr val="333333"/>
                </a:solidFill>
                <a:latin typeface="Roboto"/>
                <a:sym typeface="Wingdings" pitchFamily="2" charset="2"/>
              </a:rPr>
              <a:t> 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센서 노드 상에서 공개 키 암호의 사용이 가능함을 증명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marL="285750" indent="-285750" fontAlgn="base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dirty="0">
                <a:solidFill>
                  <a:srgbClr val="333333"/>
                </a:solidFill>
                <a:latin typeface="Roboto"/>
              </a:rPr>
              <a:t>NTRU</a:t>
            </a:r>
            <a:r>
              <a:rPr lang="ko-KR" altLang="en-US" dirty="0" err="1">
                <a:solidFill>
                  <a:srgbClr val="333333"/>
                </a:solidFill>
                <a:latin typeface="Roboto"/>
              </a:rPr>
              <a:t>를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 변형하여 </a:t>
            </a:r>
            <a:r>
              <a:rPr lang="en-US" altLang="ko-KR" b="1" dirty="0">
                <a:solidFill>
                  <a:srgbClr val="2E75B6"/>
                </a:solidFill>
                <a:latin typeface="Roboto"/>
              </a:rPr>
              <a:t>IoT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 디바이스에 적용 </a:t>
            </a:r>
            <a:r>
              <a:rPr lang="en-US" altLang="ko-KR" dirty="0">
                <a:solidFill>
                  <a:srgbClr val="333333"/>
                </a:solidFill>
                <a:latin typeface="Roboto"/>
              </a:rPr>
              <a:t>/ </a:t>
            </a:r>
            <a:r>
              <a:rPr lang="en-US" altLang="ko-KR" b="1" dirty="0">
                <a:solidFill>
                  <a:srgbClr val="2E75B6"/>
                </a:solidFill>
                <a:latin typeface="Roboto"/>
              </a:rPr>
              <a:t>AVX2</a:t>
            </a:r>
            <a:r>
              <a:rPr lang="ko-KR" altLang="en-US" dirty="0" err="1">
                <a:solidFill>
                  <a:srgbClr val="333333"/>
                </a:solidFill>
                <a:latin typeface="Roboto"/>
              </a:rPr>
              <a:t>를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 사용하여 최적화한 결과도 있음 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fontAlgn="base">
              <a:lnSpc>
                <a:spcPct val="150000"/>
              </a:lnSpc>
            </a:pPr>
            <a:endParaRPr lang="en-US" altLang="ko-KR" dirty="0">
              <a:solidFill>
                <a:srgbClr val="333333"/>
              </a:solidFill>
              <a:latin typeface="Roboto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b="1" dirty="0" err="1">
                <a:solidFill>
                  <a:srgbClr val="0070C0"/>
                </a:solidFill>
                <a:latin typeface="Roboto"/>
              </a:rPr>
              <a:t>연산량</a:t>
            </a:r>
            <a:r>
              <a:rPr lang="ko-KR" altLang="en-US" b="1" dirty="0">
                <a:solidFill>
                  <a:srgbClr val="0070C0"/>
                </a:solidFill>
                <a:latin typeface="Roboto"/>
              </a:rPr>
              <a:t> 감소의 필요성 여전히 존재</a:t>
            </a:r>
            <a:endParaRPr lang="en-US" altLang="ko-KR" b="1" dirty="0">
              <a:solidFill>
                <a:srgbClr val="0070C0"/>
              </a:solidFill>
              <a:latin typeface="Roboto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dirty="0">
                <a:solidFill>
                  <a:srgbClr val="333333"/>
                </a:solidFill>
                <a:latin typeface="Roboto"/>
              </a:rPr>
              <a:t>가장 큰 비중을 차지하는 </a:t>
            </a:r>
            <a:r>
              <a:rPr lang="ko-KR" altLang="en-US" b="1" dirty="0">
                <a:solidFill>
                  <a:srgbClr val="0070C0"/>
                </a:solidFill>
                <a:latin typeface="Roboto"/>
              </a:rPr>
              <a:t>다항식 </a:t>
            </a:r>
            <a:r>
              <a:rPr lang="ko-KR" altLang="en-US" b="1" dirty="0" err="1">
                <a:solidFill>
                  <a:srgbClr val="0070C0"/>
                </a:solidFill>
                <a:latin typeface="Roboto"/>
              </a:rPr>
              <a:t>컨볼루션</a:t>
            </a:r>
            <a:r>
              <a:rPr lang="ko-KR" altLang="en-US" b="1" dirty="0">
                <a:solidFill>
                  <a:srgbClr val="0070C0"/>
                </a:solidFill>
                <a:latin typeface="Roboto"/>
              </a:rPr>
              <a:t> 연산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에 대한 </a:t>
            </a:r>
            <a:r>
              <a:rPr lang="ko-KR" altLang="en-US" dirty="0" err="1">
                <a:solidFill>
                  <a:srgbClr val="333333"/>
                </a:solidFill>
                <a:latin typeface="Roboto"/>
              </a:rPr>
              <a:t>연산량</a:t>
            </a:r>
            <a:r>
              <a:rPr lang="ko-KR" altLang="en-US" dirty="0">
                <a:solidFill>
                  <a:srgbClr val="333333"/>
                </a:solidFill>
                <a:latin typeface="Roboto"/>
              </a:rPr>
              <a:t> 감소 필요</a:t>
            </a:r>
            <a:endParaRPr lang="en-US" altLang="ko-KR" dirty="0">
              <a:solidFill>
                <a:srgbClr val="333333"/>
              </a:solidFill>
              <a:latin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951937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public key cryptosystem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126555"/>
                <a:ext cx="10869882" cy="498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dirty="0">
                    <a:solidFill>
                      <a:srgbClr val="000000"/>
                    </a:solidFill>
                    <a:latin typeface="+mj-ea"/>
                    <a:ea typeface="+mj-ea"/>
                  </a:rPr>
                  <a:t>RLWE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를</a:t>
                </a:r>
                <a:r>
                  <a:rPr lang="ko-KR" altLang="en-US" dirty="0">
                    <a:solidFill>
                      <a:srgbClr val="000000"/>
                    </a:solidFill>
                    <a:latin typeface="+mj-ea"/>
                    <a:ea typeface="+mj-ea"/>
                  </a:rPr>
                  <a:t> 기반으로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polynomial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ring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에서 기본 연산 수행</a:t>
                </a:r>
                <a:endParaRPr lang="en-US" altLang="ko-KR" b="1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1600" b="1" i="1" smtClean="0"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대한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다항식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sz="1600" i="1">
                        <a:latin typeface="Cambria Math" panose="02040503050406030204" pitchFamily="18" charset="0"/>
                      </a:rPr>
                      <m:t>링</m:t>
                    </m:r>
                  </m:oMath>
                </a14:m>
                <a:r>
                  <a:rPr kumimoji="1" lang="en-US" altLang="ko-KR" sz="1600" i="1" dirty="0">
                    <a:latin typeface="Cambria Math" panose="02040503050406030204" pitchFamily="18" charset="0"/>
                    <a:sym typeface="Wingdings" pitchFamily="2" charset="2"/>
                  </a:rPr>
                  <a:t>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→ 정수 계수를 갖는 모든 다항식들의 집합</a:t>
                </a:r>
                <a:endParaRPr lang="ko-KR" altLang="en-US" sz="1600" dirty="0"/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𝒁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/(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𝑿𝒏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" altLang="ko-KR" sz="16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모든 다항식들의 집합은 </a:t>
                </a:r>
                <a:r>
                  <a:rPr lang="en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ring </a:t>
                </a:r>
                <a14:m>
                  <m:oMath xmlns:m="http://schemas.openxmlformats.org/officeDocument/2006/math"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𝑹</m:t>
                    </m:r>
                    <m:r>
                      <a:rPr kumimoji="1" lang="en-US" altLang="ko-KR" sz="16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에서 정의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계수가 정수이고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, n-1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차 다항식 사용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  : </a:t>
                </a:r>
                <a14:m>
                  <m:oMath xmlns:m="http://schemas.openxmlformats.org/officeDocument/2006/math"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ko-KR" sz="16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kumimoji="1" lang="en-US" altLang="ko-KR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R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kumimoji="1" lang="en-US" altLang="ko-KR" sz="1600" b="1" i="1" baseline="-25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sz="1600" b="1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kumimoji="1" lang="en-US" altLang="ko-KR" sz="16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p>
                      <m:sSupPr>
                        <m:ctrlPr>
                          <a:rPr kumimoji="1" lang="en-US" altLang="ko-KR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kumimoji="1" lang="en-US" altLang="ko-KR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ko-KR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ko-KR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ko-KR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/>
                        </m:sSubSup>
                        <m:r>
                          <a:rPr kumimoji="1" lang="en-US" altLang="ko-KR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kumimoji="1" lang="en-US" altLang="ko-KR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kumimoji="1" lang="en-US" altLang="ko-KR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ko-KR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kumimoji="1" lang="en-US" altLang="ko-KR" sz="1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600" b="1" dirty="0">
                    <a:solidFill>
                      <a:srgbClr val="0070C0"/>
                    </a:solidFill>
                  </a:rPr>
                  <a:t> </a:t>
                </a:r>
                <a:endParaRPr lang="en-US" altLang="ko-KR" sz="500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기본 연산</a:t>
                </a:r>
                <a:endParaRPr lang="en-US" altLang="ko-KR" dirty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600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Circular Convolution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: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순환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합성곱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O(</a:t>
                </a:r>
                <a:r>
                  <a:rPr lang="en-US" altLang="ko-KR" sz="16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NlogN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ko-KR" altLang="en-US" sz="1600" b="1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다항식 곱셈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에 사용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 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시간 소모가 가장 많은 과정 </a:t>
                </a: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 </a:t>
                </a:r>
                <a:r>
                  <a:rPr lang="ko-KR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연산량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 줄일 필요가 있음</a:t>
                </a:r>
                <a:endParaRPr lang="en-US" altLang="ko-KR" sz="1600" dirty="0">
                  <a:solidFill>
                    <a:srgbClr val="000000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RSA(modular multiplication), ECC(Elliptic Curve Addition), NTRU(Convolution)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altLang="ko-KR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Convolution </a:t>
                </a:r>
                <a:r>
                  <a:rPr lang="ko-KR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sym typeface="Wingdings" pitchFamily="2" charset="2"/>
                  </a:rPr>
                  <a:t>연산은 기존의 공개키 암호의 연산보다 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Arial" panose="020B0604020202020204" pitchFamily="34" charset="0"/>
                    <a:sym typeface="Wingdings" pitchFamily="2" charset="2"/>
                  </a:rPr>
                  <a:t>암</a:t>
                </a:r>
                <a:r>
                  <a:rPr lang="en-US" altLang="ko-KR" sz="1600" b="1" dirty="0">
                    <a:solidFill>
                      <a:srgbClr val="0070C0"/>
                    </a:solidFill>
                    <a:latin typeface="Arial" panose="020B0604020202020204" pitchFamily="34" charset="0"/>
                    <a:sym typeface="Wingdings" pitchFamily="2" charset="2"/>
                  </a:rPr>
                  <a:t>/</a:t>
                </a:r>
                <a:r>
                  <a:rPr lang="ko-KR" altLang="en-US" sz="1600" b="1" dirty="0">
                    <a:solidFill>
                      <a:srgbClr val="0070C0"/>
                    </a:solidFill>
                    <a:latin typeface="Arial" panose="020B0604020202020204" pitchFamily="34" charset="0"/>
                    <a:sym typeface="Wingdings" pitchFamily="2" charset="2"/>
                  </a:rPr>
                  <a:t>복호화가 빠르고 효율적</a:t>
                </a:r>
                <a:endParaRPr lang="en-US" altLang="ko-KR" sz="1600" b="1" dirty="0">
                  <a:solidFill>
                    <a:srgbClr val="0070C0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endParaRPr lang="en-US" altLang="ko-KR" sz="500" dirty="0">
                  <a:solidFill>
                    <a:srgbClr val="000000"/>
                  </a:solidFill>
                  <a:latin typeface="Arial" panose="020B0604020202020204" pitchFamily="34" charset="0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ko-KR" altLang="en-US" dirty="0">
                    <a:solidFill>
                      <a:srgbClr val="000000"/>
                    </a:solidFill>
                    <a:latin typeface="+mj-ea"/>
                    <a:ea typeface="+mj-ea"/>
                  </a:rPr>
                  <a:t>격자에서 짧은 벡터를 찾는 어려움</a:t>
                </a:r>
                <a:r>
                  <a:rPr lang="en-US" altLang="ko-KR" dirty="0">
                    <a:solidFill>
                      <a:srgbClr val="000000"/>
                    </a:solidFill>
                    <a:latin typeface="+mj-ea"/>
                    <a:ea typeface="+mj-ea"/>
                  </a:rPr>
                  <a:t>(SVP)</a:t>
                </a:r>
                <a:r>
                  <a:rPr lang="ko-KR" altLang="en-US" dirty="0">
                    <a:solidFill>
                      <a:srgbClr val="000000"/>
                    </a:solidFill>
                    <a:latin typeface="+mj-ea"/>
                    <a:ea typeface="+mj-ea"/>
                  </a:rPr>
                  <a:t>을 기반으로 안전성을 제공</a:t>
                </a:r>
                <a:r>
                  <a:rPr lang="en-US" altLang="ko-KR" dirty="0">
                    <a:solidFill>
                      <a:srgbClr val="000000"/>
                    </a:solidFill>
                    <a:latin typeface="+mj-ea"/>
                    <a:ea typeface="+mj-ea"/>
                  </a:rPr>
                  <a:t> &amp;</a:t>
                </a:r>
                <a:r>
                  <a:rPr lang="ko-KR" altLang="en-US" dirty="0">
                    <a:solidFill>
                      <a:srgbClr val="000000"/>
                    </a:solidFill>
                    <a:latin typeface="+mj-ea"/>
                    <a:ea typeface="+mj-ea"/>
                  </a:rPr>
                  <a:t> </a:t>
                </a:r>
                <a:r>
                  <a:rPr lang="ko-KR" altLang="en-US" dirty="0" err="1">
                    <a:solidFill>
                      <a:srgbClr val="000000"/>
                    </a:solidFill>
                    <a:latin typeface="+mj-ea"/>
                    <a:ea typeface="+mj-ea"/>
                  </a:rPr>
                  <a:t>복호화</a:t>
                </a:r>
                <a:endParaRPr lang="en-US" altLang="ko-KR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>
                    <a:solidFill>
                      <a:srgbClr val="000000"/>
                    </a:solidFill>
                    <a:latin typeface="+mj-ea"/>
                    <a:ea typeface="+mj-ea"/>
                  </a:rPr>
                  <a:t>양자 컴퓨팅 공격에도 안전</a:t>
                </a:r>
                <a:endParaRPr lang="en-US" altLang="ko-KR" sz="16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500" dirty="0">
                  <a:solidFill>
                    <a:srgbClr val="000000"/>
                  </a:solidFill>
                  <a:latin typeface="+mj-ea"/>
                  <a:ea typeface="+mj-ea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Ø"/>
                </a:pP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빠른 연산 속도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/ SW, HW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 구현 용이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/ 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적은 메모리 사용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/ 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키 생성 쉬움 </a:t>
                </a:r>
                <a:r>
                  <a:rPr lang="en-US" altLang="ko-KR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/ </a:t>
                </a:r>
                <a:r>
                  <a:rPr lang="ko-KR" altLang="en-US" b="1" dirty="0">
                    <a:solidFill>
                      <a:srgbClr val="0070C0"/>
                    </a:solidFill>
                    <a:latin typeface="+mj-ea"/>
                    <a:ea typeface="+mj-ea"/>
                  </a:rPr>
                  <a:t>양자 알고리즘 공격에 안전</a:t>
                </a:r>
                <a:endParaRPr lang="en-US" altLang="ko-KR" b="1" dirty="0">
                  <a:solidFill>
                    <a:srgbClr val="0070C0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126555"/>
                <a:ext cx="10869882" cy="4989764"/>
              </a:xfrm>
              <a:prstGeom prst="rect">
                <a:avLst/>
              </a:prstGeom>
              <a:blipFill>
                <a:blip r:embed="rId3"/>
                <a:stretch>
                  <a:fillRect l="-233" r="-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>
            <a:extLst>
              <a:ext uri="{FF2B5EF4-FFF2-40B4-BE49-F238E27FC236}">
                <a16:creationId xmlns:a16="http://schemas.microsoft.com/office/drawing/2014/main" id="{128285F0-0EB1-FA4F-AF3A-081EED97FE35}"/>
              </a:ext>
            </a:extLst>
          </p:cNvPr>
          <p:cNvGrpSpPr/>
          <p:nvPr/>
        </p:nvGrpSpPr>
        <p:grpSpPr>
          <a:xfrm>
            <a:off x="6966855" y="349099"/>
            <a:ext cx="6179129" cy="938698"/>
            <a:chOff x="386184" y="2790703"/>
            <a:chExt cx="13840455" cy="2857616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B27CCD1-7AE5-734A-8399-B268F6E62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184" y="2790703"/>
              <a:ext cx="11530940" cy="2833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E0ACE62-5F3F-0E4D-BFBB-83999AE8DE7B}"/>
                </a:ext>
              </a:extLst>
            </p:cNvPr>
            <p:cNvSpPr/>
            <p:nvPr/>
          </p:nvSpPr>
          <p:spPr>
            <a:xfrm>
              <a:off x="4239491" y="5386709"/>
              <a:ext cx="9987148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" altLang="ko-KR" sz="1100" u="sng" dirty="0">
                  <a:solidFill>
                    <a:srgbClr val="1155CC"/>
                  </a:solidFill>
                  <a:latin typeface="Gulim" panose="020B0600000101010101" pitchFamily="34" charset="-127"/>
                  <a:ea typeface="Gulim" panose="020B0600000101010101" pitchFamily="34" charset="-127"/>
                  <a:hlinkClick r:id="rId6"/>
                </a:rPr>
                <a:t>https://www.kci.go.kr/kciportal/ci/sereArticleSearch/artiPreView.kci?sereArticleSearchBean.artiId=ART002345480</a:t>
              </a:r>
              <a:r>
                <a:rPr lang="en" altLang="ko-KR" sz="1100" dirty="0">
                  <a:solidFill>
                    <a:srgbClr val="000000"/>
                  </a:solidFill>
                  <a:latin typeface="Gulim" panose="020B0600000101010101" pitchFamily="34" charset="-127"/>
                  <a:ea typeface="Gulim" panose="020B0600000101010101" pitchFamily="34" charset="-127"/>
                </a:rPr>
                <a:t>)</a:t>
              </a:r>
              <a:endParaRPr lang="ko-KR" altLang="en-US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391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D38C54-BB98-B041-951D-64C5C5DB71E6}"/>
              </a:ext>
            </a:extLst>
          </p:cNvPr>
          <p:cNvSpPr txBox="1"/>
          <p:nvPr/>
        </p:nvSpPr>
        <p:spPr>
          <a:xfrm>
            <a:off x="493059" y="268941"/>
            <a:ext cx="9050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0070C0"/>
                </a:solidFill>
                <a:latin typeface="Eurostile" panose="020B0504020202050204" pitchFamily="34" charset="0"/>
                <a:ea typeface="Nanum Myeongjo ExtraBold" panose="02020603020101020101" pitchFamily="18" charset="-127"/>
              </a:rPr>
              <a:t>NTRU public key cryptosystem</a:t>
            </a:r>
            <a:endParaRPr lang="ko-KR" altLang="en-US" sz="3600" b="1" dirty="0">
              <a:solidFill>
                <a:srgbClr val="0070C0"/>
              </a:solidFill>
              <a:latin typeface="Eurostile" panose="020B0504020202050204" pitchFamily="34" charset="0"/>
              <a:ea typeface="Nanum Myeongjo ExtraBold" panose="0202060302010102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/>
              <p:nvPr/>
            </p:nvSpPr>
            <p:spPr>
              <a:xfrm>
                <a:off x="637308" y="1055305"/>
                <a:ext cx="11071762" cy="45216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b="1" dirty="0">
                    <a:solidFill>
                      <a:srgbClr val="0070C0"/>
                    </a:solidFill>
                    <a:latin typeface="+mn-ea"/>
                  </a:rPr>
                  <a:t>parameter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</a:t>
                </a:r>
                <a:r>
                  <a:rPr lang="ko-KR" altLang="en-US" sz="1600" dirty="0">
                    <a:latin typeface="+mn-ea"/>
                  </a:rPr>
                  <a:t>소수</a:t>
                </a:r>
                <a:r>
                  <a:rPr lang="en-US" altLang="ko-KR" sz="1600" dirty="0">
                    <a:latin typeface="+mn-ea"/>
                  </a:rPr>
                  <a:t>),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(2</a:t>
                </a:r>
                <a:r>
                  <a:rPr lang="en-US" altLang="ko-KR" sz="1600" baseline="30000" dirty="0">
                    <a:latin typeface="+mn-ea"/>
                  </a:rPr>
                  <a:t>x</a:t>
                </a:r>
                <a:r>
                  <a:rPr lang="ko-KR" altLang="en-US" sz="1600" dirty="0">
                    <a:latin typeface="+mn-ea"/>
                  </a:rPr>
                  <a:t> </a:t>
                </a:r>
                <a:r>
                  <a:rPr lang="en-US" altLang="ko-KR" sz="1600" dirty="0">
                    <a:latin typeface="+mn-ea"/>
                  </a:rPr>
                  <a:t>: 2</a:t>
                </a:r>
                <a:r>
                  <a:rPr lang="ko-KR" altLang="en-US" sz="1600" dirty="0">
                    <a:latin typeface="+mn-ea"/>
                  </a:rPr>
                  <a:t>의 거듭제곱</a:t>
                </a:r>
                <a:r>
                  <a:rPr lang="en-US" altLang="ko-KR" sz="1600" dirty="0">
                    <a:latin typeface="+mn-ea"/>
                  </a:rPr>
                  <a:t>)</a:t>
                </a: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altLang="ko-KR" sz="1600" b="1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ko-KR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(p</a:t>
                </a:r>
                <a:r>
                  <a:rPr lang="ko-KR" altLang="en-US" sz="1600" dirty="0">
                    <a:latin typeface="+mn-ea"/>
                  </a:rPr>
                  <a:t>와 </a:t>
                </a:r>
                <a:r>
                  <a:rPr lang="en-US" altLang="ko-KR" sz="1600" dirty="0">
                    <a:latin typeface="+mn-ea"/>
                  </a:rPr>
                  <a:t>q</a:t>
                </a:r>
                <a:r>
                  <a:rPr lang="ko-KR" altLang="en-US" sz="1600" dirty="0">
                    <a:latin typeface="+mn-ea"/>
                  </a:rPr>
                  <a:t>는 소수일 필요 없고 </a:t>
                </a:r>
                <a:r>
                  <a:rPr lang="ko-KR" altLang="en-US" sz="1600" b="1" dirty="0" err="1">
                    <a:solidFill>
                      <a:srgbClr val="2E75B6"/>
                    </a:solidFill>
                    <a:latin typeface="+mn-ea"/>
                  </a:rPr>
                  <a:t>서로소</a:t>
                </a:r>
                <a:r>
                  <a:rPr lang="en-US" altLang="ko-KR" sz="1600" dirty="0">
                    <a:latin typeface="+mn-ea"/>
                  </a:rPr>
                  <a:t>) 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en-US" altLang="ko-KR" sz="1600" dirty="0">
                    <a:latin typeface="+mn-ea"/>
                    <a:sym typeface="Wingdings" pitchFamily="2" charset="2"/>
                  </a:rPr>
                  <a:t> </a:t>
                </a:r>
                <a:r>
                  <a:rPr lang="ko-KR" altLang="en-US" sz="1600" dirty="0">
                    <a:latin typeface="+mn-ea"/>
                    <a:sym typeface="Wingdings" pitchFamily="2" charset="2"/>
                  </a:rPr>
                  <a:t>공개 </a:t>
                </a:r>
                <a:r>
                  <a:rPr lang="ko-KR" altLang="en-US" sz="1600" dirty="0" err="1">
                    <a:latin typeface="+mn-ea"/>
                    <a:sym typeface="Wingdings" pitchFamily="2" charset="2"/>
                  </a:rPr>
                  <a:t>파라미터</a:t>
                </a:r>
                <a:endParaRPr lang="en-US" altLang="ko-KR" sz="1600" dirty="0">
                  <a:latin typeface="+mn-ea"/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endParaRPr lang="en-US" altLang="ko-KR" sz="500" dirty="0">
                  <a:latin typeface="+mn-ea"/>
                  <a:sym typeface="Wingdings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en-US" altLang="ko-KR" b="1" dirty="0">
                    <a:solidFill>
                      <a:srgbClr val="2E75B6"/>
                    </a:solidFill>
                    <a:latin typeface="+mn-ea"/>
                    <a:sym typeface="Wingdings" pitchFamily="2" charset="2"/>
                  </a:rPr>
                  <a:t>4 sets </a:t>
                </a:r>
                <a:r>
                  <a:rPr lang="en-US" altLang="ko-KR" dirty="0">
                    <a:latin typeface="+mn-ea"/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kumimoji="1" lang="en-US" altLang="ko-KR" b="1" i="1" baseline="-2500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𝑳𝒈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𝑳𝒓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,  </m:t>
                    </m:r>
                    <m:r>
                      <a:rPr kumimoji="1" lang="en-US" altLang="ko-KR" b="1" i="1">
                        <a:latin typeface="Cambria Math" panose="02040503050406030204" pitchFamily="18" charset="0"/>
                      </a:rPr>
                      <m:t>𝑳𝒎</m:t>
                    </m:r>
                    <m:r>
                      <m:rPr>
                        <m:nor/>
                      </m:rPr>
                      <a:rPr kumimoji="1" lang="en-US" altLang="ko-KR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b="1" baseline="-25000" dirty="0"/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𝑠𝑎𝑚𝑝𝑙𝑖𝑛𝑔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sz="1600" dirty="0">
                    <a:latin typeface="+mn-ea"/>
                  </a:rPr>
                  <a:t> : randomness </a:t>
                </a:r>
                <a:r>
                  <a:rPr lang="en-US" altLang="ko-KR" sz="1600" dirty="0">
                    <a:latin typeface="+mn-ea"/>
                    <a:sym typeface="Wingdings" pitchFamily="2" charset="2"/>
                  </a:rPr>
                  <a:t> polynomial : </a:t>
                </a:r>
                <a:r>
                  <a:rPr lang="ko-KR" altLang="en-US" sz="1600" dirty="0">
                    <a:latin typeface="+mn-ea"/>
                    <a:sym typeface="Wingdings" pitchFamily="2" charset="2"/>
                  </a:rPr>
                  <a:t>확률론적 알고리즘</a:t>
                </a:r>
                <a:endParaRPr lang="en-US" altLang="ko-KR" sz="1050" dirty="0">
                  <a:latin typeface="+mn-ea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en-US" altLang="ko-KR" sz="1600" dirty="0"/>
                  <a:t>ex) </a:t>
                </a:r>
                <a:r>
                  <a:rPr lang="en" altLang="ko-KR" sz="1600" dirty="0"/>
                  <a:t>hps2048509 </a:t>
                </a:r>
                <a:r>
                  <a:rPr lang="ko-KR" altLang="en-US" sz="1600" dirty="0"/>
                  <a:t>의 </a:t>
                </a:r>
                <a:r>
                  <a:rPr lang="en" altLang="ko-KR" sz="1600" dirty="0"/>
                  <a:t>sampling </a:t>
                </a:r>
                <a:r>
                  <a:rPr lang="en-US" altLang="ko-KR" sz="16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1600" b="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=509,</m:t>
                    </m:r>
                    <m:r>
                      <a:rPr lang="en-US" altLang="ko-KR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=2048 →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임</m:t>
                    </m:r>
                    <m:r>
                      <a:rPr lang="ko-KR" altLang="en-US" sz="1600" i="1" dirty="0" smtClean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의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4064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𝑏𝑖𝑡𝑠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(=508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𝑏𝑦𝑡𝑒</m:t>
                    </m:r>
                    <m:r>
                      <a:rPr lang="en-US" altLang="ko-KR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400" dirty="0">
                  <a:latin typeface="+mn-ea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+mn-ea"/>
                  </a:rPr>
                  <a:t>4064bit 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 mod 3  </a:t>
                </a:r>
                <a:r>
                  <a:rPr lang="ko-KR" altLang="en-US" sz="1400" dirty="0">
                    <a:latin typeface="+mn-ea"/>
                    <a:sym typeface="Wingdings" pitchFamily="2" charset="2"/>
                  </a:rPr>
                  <a:t>각 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byte</a:t>
                </a:r>
                <a:r>
                  <a:rPr lang="ko-KR" altLang="en-US" sz="1400" dirty="0" err="1">
                    <a:latin typeface="+mn-ea"/>
                    <a:sym typeface="Wingdings" pitchFamily="2" charset="2"/>
                  </a:rPr>
                  <a:t>를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 -1, 0, 1</a:t>
                </a:r>
                <a:r>
                  <a:rPr lang="ko-KR" altLang="en-US" sz="1400" dirty="0" err="1">
                    <a:latin typeface="+mn-ea"/>
                    <a:sym typeface="Wingdings" pitchFamily="2" charset="2"/>
                  </a:rPr>
                  <a:t>으로</a:t>
                </a:r>
                <a:r>
                  <a:rPr lang="ko-KR" altLang="en-US" sz="1400" dirty="0">
                    <a:latin typeface="+mn-ea"/>
                    <a:sym typeface="Wingdings" pitchFamily="2" charset="2"/>
                  </a:rPr>
                  <a:t> 변환 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(0, 1, 2</a:t>
                </a:r>
                <a:r>
                  <a:rPr lang="ko-KR" altLang="en-US" sz="1400" dirty="0">
                    <a:latin typeface="+mn-ea"/>
                    <a:sym typeface="Wingdings" pitchFamily="2" charset="2"/>
                  </a:rPr>
                  <a:t>지만 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-1 </a:t>
                </a:r>
                <a14:m>
                  <m:oMath xmlns:m="http://schemas.openxmlformats.org/officeDocument/2006/math">
                    <m:r>
                      <a:rPr lang="en" altLang="ko-KR" sz="1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Gulim" panose="020B0600000101010101" pitchFamily="34" charset="-127"/>
                      </a:rPr>
                      <m:t>≡ </m:t>
                    </m:r>
                  </m:oMath>
                </a14:m>
                <a:r>
                  <a:rPr lang="en-US" altLang="ko-KR" sz="1400" dirty="0">
                    <a:latin typeface="+mn-ea"/>
                    <a:sym typeface="Wingdings" pitchFamily="2" charset="2"/>
                  </a:rPr>
                  <a:t>2 mod 3)</a:t>
                </a:r>
              </a:p>
              <a:p>
                <a:pPr marL="1200150" lvl="2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latin typeface="+mn-ea"/>
                    <a:sym typeface="Wingdings" pitchFamily="2" charset="2"/>
                  </a:rPr>
                  <a:t>509</a:t>
                </a:r>
                <a:r>
                  <a:rPr lang="ko-KR" altLang="en-US" sz="1400" dirty="0">
                    <a:latin typeface="+mn-ea"/>
                    <a:sym typeface="Wingdings" pitchFamily="2" charset="2"/>
                  </a:rPr>
                  <a:t>번째 계수는 항상 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0</a:t>
                </a:r>
                <a:r>
                  <a:rPr lang="ko-KR" altLang="en-US" sz="1400" dirty="0" err="1">
                    <a:latin typeface="+mn-ea"/>
                    <a:sym typeface="Wingdings" pitchFamily="2" charset="2"/>
                  </a:rPr>
                  <a:t>으로</a:t>
                </a:r>
                <a:r>
                  <a:rPr lang="ko-KR" altLang="en-US" sz="1400" dirty="0">
                    <a:latin typeface="+mn-ea"/>
                    <a:sym typeface="Wingdings" pitchFamily="2" charset="2"/>
                  </a:rPr>
                  <a:t> </a:t>
                </a:r>
                <a:r>
                  <a:rPr lang="en-US" altLang="ko-KR" sz="1400" dirty="0">
                    <a:latin typeface="+mn-ea"/>
                    <a:sym typeface="Wingdings" pitchFamily="2" charset="2"/>
                  </a:rPr>
                  <a:t>set   </a:t>
                </a:r>
                <a14:m>
                  <m:oMath xmlns:m="http://schemas.openxmlformats.org/officeDocument/2006/math">
                    <m:r>
                      <a:rPr lang="ko-KR" altLang="en-US" sz="1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다</m:t>
                    </m:r>
                    <m:r>
                      <a:rPr lang="ko-KR" alt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항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식</m:t>
                    </m:r>
                    <m:r>
                      <a:rPr lang="ko-KR" altLang="en-US" sz="1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lang="en-US" altLang="ko-KR" sz="1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4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1400" dirty="0">
                    <a:latin typeface="+mn-ea"/>
                    <a:sym typeface="Wingdings" pitchFamily="2" charset="2"/>
                  </a:rPr>
                  <a:t> 509</a:t>
                </a:r>
                <a:r>
                  <a:rPr lang="ko-KR" altLang="en-US" sz="1400" dirty="0">
                    <a:latin typeface="+mn-ea"/>
                    <a:sym typeface="Wingdings" pitchFamily="2" charset="2"/>
                  </a:rPr>
                  <a:t>개의 작은 계수들 </a:t>
                </a:r>
                <a:endParaRPr lang="en-US" altLang="ko-KR" sz="1000" dirty="0">
                  <a:latin typeface="+mn-ea"/>
                  <a:sym typeface="Wingdings" pitchFamily="2" charset="2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Wingdings" pitchFamily="2" charset="2"/>
                  <a:buChar char="§"/>
                </a:pPr>
                <a:r>
                  <a:rPr lang="ko-KR" altLang="en-US" sz="1600" dirty="0"/>
                  <a:t>다항식 만든 후 </a:t>
                </a:r>
                <a:r>
                  <a:rPr lang="en-US" altLang="ko-KR" sz="1600" dirty="0"/>
                  <a:t>fisher-Yates shuffle </a:t>
                </a:r>
                <a:r>
                  <a:rPr lang="ko-KR" altLang="en-US" sz="1600" dirty="0"/>
                  <a:t>등의 알고리즘으로 무작위로 섞는 방법이 가장 간단</a:t>
                </a:r>
                <a:endParaRPr lang="en-US" altLang="ko-KR" sz="1600" dirty="0"/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ko-KR" altLang="en-US" sz="1400" dirty="0">
                    <a:sym typeface="Wingdings" pitchFamily="2" charset="2"/>
                  </a:rPr>
                  <a:t>다항식이 큰 경우 일정 시간 안에 실행 불가 등의 문제점 존재</a:t>
                </a:r>
                <a:endParaRPr lang="en-US" altLang="ko-KR" sz="1400" dirty="0">
                  <a:sym typeface="Wingdings" pitchFamily="2" charset="2"/>
                </a:endParaRPr>
              </a:p>
              <a:p>
                <a:pPr marL="1200150" lvl="2" indent="-285750">
                  <a:lnSpc>
                    <a:spcPct val="150000"/>
                  </a:lnSpc>
                  <a:buFont typeface="Wingdings" pitchFamily="2" charset="2"/>
                  <a:buChar char="à"/>
                </a:pPr>
                <a:r>
                  <a:rPr lang="en-US" altLang="ko-KR" sz="1400" dirty="0">
                    <a:sym typeface="Wingdings" pitchFamily="2" charset="2"/>
                  </a:rPr>
                  <a:t>NTRU</a:t>
                </a:r>
                <a:r>
                  <a:rPr lang="ko-KR" altLang="en-US" sz="1400" dirty="0">
                    <a:sym typeface="Wingdings" pitchFamily="2" charset="2"/>
                  </a:rPr>
                  <a:t>는 </a:t>
                </a:r>
                <a:r>
                  <a:rPr lang="en-US" altLang="ko-KR" sz="1400" dirty="0">
                    <a:sym typeface="Wingdings" pitchFamily="2" charset="2"/>
                  </a:rPr>
                  <a:t>shuffle</a:t>
                </a:r>
                <a:r>
                  <a:rPr lang="ko-KR" altLang="en-US" sz="1400" dirty="0">
                    <a:sym typeface="Wingdings" pitchFamily="2" charset="2"/>
                  </a:rPr>
                  <a:t>대신 정렬을 사용</a:t>
                </a:r>
                <a:endParaRPr lang="en" altLang="ko-KR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6EAD8EBB-0F9D-A144-956F-A53C00579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308" y="1055305"/>
                <a:ext cx="11071762" cy="4521622"/>
              </a:xfrm>
              <a:prstGeom prst="rect">
                <a:avLst/>
              </a:prstGeom>
              <a:blipFill>
                <a:blip r:embed="rId2"/>
                <a:stretch>
                  <a:fillRect l="-229" b="-2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AE130828-6D63-1644-8964-241FA281263B}"/>
              </a:ext>
            </a:extLst>
          </p:cNvPr>
          <p:cNvSpPr/>
          <p:nvPr/>
        </p:nvSpPr>
        <p:spPr>
          <a:xfrm>
            <a:off x="637308" y="5969503"/>
            <a:ext cx="3256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latin typeface="+mn-ea"/>
              </a:rPr>
              <a:t>*</a:t>
            </a:r>
            <a:r>
              <a:rPr lang="en-US" altLang="ko-KR" sz="1200" dirty="0">
                <a:latin typeface="+mn-ea"/>
              </a:rPr>
              <a:t>sampling algorithm</a:t>
            </a:r>
            <a:r>
              <a:rPr lang="ko-KR" altLang="en-US" sz="1200" dirty="0">
                <a:latin typeface="+mn-ea"/>
              </a:rPr>
              <a:t>은 </a:t>
            </a:r>
            <a:r>
              <a:rPr lang="en-US" altLang="ko-KR" sz="1200" dirty="0">
                <a:latin typeface="+mn-ea"/>
              </a:rPr>
              <a:t>NTRU </a:t>
            </a:r>
            <a:r>
              <a:rPr lang="ko-KR" altLang="en-US" sz="1200" dirty="0" err="1">
                <a:latin typeface="+mn-ea"/>
              </a:rPr>
              <a:t>변형마다</a:t>
            </a:r>
            <a:r>
              <a:rPr lang="ko-KR" altLang="en-US" sz="1200" dirty="0">
                <a:latin typeface="+mn-ea"/>
              </a:rPr>
              <a:t> 다름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BCAEBD-C88B-A542-9B04-6CAA7A71B25B}"/>
              </a:ext>
            </a:extLst>
          </p:cNvPr>
          <p:cNvSpPr/>
          <p:nvPr/>
        </p:nvSpPr>
        <p:spPr>
          <a:xfrm>
            <a:off x="5470069" y="5358887"/>
            <a:ext cx="6484426" cy="88761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*확률적 </a:t>
            </a:r>
            <a:r>
              <a:rPr lang="en-US" altLang="ko-KR" sz="1200" dirty="0">
                <a:latin typeface="+mj-ea"/>
                <a:ea typeface="+mj-ea"/>
              </a:rPr>
              <a:t>/</a:t>
            </a:r>
            <a:r>
              <a:rPr lang="ko-KR" altLang="en-US" sz="1200" dirty="0">
                <a:latin typeface="+mj-ea"/>
                <a:ea typeface="+mj-ea"/>
              </a:rPr>
              <a:t> 무작위 알고리즘 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en" altLang="ko-KR" sz="1200" dirty="0">
                <a:latin typeface="+mj-ea"/>
                <a:ea typeface="+mj-ea"/>
              </a:rPr>
              <a:t>probabilistic </a:t>
            </a:r>
            <a:r>
              <a:rPr lang="en-US" altLang="ko-KR" sz="1200" dirty="0">
                <a:latin typeface="+mj-ea"/>
                <a:ea typeface="+mj-ea"/>
              </a:rPr>
              <a:t>/ </a:t>
            </a:r>
            <a:r>
              <a:rPr lang="en" altLang="ko-KR" sz="1200" dirty="0">
                <a:latin typeface="+mj-ea"/>
              </a:rPr>
              <a:t>randomized </a:t>
            </a:r>
            <a:r>
              <a:rPr lang="en" altLang="ko-KR" sz="1200" dirty="0">
                <a:latin typeface="+mj-ea"/>
                <a:ea typeface="+mj-ea"/>
              </a:rPr>
              <a:t>algorithm)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latin typeface="+mj-ea"/>
                <a:ea typeface="+mj-ea"/>
              </a:rPr>
              <a:t>난수를</a:t>
            </a:r>
            <a:r>
              <a:rPr lang="ko-KR" altLang="en-US" sz="1200" dirty="0">
                <a:latin typeface="+mj-ea"/>
                <a:ea typeface="+mj-ea"/>
              </a:rPr>
              <a:t> 발생시켜 진행과정을 결정 </a:t>
            </a:r>
            <a:r>
              <a:rPr lang="en-US" altLang="ko-KR" sz="1200" dirty="0">
                <a:latin typeface="+mj-ea"/>
                <a:ea typeface="+mj-ea"/>
              </a:rPr>
              <a:t>(</a:t>
            </a:r>
            <a:r>
              <a:rPr lang="ko-KR" altLang="en-US" sz="1200" dirty="0">
                <a:latin typeface="+mj-ea"/>
                <a:ea typeface="+mj-ea"/>
                <a:sym typeface="Wingdings" pitchFamily="2" charset="2"/>
              </a:rPr>
              <a:t>의사난수발생기 사용</a:t>
            </a:r>
            <a:r>
              <a:rPr lang="en-US" altLang="ko-KR" sz="1200" dirty="0">
                <a:latin typeface="+mj-ea"/>
                <a:ea typeface="+mj-ea"/>
                <a:sym typeface="Wingdings" pitchFamily="2" charset="2"/>
              </a:rPr>
              <a:t>)  </a:t>
            </a:r>
            <a:r>
              <a:rPr lang="ko-KR" altLang="en-US" sz="1200" dirty="0">
                <a:latin typeface="+mj-ea"/>
              </a:rPr>
              <a:t>결과값을 예측하지 못하도록 함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아주 작은 확률로 틀릴 가능성 존재</a:t>
            </a:r>
            <a:r>
              <a:rPr lang="en-US" altLang="ko-KR" sz="1200" dirty="0">
                <a:latin typeface="+mj-ea"/>
                <a:ea typeface="+mj-ea"/>
              </a:rPr>
              <a:t> but </a:t>
            </a:r>
            <a:r>
              <a:rPr lang="ko-KR" altLang="en-US" sz="1200" dirty="0">
                <a:latin typeface="+mj-ea"/>
                <a:ea typeface="+mj-ea"/>
              </a:rPr>
              <a:t>효율적인 알고리즘</a:t>
            </a:r>
            <a:endParaRPr lang="en-US" altLang="ko-KR" sz="1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6789019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</TotalTime>
  <Words>1641</Words>
  <Application>Microsoft Macintosh PowerPoint</Application>
  <PresentationFormat>와이드스크린</PresentationFormat>
  <Paragraphs>185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1" baseType="lpstr">
      <vt:lpstr>굴림</vt:lpstr>
      <vt:lpstr>맑은 고딕</vt:lpstr>
      <vt:lpstr>Apple SD Gothic Neo</vt:lpstr>
      <vt:lpstr>Nanum Myeongjo ExtraBold</vt:lpstr>
      <vt:lpstr>Roboto</vt:lpstr>
      <vt:lpstr>Arial</vt:lpstr>
      <vt:lpstr>Cambria Math</vt:lpstr>
      <vt:lpstr>Eurostile</vt:lpstr>
      <vt:lpstr>Georgia</vt:lpstr>
      <vt:lpstr>Wingdings</vt:lpstr>
      <vt:lpstr>CryptoCraft 테마</vt:lpstr>
      <vt:lpstr>제목 테마</vt:lpstr>
      <vt:lpstr>NTRU  public key cryptosystem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134</cp:revision>
  <dcterms:created xsi:type="dcterms:W3CDTF">2019-03-05T04:29:07Z</dcterms:created>
  <dcterms:modified xsi:type="dcterms:W3CDTF">2020-02-02T09:58:50Z</dcterms:modified>
</cp:coreProperties>
</file>