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2" y="1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2019. 4. 28.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2019. 4. 28.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33flxu-7jD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19"/>
            <a:ext cx="8403773" cy="2205881"/>
          </a:xfrm>
        </p:spPr>
        <p:txBody>
          <a:bodyPr/>
          <a:lstStyle/>
          <a:p>
            <a:r>
              <a:rPr lang="en-US" altLang="ko-KR" dirty="0"/>
              <a:t>Introduce of Intel</a:t>
            </a:r>
            <a:r>
              <a:rPr lang="ko-KR" altLang="en-US" dirty="0"/>
              <a:t> </a:t>
            </a:r>
            <a:r>
              <a:rPr lang="en-US" altLang="ko-KR" dirty="0"/>
              <a:t>SGX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한성대 김경호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youtu.be</a:t>
            </a:r>
            <a:r>
              <a:rPr lang="en-US" altLang="ko-KR" dirty="0">
                <a:hlinkClick r:id="rId2"/>
              </a:rPr>
              <a:t>/33flxu-7jD8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15F9C-E386-104B-B840-C0A2B9F8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Architecture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The Life Cycle of an Enclave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16DD21-D4B5-964E-90BD-02B26CAF4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138995"/>
            <a:ext cx="6494718" cy="49355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B3D4C5-566C-3044-9E44-32C757020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080" y="2266963"/>
            <a:ext cx="4318000" cy="267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3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48BCB-D703-EB47-8A24-9E98FC7C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Architecture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The Life Cycle of an Enclave</a:t>
            </a:r>
            <a:endParaRPr kumimoji="1"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BD8A37CC-EE10-FF45-8160-B3CF2BA7216B}"/>
              </a:ext>
            </a:extLst>
          </p:cNvPr>
          <p:cNvSpPr txBox="1">
            <a:spLocks/>
          </p:cNvSpPr>
          <p:nvPr/>
        </p:nvSpPr>
        <p:spPr>
          <a:xfrm>
            <a:off x="411920" y="1348274"/>
            <a:ext cx="11368160" cy="4742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Creation</a:t>
            </a:r>
          </a:p>
          <a:p>
            <a:endParaRPr kumimoji="1" lang="en-US" altLang="ko-KR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	</a:t>
            </a:r>
            <a:r>
              <a:rPr kumimoji="1" lang="en-US" altLang="ko-KR" sz="2400" dirty="0"/>
              <a:t>ECREATE </a:t>
            </a:r>
            <a:r>
              <a:rPr kumimoji="1" lang="ko-KR" altLang="en-US" sz="2400" dirty="0"/>
              <a:t>명령어 사용시 새로운 </a:t>
            </a:r>
            <a:r>
              <a:rPr kumimoji="1" lang="en-US" altLang="ko-KR" sz="2400" dirty="0"/>
              <a:t>Enclave</a:t>
            </a:r>
            <a:r>
              <a:rPr kumimoji="1" lang="ko-KR" altLang="en-US" sz="2400" dirty="0"/>
              <a:t>생성</a:t>
            </a:r>
            <a:endParaRPr kumimoji="1"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	</a:t>
            </a:r>
            <a:r>
              <a:rPr kumimoji="1" lang="ko-KR" altLang="en-US" sz="2400" dirty="0"/>
              <a:t>할당되지 않은 </a:t>
            </a:r>
            <a:r>
              <a:rPr kumimoji="1" lang="en-US" altLang="ko-KR" sz="2400" dirty="0"/>
              <a:t>EPC page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새로운 </a:t>
            </a:r>
            <a:r>
              <a:rPr kumimoji="1" lang="en-US" altLang="ko-KR" sz="2400" dirty="0"/>
              <a:t>Enclave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SECS</a:t>
            </a:r>
            <a:r>
              <a:rPr kumimoji="1" lang="ko-KR" altLang="en-US" sz="2400" dirty="0"/>
              <a:t>로 바꿈</a:t>
            </a:r>
            <a:endParaRPr kumimoji="1"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2400" dirty="0"/>
              <a:t>	(page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BASEADDR </a:t>
            </a:r>
            <a:r>
              <a:rPr kumimoji="1" lang="ko-KR" altLang="en-US" sz="2400" dirty="0"/>
              <a:t>및 </a:t>
            </a:r>
            <a:r>
              <a:rPr kumimoji="1" lang="en-US" altLang="ko-KR" sz="2400" dirty="0"/>
              <a:t>SIZE)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2400" dirty="0"/>
              <a:t>	ECREATE</a:t>
            </a:r>
            <a:r>
              <a:rPr kumimoji="1" lang="ko-KR" altLang="en-US" sz="2400" dirty="0"/>
              <a:t>는 </a:t>
            </a:r>
            <a:r>
              <a:rPr kumimoji="1" lang="en-US" altLang="ko-KR" sz="2400" dirty="0"/>
              <a:t>SECS</a:t>
            </a:r>
            <a:r>
              <a:rPr kumimoji="1" lang="ko-KR" altLang="en-US" sz="2400" dirty="0"/>
              <a:t>에 초기화된 정보를 검증</a:t>
            </a:r>
            <a:endParaRPr kumimoji="1"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2400" dirty="0"/>
              <a:t>	Enclave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SECS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INIT field</a:t>
            </a:r>
            <a:r>
              <a:rPr kumimoji="1" lang="ko-KR" altLang="en-US" sz="2400" dirty="0" err="1"/>
              <a:t>를</a:t>
            </a:r>
            <a:r>
              <a:rPr kumimoji="1" lang="en-US" altLang="ko-KR" sz="2400" dirty="0"/>
              <a:t> False</a:t>
            </a:r>
            <a:r>
              <a:rPr kumimoji="1" lang="ko-KR" altLang="en-US" sz="2400" dirty="0"/>
              <a:t>로 설정</a:t>
            </a:r>
            <a:endParaRPr kumimoji="1"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	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7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48BCB-D703-EB47-8A24-9E98FC7C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Architecture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The Life Cycle of an Enclave</a:t>
            </a:r>
            <a:endParaRPr kumimoji="1"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BD8A37CC-EE10-FF45-8160-B3CF2BA7216B}"/>
              </a:ext>
            </a:extLst>
          </p:cNvPr>
          <p:cNvSpPr txBox="1">
            <a:spLocks/>
          </p:cNvSpPr>
          <p:nvPr/>
        </p:nvSpPr>
        <p:spPr>
          <a:xfrm>
            <a:off x="411920" y="1348274"/>
            <a:ext cx="8033580" cy="4742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Loading</a:t>
            </a:r>
          </a:p>
          <a:p>
            <a:endParaRPr kumimoji="1" lang="en-US" altLang="ko-KR" sz="8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	</a:t>
            </a:r>
            <a:r>
              <a:rPr kumimoji="1" lang="en-US" altLang="ko-KR" sz="2400" dirty="0"/>
              <a:t>EADD </a:t>
            </a:r>
            <a:r>
              <a:rPr kumimoji="1" lang="ko-KR" altLang="en-US" sz="2400" dirty="0"/>
              <a:t>명령어로</a:t>
            </a:r>
            <a:r>
              <a:rPr kumimoji="1" lang="en-US" altLang="ko-KR" sz="2400" dirty="0"/>
              <a:t> </a:t>
            </a:r>
            <a:r>
              <a:rPr kumimoji="1" lang="en-US" altLang="ko-KR" sz="2400" dirty="0" err="1"/>
              <a:t>Encalve</a:t>
            </a:r>
            <a:r>
              <a:rPr kumimoji="1" lang="en-US" altLang="ko-KR" sz="2400" dirty="0"/>
              <a:t> Code &amp; Data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Load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2400" dirty="0"/>
              <a:t>	PAGEINFO</a:t>
            </a:r>
            <a:r>
              <a:rPr kumimoji="1" lang="ko-KR" altLang="en-US" sz="2400" dirty="0"/>
              <a:t> 구조에서 </a:t>
            </a:r>
            <a:r>
              <a:rPr kumimoji="1" lang="en-US" altLang="ko-KR" sz="2400" dirty="0"/>
              <a:t>Data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읽어옴</a:t>
            </a:r>
            <a:endParaRPr kumimoji="1"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2400" dirty="0"/>
              <a:t>	</a:t>
            </a:r>
            <a:r>
              <a:rPr kumimoji="1" lang="ko-KR" altLang="en-US" sz="2400" dirty="0"/>
              <a:t>이미 </a:t>
            </a:r>
            <a:r>
              <a:rPr kumimoji="1" lang="en-US" altLang="ko-KR" sz="2400" dirty="0"/>
              <a:t>SECS</a:t>
            </a:r>
            <a:r>
              <a:rPr kumimoji="1" lang="ko-KR" altLang="en-US" sz="2400" dirty="0"/>
              <a:t>가 초기화된 상태에서 다시 </a:t>
            </a:r>
            <a:r>
              <a:rPr kumimoji="1" lang="en-US" altLang="ko-KR" sz="2400" dirty="0"/>
              <a:t>EADD</a:t>
            </a:r>
            <a:r>
              <a:rPr kumimoji="1" lang="ko-KR" altLang="en-US" sz="2400" dirty="0"/>
              <a:t> 명령</a:t>
            </a:r>
            <a:r>
              <a:rPr kumimoji="1" lang="en-US" altLang="ko-KR" sz="2400" dirty="0"/>
              <a:t>	</a:t>
            </a:r>
            <a:r>
              <a:rPr kumimoji="1" lang="ko-KR" altLang="en-US" sz="2400" dirty="0"/>
              <a:t>어 사용시 </a:t>
            </a:r>
            <a:r>
              <a:rPr kumimoji="1" lang="en-US" altLang="ko-KR" sz="2400" dirty="0"/>
              <a:t>General Protection Fault, </a:t>
            </a:r>
            <a:r>
              <a:rPr kumimoji="1" lang="ko-KR" altLang="en-US" sz="2400" dirty="0"/>
              <a:t>이미 할당된 </a:t>
            </a:r>
            <a:r>
              <a:rPr kumimoji="1" lang="en-US" altLang="ko-KR" sz="2400" dirty="0"/>
              <a:t>	EPC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Page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EADD</a:t>
            </a:r>
            <a:r>
              <a:rPr kumimoji="1" lang="ko-KR" altLang="en-US" sz="2400" dirty="0"/>
              <a:t> 명령어 사용시 </a:t>
            </a:r>
            <a:r>
              <a:rPr kumimoji="1" lang="en-US" altLang="ko-KR" sz="2400" dirty="0"/>
              <a:t>Page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	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EEDB5B-022D-C34F-AC4A-89D0C72B6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0" y="1607610"/>
            <a:ext cx="37465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91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48BCB-D703-EB47-8A24-9E98FC7C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Architecture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The Life Cycle of an Enclave</a:t>
            </a:r>
            <a:endParaRPr kumimoji="1"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BD8A37CC-EE10-FF45-8160-B3CF2BA7216B}"/>
              </a:ext>
            </a:extLst>
          </p:cNvPr>
          <p:cNvSpPr txBox="1">
            <a:spLocks/>
          </p:cNvSpPr>
          <p:nvPr/>
        </p:nvSpPr>
        <p:spPr>
          <a:xfrm>
            <a:off x="411920" y="1348274"/>
            <a:ext cx="11368160" cy="47424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Initialization</a:t>
            </a:r>
            <a:endParaRPr kumimoji="1" lang="en-US" altLang="ko-KR" sz="3000" dirty="0"/>
          </a:p>
          <a:p>
            <a:endParaRPr kumimoji="1" lang="en-US" altLang="ko-KR" sz="9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	</a:t>
            </a:r>
            <a:r>
              <a:rPr kumimoji="1" lang="en-US" altLang="ko-KR" sz="2400" dirty="0"/>
              <a:t>Enclave Code &amp; Data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Loading</a:t>
            </a:r>
            <a:r>
              <a:rPr kumimoji="1" lang="ko-KR" altLang="en-US" sz="2400" dirty="0"/>
              <a:t> 후 </a:t>
            </a:r>
            <a:r>
              <a:rPr kumimoji="1" lang="en-US" altLang="ko-KR" sz="2400" dirty="0"/>
              <a:t>EINIT</a:t>
            </a:r>
            <a:r>
              <a:rPr kumimoji="1" lang="ko-KR" altLang="en-US" sz="2400" dirty="0"/>
              <a:t> 명령어를 사용하여 초기화</a:t>
            </a:r>
            <a:endParaRPr kumimoji="1"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2400" dirty="0"/>
              <a:t>	EINIT</a:t>
            </a:r>
            <a:r>
              <a:rPr kumimoji="1" lang="ko-KR" altLang="en-US" sz="2400" dirty="0"/>
              <a:t> 명령어가 끝나면 </a:t>
            </a:r>
            <a:r>
              <a:rPr kumimoji="1" lang="en-US" altLang="ko-KR" sz="2400" dirty="0"/>
              <a:t>INIT Field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true</a:t>
            </a:r>
            <a:r>
              <a:rPr kumimoji="1" lang="ko-KR" altLang="en-US" sz="2400" dirty="0"/>
              <a:t>로 설정 후 </a:t>
            </a:r>
            <a:r>
              <a:rPr kumimoji="1" lang="en-US" altLang="ko-KR" sz="2400" dirty="0"/>
              <a:t>Enclave</a:t>
            </a:r>
            <a:r>
              <a:rPr kumimoji="1" lang="ko-KR" altLang="en-US" sz="2400" dirty="0"/>
              <a:t> 실행 가능</a:t>
            </a:r>
            <a:endParaRPr kumimoji="1"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sz="2400" dirty="0"/>
              <a:t>	!!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Launch Enclave(LE) -&gt; Token !!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ko-KR" sz="2400" dirty="0"/>
          </a:p>
          <a:p>
            <a:r>
              <a:rPr kumimoji="1" lang="en-US" altLang="ko-KR" dirty="0"/>
              <a:t>Teardown</a:t>
            </a:r>
            <a:endParaRPr kumimoji="1" lang="en-US" altLang="ko-KR" sz="3000" dirty="0"/>
          </a:p>
          <a:p>
            <a:pPr marL="0" indent="0">
              <a:buNone/>
            </a:pPr>
            <a:endParaRPr kumimoji="1" lang="en-US" altLang="ko-KR" sz="900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sz="2400" dirty="0"/>
              <a:t>EREMOVE </a:t>
            </a:r>
            <a:r>
              <a:rPr kumimoji="1" lang="ko-KR" altLang="en-US" sz="2400" dirty="0"/>
              <a:t>명령어를 사용하여 할당 해제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	EPCM -&gt; VALID field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0</a:t>
            </a:r>
            <a:r>
              <a:rPr kumimoji="1" lang="ko-KR" altLang="en-US" sz="2400" dirty="0" err="1"/>
              <a:t>으로</a:t>
            </a:r>
            <a:r>
              <a:rPr kumimoji="1" lang="ko-KR" altLang="en-US" sz="2400" dirty="0"/>
              <a:t> 설정하여 할당 해제</a:t>
            </a:r>
            <a:endParaRPr kumimoji="1"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ko-KR" dirty="0"/>
              <a:t>	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201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C3C8D-FEB8-D34F-9891-D75A0E44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/>
              <a:t>Measurement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809E4-5A0A-E24B-8071-7412C7CC9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en-US" altLang="ko-KR" dirty="0"/>
              <a:t>Measurement</a:t>
            </a:r>
          </a:p>
          <a:p>
            <a:endParaRPr kumimoji="1" lang="en-US" altLang="ko-KR" sz="800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sz="2400" dirty="0"/>
              <a:t>인텔 </a:t>
            </a:r>
            <a:r>
              <a:rPr kumimoji="1" lang="en-US" altLang="ko-KR" sz="2400" dirty="0"/>
              <a:t>SGX</a:t>
            </a:r>
            <a:r>
              <a:rPr kumimoji="1" lang="ko-KR" altLang="en-US" sz="2400" dirty="0"/>
              <a:t>는 </a:t>
            </a:r>
            <a:r>
              <a:rPr kumimoji="1" lang="en-US" altLang="ko-KR" sz="2400" dirty="0"/>
              <a:t>Attestation,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Sealing</a:t>
            </a:r>
            <a:r>
              <a:rPr kumimoji="1" lang="ko-KR" altLang="en-US" sz="2400" dirty="0"/>
              <a:t>을 위해서 신원을 확인하는 절차가 필요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	</a:t>
            </a:r>
            <a:r>
              <a:rPr kumimoji="1" lang="ko-KR" altLang="en-US" sz="2400" dirty="0"/>
              <a:t>신원 증명 시에 사용해야하는 값 </a:t>
            </a:r>
            <a:r>
              <a:rPr kumimoji="1" lang="en-US" altLang="ko-KR" sz="2400" dirty="0"/>
              <a:t>-&gt;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Measurement</a:t>
            </a:r>
          </a:p>
          <a:p>
            <a:pPr marL="0" indent="0">
              <a:buNone/>
            </a:pPr>
            <a:r>
              <a:rPr kumimoji="1" lang="en-US" altLang="ko-KR" sz="2400" dirty="0"/>
              <a:t>	Enclave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식별하기 위해서 저장된 </a:t>
            </a:r>
            <a:r>
              <a:rPr kumimoji="1" lang="en-US" altLang="ko-KR" sz="2400" dirty="0"/>
              <a:t>Measurement </a:t>
            </a:r>
            <a:r>
              <a:rPr kumimoji="1" lang="ko-KR" altLang="en-US" sz="2400" dirty="0"/>
              <a:t>값을 이용하여 비교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	</a:t>
            </a:r>
            <a:r>
              <a:rPr kumimoji="1" lang="ko-KR" altLang="en-US" sz="2400" dirty="0"/>
              <a:t>특정 정보들을 </a:t>
            </a:r>
            <a:r>
              <a:rPr kumimoji="1" lang="en-US" altLang="ko-KR" sz="2400" dirty="0"/>
              <a:t>SHA-2 </a:t>
            </a:r>
            <a:r>
              <a:rPr kumimoji="1" lang="ko-KR" altLang="en-US" sz="2400" dirty="0"/>
              <a:t>알고리즘으로 </a:t>
            </a:r>
            <a:r>
              <a:rPr kumimoji="1" lang="en-US" altLang="ko-KR" sz="2400" dirty="0"/>
              <a:t>Hash</a:t>
            </a:r>
            <a:r>
              <a:rPr kumimoji="1" lang="ko-KR" altLang="en-US" sz="2400" dirty="0"/>
              <a:t> 결과값 저장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	Hash</a:t>
            </a:r>
            <a:r>
              <a:rPr kumimoji="1" lang="ko-KR" altLang="en-US" sz="2400" dirty="0"/>
              <a:t> 값이기 때문에 조금의 변화로도 값이 변경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3635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C8FC4-DA6A-A84F-A57B-BFB548C6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 Measurement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MRENCLAVE,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MRSIGNER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83B39C-CC5A-6847-BA40-F9128A294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kumimoji="1" lang="en-US" altLang="ko-KR" dirty="0"/>
          </a:p>
          <a:p>
            <a:r>
              <a:rPr kumimoji="1" lang="en-US" altLang="ko-KR" dirty="0"/>
              <a:t>MRENCLAVE</a:t>
            </a:r>
          </a:p>
          <a:p>
            <a:endParaRPr kumimoji="1" lang="en-US" altLang="ko-KR" sz="800" dirty="0"/>
          </a:p>
          <a:p>
            <a:pPr marL="0" indent="0">
              <a:buNone/>
            </a:pPr>
            <a:r>
              <a:rPr kumimoji="1" lang="en-US" altLang="ko-KR" sz="2400" dirty="0"/>
              <a:t>	Local Attestation</a:t>
            </a:r>
            <a:r>
              <a:rPr kumimoji="1" lang="ko-KR" altLang="en-US" sz="2400" dirty="0"/>
              <a:t> 에서 사용하는 </a:t>
            </a:r>
            <a:r>
              <a:rPr kumimoji="1" lang="en-US" altLang="ko-KR" sz="2400" dirty="0"/>
              <a:t>Measurement </a:t>
            </a:r>
            <a:r>
              <a:rPr kumimoji="1" lang="ko-KR" altLang="en-US" sz="2400" dirty="0"/>
              <a:t>값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	ECREATE, EADD, EEXTEND</a:t>
            </a:r>
            <a:r>
              <a:rPr kumimoji="1" lang="ko-KR" altLang="en-US" sz="2400" dirty="0"/>
              <a:t> 과정에서 나오는 값들을 이용하여 </a:t>
            </a:r>
            <a:r>
              <a:rPr kumimoji="1" lang="en-US" altLang="ko-KR" sz="2400" dirty="0"/>
              <a:t>	Hash	</a:t>
            </a:r>
            <a:r>
              <a:rPr kumimoji="1" lang="ko-KR" altLang="en-US" sz="2400" dirty="0"/>
              <a:t>값을 생성하고 </a:t>
            </a:r>
            <a:r>
              <a:rPr kumimoji="1" lang="en-US" altLang="ko-KR" sz="2400" dirty="0"/>
              <a:t>EINIT</a:t>
            </a:r>
            <a:r>
              <a:rPr kumimoji="1" lang="ko-KR" altLang="en-US" sz="2400" dirty="0"/>
              <a:t>에서 </a:t>
            </a:r>
            <a:r>
              <a:rPr kumimoji="1" lang="en-US" altLang="ko-KR" sz="2400" dirty="0"/>
              <a:t>Measurement</a:t>
            </a:r>
            <a:r>
              <a:rPr kumimoji="1" lang="ko-KR" altLang="en-US" sz="2400" dirty="0"/>
              <a:t>값을 최종화</a:t>
            </a: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en-US" altLang="ko-KR" dirty="0"/>
              <a:t>MRSIGNER</a:t>
            </a:r>
          </a:p>
          <a:p>
            <a:endParaRPr kumimoji="1" lang="en-US" altLang="ko-KR" sz="800" dirty="0"/>
          </a:p>
          <a:p>
            <a:pPr marL="0" indent="0">
              <a:buNone/>
            </a:pPr>
            <a:r>
              <a:rPr kumimoji="1" lang="en-US" altLang="ko-KR" sz="2400" dirty="0"/>
              <a:t>	Remote Attestation</a:t>
            </a:r>
            <a:r>
              <a:rPr kumimoji="1" lang="ko-KR" altLang="en-US" sz="2400" dirty="0"/>
              <a:t> 에서 사용하는 </a:t>
            </a:r>
            <a:r>
              <a:rPr kumimoji="1" lang="en-US" altLang="ko-KR" sz="2400" dirty="0"/>
              <a:t>Measurement </a:t>
            </a:r>
            <a:r>
              <a:rPr kumimoji="1" lang="ko-KR" altLang="en-US" sz="2400" dirty="0"/>
              <a:t>값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	RSA Key</a:t>
            </a:r>
            <a:r>
              <a:rPr kumimoji="1" lang="ko-KR" altLang="en-US" sz="2400" dirty="0"/>
              <a:t>의 계수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제품 </a:t>
            </a:r>
            <a:r>
              <a:rPr kumimoji="1" lang="en-US" altLang="ko-KR" sz="2400" dirty="0"/>
              <a:t>ID, Security Version number </a:t>
            </a:r>
            <a:r>
              <a:rPr kumimoji="1" lang="ko-KR" altLang="en-US" sz="2400" dirty="0"/>
              <a:t>사용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44993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What is Intel SGX?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2. System Architecture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3. Measurement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4. Attestation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/>
              <a:t>5. Sealing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What is Intel SGX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SE, TPM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 (Secure Elements)</a:t>
            </a:r>
          </a:p>
          <a:p>
            <a:endParaRPr lang="en-US" altLang="ko-KR" sz="800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중요 데이터 저장 및 결제 같은 </a:t>
            </a:r>
            <a:r>
              <a:rPr lang="en-US" altLang="ko-KR" dirty="0"/>
              <a:t>Secure App</a:t>
            </a:r>
            <a:r>
              <a:rPr lang="ko-KR" altLang="en-US" dirty="0"/>
              <a:t>을 안전하게 실행할 수 있는 플랫폼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Malware Attack</a:t>
            </a:r>
            <a:r>
              <a:rPr lang="ko-KR" altLang="en-US" dirty="0"/>
              <a:t>으로부터 데이터와 응용프로그램을 지켜주는 역할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저장 용량 및 처리 속도가 제한적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TPM (Trusted Platform Module)</a:t>
            </a:r>
          </a:p>
          <a:p>
            <a:endParaRPr lang="en-US" altLang="ko-KR" sz="800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하드웨어 기반의 보안 관련한 기능만 제공하는 보안 암호화 프로세서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다양한 변조 방지 메커니즘을 사용하여 안전한 암호화 연산 수행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시스템 무결성 측정 및 키 생성 및 사용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저장 용량이 제한적이고 암호화 기능만 수행함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D042A-6132-4EA6-8148-FF90E481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What is Intel SGX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TEE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47CA79-57D7-4A65-8543-9AE33B570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TEE (Trusted Execution Environment)</a:t>
            </a:r>
          </a:p>
          <a:p>
            <a:endParaRPr lang="en-US" altLang="ko-KR" sz="800" dirty="0"/>
          </a:p>
          <a:p>
            <a:pPr lvl="1">
              <a:buFontTx/>
              <a:buChar char="-"/>
            </a:pPr>
            <a:r>
              <a:rPr lang="ko-KR" altLang="en-US" dirty="0"/>
              <a:t>신뢰 할 수 있는 실행 환경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메인 프로세서 내부의 보안 영역으로 격리된 환경에서 운영체제와 병렬 실행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격리된 환경을 통한 응용프로그램의 무결성 및 기밀성 제공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H/W, S/W </a:t>
            </a:r>
            <a:r>
              <a:rPr lang="ko-KR" altLang="en-US" dirty="0"/>
              <a:t>모든 측면에서 보안성 극대화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Intel</a:t>
            </a:r>
            <a:r>
              <a:rPr lang="ko-KR" altLang="en-US" dirty="0"/>
              <a:t>사의 </a:t>
            </a:r>
            <a:r>
              <a:rPr lang="en-US" altLang="ko-KR" dirty="0"/>
              <a:t>SGX</a:t>
            </a:r>
            <a:r>
              <a:rPr lang="ko-KR" altLang="en-US" dirty="0"/>
              <a:t>와 </a:t>
            </a:r>
            <a:r>
              <a:rPr lang="en-US" altLang="ko-KR" dirty="0"/>
              <a:t>ARM</a:t>
            </a:r>
            <a:r>
              <a:rPr lang="ko-KR" altLang="en-US" dirty="0"/>
              <a:t>사의 </a:t>
            </a:r>
            <a:r>
              <a:rPr lang="en-US" altLang="ko-KR" dirty="0" err="1"/>
              <a:t>TrustZone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481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21DCA-4B8F-43DB-B24E-1E14A49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What is Intel SGX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Intel SGX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AB56C-8C7B-4C96-8D5F-C8F413C1EC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Intel SGX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400" dirty="0"/>
              <a:t>Intel</a:t>
            </a:r>
            <a:r>
              <a:rPr lang="ko-KR" altLang="en-US" sz="2400" dirty="0"/>
              <a:t>에서 제공하는 </a:t>
            </a:r>
            <a:r>
              <a:rPr lang="en-US" altLang="ko-KR" sz="2400" dirty="0"/>
              <a:t>CPU </a:t>
            </a:r>
            <a:r>
              <a:rPr lang="ko-KR" altLang="en-US" sz="2400" dirty="0"/>
              <a:t>명령어 코드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Enclave</a:t>
            </a:r>
            <a:r>
              <a:rPr lang="ko-KR" altLang="en-US" sz="2400" dirty="0"/>
              <a:t>라고 하는 메모리에서 분리된 환경을 제공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운영체제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하이퍼바이저</a:t>
            </a:r>
            <a:r>
              <a:rPr lang="en-US" altLang="ko-KR" sz="2400" dirty="0"/>
              <a:t> </a:t>
            </a:r>
            <a:r>
              <a:rPr lang="ko-KR" altLang="en-US" sz="2400" dirty="0"/>
              <a:t>포함 어떤 수준의 권한으로도 접근이 불가능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Enclave</a:t>
            </a:r>
            <a:r>
              <a:rPr lang="ko-KR" altLang="en-US" sz="2400" dirty="0"/>
              <a:t>를 사용함으로써 공격 범위를 효과적으로 경감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34E772-754F-48D0-85A2-6038434E1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462" y="3681412"/>
            <a:ext cx="4270009" cy="26276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7BBFA9-803E-4B01-A53D-D7B69E05D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950" y="3681412"/>
            <a:ext cx="2743915" cy="27115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B676FC-28A5-4C61-B28D-293F4F9D4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83" y="3681412"/>
            <a:ext cx="2421640" cy="26046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4D67AD-9E03-4004-A658-B0F3BC408C37}"/>
              </a:ext>
            </a:extLst>
          </p:cNvPr>
          <p:cNvSpPr/>
          <p:nvPr/>
        </p:nvSpPr>
        <p:spPr>
          <a:xfrm>
            <a:off x="572529" y="3681412"/>
            <a:ext cx="6036993" cy="2627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00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F94C9-CC93-4BD2-8C3D-67B7C72F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Architecture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PRM, EPC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1386F-1C4D-4D6E-9672-E08606A0B4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PRM(Processor Reserved Memory)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dirty="0"/>
              <a:t>	Enclave Code </a:t>
            </a:r>
            <a:r>
              <a:rPr lang="ko-KR" altLang="en-US" dirty="0"/>
              <a:t>및 </a:t>
            </a:r>
            <a:r>
              <a:rPr lang="en-US" altLang="ko-KR" dirty="0"/>
              <a:t>Data</a:t>
            </a:r>
            <a:r>
              <a:rPr lang="ko-KR" altLang="en-US" dirty="0"/>
              <a:t> 저장되는 </a:t>
            </a:r>
            <a:r>
              <a:rPr lang="en-US" altLang="ko-KR" dirty="0"/>
              <a:t>DRAM</a:t>
            </a:r>
            <a:r>
              <a:rPr lang="ko-KR" altLang="en-US" dirty="0"/>
              <a:t>에서 분리된 메모리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다른 </a:t>
            </a:r>
            <a:r>
              <a:rPr lang="en-US" altLang="ko-KR" dirty="0"/>
              <a:t>S/W</a:t>
            </a:r>
            <a:r>
              <a:rPr lang="ko-KR" altLang="en-US" dirty="0"/>
              <a:t>는 접근 불가능 </a:t>
            </a:r>
            <a:r>
              <a:rPr lang="en-US" altLang="ko-KR" dirty="0"/>
              <a:t>(</a:t>
            </a:r>
            <a:r>
              <a:rPr lang="ko-KR" altLang="en-US" dirty="0"/>
              <a:t>운영체제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하이퍼바이저</a:t>
            </a:r>
            <a:r>
              <a:rPr lang="ko-KR" altLang="en-US" dirty="0"/>
              <a:t> 포함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EPC(Enclave Page Cache)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457200" lvl="1" indent="0">
              <a:buNone/>
            </a:pPr>
            <a:r>
              <a:rPr lang="en-US" altLang="ko-KR" dirty="0"/>
              <a:t>	Enclave</a:t>
            </a:r>
            <a:r>
              <a:rPr lang="ko-KR" altLang="en-US" dirty="0"/>
              <a:t> </a:t>
            </a:r>
            <a:r>
              <a:rPr lang="en-US" altLang="ko-KR" dirty="0"/>
              <a:t>Code,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 err="1"/>
              <a:t>를</a:t>
            </a:r>
            <a:r>
              <a:rPr lang="ko-KR" altLang="en-US" dirty="0"/>
              <a:t> 저장하는 </a:t>
            </a:r>
            <a:r>
              <a:rPr lang="en-US" altLang="ko-KR" dirty="0"/>
              <a:t>4KB Pages</a:t>
            </a:r>
            <a:r>
              <a:rPr lang="ko-KR" altLang="en-US" dirty="0"/>
              <a:t>로 구성된 </a:t>
            </a:r>
            <a:r>
              <a:rPr lang="en-US" altLang="ko-KR" dirty="0"/>
              <a:t>PRM</a:t>
            </a:r>
            <a:r>
              <a:rPr lang="ko-KR" altLang="en-US" dirty="0"/>
              <a:t> </a:t>
            </a:r>
            <a:r>
              <a:rPr lang="en-US" altLang="ko-KR" dirty="0"/>
              <a:t>subset</a:t>
            </a:r>
            <a:r>
              <a:rPr lang="ko-KR" altLang="en-US" dirty="0"/>
              <a:t> 메모리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System Software</a:t>
            </a:r>
            <a:r>
              <a:rPr lang="ko-KR" altLang="en-US" dirty="0"/>
              <a:t>의 주소 변환 체계를 그래도 사용하여 </a:t>
            </a:r>
            <a:r>
              <a:rPr lang="en-US" altLang="ko-KR" dirty="0"/>
              <a:t>Page </a:t>
            </a:r>
            <a:r>
              <a:rPr lang="ko-KR" altLang="en-US" dirty="0"/>
              <a:t>관리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Non-Enclave </a:t>
            </a:r>
            <a:r>
              <a:rPr lang="ko-KR" altLang="en-US" dirty="0"/>
              <a:t>소프트웨어는 접근이 불가능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	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08DEFD-E7D6-1C4F-9A9B-C7D5DE054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120" y="4347509"/>
            <a:ext cx="4065411" cy="204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3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0426C-D34F-9E4F-B5B3-B11B2BDD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System Architecture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EPCM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D4DA1-4D36-4E4E-8693-D3FB58C59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EPCM(Enclave Page Cache Map)</a:t>
            </a:r>
          </a:p>
          <a:p>
            <a:endParaRPr kumimoji="1" lang="en-US" altLang="ko-KR" sz="800" dirty="0"/>
          </a:p>
          <a:p>
            <a:pPr marL="0" indent="0">
              <a:buNone/>
            </a:pPr>
            <a:r>
              <a:rPr kumimoji="1" lang="en-US" altLang="ko-KR" sz="2400" dirty="0"/>
              <a:t>	Enclave </a:t>
            </a:r>
            <a:r>
              <a:rPr kumimoji="1" lang="ko-KR" altLang="en-US" sz="2400" dirty="0"/>
              <a:t>할당은 기존 </a:t>
            </a:r>
            <a:r>
              <a:rPr kumimoji="1" lang="en-US" altLang="ko-KR" sz="2400" dirty="0"/>
              <a:t>System Software</a:t>
            </a:r>
            <a:r>
              <a:rPr kumimoji="1" lang="ko-KR" altLang="en-US" sz="2400" dirty="0"/>
              <a:t>의 주소 변환 체계를 그대로 사용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400" dirty="0"/>
              <a:t>	System Software</a:t>
            </a:r>
            <a:r>
              <a:rPr kumimoji="1" lang="ko-KR" altLang="en-US" sz="2400" dirty="0"/>
              <a:t>는 믿을 수 없는 </a:t>
            </a:r>
            <a:r>
              <a:rPr kumimoji="1" lang="en-US" altLang="ko-KR" sz="2400" dirty="0"/>
              <a:t>S/W</a:t>
            </a:r>
            <a:r>
              <a:rPr kumimoji="1" lang="ko-KR" altLang="en-US" sz="2400" dirty="0"/>
              <a:t>로 간주하여 확인을 위해 </a:t>
            </a:r>
            <a:r>
              <a:rPr kumimoji="1" lang="en-US" altLang="ko-KR" sz="2400" dirty="0"/>
              <a:t>Map</a:t>
            </a:r>
            <a:r>
              <a:rPr kumimoji="1" lang="ko-KR" altLang="en-US" sz="2400" dirty="0"/>
              <a:t>을 사용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	</a:t>
            </a:r>
            <a:r>
              <a:rPr kumimoji="1" lang="ko-KR" altLang="en-US" sz="2400" dirty="0"/>
              <a:t>한 </a:t>
            </a:r>
            <a:r>
              <a:rPr kumimoji="1" lang="en-US" altLang="ko-KR" sz="2400" dirty="0"/>
              <a:t>Page</a:t>
            </a:r>
            <a:r>
              <a:rPr kumimoji="1" lang="ko-KR" altLang="en-US" sz="2400" dirty="0"/>
              <a:t>에 </a:t>
            </a:r>
            <a:r>
              <a:rPr kumimoji="1" lang="en-US" altLang="ko-KR" sz="2400" dirty="0"/>
              <a:t>2</a:t>
            </a:r>
            <a:r>
              <a:rPr kumimoji="1" lang="ko-KR" altLang="en-US" sz="2400" dirty="0"/>
              <a:t>개 이상의 </a:t>
            </a:r>
            <a:r>
              <a:rPr kumimoji="1" lang="en-US" altLang="ko-KR" sz="2400" dirty="0"/>
              <a:t>Enclave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할당했는지 확인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	Page</a:t>
            </a:r>
            <a:r>
              <a:rPr kumimoji="1" lang="ko-KR" altLang="en-US" sz="2400" dirty="0"/>
              <a:t>의 의도된 용도를 </a:t>
            </a:r>
            <a:r>
              <a:rPr kumimoji="1" lang="en-US" altLang="ko-KR" sz="2400" dirty="0"/>
              <a:t>Page Type</a:t>
            </a:r>
            <a:r>
              <a:rPr kumimoji="1" lang="ko-KR" altLang="en-US" sz="2400" dirty="0" err="1"/>
              <a:t>으로</a:t>
            </a:r>
            <a:r>
              <a:rPr kumimoji="1" lang="ko-KR" altLang="en-US" sz="2400" dirty="0"/>
              <a:t> 관리하여 어떤 명령어 쓸지 결정</a:t>
            </a:r>
            <a:endParaRPr kumimoji="1"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DC9FD5-E0B8-1D43-AA57-F2151F289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081" y="4133496"/>
            <a:ext cx="5020733" cy="1793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15F48D-615C-A045-A398-F8B5EF01BA39}"/>
              </a:ext>
            </a:extLst>
          </p:cNvPr>
          <p:cNvSpPr txBox="1"/>
          <p:nvPr/>
        </p:nvSpPr>
        <p:spPr>
          <a:xfrm>
            <a:off x="1896534" y="4819778"/>
            <a:ext cx="373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Page Type – PT_REG</a:t>
            </a:r>
          </a:p>
          <a:p>
            <a:r>
              <a:rPr kumimoji="1" lang="en-US" altLang="ko-KR" dirty="0"/>
              <a:t>	       PT_SECS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528C0-5781-6340-AC9E-4C239E80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Architecture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SECS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618DE-78B8-A746-9B9C-101C4343FF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SECS(</a:t>
            </a:r>
            <a:r>
              <a:rPr lang="en" altLang="ko-KR" dirty="0"/>
              <a:t>The SGX Enclave Control Structure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sz="2400" dirty="0"/>
              <a:t>	Enclave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Metadata</a:t>
            </a:r>
          </a:p>
          <a:p>
            <a:pPr marL="0" indent="0">
              <a:buNone/>
            </a:pPr>
            <a:r>
              <a:rPr kumimoji="1" lang="en-US" altLang="ko-KR" sz="2400" dirty="0"/>
              <a:t>	EPCM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Page type</a:t>
            </a:r>
            <a:r>
              <a:rPr kumimoji="1" lang="ko-KR" altLang="en-US" sz="2400" dirty="0"/>
              <a:t>에 </a:t>
            </a:r>
            <a:r>
              <a:rPr kumimoji="1" lang="en-US" altLang="ko-KR" sz="2400" dirty="0"/>
              <a:t>PT_SECS</a:t>
            </a:r>
            <a:r>
              <a:rPr kumimoji="1" lang="ko-KR" altLang="en-US" sz="2400" dirty="0"/>
              <a:t>로 저장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	Enclave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할당할 때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해제할 때 사용</a:t>
            </a: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en-US" altLang="ko-KR" dirty="0"/>
              <a:t>ELRANGE(</a:t>
            </a:r>
            <a:r>
              <a:rPr lang="en" altLang="ko-KR" dirty="0"/>
              <a:t>The Enclave Linear Address Range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sz="2400" dirty="0"/>
              <a:t>	EPC page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Mapping</a:t>
            </a:r>
            <a:r>
              <a:rPr kumimoji="1" lang="ko-KR" altLang="en-US" sz="2400" dirty="0"/>
              <a:t>한 </a:t>
            </a:r>
            <a:r>
              <a:rPr kumimoji="1" lang="en-US" altLang="ko-KR" sz="2400" dirty="0"/>
              <a:t>Virtual Address Space</a:t>
            </a:r>
          </a:p>
          <a:p>
            <a:pPr marL="0" indent="0">
              <a:buNone/>
            </a:pPr>
            <a:r>
              <a:rPr kumimoji="1" lang="en-US" altLang="ko-KR" sz="2400" dirty="0"/>
              <a:t>	ELRANGE</a:t>
            </a:r>
            <a:r>
              <a:rPr kumimoji="1" lang="ko-KR" altLang="en-US" sz="2400" dirty="0"/>
              <a:t> 내부의 데이터는 무결성 보장</a:t>
            </a:r>
            <a:endParaRPr kumimoji="1"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A0FFCC-C244-AA46-AADE-6D158F47F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405" y="3914304"/>
            <a:ext cx="4156953" cy="247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5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1F785-A685-1A4A-9F7E-F7A33E4F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System Architecture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 Translation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25375-39E4-664F-B25B-CAAA559CD9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R" dirty="0"/>
              <a:t>Address Translation for SGX Enclaves</a:t>
            </a:r>
          </a:p>
          <a:p>
            <a:endParaRPr lang="en" altLang="ko-KR" sz="800" dirty="0"/>
          </a:p>
          <a:p>
            <a:pPr marL="457200" lvl="1" indent="0">
              <a:buNone/>
            </a:pPr>
            <a:r>
              <a:rPr kumimoji="1" lang="en" altLang="ko-KR" dirty="0"/>
              <a:t>	</a:t>
            </a:r>
            <a:r>
              <a:rPr kumimoji="1" lang="en-US" altLang="ko-KR" dirty="0"/>
              <a:t>System Software</a:t>
            </a:r>
            <a:r>
              <a:rPr kumimoji="1" lang="ko-KR" altLang="en-US" dirty="0"/>
              <a:t>의 주소 변환 방식 그대로 사용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Memory Mapping Attack – Specific Virtual Address</a:t>
            </a:r>
          </a:p>
          <a:p>
            <a:pPr marL="457200" lvl="1" indent="0">
              <a:buNone/>
            </a:pPr>
            <a:r>
              <a:rPr kumimoji="1" lang="en-US" altLang="ko-KR" dirty="0"/>
              <a:t>	EPC page </a:t>
            </a:r>
            <a:r>
              <a:rPr kumimoji="1" lang="ko-KR" altLang="en-US" dirty="0"/>
              <a:t>할당 시 </a:t>
            </a:r>
            <a:r>
              <a:rPr kumimoji="1" lang="en-US" altLang="ko-KR" dirty="0"/>
              <a:t>EPCM</a:t>
            </a:r>
            <a:r>
              <a:rPr kumimoji="1" lang="ko-KR" altLang="en-US" dirty="0"/>
              <a:t>에 예상되는 가상 주소를 저장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주소 변환 결과 </a:t>
            </a:r>
            <a:r>
              <a:rPr kumimoji="1" lang="en-US" altLang="ko-KR" dirty="0"/>
              <a:t>EPC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  <a:r>
              <a:rPr kumimoji="1" lang="ko-KR" altLang="en-US" dirty="0"/>
              <a:t> 가상 주소와 기록한 가상 주소가 일치하도록 보장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</a:t>
            </a:r>
            <a:r>
              <a:rPr lang="ko-KR" altLang="ko-KR" dirty="0"/>
              <a:t>각</a:t>
            </a:r>
            <a:r>
              <a:rPr lang="en-US" altLang="ko-KR" dirty="0"/>
              <a:t> EPC </a:t>
            </a:r>
            <a:r>
              <a:rPr lang="ko-KR" altLang="ko-KR" dirty="0"/>
              <a:t>페이지의 액세스 권한이 </a:t>
            </a:r>
            <a:r>
              <a:rPr lang="ko-KR" altLang="ko-KR" dirty="0" err="1"/>
              <a:t>인클레이브</a:t>
            </a:r>
            <a:r>
              <a:rPr lang="ko-KR" altLang="ko-KR" dirty="0"/>
              <a:t> 작성자의 의도와 일치하도록 함으로써 </a:t>
            </a:r>
            <a:r>
              <a:rPr lang="en-US" altLang="ko-KR" dirty="0"/>
              <a:t>Passive memory mapping attack, Fault Injection Attack</a:t>
            </a:r>
            <a:r>
              <a:rPr lang="ko-KR" altLang="en-US" dirty="0"/>
              <a:t>을 </a:t>
            </a:r>
            <a:r>
              <a:rPr lang="ko-KR" altLang="ko-KR" dirty="0"/>
              <a:t>보호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5FC135-0FDA-6948-837F-91B403E8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163" y="4305300"/>
            <a:ext cx="4660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3923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305</Words>
  <Application>Microsoft Macintosh PowerPoint</Application>
  <PresentationFormat>와이드스크린</PresentationFormat>
  <Paragraphs>134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CryptoCraft 테마</vt:lpstr>
      <vt:lpstr>제목 테마</vt:lpstr>
      <vt:lpstr>Introduce of Intel SGX </vt:lpstr>
      <vt:lpstr>PowerPoint 프레젠테이션</vt:lpstr>
      <vt:lpstr>1. What is Intel SGX  | SE, TPM</vt:lpstr>
      <vt:lpstr>1. What is Intel SGX  | TEE</vt:lpstr>
      <vt:lpstr>1. What is Intel SGX  | Intel SGX</vt:lpstr>
      <vt:lpstr>2. System Architecture  | PRM, EPC</vt:lpstr>
      <vt:lpstr>2. System Architecture  | EPCM</vt:lpstr>
      <vt:lpstr>2. System Architecture  | SECS</vt:lpstr>
      <vt:lpstr>2. System Architecture  | Address Translation</vt:lpstr>
      <vt:lpstr>2. System Architecture  | The Life Cycle of an Enclave</vt:lpstr>
      <vt:lpstr>2. System Architecture  | The Life Cycle of an Enclave</vt:lpstr>
      <vt:lpstr>2. System Architecture  | The Life Cycle of an Enclave</vt:lpstr>
      <vt:lpstr>2. System Architecture  | The Life Cycle of an Enclave</vt:lpstr>
      <vt:lpstr>3. Measurement</vt:lpstr>
      <vt:lpstr>3. Measurement  | MRENCLAVE, MRSIGNER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경호</cp:lastModifiedBy>
  <cp:revision>61</cp:revision>
  <dcterms:created xsi:type="dcterms:W3CDTF">2019-03-05T04:29:07Z</dcterms:created>
  <dcterms:modified xsi:type="dcterms:W3CDTF">2019-04-28T04:22:20Z</dcterms:modified>
</cp:coreProperties>
</file>