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61"/>
  </p:notesMasterIdLst>
  <p:handoutMasterIdLst>
    <p:handoutMasterId r:id="rId62"/>
  </p:handoutMasterIdLst>
  <p:sldIdLst>
    <p:sldId id="269" r:id="rId3"/>
    <p:sldId id="301" r:id="rId4"/>
    <p:sldId id="302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7" r:id="rId59"/>
    <p:sldId id="27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3C6"/>
    <a:srgbClr val="10458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1" autoAdjust="0"/>
    <p:restoredTop sz="96547" autoAdjust="0"/>
  </p:normalViewPr>
  <p:slideViewPr>
    <p:cSldViewPr snapToGrid="0">
      <p:cViewPr>
        <p:scale>
          <a:sx n="66" d="100"/>
          <a:sy n="66" d="100"/>
        </p:scale>
        <p:origin x="-1590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ko-KR" sz="1200" kern="1200" baseline="-250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유한체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R: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다항식환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(polynomial ring)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v: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이진 다항식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hamming weight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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U: u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세트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로부터 무작위로 균일하게 샘플링 된다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…?</a:t>
            </a:r>
            <a:endParaRPr lang="ko-KR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hj: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행렬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열 벡터로 사용</a:t>
            </a:r>
          </a:p>
          <a:p>
            <a:pPr latinLnBrk="1"/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*: 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벡터의 성분 별 곱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곱하는거 말하는 듯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330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72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84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674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13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05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37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117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040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6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55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35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12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67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53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12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74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37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2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3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5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33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8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3605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67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53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386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878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 = eH</a:t>
            </a:r>
            <a:r>
              <a:rPr lang="en-US" altLang="ko-KR" baseline="30000" smtClean="0"/>
              <a:t>T </a:t>
            </a:r>
            <a:r>
              <a:rPr lang="ko-KR" altLang="en-US" baseline="0" smtClean="0"/>
              <a:t>와 같은 작지만 충분한 무게의 에러가 존재한다면 높은 확률로 </a:t>
            </a:r>
            <a:r>
              <a:rPr lang="en-US" altLang="ko-KR" baseline="0" smtClean="0"/>
              <a:t>e</a:t>
            </a:r>
            <a:r>
              <a:rPr lang="ko-KR" altLang="en-US" baseline="0" smtClean="0"/>
              <a:t>를 반환함</a:t>
            </a:r>
            <a:endParaRPr lang="ko-KR" altLang="en-US" baseline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13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288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335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****** </a:t>
            </a:r>
            <a:r>
              <a:rPr lang="ko-KR" altLang="en-US" smtClean="0"/>
              <a:t>길이 </a:t>
            </a:r>
            <a:r>
              <a:rPr lang="en-US" altLang="ko-KR" smtClean="0"/>
              <a:t>r</a:t>
            </a:r>
            <a:r>
              <a:rPr lang="ko-KR" altLang="en-US" smtClean="0"/>
              <a:t>의 단일 블록만을 이용한다라</a:t>
            </a:r>
            <a:r>
              <a:rPr lang="en-US" altLang="ko-KR" smtClean="0"/>
              <a:t>…</a:t>
            </a:r>
          </a:p>
          <a:p>
            <a:r>
              <a:rPr lang="en-US" altLang="ko-KR" smtClean="0"/>
              <a:t>****** </a:t>
            </a:r>
            <a:r>
              <a:rPr lang="ko-KR" altLang="en-US" smtClean="0"/>
              <a:t>역 연산이 연산과정이 되게 어려운가 보네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******</a:t>
            </a:r>
            <a:r>
              <a:rPr lang="en-US" altLang="ko-KR" baseline="0" smtClean="0"/>
              <a:t> Bach Key Generation </a:t>
            </a:r>
            <a:r>
              <a:rPr lang="ko-KR" altLang="en-US" baseline="0" smtClean="0"/>
              <a:t>추가 설명 첨부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374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****** </a:t>
            </a:r>
            <a:r>
              <a:rPr lang="ko-KR" altLang="en-US" smtClean="0"/>
              <a:t>길이 </a:t>
            </a:r>
            <a:r>
              <a:rPr lang="en-US" altLang="ko-KR" smtClean="0"/>
              <a:t>r</a:t>
            </a:r>
            <a:r>
              <a:rPr lang="ko-KR" altLang="en-US" smtClean="0"/>
              <a:t>의 단일 블록만을 이용한다라</a:t>
            </a:r>
            <a:r>
              <a:rPr lang="en-US" altLang="ko-KR" smtClean="0"/>
              <a:t>…</a:t>
            </a:r>
          </a:p>
          <a:p>
            <a:r>
              <a:rPr lang="en-US" altLang="ko-KR" smtClean="0"/>
              <a:t>****** </a:t>
            </a:r>
            <a:r>
              <a:rPr lang="ko-KR" altLang="en-US" smtClean="0"/>
              <a:t>역 연산이 연산과정이 되게 어려운가 보네</a:t>
            </a:r>
            <a:r>
              <a:rPr lang="en-US" altLang="ko-KR" smtClean="0"/>
              <a:t>?</a:t>
            </a:r>
          </a:p>
          <a:p>
            <a:r>
              <a:rPr lang="en-US" altLang="ko-KR" smtClean="0"/>
              <a:t>******</a:t>
            </a:r>
            <a:r>
              <a:rPr lang="en-US" altLang="ko-KR" baseline="0" smtClean="0"/>
              <a:t> Bach Key Generation </a:t>
            </a:r>
            <a:r>
              <a:rPr lang="ko-KR" altLang="en-US" baseline="0" smtClean="0"/>
              <a:t>추가 설명 첨부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939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74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902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555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905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75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82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725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***Noisy syndrome</a:t>
            </a:r>
            <a:r>
              <a:rPr lang="ko-KR" altLang="en-US" smtClean="0"/>
              <a:t>이 특징인데 이것에 대해 좀 설명 해야 할듯</a:t>
            </a:r>
            <a:endParaRPr lang="en-US" altLang="ko-KR" smtClean="0"/>
          </a:p>
          <a:p>
            <a:r>
              <a:rPr lang="en-US" altLang="ko-KR" smtClean="0"/>
              <a:t>    - </a:t>
            </a:r>
            <a:r>
              <a:rPr lang="ko-KR" altLang="en-US" smtClean="0"/>
              <a:t>내가 이해한 바로는 </a:t>
            </a:r>
            <a:r>
              <a:rPr lang="en-US" altLang="ko-KR" smtClean="0"/>
              <a:t>1</a:t>
            </a:r>
            <a:r>
              <a:rPr lang="ko-KR" altLang="en-US" smtClean="0"/>
              <a:t>이랑 </a:t>
            </a:r>
            <a:r>
              <a:rPr lang="en-US" altLang="ko-KR" smtClean="0"/>
              <a:t>2</a:t>
            </a:r>
            <a:r>
              <a:rPr lang="ko-KR" altLang="en-US" smtClean="0"/>
              <a:t>는 에러를 활용해서 첨부해가지고 이차저차 하는데</a:t>
            </a:r>
            <a:endParaRPr lang="en-US" altLang="ko-KR" smtClean="0"/>
          </a:p>
          <a:p>
            <a:r>
              <a:rPr lang="en-US" altLang="ko-KR" smtClean="0"/>
              <a:t>       3 </a:t>
            </a:r>
            <a:r>
              <a:rPr lang="ko-KR" altLang="en-US" smtClean="0"/>
              <a:t>같은 경우는 본인이 일부로 첨부한 </a:t>
            </a:r>
            <a:r>
              <a:rPr lang="en-US" altLang="ko-KR" smtClean="0"/>
              <a:t>e </a:t>
            </a:r>
            <a:r>
              <a:rPr lang="ko-KR" altLang="en-US" smtClean="0"/>
              <a:t>말고 체널상에서 발생한 에러도 해결할 수 있게</a:t>
            </a:r>
            <a:endParaRPr lang="en-US" altLang="ko-KR" smtClean="0"/>
          </a:p>
          <a:p>
            <a:r>
              <a:rPr lang="en-US" altLang="ko-KR" smtClean="0"/>
              <a:t>      </a:t>
            </a:r>
            <a:r>
              <a:rPr lang="ko-KR" altLang="en-US" smtClean="0"/>
              <a:t>만든 것 같음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194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2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502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01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594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393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73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42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43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92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473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BIKE-1,2,3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최승주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03660" y="4361934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https://youtu.be/JGWT6dJ-ogQ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– QC-MDPC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mtClean="0"/>
                  <a:t>(n</a:t>
                </a:r>
                <a:r>
                  <a:rPr lang="en-US" altLang="ko-KR" baseline="-25000" smtClean="0"/>
                  <a:t>0</a:t>
                </a:r>
                <a:r>
                  <a:rPr lang="en-US" altLang="ko-KR" smtClean="0"/>
                  <a:t>, k</a:t>
                </a:r>
                <a:r>
                  <a:rPr lang="en-US" altLang="ko-KR" baseline="-25000" smtClean="0"/>
                  <a:t>0</a:t>
                </a:r>
                <a:r>
                  <a:rPr lang="en-US" altLang="ko-KR" smtClean="0"/>
                  <a:t>) quasi-cyclic code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mtClean="0"/>
                  <a:t>길이</a:t>
                </a:r>
                <a:r>
                  <a:rPr lang="en-US" altLang="ko-KR" smtClean="0"/>
                  <a:t> </a:t>
                </a:r>
                <a:r>
                  <a:rPr lang="en-US" altLang="ko-KR"/>
                  <a:t>n = </a:t>
                </a:r>
                <a:r>
                  <a:rPr lang="en-US" altLang="ko-KR" smtClean="0"/>
                  <a:t>n</a:t>
                </a:r>
                <a:r>
                  <a:rPr lang="en-US" altLang="ko-KR" baseline="-25000" smtClean="0"/>
                  <a:t>0</a:t>
                </a:r>
                <a:r>
                  <a:rPr lang="en-US" altLang="ko-KR" smtClean="0"/>
                  <a:t>r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mtClean="0"/>
                  <a:t>차원</a:t>
                </a:r>
                <a:r>
                  <a:rPr lang="en-US" altLang="ko-KR" smtClean="0"/>
                  <a:t> </a:t>
                </a:r>
                <a:r>
                  <a:rPr lang="en-US" altLang="ko-KR"/>
                  <a:t>k = </a:t>
                </a:r>
                <a:r>
                  <a:rPr lang="en-US" altLang="ko-KR" smtClean="0"/>
                  <a:t>k</a:t>
                </a:r>
                <a:r>
                  <a:rPr lang="en-US" altLang="ko-KR" baseline="-25000" smtClean="0"/>
                  <a:t>0</a:t>
                </a:r>
                <a:r>
                  <a:rPr lang="en-US" altLang="ko-KR" smtClean="0"/>
                  <a:t>r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mtClean="0"/>
                  <a:t>주기</a:t>
                </a:r>
                <a:r>
                  <a:rPr lang="en-US" altLang="ko-KR" smtClean="0"/>
                  <a:t> </a:t>
                </a:r>
                <a:r>
                  <a:rPr lang="en-US" altLang="ko-KR"/>
                  <a:t>r </a:t>
                </a:r>
                <a:r>
                  <a:rPr lang="en-US" altLang="ko-KR" smtClean="0"/>
                  <a:t>(index n</a:t>
                </a:r>
                <a:r>
                  <a:rPr lang="en-US" altLang="ko-KR" baseline="-25000" smtClean="0"/>
                  <a:t>0</a:t>
                </a:r>
                <a:r>
                  <a:rPr lang="en-US" altLang="ko-KR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mtClean="0"/>
                  <a:t>무게 </a:t>
                </a:r>
                <a:r>
                  <a:rPr lang="en-US" altLang="ko-KR" smtClean="0"/>
                  <a:t>w =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mtClean="0"/>
                  <a:t>)</a:t>
                </a:r>
                <a:br>
                  <a:rPr lang="en-US" altLang="ko-KR" smtClean="0"/>
                </a:br>
                <a:r>
                  <a:rPr lang="ko-KR" altLang="en-US" sz="2000" smtClean="0"/>
                  <a:t>패리티 체크 행렬의 행 무게</a:t>
                </a:r>
                <a:endParaRPr lang="en-US" altLang="ko-KR" sz="200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04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– Message Protocol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07299" y="136226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Alice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8512629" y="136226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Bob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8173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– Message Protocol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07299" y="136226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Alice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8512629" y="136226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Bob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516718" y="2031627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임시적으로 사용하는 </a:t>
            </a:r>
            <a:r>
              <a:rPr lang="en-US" altLang="ko-KR" smtClean="0"/>
              <a:t>QC-MDPC </a:t>
            </a:r>
            <a:r>
              <a:rPr lang="ko-KR" altLang="en-US" smtClean="0"/>
              <a:t>키 쌍</a:t>
            </a:r>
            <a:r>
              <a:rPr lang="en-US" altLang="ko-KR" smtClean="0"/>
              <a:t>(sk, pk) </a:t>
            </a:r>
            <a:r>
              <a:rPr lang="ko-KR" altLang="en-US" smtClean="0"/>
              <a:t>생성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en-US" altLang="ko-KR" sz="1600" smtClean="0"/>
              <a:t>- </a:t>
            </a:r>
            <a:r>
              <a:rPr lang="ko-KR" altLang="en-US" sz="1600" smtClean="0"/>
              <a:t>개인키</a:t>
            </a:r>
            <a:r>
              <a:rPr lang="en-US" altLang="ko-KR" sz="1600" smtClean="0"/>
              <a:t>: sk, </a:t>
            </a:r>
            <a:r>
              <a:rPr lang="ko-KR" altLang="en-US" sz="1600" smtClean="0"/>
              <a:t>공개키</a:t>
            </a:r>
            <a:r>
              <a:rPr lang="en-US" altLang="ko-KR" sz="1600" smtClean="0"/>
              <a:t>: pk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1475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</a:t>
            </a:r>
            <a:r>
              <a:rPr lang="en-US" altLang="ko-KR"/>
              <a:t> </a:t>
            </a:r>
            <a:r>
              <a:rPr lang="en-US" altLang="ko-KR" smtClean="0"/>
              <a:t>– </a:t>
            </a:r>
            <a:r>
              <a:rPr lang="en-US" altLang="ko-KR"/>
              <a:t>Message Protocol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07299" y="136226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Alice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8512629" y="136226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Bob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516718" y="2031627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임시적으로 사용하는 </a:t>
            </a:r>
            <a:r>
              <a:rPr lang="en-US" altLang="ko-KR" smtClean="0"/>
              <a:t>QC-MDPC </a:t>
            </a:r>
            <a:r>
              <a:rPr lang="ko-KR" altLang="en-US" smtClean="0"/>
              <a:t>키 쌍</a:t>
            </a:r>
            <a:r>
              <a:rPr lang="en-US" altLang="ko-KR" smtClean="0"/>
              <a:t>(sk, pk) </a:t>
            </a:r>
            <a:r>
              <a:rPr lang="ko-KR" altLang="en-US" smtClean="0"/>
              <a:t>생성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en-US" altLang="ko-KR" sz="1600" smtClean="0"/>
              <a:t>- </a:t>
            </a:r>
            <a:r>
              <a:rPr lang="ko-KR" altLang="en-US" sz="1600" smtClean="0"/>
              <a:t>개인키</a:t>
            </a:r>
            <a:r>
              <a:rPr lang="en-US" altLang="ko-KR" sz="1600" smtClean="0"/>
              <a:t>: sk, </a:t>
            </a:r>
            <a:r>
              <a:rPr lang="ko-KR" altLang="en-US" sz="1600" smtClean="0"/>
              <a:t>공개키</a:t>
            </a:r>
            <a:r>
              <a:rPr lang="en-US" altLang="ko-KR" sz="1600" smtClean="0"/>
              <a:t>: pk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5098014" y="270098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전송</a:t>
            </a:r>
            <a:r>
              <a:rPr lang="en-US" altLang="ko-KR" smtClean="0"/>
              <a:t>(pk)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327744" y="3193323"/>
            <a:ext cx="4840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48474" y="3524023"/>
            <a:ext cx="4429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에러 백터 </a:t>
            </a:r>
            <a:r>
              <a:rPr lang="en-US" altLang="ko-KR" smtClean="0"/>
              <a:t>e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4. </a:t>
            </a:r>
            <a:r>
              <a:rPr lang="ko-KR" altLang="en-US" smtClean="0"/>
              <a:t>에러 백터 </a:t>
            </a:r>
            <a:r>
              <a:rPr lang="en-US" altLang="ko-KR" smtClean="0"/>
              <a:t>e</a:t>
            </a:r>
            <a:r>
              <a:rPr lang="ko-KR" altLang="en-US" smtClean="0"/>
              <a:t>로부터 세션키</a:t>
            </a:r>
            <a:r>
              <a:rPr lang="en-US" altLang="ko-KR" smtClean="0"/>
              <a:t>(</a:t>
            </a:r>
            <a:r>
              <a:rPr lang="ko-KR" altLang="en-US" smtClean="0"/>
              <a:t>대칭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smtClean="0"/>
              <a:t>K </a:t>
            </a:r>
            <a:r>
              <a:rPr lang="ko-KR" altLang="en-US" smtClean="0"/>
              <a:t>추출</a:t>
            </a:r>
            <a:endParaRPr lang="en-US" altLang="ko-KR" smtClean="0"/>
          </a:p>
          <a:p>
            <a:r>
              <a:rPr lang="en-US" altLang="ko-KR" smtClean="0"/>
              <a:t>5. pk</a:t>
            </a:r>
            <a:r>
              <a:rPr lang="ko-KR" altLang="en-US" smtClean="0"/>
              <a:t>를 사용해 </a:t>
            </a:r>
            <a:r>
              <a:rPr lang="en-US" altLang="ko-KR" smtClean="0"/>
              <a:t>e </a:t>
            </a:r>
            <a:r>
              <a:rPr lang="ko-KR" altLang="en-US" smtClean="0"/>
              <a:t>암호화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암호문 </a:t>
            </a:r>
            <a:r>
              <a:rPr lang="en-US" altLang="ko-KR" smtClean="0">
                <a:sym typeface="Wingdings" panose="05000000000000000000" pitchFamily="2" charset="2"/>
              </a:rPr>
              <a:t>ct </a:t>
            </a:r>
            <a:r>
              <a:rPr lang="ko-KR" altLang="en-US" smtClean="0">
                <a:sym typeface="Wingdings" panose="05000000000000000000" pitchFamily="2" charset="2"/>
              </a:rPr>
              <a:t>생성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</a:t>
            </a:r>
            <a:r>
              <a:rPr lang="en-US" altLang="ko-KR"/>
              <a:t> </a:t>
            </a:r>
            <a:r>
              <a:rPr lang="en-US" altLang="ko-KR" smtClean="0"/>
              <a:t>– </a:t>
            </a:r>
            <a:r>
              <a:rPr lang="en-US" altLang="ko-KR"/>
              <a:t>Message Protocol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07299" y="1362269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Alice</a:t>
            </a:r>
            <a:endParaRPr lang="ko-KR" altLang="en-US" sz="2400" b="1"/>
          </a:p>
        </p:txBody>
      </p:sp>
      <p:sp>
        <p:nvSpPr>
          <p:cNvPr id="6" name="TextBox 5"/>
          <p:cNvSpPr txBox="1"/>
          <p:nvPr/>
        </p:nvSpPr>
        <p:spPr>
          <a:xfrm>
            <a:off x="8512629" y="136226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/>
              <a:t>Bob</a:t>
            </a:r>
            <a:endParaRPr lang="ko-KR" alt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516718" y="2031627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1. </a:t>
            </a:r>
            <a:r>
              <a:rPr lang="ko-KR" altLang="en-US" smtClean="0"/>
              <a:t>임시적으로 사용하는 </a:t>
            </a:r>
            <a:r>
              <a:rPr lang="en-US" altLang="ko-KR" smtClean="0"/>
              <a:t>QC-MDPC </a:t>
            </a:r>
            <a:r>
              <a:rPr lang="ko-KR" altLang="en-US" smtClean="0"/>
              <a:t>키 쌍</a:t>
            </a:r>
            <a:r>
              <a:rPr lang="en-US" altLang="ko-KR" smtClean="0"/>
              <a:t>(sk, pk) </a:t>
            </a:r>
            <a:r>
              <a:rPr lang="ko-KR" altLang="en-US" smtClean="0"/>
              <a:t>생성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en-US" altLang="ko-KR" sz="1600" smtClean="0"/>
              <a:t>- </a:t>
            </a:r>
            <a:r>
              <a:rPr lang="ko-KR" altLang="en-US" sz="1600" smtClean="0"/>
              <a:t>개인키</a:t>
            </a:r>
            <a:r>
              <a:rPr lang="en-US" altLang="ko-KR" sz="1600" smtClean="0"/>
              <a:t>: sk, </a:t>
            </a:r>
            <a:r>
              <a:rPr lang="ko-KR" altLang="en-US" sz="1600" smtClean="0"/>
              <a:t>공개키</a:t>
            </a:r>
            <a:r>
              <a:rPr lang="en-US" altLang="ko-KR" sz="1600" smtClean="0"/>
              <a:t>: pk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5098014" y="270098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2. </a:t>
            </a:r>
            <a:r>
              <a:rPr lang="ko-KR" altLang="en-US" smtClean="0"/>
              <a:t>전송</a:t>
            </a:r>
            <a:r>
              <a:rPr lang="en-US" altLang="ko-KR" smtClean="0"/>
              <a:t>(pk)</a:t>
            </a: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327744" y="3193323"/>
            <a:ext cx="48408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48474" y="3524023"/>
            <a:ext cx="4429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3. </a:t>
            </a:r>
            <a:r>
              <a:rPr lang="ko-KR" altLang="en-US" smtClean="0"/>
              <a:t>에러 백터 </a:t>
            </a:r>
            <a:r>
              <a:rPr lang="en-US" altLang="ko-KR" smtClean="0"/>
              <a:t>e </a:t>
            </a:r>
            <a:r>
              <a:rPr lang="ko-KR" altLang="en-US" smtClean="0"/>
              <a:t>생성</a:t>
            </a:r>
            <a:endParaRPr lang="en-US" altLang="ko-KR" smtClean="0"/>
          </a:p>
          <a:p>
            <a:r>
              <a:rPr lang="en-US" altLang="ko-KR" smtClean="0"/>
              <a:t>4. </a:t>
            </a:r>
            <a:r>
              <a:rPr lang="ko-KR" altLang="en-US" smtClean="0"/>
              <a:t>에러 백터 </a:t>
            </a:r>
            <a:r>
              <a:rPr lang="en-US" altLang="ko-KR" smtClean="0"/>
              <a:t>e</a:t>
            </a:r>
            <a:r>
              <a:rPr lang="ko-KR" altLang="en-US" smtClean="0"/>
              <a:t>로부터 세션키</a:t>
            </a:r>
            <a:r>
              <a:rPr lang="en-US" altLang="ko-KR" smtClean="0"/>
              <a:t>(</a:t>
            </a:r>
            <a:r>
              <a:rPr lang="ko-KR" altLang="en-US" smtClean="0"/>
              <a:t>대칭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en-US" altLang="ko-KR" smtClean="0"/>
              <a:t>K </a:t>
            </a:r>
            <a:r>
              <a:rPr lang="ko-KR" altLang="en-US" smtClean="0"/>
              <a:t>추출</a:t>
            </a:r>
            <a:endParaRPr lang="en-US" altLang="ko-KR" smtClean="0"/>
          </a:p>
          <a:p>
            <a:r>
              <a:rPr lang="en-US" altLang="ko-KR" smtClean="0"/>
              <a:t>5. pk</a:t>
            </a:r>
            <a:r>
              <a:rPr lang="ko-KR" altLang="en-US" smtClean="0"/>
              <a:t>를 사용해 </a:t>
            </a:r>
            <a:r>
              <a:rPr lang="en-US" altLang="ko-KR" smtClean="0"/>
              <a:t>e </a:t>
            </a:r>
            <a:r>
              <a:rPr lang="ko-KR" altLang="en-US" smtClean="0"/>
              <a:t>암호화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암호문 </a:t>
            </a:r>
            <a:r>
              <a:rPr lang="en-US" altLang="ko-KR" smtClean="0">
                <a:sym typeface="Wingdings" panose="05000000000000000000" pitchFamily="2" charset="2"/>
              </a:rPr>
              <a:t>ct </a:t>
            </a:r>
            <a:r>
              <a:rPr lang="ko-KR" altLang="en-US" smtClean="0">
                <a:sym typeface="Wingdings" panose="05000000000000000000" pitchFamily="2" charset="2"/>
              </a:rPr>
              <a:t>생성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098014" y="443206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6</a:t>
            </a:r>
            <a:r>
              <a:rPr lang="en-US" altLang="ko-KR" smtClean="0"/>
              <a:t>. </a:t>
            </a:r>
            <a:r>
              <a:rPr lang="ko-KR" altLang="en-US" smtClean="0"/>
              <a:t>전송</a:t>
            </a:r>
            <a:r>
              <a:rPr lang="en-US" altLang="ko-KR" smtClean="0"/>
              <a:t>(ct)</a:t>
            </a:r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327744" y="4924398"/>
            <a:ext cx="484089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6718" y="5293730"/>
            <a:ext cx="5726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</a:t>
            </a:r>
            <a:r>
              <a:rPr lang="en-US" altLang="ko-KR" smtClean="0"/>
              <a:t>. sk</a:t>
            </a:r>
            <a:r>
              <a:rPr lang="ko-KR" altLang="en-US" smtClean="0"/>
              <a:t>를 사용해 </a:t>
            </a:r>
            <a:r>
              <a:rPr lang="en-US" altLang="ko-KR" smtClean="0"/>
              <a:t>ct</a:t>
            </a:r>
            <a:r>
              <a:rPr lang="ko-KR" altLang="en-US" smtClean="0"/>
              <a:t>를 복호화해서 </a:t>
            </a:r>
            <a:r>
              <a:rPr lang="en-US" altLang="ko-KR" smtClean="0"/>
              <a:t>e</a:t>
            </a:r>
            <a:r>
              <a:rPr lang="ko-KR" altLang="en-US" smtClean="0"/>
              <a:t>나 ⊥</a:t>
            </a:r>
            <a:r>
              <a:rPr lang="en-US" altLang="ko-KR" smtClean="0"/>
              <a:t>(</a:t>
            </a:r>
            <a:r>
              <a:rPr lang="ko-KR" altLang="en-US" smtClean="0"/>
              <a:t>실패 신호</a:t>
            </a:r>
            <a:r>
              <a:rPr lang="en-US" altLang="ko-KR" smtClean="0"/>
              <a:t>)</a:t>
            </a:r>
            <a:r>
              <a:rPr lang="ko-KR" altLang="en-US" smtClean="0"/>
              <a:t> 추출</a:t>
            </a:r>
            <a:endParaRPr lang="en-US" altLang="ko-KR" smtClean="0"/>
          </a:p>
          <a:p>
            <a:r>
              <a:rPr lang="en-US" altLang="ko-KR" smtClean="0"/>
              <a:t>8. </a:t>
            </a:r>
            <a:r>
              <a:rPr lang="ko-KR" altLang="en-US" smtClean="0"/>
              <a:t>에러 백터 </a:t>
            </a:r>
            <a:r>
              <a:rPr lang="en-US" altLang="ko-KR" smtClean="0"/>
              <a:t>e</a:t>
            </a:r>
            <a:r>
              <a:rPr lang="ko-KR" altLang="en-US" smtClean="0"/>
              <a:t>로부터 세션키</a:t>
            </a:r>
            <a:r>
              <a:rPr lang="en-US" altLang="ko-KR" smtClean="0"/>
              <a:t>(</a:t>
            </a:r>
            <a:r>
              <a:rPr lang="ko-KR" altLang="en-US" smtClean="0"/>
              <a:t>대칭</a:t>
            </a:r>
            <a:r>
              <a:rPr lang="en-US" altLang="ko-KR" smtClean="0"/>
              <a:t>) K </a:t>
            </a:r>
            <a:r>
              <a:rPr lang="ko-KR" altLang="en-US" smtClean="0"/>
              <a:t>추출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2223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BIKE-1,2,3 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IND-CPA </a:t>
            </a:r>
            <a:r>
              <a:rPr lang="ko-KR" altLang="en-US" sz="2400" smtClean="0"/>
              <a:t>보안성을 보장하는 </a:t>
            </a:r>
            <a:r>
              <a:rPr lang="en-US" altLang="ko-KR" sz="2400" smtClean="0"/>
              <a:t>3</a:t>
            </a:r>
            <a:r>
              <a:rPr lang="ko-KR" altLang="en-US" sz="2400" smtClean="0"/>
              <a:t>가지 </a:t>
            </a:r>
            <a:r>
              <a:rPr lang="en-US" altLang="ko-KR" sz="2400" smtClean="0"/>
              <a:t>BIKE</a:t>
            </a:r>
            <a:r>
              <a:rPr lang="ko-KR" altLang="en-US" sz="2400" smtClean="0"/>
              <a:t> 버전 존재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en-US" altLang="ko-KR" sz="2000" smtClean="0"/>
              <a:t>BIKE-1, BIKE-2, BIKE-3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메시지 교환시 일어나는 키 교환에서 임시 키 사용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>
                <a:sym typeface="Wingdings" panose="05000000000000000000" pitchFamily="2" charset="2"/>
              </a:rPr>
              <a:t>-</a:t>
            </a:r>
            <a:r>
              <a:rPr lang="en-US" altLang="ko-KR" sz="2400" smtClean="0">
                <a:sym typeface="Wingdings" panose="05000000000000000000" pitchFamily="2" charset="2"/>
              </a:rPr>
              <a:t> Forward Secuiry </a:t>
            </a:r>
            <a:r>
              <a:rPr lang="ko-KR" altLang="en-US" sz="2400" smtClean="0">
                <a:sym typeface="Wingdings" panose="05000000000000000000" pitchFamily="2" charset="2"/>
              </a:rPr>
              <a:t>성취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- </a:t>
            </a:r>
            <a:r>
              <a:rPr lang="ko-KR" altLang="en-US" sz="2400" smtClean="0">
                <a:sym typeface="Wingdings" panose="05000000000000000000" pitchFamily="2" charset="2"/>
              </a:rPr>
              <a:t>디코딩 실패 관찰을 이용한 공격에 대한 대비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endParaRPr lang="en-US" altLang="ko-KR" sz="2400" smtClean="0"/>
          </a:p>
        </p:txBody>
      </p:sp>
      <p:sp>
        <p:nvSpPr>
          <p:cNvPr id="3" name="TextBox 2"/>
          <p:cNvSpPr txBox="1"/>
          <p:nvPr/>
        </p:nvSpPr>
        <p:spPr>
          <a:xfrm>
            <a:off x="563880" y="5840968"/>
            <a:ext cx="946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</a:t>
            </a:r>
            <a:r>
              <a:rPr lang="ko-KR" altLang="en-US" smtClean="0"/>
              <a:t>선택평문공격에 대한 비구별성</a:t>
            </a:r>
            <a:r>
              <a:rPr lang="en-US" altLang="ko-KR" smtClean="0"/>
              <a:t>(Indistinguishability under chosen plaintext attack; IND-CPA)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1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552237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McEliece</a:t>
            </a:r>
            <a:r>
              <a:rPr lang="ko-KR" altLang="en-US" sz="2400" smtClean="0"/>
              <a:t>의 변형을 사용함으로서 빠르게 키 생성이 가능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en-US" altLang="ko-KR" sz="2400" smtClean="0"/>
              <a:t>QC-MDPC McEliece</a:t>
            </a:r>
            <a:r>
              <a:rPr lang="ko-KR" altLang="en-US" sz="2400" smtClean="0"/>
              <a:t>와는 다르게 개인키인 순환 블록의 </a:t>
            </a:r>
            <a:r>
              <a:rPr lang="en-US" altLang="ko-KR" sz="2400" smtClean="0"/>
              <a:t>Inverse</a:t>
            </a:r>
            <a:r>
              <a:rPr lang="ko-KR" altLang="en-US" sz="2400" smtClean="0"/>
              <a:t>를 계산하지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않고 전체 개인 행렬에 곱하여 체계적인 형태를 얻어내는 연산을 하지 않음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랜덤한 순환 블록을 개인 순환 행렬에 곱해 개인 코드 구조를 숨김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코드</a:t>
            </a:r>
            <a:r>
              <a:rPr lang="en-US" altLang="ko-KR" sz="2400" smtClean="0"/>
              <a:t>(code word)</a:t>
            </a:r>
            <a:r>
              <a:rPr lang="ko-KR" altLang="en-US" sz="2400" smtClean="0"/>
              <a:t>에 메시지를 포함하지 않고 오류벡터에 메시지를 포함하여 전송  </a:t>
            </a: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26496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KeyGen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    , taget quantum security level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private key(h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) and public key(f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)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endParaRPr lang="en-US" altLang="ko-KR" sz="2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1398790"/>
            <a:ext cx="344693" cy="3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KeyGen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    , taget quantum security level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ym typeface="Wingdings" panose="05000000000000000000" pitchFamily="2" charset="2"/>
              </a:rPr>
              <a:t>Output: private key(h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h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 and public key(f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f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0.      </a:t>
            </a:r>
            <a:r>
              <a:rPr lang="ko-KR" altLang="en-US" sz="2400" smtClean="0">
                <a:sym typeface="Wingdings" panose="05000000000000000000" pitchFamily="2" charset="2"/>
              </a:rPr>
              <a:t>가 주어지면 </a:t>
            </a:r>
            <a:r>
              <a:rPr lang="en-US" altLang="ko-KR" sz="2400" smtClean="0">
                <a:sym typeface="Wingdings" panose="05000000000000000000" pitchFamily="2" charset="2"/>
              </a:rPr>
              <a:t>r, w </a:t>
            </a:r>
            <a:r>
              <a:rPr lang="ko-KR" altLang="en-US" sz="2400" smtClean="0">
                <a:sym typeface="Wingdings" panose="05000000000000000000" pitchFamily="2" charset="2"/>
              </a:rPr>
              <a:t>설정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     </a:t>
            </a:r>
            <a:r>
              <a:rPr lang="en-US" altLang="ko-KR" sz="1800" smtClean="0">
                <a:sym typeface="Wingdings" panose="05000000000000000000" pitchFamily="2" charset="2"/>
              </a:rPr>
              <a:t>r: order, w: weight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endParaRPr lang="en-US" altLang="ko-KR" sz="2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1398790"/>
            <a:ext cx="344693" cy="399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2724670"/>
            <a:ext cx="344693" cy="3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KeyGen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    , taget quantum security level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ym typeface="Wingdings" panose="05000000000000000000" pitchFamily="2" charset="2"/>
              </a:rPr>
              <a:t>Output: private key(h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h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 and public key(f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f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0.      </a:t>
            </a:r>
            <a:r>
              <a:rPr lang="ko-KR" altLang="en-US" sz="2400" smtClean="0">
                <a:sym typeface="Wingdings" panose="05000000000000000000" pitchFamily="2" charset="2"/>
              </a:rPr>
              <a:t>가 주어지면 </a:t>
            </a:r>
            <a:r>
              <a:rPr lang="en-US" altLang="ko-KR" sz="2400" smtClean="0">
                <a:sym typeface="Wingdings" panose="05000000000000000000" pitchFamily="2" charset="2"/>
              </a:rPr>
              <a:t>r, w </a:t>
            </a:r>
            <a:r>
              <a:rPr lang="ko-KR" altLang="en-US" sz="2400" smtClean="0">
                <a:sym typeface="Wingdings" panose="05000000000000000000" pitchFamily="2" charset="2"/>
              </a:rPr>
              <a:t>설정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1. </a:t>
            </a:r>
            <a:r>
              <a:rPr lang="ko-KR" altLang="en-US" sz="2400" smtClean="0">
                <a:sym typeface="Wingdings" panose="05000000000000000000" pitchFamily="2" charset="2"/>
              </a:rPr>
              <a:t>개인키 </a:t>
            </a:r>
            <a:r>
              <a:rPr lang="en-US" altLang="ko-KR" sz="2400" smtClean="0">
                <a:sym typeface="Wingdings" panose="05000000000000000000" pitchFamily="2" charset="2"/>
              </a:rPr>
              <a:t>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- h</a:t>
            </a:r>
            <a:r>
              <a:rPr lang="en-US" altLang="ko-KR" sz="20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000" smtClean="0">
                <a:sym typeface="Wingdings" panose="05000000000000000000" pitchFamily="2" charset="2"/>
              </a:rPr>
              <a:t>, h</a:t>
            </a:r>
            <a:r>
              <a:rPr lang="en-US" altLang="ko-KR" sz="20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000" smtClean="0">
                <a:sym typeface="Wingdings" panose="05000000000000000000" pitchFamily="2" charset="2"/>
              </a:rPr>
              <a:t> </a:t>
            </a:r>
            <a:r>
              <a:rPr lang="ko-KR" altLang="en-US" sz="2000" smtClean="0">
                <a:sym typeface="Wingdings" panose="05000000000000000000" pitchFamily="2" charset="2"/>
              </a:rPr>
              <a:t>무게 </a:t>
            </a:r>
            <a:r>
              <a:rPr lang="en-US" altLang="ko-KR" sz="2000" smtClean="0">
                <a:sym typeface="Wingdings" panose="05000000000000000000" pitchFamily="2" charset="2"/>
              </a:rPr>
              <a:t>= w/2  </a:t>
            </a:r>
            <a:r>
              <a:rPr lang="ko-KR" altLang="en-US" sz="2000" smtClean="0">
                <a:sym typeface="Wingdings" panose="05000000000000000000" pitchFamily="2" charset="2"/>
              </a:rPr>
              <a:t>홀수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- h</a:t>
            </a:r>
            <a:r>
              <a:rPr lang="en-US" altLang="ko-KR" sz="2000" baseline="-25000" smtClean="0">
                <a:sym typeface="Wingdings" panose="05000000000000000000" pitchFamily="2" charset="2"/>
              </a:rPr>
              <a:t>0</a:t>
            </a:r>
            <a:r>
              <a:rPr lang="ko-KR" altLang="en-US" sz="2000" smtClean="0">
                <a:sym typeface="Wingdings" panose="05000000000000000000" pitchFamily="2" charset="2"/>
              </a:rPr>
              <a:t>과 </a:t>
            </a:r>
            <a:r>
              <a:rPr lang="en-US" altLang="ko-KR" sz="2000" smtClean="0">
                <a:sym typeface="Wingdings" panose="05000000000000000000" pitchFamily="2" charset="2"/>
              </a:rPr>
              <a:t>h</a:t>
            </a:r>
            <a:r>
              <a:rPr lang="en-US" altLang="ko-KR" sz="2000" baseline="-25000" smtClean="0">
                <a:sym typeface="Wingdings" panose="05000000000000000000" pitchFamily="2" charset="2"/>
              </a:rPr>
              <a:t>1</a:t>
            </a:r>
            <a:r>
              <a:rPr lang="ko-KR" altLang="en-US" sz="2000" smtClean="0">
                <a:sym typeface="Wingdings" panose="05000000000000000000" pitchFamily="2" charset="2"/>
              </a:rPr>
              <a:t>은 </a:t>
            </a:r>
            <a:r>
              <a:rPr lang="en-US" altLang="ko-KR" sz="2000" smtClean="0">
                <a:sym typeface="Wingdings" panose="05000000000000000000" pitchFamily="2" charset="2"/>
              </a:rPr>
              <a:t>R</a:t>
            </a:r>
            <a:r>
              <a:rPr lang="ko-KR" altLang="en-US" sz="2000" smtClean="0">
                <a:sym typeface="Wingdings" panose="05000000000000000000" pitchFamily="2" charset="2"/>
              </a:rPr>
              <a:t>로 부터 랜덤하게 선출</a:t>
            </a:r>
            <a:r>
              <a:rPr lang="en-US" altLang="ko-KR" sz="2000" smtClean="0">
                <a:sym typeface="Wingdings" panose="05000000000000000000" pitchFamily="2" charset="2"/>
              </a:rPr>
              <a:t/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*</a:t>
            </a:r>
            <a:endParaRPr lang="en-US" altLang="ko-KR" sz="2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1398790"/>
            <a:ext cx="344693" cy="399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2724670"/>
            <a:ext cx="344693" cy="399530"/>
          </a:xfrm>
          <a:prstGeom prst="rect">
            <a:avLst/>
          </a:prstGeom>
        </p:spPr>
      </p:pic>
      <p:pic>
        <p:nvPicPr>
          <p:cNvPr id="7" name="Picture 2" descr="https://lh3.googleusercontent.com/WHnmf_hgqJNLICIiBin4Mx9qt-mqpLp0hUhCDl-_PFl241hT0RF9SWQgnqp9o-T2STbR4Th_WDattuB4bmmwXQUJxThNhu-wwEVWFg1QXoC2lvn7WQeMmWh9vFyM_4R-TOXfrtn-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" t="26947" r="89999" b="65478"/>
          <a:stretch/>
        </p:blipFill>
        <p:spPr bwMode="auto">
          <a:xfrm>
            <a:off x="718073" y="4917325"/>
            <a:ext cx="515641" cy="38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3.googleusercontent.com/WHnmf_hgqJNLICIiBin4Mx9qt-mqpLp0hUhCDl-_PFl241hT0RF9SWQgnqp9o-T2STbR4Th_WDattuB4bmmwXQUJxThNhu-wwEVWFg1QXoC2lvn7WQeMmWh9vFyM_4R-TOXfrtn-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7" t="26390" r="26448" b="63645"/>
          <a:stretch/>
        </p:blipFill>
        <p:spPr bwMode="auto">
          <a:xfrm>
            <a:off x="1113609" y="4900879"/>
            <a:ext cx="4888753" cy="5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2147906"/>
            <a:ext cx="7380427" cy="7189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BIKE-1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68845" y="1051337"/>
            <a:ext cx="8038011" cy="985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6" y="3040535"/>
            <a:ext cx="7380427" cy="7189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BIKE-2</a:t>
            </a:r>
            <a:endParaRPr lang="ko-KR" altLang="en-US" dirty="0"/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6" y="3947678"/>
            <a:ext cx="7380427" cy="7189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BIKE-3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57600" y="4775200"/>
            <a:ext cx="7849256" cy="957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0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KeyGen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    , taget quantum security level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ym typeface="Wingdings" panose="05000000000000000000" pitchFamily="2" charset="2"/>
              </a:rPr>
              <a:t>Output: private key(h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h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 and public key(f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f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0.      </a:t>
            </a:r>
            <a:r>
              <a:rPr lang="ko-KR" altLang="en-US" sz="2400" smtClean="0">
                <a:sym typeface="Wingdings" panose="05000000000000000000" pitchFamily="2" charset="2"/>
              </a:rPr>
              <a:t>가 주어지면 </a:t>
            </a:r>
            <a:r>
              <a:rPr lang="en-US" altLang="ko-KR" sz="2400" smtClean="0">
                <a:sym typeface="Wingdings" panose="05000000000000000000" pitchFamily="2" charset="2"/>
              </a:rPr>
              <a:t>r, w </a:t>
            </a:r>
            <a:r>
              <a:rPr lang="ko-KR" altLang="en-US" sz="2400" smtClean="0">
                <a:sym typeface="Wingdings" panose="05000000000000000000" pitchFamily="2" charset="2"/>
              </a:rPr>
              <a:t>설정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1. </a:t>
            </a:r>
            <a:r>
              <a:rPr lang="ko-KR" altLang="en-US" sz="2400" smtClean="0">
                <a:sym typeface="Wingdings" panose="05000000000000000000" pitchFamily="2" charset="2"/>
              </a:rPr>
              <a:t>개인키 </a:t>
            </a:r>
            <a:r>
              <a:rPr lang="en-US" altLang="ko-KR" sz="2400" smtClean="0">
                <a:sym typeface="Wingdings" panose="05000000000000000000" pitchFamily="2" charset="2"/>
              </a:rPr>
              <a:t>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2. g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000">
                <a:sym typeface="Wingdings" panose="05000000000000000000" pitchFamily="2" charset="2"/>
              </a:rPr>
              <a:t>- </a:t>
            </a:r>
            <a:r>
              <a:rPr lang="en-US" altLang="ko-KR" sz="2000" smtClean="0">
                <a:sym typeface="Wingdings" panose="05000000000000000000" pitchFamily="2" charset="2"/>
              </a:rPr>
              <a:t>g</a:t>
            </a:r>
            <a:r>
              <a:rPr lang="ko-KR" altLang="en-US" sz="2000" smtClean="0">
                <a:sym typeface="Wingdings" panose="05000000000000000000" pitchFamily="2" charset="2"/>
              </a:rPr>
              <a:t>는 </a:t>
            </a:r>
            <a:r>
              <a:rPr lang="en-US" altLang="ko-KR" sz="2000" smtClean="0">
                <a:sym typeface="Wingdings" panose="05000000000000000000" pitchFamily="2" charset="2"/>
              </a:rPr>
              <a:t>R</a:t>
            </a:r>
            <a:r>
              <a:rPr lang="ko-KR" altLang="en-US" sz="2000">
                <a:sym typeface="Wingdings" panose="05000000000000000000" pitchFamily="2" charset="2"/>
              </a:rPr>
              <a:t>로 부터 랜덤하게 </a:t>
            </a:r>
            <a:r>
              <a:rPr lang="ko-KR" altLang="en-US" sz="2000" smtClean="0">
                <a:sym typeface="Wingdings" panose="05000000000000000000" pitchFamily="2" charset="2"/>
              </a:rPr>
              <a:t>선출</a:t>
            </a:r>
            <a:r>
              <a:rPr lang="en-US" altLang="ko-KR" sz="2000" smtClean="0">
                <a:sym typeface="Wingdings" panose="05000000000000000000" pitchFamily="2" charset="2"/>
              </a:rPr>
              <a:t/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- </a:t>
            </a:r>
            <a:r>
              <a:rPr lang="ko-KR" altLang="en-US" sz="2000" smtClean="0">
                <a:sym typeface="Wingdings" panose="05000000000000000000" pitchFamily="2" charset="2"/>
              </a:rPr>
              <a:t>무게는 홀수</a:t>
            </a:r>
            <a:r>
              <a:rPr lang="en-US" altLang="ko-KR" sz="2000" smtClean="0">
                <a:sym typeface="Wingdings" panose="05000000000000000000" pitchFamily="2" charset="2"/>
              </a:rPr>
              <a:t>(r/2)</a:t>
            </a:r>
            <a:endParaRPr lang="en-US" altLang="ko-KR" sz="24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1398790"/>
            <a:ext cx="344693" cy="399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2724670"/>
            <a:ext cx="344693" cy="3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2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KeyGen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    , taget quantum security level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ym typeface="Wingdings" panose="05000000000000000000" pitchFamily="2" charset="2"/>
              </a:rPr>
              <a:t>Output: private key(h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h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 and public key(f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f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0.      </a:t>
            </a:r>
            <a:r>
              <a:rPr lang="ko-KR" altLang="en-US" sz="2400" smtClean="0">
                <a:sym typeface="Wingdings" panose="05000000000000000000" pitchFamily="2" charset="2"/>
              </a:rPr>
              <a:t>가 주어지면 </a:t>
            </a:r>
            <a:r>
              <a:rPr lang="en-US" altLang="ko-KR" sz="2400" smtClean="0">
                <a:sym typeface="Wingdings" panose="05000000000000000000" pitchFamily="2" charset="2"/>
              </a:rPr>
              <a:t>r, w </a:t>
            </a:r>
            <a:r>
              <a:rPr lang="ko-KR" altLang="en-US" sz="2400" smtClean="0">
                <a:sym typeface="Wingdings" panose="05000000000000000000" pitchFamily="2" charset="2"/>
              </a:rPr>
              <a:t>설정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1. </a:t>
            </a:r>
            <a:r>
              <a:rPr lang="ko-KR" altLang="en-US" sz="2400" smtClean="0">
                <a:sym typeface="Wingdings" panose="05000000000000000000" pitchFamily="2" charset="2"/>
              </a:rPr>
              <a:t>개인키 </a:t>
            </a:r>
            <a:r>
              <a:rPr lang="en-US" altLang="ko-KR" sz="2400" smtClean="0">
                <a:sym typeface="Wingdings" panose="05000000000000000000" pitchFamily="2" charset="2"/>
              </a:rPr>
              <a:t>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2. g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endParaRPr lang="en-US" altLang="ko-KR" sz="240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3. gh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, gh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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endParaRPr lang="en-US" altLang="ko-KR" sz="2400" baseline="-250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1398790"/>
            <a:ext cx="344693" cy="399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2724670"/>
            <a:ext cx="344693" cy="3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Encaps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public key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the encapsulated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and the cryptogram c</a:t>
            </a:r>
          </a:p>
        </p:txBody>
      </p:sp>
    </p:spTree>
    <p:extLst>
      <p:ext uri="{BB962C8B-B14F-4D97-AF65-F5344CB8AC3E}">
        <p14:creationId xmlns:p14="http://schemas.microsoft.com/office/powerpoint/2010/main" val="384318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Encaps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public key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the encapsulated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and the cryptogram c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R</a:t>
            </a:r>
            <a:r>
              <a:rPr lang="en-US" altLang="ko-KR" sz="2400" baseline="30000" smtClean="0">
                <a:sym typeface="Wingdings" panose="05000000000000000000" pitchFamily="2" charset="2"/>
              </a:rPr>
              <a:t>2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공간에서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ko-KR" altLang="en-US" sz="2400" smtClean="0">
                <a:sym typeface="Wingdings" panose="05000000000000000000" pitchFamily="2" charset="2"/>
              </a:rPr>
              <a:t>과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벡터 선택 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= t)</a:t>
            </a:r>
            <a:endParaRPr lang="en-US" altLang="ko-KR" sz="2400" baseline="300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23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Encaps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public key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the encapsulated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and the cryptogram c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R</a:t>
            </a:r>
            <a:r>
              <a:rPr lang="en-US" altLang="ko-KR" sz="2400" baseline="30000" smtClean="0">
                <a:sym typeface="Wingdings" panose="05000000000000000000" pitchFamily="2" charset="2"/>
              </a:rPr>
              <a:t>2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공간에서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ko-KR" altLang="en-US" sz="2400" smtClean="0">
                <a:sym typeface="Wingdings" panose="05000000000000000000" pitchFamily="2" charset="2"/>
              </a:rPr>
              <a:t>과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벡터 선택 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= t)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2. R</a:t>
            </a:r>
            <a:r>
              <a:rPr lang="ko-KR" altLang="en-US" sz="2400" smtClean="0">
                <a:sym typeface="Wingdings" panose="05000000000000000000" pitchFamily="2" charset="2"/>
              </a:rPr>
              <a:t>에서 랜덤하게 백터 </a:t>
            </a:r>
            <a:r>
              <a:rPr lang="en-US" altLang="ko-KR" sz="2400" smtClean="0">
                <a:sym typeface="Wingdings" panose="05000000000000000000" pitchFamily="2" charset="2"/>
              </a:rPr>
              <a:t>m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endParaRPr lang="en-US" altLang="ko-KR" sz="24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13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Encaps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public key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the encapsulated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and the cryptogram c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R</a:t>
            </a:r>
            <a:r>
              <a:rPr lang="en-US" altLang="ko-KR" sz="2400" baseline="30000" smtClean="0">
                <a:sym typeface="Wingdings" panose="05000000000000000000" pitchFamily="2" charset="2"/>
              </a:rPr>
              <a:t>2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공간에서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ko-KR" altLang="en-US" sz="2400" smtClean="0">
                <a:sym typeface="Wingdings" panose="05000000000000000000" pitchFamily="2" charset="2"/>
              </a:rPr>
              <a:t>과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벡터 선택 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= t)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2. R</a:t>
            </a:r>
            <a:r>
              <a:rPr lang="ko-KR" altLang="en-US" sz="2400" smtClean="0">
                <a:sym typeface="Wingdings" panose="05000000000000000000" pitchFamily="2" charset="2"/>
              </a:rPr>
              <a:t>에서 랜덤하게 백터 </a:t>
            </a:r>
            <a:r>
              <a:rPr lang="en-US" altLang="ko-KR" sz="2400" smtClean="0">
                <a:sym typeface="Wingdings" panose="05000000000000000000" pitchFamily="2" charset="2"/>
              </a:rPr>
              <a:t>m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3. c = (c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c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)  (mf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 </a:t>
            </a:r>
            <a:r>
              <a:rPr lang="en-US" altLang="ko-KR" sz="2400" smtClean="0">
                <a:sym typeface="Wingdings" panose="05000000000000000000" pitchFamily="2" charset="2"/>
              </a:rPr>
              <a:t>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mf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) </a:t>
            </a:r>
            <a:r>
              <a:rPr lang="ko-KR" altLang="en-US" sz="2400" smtClean="0">
                <a:sym typeface="Wingdings" panose="05000000000000000000" pitchFamily="2" charset="2"/>
              </a:rPr>
              <a:t>연산하여 암호문 생성</a:t>
            </a:r>
            <a:endParaRPr lang="en-US" altLang="ko-KR" sz="24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34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Encaps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public key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the encapsulated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and the cryptogram c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R</a:t>
            </a:r>
            <a:r>
              <a:rPr lang="en-US" altLang="ko-KR" sz="2400" baseline="30000" smtClean="0">
                <a:sym typeface="Wingdings" panose="05000000000000000000" pitchFamily="2" charset="2"/>
              </a:rPr>
              <a:t>2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공간에서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ko-KR" altLang="en-US" sz="2400" smtClean="0">
                <a:sym typeface="Wingdings" panose="05000000000000000000" pitchFamily="2" charset="2"/>
              </a:rPr>
              <a:t>과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벡터 선택 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= t)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2. R</a:t>
            </a:r>
            <a:r>
              <a:rPr lang="ko-KR" altLang="en-US" sz="2400" smtClean="0">
                <a:sym typeface="Wingdings" panose="05000000000000000000" pitchFamily="2" charset="2"/>
              </a:rPr>
              <a:t>에서 랜덤하게 백터 </a:t>
            </a:r>
            <a:r>
              <a:rPr lang="en-US" altLang="ko-KR" sz="2400" smtClean="0">
                <a:sym typeface="Wingdings" panose="05000000000000000000" pitchFamily="2" charset="2"/>
              </a:rPr>
              <a:t>m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3. c = (c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c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)  (mf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 </a:t>
            </a:r>
            <a:r>
              <a:rPr lang="en-US" altLang="ko-KR" sz="2400" smtClean="0">
                <a:sym typeface="Wingdings" panose="05000000000000000000" pitchFamily="2" charset="2"/>
              </a:rPr>
              <a:t>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mf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) </a:t>
            </a:r>
            <a:r>
              <a:rPr lang="ko-KR" altLang="en-US" sz="2400" smtClean="0">
                <a:sym typeface="Wingdings" panose="05000000000000000000" pitchFamily="2" charset="2"/>
              </a:rPr>
              <a:t>연산하여 암호문 생성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4.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 </a:t>
            </a:r>
            <a:r>
              <a:rPr lang="en-US" altLang="ko-KR" sz="2400" b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) 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ko-KR" altLang="en-US" sz="2400" smtClean="0">
                <a:sym typeface="Wingdings" panose="05000000000000000000" pitchFamily="2" charset="2"/>
              </a:rPr>
              <a:t>으로 세션키 생성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    </a:t>
            </a:r>
            <a:r>
              <a:rPr lang="en-US" altLang="ko-KR" sz="2000" smtClean="0">
                <a:sym typeface="Wingdings" panose="05000000000000000000" pitchFamily="2" charset="2"/>
              </a:rPr>
              <a:t>*</a:t>
            </a:r>
            <a:r>
              <a:rPr lang="en-US" altLang="ko-KR" sz="2000" b="1" smtClean="0">
                <a:sym typeface="Wingdings" panose="05000000000000000000" pitchFamily="2" charset="2"/>
              </a:rPr>
              <a:t>K</a:t>
            </a:r>
            <a:r>
              <a:rPr lang="en-US" altLang="ko-KR" sz="2000" smtClean="0">
                <a:sym typeface="Wingdings" panose="05000000000000000000" pitchFamily="2" charset="2"/>
              </a:rPr>
              <a:t>: SHA256 </a:t>
            </a:r>
            <a:r>
              <a:rPr lang="ko-KR" altLang="en-US" sz="2000" smtClean="0">
                <a:sym typeface="Wingdings" panose="05000000000000000000" pitchFamily="2" charset="2"/>
              </a:rPr>
              <a:t>해시 함수</a:t>
            </a:r>
            <a:endParaRPr lang="en-US" altLang="ko-KR" sz="2400" i="1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69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private key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r>
              <a:rPr lang="en-US" altLang="ko-KR" sz="2400" smtClean="0">
                <a:sym typeface="Wingdings" panose="05000000000000000000" pitchFamily="2" charset="2"/>
              </a:rPr>
              <a:t>and cryptogram c</a:t>
            </a:r>
            <a:endParaRPr lang="en-US" altLang="ko-KR" sz="2400" baseline="-25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decapsulated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or failure symbol </a:t>
            </a:r>
            <a:r>
              <a:rPr lang="ko-KR" altLang="en-US" sz="2400" b="1" smtClean="0"/>
              <a:t>⊥</a:t>
            </a:r>
            <a:endParaRPr lang="en-US" altLang="ko-KR" sz="2400" b="1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20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private key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r>
              <a:rPr lang="en-US" altLang="ko-KR" sz="2400" smtClean="0">
                <a:sym typeface="Wingdings" panose="05000000000000000000" pitchFamily="2" charset="2"/>
              </a:rPr>
              <a:t>and cryptogram c</a:t>
            </a:r>
            <a:endParaRPr lang="en-US" altLang="ko-KR" sz="2400" baseline="-25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decapsulated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or failure symbol </a:t>
            </a:r>
            <a:r>
              <a:rPr lang="ko-KR" altLang="en-US" sz="2400" b="1"/>
              <a:t>⊥</a:t>
            </a:r>
            <a:endParaRPr lang="en-US" altLang="ko-KR" sz="2400" b="1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c</a:t>
            </a:r>
            <a:r>
              <a:rPr lang="ko-KR" altLang="en-US" sz="2400" smtClean="0">
                <a:sym typeface="Wingdings" panose="05000000000000000000" pitchFamily="2" charset="2"/>
              </a:rPr>
              <a:t>를 </a:t>
            </a:r>
            <a:r>
              <a:rPr lang="en-US" altLang="ko-KR" sz="2400" smtClean="0">
                <a:sym typeface="Wingdings" panose="05000000000000000000" pitchFamily="2" charset="2"/>
              </a:rPr>
              <a:t>c0</a:t>
            </a:r>
            <a:r>
              <a:rPr lang="ko-KR" altLang="en-US" sz="2400" smtClean="0">
                <a:sym typeface="Wingdings" panose="05000000000000000000" pitchFamily="2" charset="2"/>
              </a:rPr>
              <a:t>과 </a:t>
            </a:r>
            <a:r>
              <a:rPr lang="en-US" altLang="ko-KR" sz="2400" smtClean="0">
                <a:sym typeface="Wingdings" panose="05000000000000000000" pitchFamily="2" charset="2"/>
              </a:rPr>
              <a:t>c1</a:t>
            </a:r>
            <a:r>
              <a:rPr lang="ko-KR" altLang="en-US" sz="2400" smtClean="0">
                <a:sym typeface="Wingdings" panose="05000000000000000000" pitchFamily="2" charset="2"/>
              </a:rPr>
              <a:t>으로 나누고 신드롬 값 연산 </a:t>
            </a:r>
            <a:r>
              <a:rPr lang="en-US" altLang="ko-KR" sz="2400" smtClean="0">
                <a:sym typeface="Wingdings" panose="05000000000000000000" pitchFamily="2" charset="2"/>
              </a:rPr>
              <a:t>s  c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c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07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private key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r>
              <a:rPr lang="en-US" altLang="ko-KR" sz="2400" smtClean="0">
                <a:sym typeface="Wingdings" panose="05000000000000000000" pitchFamily="2" charset="2"/>
              </a:rPr>
              <a:t>and cryptogram c</a:t>
            </a:r>
            <a:endParaRPr lang="en-US" altLang="ko-KR" sz="2400" baseline="-25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decapsulated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or failure symbol </a:t>
            </a:r>
            <a:r>
              <a:rPr lang="ko-KR" altLang="en-US" sz="2400" b="1"/>
              <a:t>⊥</a:t>
            </a:r>
            <a:endParaRPr lang="en-US" altLang="ko-KR" sz="2400" b="1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</a:t>
            </a:r>
            <a:r>
              <a:rPr lang="en-US" altLang="ko-KR" sz="2400">
                <a:sym typeface="Wingdings" panose="05000000000000000000" pitchFamily="2" charset="2"/>
              </a:rPr>
              <a:t>c</a:t>
            </a:r>
            <a:r>
              <a:rPr lang="ko-KR" altLang="en-US" sz="2400">
                <a:sym typeface="Wingdings" panose="05000000000000000000" pitchFamily="2" charset="2"/>
              </a:rPr>
              <a:t>를 </a:t>
            </a:r>
            <a:r>
              <a:rPr lang="en-US" altLang="ko-KR" sz="2400">
                <a:sym typeface="Wingdings" panose="05000000000000000000" pitchFamily="2" charset="2"/>
              </a:rPr>
              <a:t>c0</a:t>
            </a:r>
            <a:r>
              <a:rPr lang="ko-KR" altLang="en-US" sz="2400">
                <a:sym typeface="Wingdings" panose="05000000000000000000" pitchFamily="2" charset="2"/>
              </a:rPr>
              <a:t>과 </a:t>
            </a:r>
            <a:r>
              <a:rPr lang="en-US" altLang="ko-KR" sz="2400">
                <a:sym typeface="Wingdings" panose="05000000000000000000" pitchFamily="2" charset="2"/>
              </a:rPr>
              <a:t>c1</a:t>
            </a:r>
            <a:r>
              <a:rPr lang="ko-KR" altLang="en-US" sz="2400">
                <a:sym typeface="Wingdings" panose="05000000000000000000" pitchFamily="2" charset="2"/>
              </a:rPr>
              <a:t>으로 나누고 신드롬 값 연산 </a:t>
            </a:r>
            <a:r>
              <a:rPr lang="en-US" altLang="ko-KR" sz="2400">
                <a:sym typeface="Wingdings" panose="05000000000000000000" pitchFamily="2" charset="2"/>
              </a:rPr>
              <a:t>s  c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h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 + c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h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2. </a:t>
            </a:r>
            <a:r>
              <a:rPr lang="ko-KR" altLang="en-US" sz="2400" smtClean="0">
                <a:sym typeface="Wingdings" panose="05000000000000000000" pitchFamily="2" charset="2"/>
              </a:rPr>
              <a:t>에러 백터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 </a:t>
            </a:r>
            <a:r>
              <a:rPr lang="ko-KR" altLang="en-US" sz="2400" smtClean="0">
                <a:sym typeface="Wingdings" panose="05000000000000000000" pitchFamily="2" charset="2"/>
              </a:rPr>
              <a:t>을 추출하기 위해 </a:t>
            </a:r>
            <a:r>
              <a:rPr lang="en-US" altLang="ko-KR" sz="2400" smtClean="0">
                <a:sym typeface="Wingdings" panose="05000000000000000000" pitchFamily="2" charset="2"/>
              </a:rPr>
              <a:t>s</a:t>
            </a:r>
            <a:r>
              <a:rPr lang="ko-KR" altLang="en-US" sz="2400" smtClean="0">
                <a:sym typeface="Wingdings" panose="05000000000000000000" pitchFamily="2" charset="2"/>
              </a:rPr>
              <a:t>를 </a:t>
            </a:r>
            <a:r>
              <a:rPr lang="en-US" altLang="ko-KR" sz="2400" smtClean="0">
                <a:sym typeface="Wingdings" panose="05000000000000000000" pitchFamily="2" charset="2"/>
              </a:rPr>
              <a:t>decode(Bit Flipping Decoding)</a:t>
            </a:r>
          </a:p>
        </p:txBody>
      </p:sp>
    </p:spTree>
    <p:extLst>
      <p:ext uri="{BB962C8B-B14F-4D97-AF65-F5344CB8AC3E}">
        <p14:creationId xmlns:p14="http://schemas.microsoft.com/office/powerpoint/2010/main" val="16469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부호 이론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2317790"/>
            <a:ext cx="11368917" cy="22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private key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r>
              <a:rPr lang="en-US" altLang="ko-KR" sz="2400" smtClean="0">
                <a:sym typeface="Wingdings" panose="05000000000000000000" pitchFamily="2" charset="2"/>
              </a:rPr>
              <a:t>and cryptogram c</a:t>
            </a:r>
            <a:endParaRPr lang="en-US" altLang="ko-KR" sz="2400" baseline="-25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decapsulated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or failure symbol </a:t>
            </a:r>
            <a:r>
              <a:rPr lang="ko-KR" altLang="en-US" sz="2400" b="1"/>
              <a:t>⊥</a:t>
            </a:r>
            <a:endParaRPr lang="en-US" altLang="ko-KR" sz="2400" b="1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</a:t>
            </a:r>
            <a:r>
              <a:rPr lang="en-US" altLang="ko-KR" sz="2400">
                <a:sym typeface="Wingdings" panose="05000000000000000000" pitchFamily="2" charset="2"/>
              </a:rPr>
              <a:t>c</a:t>
            </a:r>
            <a:r>
              <a:rPr lang="ko-KR" altLang="en-US" sz="2400">
                <a:sym typeface="Wingdings" panose="05000000000000000000" pitchFamily="2" charset="2"/>
              </a:rPr>
              <a:t>를 </a:t>
            </a:r>
            <a:r>
              <a:rPr lang="en-US" altLang="ko-KR" sz="2400">
                <a:sym typeface="Wingdings" panose="05000000000000000000" pitchFamily="2" charset="2"/>
              </a:rPr>
              <a:t>c0</a:t>
            </a:r>
            <a:r>
              <a:rPr lang="ko-KR" altLang="en-US" sz="2400">
                <a:sym typeface="Wingdings" panose="05000000000000000000" pitchFamily="2" charset="2"/>
              </a:rPr>
              <a:t>과 </a:t>
            </a:r>
            <a:r>
              <a:rPr lang="en-US" altLang="ko-KR" sz="2400">
                <a:sym typeface="Wingdings" panose="05000000000000000000" pitchFamily="2" charset="2"/>
              </a:rPr>
              <a:t>c1</a:t>
            </a:r>
            <a:r>
              <a:rPr lang="ko-KR" altLang="en-US" sz="2400">
                <a:sym typeface="Wingdings" panose="05000000000000000000" pitchFamily="2" charset="2"/>
              </a:rPr>
              <a:t>으로 나누고 신드롬 값 연산 </a:t>
            </a:r>
            <a:r>
              <a:rPr lang="en-US" altLang="ko-KR" sz="2400">
                <a:sym typeface="Wingdings" panose="05000000000000000000" pitchFamily="2" charset="2"/>
              </a:rPr>
              <a:t>s  c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h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 + c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h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2. </a:t>
            </a:r>
            <a:r>
              <a:rPr lang="ko-KR" altLang="en-US" sz="2400" smtClean="0">
                <a:sym typeface="Wingdings" panose="05000000000000000000" pitchFamily="2" charset="2"/>
              </a:rPr>
              <a:t>에러 백터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 </a:t>
            </a:r>
            <a:r>
              <a:rPr lang="ko-KR" altLang="en-US" sz="2400" smtClean="0">
                <a:sym typeface="Wingdings" panose="05000000000000000000" pitchFamily="2" charset="2"/>
              </a:rPr>
              <a:t>을 추출하기 위해 </a:t>
            </a:r>
            <a:r>
              <a:rPr lang="en-US" altLang="ko-KR" sz="2400" smtClean="0">
                <a:sym typeface="Wingdings" panose="05000000000000000000" pitchFamily="2" charset="2"/>
              </a:rPr>
              <a:t>s</a:t>
            </a:r>
            <a:r>
              <a:rPr lang="ko-KR" altLang="en-US" sz="2400" smtClean="0">
                <a:sym typeface="Wingdings" panose="05000000000000000000" pitchFamily="2" charset="2"/>
              </a:rPr>
              <a:t>를 </a:t>
            </a:r>
            <a:r>
              <a:rPr lang="en-US" altLang="ko-KR" sz="2400" smtClean="0">
                <a:sym typeface="Wingdings" panose="05000000000000000000" pitchFamily="2" charset="2"/>
              </a:rPr>
              <a:t>decode(Bit Flipping Decoding)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3. </a:t>
            </a:r>
            <a:r>
              <a:rPr lang="ko-KR" altLang="en-US" sz="2400" smtClean="0">
                <a:sym typeface="Wingdings" panose="05000000000000000000" pitchFamily="2" charset="2"/>
              </a:rPr>
              <a:t>만약 </a:t>
            </a:r>
            <a:r>
              <a:rPr lang="en-US" altLang="ko-KR" sz="2400" smtClean="0">
                <a:sym typeface="Wingdings" panose="05000000000000000000" pitchFamily="2" charset="2"/>
              </a:rPr>
              <a:t>decode </a:t>
            </a:r>
            <a:r>
              <a:rPr lang="ko-KR" altLang="en-US" sz="2400" smtClean="0">
                <a:sym typeface="Wingdings" panose="05000000000000000000" pitchFamily="2" charset="2"/>
              </a:rPr>
              <a:t>해서 나온 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’)</a:t>
            </a:r>
            <a:r>
              <a:rPr lang="ko-KR" altLang="en-US" sz="2400" smtClean="0">
                <a:sym typeface="Wingdings" panose="05000000000000000000" pitchFamily="2" charset="2"/>
              </a:rPr>
              <a:t>가 </a:t>
            </a:r>
            <a:r>
              <a:rPr lang="en-US" altLang="ko-KR" sz="2400" smtClean="0">
                <a:sym typeface="Wingdings" panose="05000000000000000000" pitchFamily="2" charset="2"/>
              </a:rPr>
              <a:t>t</a:t>
            </a:r>
            <a:r>
              <a:rPr lang="ko-KR" altLang="en-US" sz="2400" smtClean="0">
                <a:sym typeface="Wingdings" panose="05000000000000000000" pitchFamily="2" charset="2"/>
              </a:rPr>
              <a:t>가 안되거나 </a:t>
            </a:r>
            <a:r>
              <a:rPr lang="en-US" altLang="ko-KR" sz="2400" smtClean="0">
                <a:sym typeface="Wingdings" panose="05000000000000000000" pitchFamily="2" charset="2"/>
              </a:rPr>
              <a:t>decoding</a:t>
            </a:r>
            <a:r>
              <a:rPr lang="ko-KR" altLang="en-US" sz="2400" smtClean="0">
                <a:sym typeface="Wingdings" panose="05000000000000000000" pitchFamily="2" charset="2"/>
              </a:rPr>
              <a:t>이 실패하면 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    </a:t>
            </a:r>
            <a:r>
              <a:rPr lang="ko-KR" altLang="en-US" sz="2400" smtClean="0">
                <a:sym typeface="Wingdings" panose="05000000000000000000" pitchFamily="2" charset="2"/>
              </a:rPr>
              <a:t>실패 신호</a:t>
            </a:r>
            <a:r>
              <a:rPr lang="en-US" altLang="ko-KR" sz="2400" smtClean="0">
                <a:sym typeface="Wingdings" panose="05000000000000000000" pitchFamily="2" charset="2"/>
              </a:rPr>
              <a:t>(</a:t>
            </a:r>
            <a:r>
              <a:rPr lang="ko-KR" altLang="en-US" sz="2400" smtClean="0"/>
              <a:t>⊥</a:t>
            </a:r>
            <a:r>
              <a:rPr lang="en-US" altLang="ko-KR" sz="2400" b="1" smtClean="0"/>
              <a:t>)</a:t>
            </a:r>
            <a:r>
              <a:rPr lang="ko-KR" altLang="en-US" sz="2400" b="1" smtClean="0"/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반환 후 정지</a:t>
            </a:r>
            <a:endParaRPr lang="en-US" altLang="ko-KR" sz="2400" smtClean="0">
              <a:sym typeface="Wingdings" panose="05000000000000000000" pitchFamily="2" charset="2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38143" y="5780008"/>
            <a:ext cx="4860379" cy="369332"/>
            <a:chOff x="853383" y="5482828"/>
            <a:chExt cx="4860379" cy="3693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15606" t="46582" r="40390" b="50000"/>
            <a:stretch/>
          </p:blipFill>
          <p:spPr>
            <a:xfrm>
              <a:off x="1736122" y="5501640"/>
              <a:ext cx="3977640" cy="33528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853383" y="548282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*Encap: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15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private key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r>
              <a:rPr lang="en-US" altLang="ko-KR" sz="2400" smtClean="0">
                <a:sym typeface="Wingdings" panose="05000000000000000000" pitchFamily="2" charset="2"/>
              </a:rPr>
              <a:t>and cryptogram c</a:t>
            </a:r>
            <a:endParaRPr lang="en-US" altLang="ko-KR" sz="2400" baseline="-25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decapsulated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or failure symbol </a:t>
            </a:r>
            <a:r>
              <a:rPr lang="ko-KR" altLang="en-US" sz="2400" b="1"/>
              <a:t>⊥</a:t>
            </a:r>
            <a:endParaRPr lang="en-US" altLang="ko-KR" sz="2400" b="1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</a:t>
            </a:r>
            <a:r>
              <a:rPr lang="en-US" altLang="ko-KR" sz="2400">
                <a:sym typeface="Wingdings" panose="05000000000000000000" pitchFamily="2" charset="2"/>
              </a:rPr>
              <a:t>c</a:t>
            </a:r>
            <a:r>
              <a:rPr lang="ko-KR" altLang="en-US" sz="2400">
                <a:sym typeface="Wingdings" panose="05000000000000000000" pitchFamily="2" charset="2"/>
              </a:rPr>
              <a:t>를 </a:t>
            </a:r>
            <a:r>
              <a:rPr lang="en-US" altLang="ko-KR" sz="2400">
                <a:sym typeface="Wingdings" panose="05000000000000000000" pitchFamily="2" charset="2"/>
              </a:rPr>
              <a:t>c0</a:t>
            </a:r>
            <a:r>
              <a:rPr lang="ko-KR" altLang="en-US" sz="2400">
                <a:sym typeface="Wingdings" panose="05000000000000000000" pitchFamily="2" charset="2"/>
              </a:rPr>
              <a:t>과 </a:t>
            </a:r>
            <a:r>
              <a:rPr lang="en-US" altLang="ko-KR" sz="2400">
                <a:sym typeface="Wingdings" panose="05000000000000000000" pitchFamily="2" charset="2"/>
              </a:rPr>
              <a:t>c1</a:t>
            </a:r>
            <a:r>
              <a:rPr lang="ko-KR" altLang="en-US" sz="2400">
                <a:sym typeface="Wingdings" panose="05000000000000000000" pitchFamily="2" charset="2"/>
              </a:rPr>
              <a:t>으로 나누고 신드롬 값 연산 </a:t>
            </a:r>
            <a:r>
              <a:rPr lang="en-US" altLang="ko-KR" sz="2400">
                <a:sym typeface="Wingdings" panose="05000000000000000000" pitchFamily="2" charset="2"/>
              </a:rPr>
              <a:t>s  c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h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 + c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h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2. </a:t>
            </a:r>
            <a:r>
              <a:rPr lang="ko-KR" altLang="en-US" sz="2400" smtClean="0">
                <a:sym typeface="Wingdings" panose="05000000000000000000" pitchFamily="2" charset="2"/>
              </a:rPr>
              <a:t>에러 백터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 </a:t>
            </a:r>
            <a:r>
              <a:rPr lang="ko-KR" altLang="en-US" sz="2400" smtClean="0">
                <a:sym typeface="Wingdings" panose="05000000000000000000" pitchFamily="2" charset="2"/>
              </a:rPr>
              <a:t>을 추출하기 위해 </a:t>
            </a:r>
            <a:r>
              <a:rPr lang="en-US" altLang="ko-KR" sz="2400" smtClean="0">
                <a:sym typeface="Wingdings" panose="05000000000000000000" pitchFamily="2" charset="2"/>
              </a:rPr>
              <a:t>s</a:t>
            </a:r>
            <a:r>
              <a:rPr lang="ko-KR" altLang="en-US" sz="2400" smtClean="0">
                <a:sym typeface="Wingdings" panose="05000000000000000000" pitchFamily="2" charset="2"/>
              </a:rPr>
              <a:t>를 </a:t>
            </a:r>
            <a:r>
              <a:rPr lang="en-US" altLang="ko-KR" sz="2400" smtClean="0">
                <a:sym typeface="Wingdings" panose="05000000000000000000" pitchFamily="2" charset="2"/>
              </a:rPr>
              <a:t>decode(Bit Flipping Decoding)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3. </a:t>
            </a:r>
            <a:r>
              <a:rPr lang="ko-KR" altLang="en-US" sz="2400" smtClean="0">
                <a:sym typeface="Wingdings" panose="05000000000000000000" pitchFamily="2" charset="2"/>
              </a:rPr>
              <a:t>만약 </a:t>
            </a:r>
            <a:r>
              <a:rPr lang="en-US" altLang="ko-KR" sz="2400" smtClean="0">
                <a:sym typeface="Wingdings" panose="05000000000000000000" pitchFamily="2" charset="2"/>
              </a:rPr>
              <a:t>decode </a:t>
            </a:r>
            <a:r>
              <a:rPr lang="ko-KR" altLang="en-US" sz="2400" smtClean="0">
                <a:sym typeface="Wingdings" panose="05000000000000000000" pitchFamily="2" charset="2"/>
              </a:rPr>
              <a:t>해서 나온 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’)</a:t>
            </a:r>
            <a:r>
              <a:rPr lang="ko-KR" altLang="en-US" sz="2400" smtClean="0">
                <a:sym typeface="Wingdings" panose="05000000000000000000" pitchFamily="2" charset="2"/>
              </a:rPr>
              <a:t>가 </a:t>
            </a:r>
            <a:r>
              <a:rPr lang="en-US" altLang="ko-KR" sz="2400" smtClean="0">
                <a:sym typeface="Wingdings" panose="05000000000000000000" pitchFamily="2" charset="2"/>
              </a:rPr>
              <a:t>t</a:t>
            </a:r>
            <a:r>
              <a:rPr lang="ko-KR" altLang="en-US" sz="2400" smtClean="0">
                <a:sym typeface="Wingdings" panose="05000000000000000000" pitchFamily="2" charset="2"/>
              </a:rPr>
              <a:t>가 안되거나 </a:t>
            </a:r>
            <a:r>
              <a:rPr lang="en-US" altLang="ko-KR" sz="2400" smtClean="0">
                <a:sym typeface="Wingdings" panose="05000000000000000000" pitchFamily="2" charset="2"/>
              </a:rPr>
              <a:t>decoding</a:t>
            </a:r>
            <a:r>
              <a:rPr lang="ko-KR" altLang="en-US" sz="2400" smtClean="0">
                <a:sym typeface="Wingdings" panose="05000000000000000000" pitchFamily="2" charset="2"/>
              </a:rPr>
              <a:t>이 실패하면 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    </a:t>
            </a:r>
            <a:r>
              <a:rPr lang="ko-KR" altLang="en-US" sz="2400" smtClean="0">
                <a:sym typeface="Wingdings" panose="05000000000000000000" pitchFamily="2" charset="2"/>
              </a:rPr>
              <a:t>실패 신호</a:t>
            </a:r>
            <a:r>
              <a:rPr lang="en-US" altLang="ko-KR" sz="2400" smtClean="0">
                <a:sym typeface="Wingdings" panose="05000000000000000000" pitchFamily="2" charset="2"/>
              </a:rPr>
              <a:t>(</a:t>
            </a:r>
            <a:r>
              <a:rPr lang="ko-KR" altLang="en-US" sz="2400" smtClean="0"/>
              <a:t>⊥</a:t>
            </a:r>
            <a:r>
              <a:rPr lang="en-US" altLang="ko-KR" sz="2400" b="1" smtClean="0"/>
              <a:t>)</a:t>
            </a:r>
            <a:r>
              <a:rPr lang="ko-KR" altLang="en-US" sz="2400" b="1" smtClean="0"/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반환 후 정지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4. Decode </a:t>
            </a:r>
            <a:r>
              <a:rPr lang="ko-KR" altLang="en-US" sz="2400" smtClean="0">
                <a:sym typeface="Wingdings" panose="05000000000000000000" pitchFamily="2" charset="2"/>
              </a:rPr>
              <a:t>성공했다면 나온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</a:t>
            </a:r>
            <a:r>
              <a:rPr lang="ko-KR" altLang="en-US" sz="2400" smtClean="0">
                <a:sym typeface="Wingdings" panose="05000000000000000000" pitchFamily="2" charset="2"/>
              </a:rPr>
              <a:t>와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</a:t>
            </a:r>
            <a:r>
              <a:rPr lang="ko-KR" altLang="en-US" sz="2400" smtClean="0">
                <a:sym typeface="Wingdings" panose="05000000000000000000" pitchFamily="2" charset="2"/>
              </a:rPr>
              <a:t>을 갖고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 </a:t>
            </a:r>
            <a:r>
              <a:rPr lang="en-US" altLang="ko-KR" sz="2400" b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(</a:t>
            </a:r>
            <a:r>
              <a:rPr lang="en-US" altLang="ko-KR" sz="2400">
                <a:sym typeface="Wingdings" panose="05000000000000000000" pitchFamily="2" charset="2"/>
              </a:rPr>
              <a:t>e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’) </a:t>
            </a:r>
            <a:r>
              <a:rPr lang="ko-KR" altLang="en-US" sz="2400" smtClean="0">
                <a:sym typeface="Wingdings" panose="05000000000000000000" pitchFamily="2" charset="2"/>
              </a:rPr>
              <a:t>연산 해서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획득</a:t>
            </a:r>
            <a:endParaRPr lang="en-US" altLang="ko-KR" sz="24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52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Bit Flipping Decoding</a:t>
            </a:r>
          </a:p>
        </p:txBody>
      </p:sp>
    </p:spTree>
    <p:extLst>
      <p:ext uri="{BB962C8B-B14F-4D97-AF65-F5344CB8AC3E}">
        <p14:creationId xmlns:p14="http://schemas.microsoft.com/office/powerpoint/2010/main" val="13719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Bit Flipping Decoding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example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40867" y="3337560"/>
            <a:ext cx="2534668" cy="1044390"/>
            <a:chOff x="1001306" y="3337560"/>
            <a:chExt cx="2534668" cy="1044390"/>
          </a:xfrm>
        </p:grpSpPr>
        <p:sp>
          <p:nvSpPr>
            <p:cNvPr id="3" name="TextBox 2"/>
            <p:cNvSpPr txBox="1"/>
            <p:nvPr/>
          </p:nvSpPr>
          <p:spPr>
            <a:xfrm>
              <a:off x="137160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전송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1306" y="3920285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X =  0 0 0 0 0 0 0</a:t>
              </a:r>
              <a:endParaRPr lang="ko-KR" altLang="en-US" sz="240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25906" y="3337560"/>
            <a:ext cx="2529090" cy="1044390"/>
            <a:chOff x="8026946" y="3337560"/>
            <a:chExt cx="2529090" cy="1044390"/>
          </a:xfrm>
        </p:grpSpPr>
        <p:sp>
          <p:nvSpPr>
            <p:cNvPr id="7" name="TextBox 6"/>
            <p:cNvSpPr txBox="1"/>
            <p:nvPr/>
          </p:nvSpPr>
          <p:spPr>
            <a:xfrm>
              <a:off x="839724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도착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26946" y="3920285"/>
              <a:ext cx="2529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Y =  0 1 0 0 1 0 0</a:t>
              </a:r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7095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Bit Flipping Decoding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example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65507" y="2493225"/>
            <a:ext cx="2534668" cy="861775"/>
            <a:chOff x="1001306" y="3337560"/>
            <a:chExt cx="2534668" cy="861775"/>
          </a:xfrm>
        </p:grpSpPr>
        <p:sp>
          <p:nvSpPr>
            <p:cNvPr id="3" name="TextBox 2"/>
            <p:cNvSpPr txBox="1"/>
            <p:nvPr/>
          </p:nvSpPr>
          <p:spPr>
            <a:xfrm>
              <a:off x="137160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전송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1306" y="3737670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X =  0 0 0 0 0 0 0</a:t>
              </a:r>
              <a:endParaRPr lang="ko-KR" altLang="en-US" sz="240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613989" y="2493225"/>
            <a:ext cx="2529090" cy="861775"/>
            <a:chOff x="8026946" y="3337560"/>
            <a:chExt cx="2529090" cy="861775"/>
          </a:xfrm>
        </p:grpSpPr>
        <p:sp>
          <p:nvSpPr>
            <p:cNvPr id="7" name="TextBox 6"/>
            <p:cNvSpPr txBox="1"/>
            <p:nvPr/>
          </p:nvSpPr>
          <p:spPr>
            <a:xfrm>
              <a:off x="839724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도착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26946" y="3737670"/>
              <a:ext cx="2529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Y =  0 1 0 0 1 0 0</a:t>
              </a:r>
              <a:endParaRPr lang="ko-KR" altLang="en-US" sz="24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27470" y="3905487"/>
            <a:ext cx="2312172" cy="1754326"/>
            <a:chOff x="1697117" y="3730700"/>
            <a:chExt cx="2312172" cy="1754326"/>
          </a:xfrm>
        </p:grpSpPr>
        <p:sp>
          <p:nvSpPr>
            <p:cNvPr id="10" name="TextBox 9"/>
            <p:cNvSpPr txBox="1"/>
            <p:nvPr/>
          </p:nvSpPr>
          <p:spPr>
            <a:xfrm>
              <a:off x="2478101" y="3730700"/>
              <a:ext cx="153118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1 1 0 0 0 0 0</a:t>
              </a:r>
            </a:p>
            <a:p>
              <a:r>
                <a:rPr lang="en-US" altLang="ko-KR" smtClean="0"/>
                <a:t>0 1 1 0 0 0 0</a:t>
              </a:r>
            </a:p>
            <a:p>
              <a:r>
                <a:rPr lang="en-US" altLang="ko-KR" smtClean="0"/>
                <a:t>0 1 1 1 1 0 0 </a:t>
              </a:r>
            </a:p>
            <a:p>
              <a:r>
                <a:rPr lang="en-US" altLang="ko-KR" smtClean="0"/>
                <a:t>0 0 0 1 1 0 0 </a:t>
              </a:r>
            </a:p>
            <a:p>
              <a:r>
                <a:rPr lang="en-US" altLang="ko-KR" smtClean="0"/>
                <a:t>0 0 0 0 1 1 0</a:t>
              </a:r>
            </a:p>
            <a:p>
              <a:r>
                <a:rPr lang="en-US" altLang="ko-KR" smtClean="0"/>
                <a:t>0 0 0 0 1 0 1</a:t>
              </a:r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97117" y="4377030"/>
              <a:ext cx="841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smtClean="0"/>
                <a:t>H</a:t>
              </a:r>
              <a:r>
                <a:rPr lang="en-US" altLang="ko-KR" sz="2400" smtClean="0"/>
                <a:t>  = </a:t>
              </a:r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189212" y="4249930"/>
            <a:ext cx="5842869" cy="1453926"/>
            <a:chOff x="5189212" y="4059014"/>
            <a:chExt cx="5842869" cy="1453926"/>
          </a:xfrm>
        </p:grpSpPr>
        <p:grpSp>
          <p:nvGrpSpPr>
            <p:cNvPr id="19" name="그룹 18"/>
            <p:cNvGrpSpPr/>
            <p:nvPr/>
          </p:nvGrpSpPr>
          <p:grpSpPr>
            <a:xfrm>
              <a:off x="5886599" y="4059014"/>
              <a:ext cx="4440483" cy="437913"/>
              <a:chOff x="4927433" y="3905487"/>
              <a:chExt cx="4440483" cy="437913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927433" y="3905487"/>
                <a:ext cx="365760" cy="4379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750483" y="3905487"/>
                <a:ext cx="365760" cy="4379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6517304" y="3905487"/>
                <a:ext cx="365760" cy="4379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489538" y="3905487"/>
                <a:ext cx="365760" cy="4379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8173872" y="3905487"/>
                <a:ext cx="365760" cy="4379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9002156" y="3905487"/>
                <a:ext cx="365760" cy="4379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5189212" y="5095810"/>
              <a:ext cx="396240" cy="396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6252359" y="5095810"/>
              <a:ext cx="396240" cy="396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7075409" y="5095810"/>
              <a:ext cx="396240" cy="396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7898459" y="5095810"/>
              <a:ext cx="396240" cy="396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8736798" y="5095810"/>
              <a:ext cx="396240" cy="396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9565082" y="5100183"/>
              <a:ext cx="396240" cy="396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10635841" y="5116700"/>
              <a:ext cx="396240" cy="3962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/>
            <p:cNvCxnSpPr>
              <a:stCxn id="13" idx="2"/>
              <a:endCxn id="20" idx="7"/>
            </p:cNvCxnSpPr>
            <p:nvPr/>
          </p:nvCxnSpPr>
          <p:spPr>
            <a:xfrm flipH="1">
              <a:off x="5527424" y="4496927"/>
              <a:ext cx="542055" cy="656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3" idx="2"/>
              <a:endCxn id="21" idx="1"/>
            </p:cNvCxnSpPr>
            <p:nvPr/>
          </p:nvCxnSpPr>
          <p:spPr>
            <a:xfrm>
              <a:off x="6069479" y="4496927"/>
              <a:ext cx="240908" cy="656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4" idx="2"/>
              <a:endCxn id="21" idx="7"/>
            </p:cNvCxnSpPr>
            <p:nvPr/>
          </p:nvCxnSpPr>
          <p:spPr>
            <a:xfrm flipH="1">
              <a:off x="6590571" y="4496927"/>
              <a:ext cx="301958" cy="656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15" idx="2"/>
              <a:endCxn id="21" idx="7"/>
            </p:cNvCxnSpPr>
            <p:nvPr/>
          </p:nvCxnSpPr>
          <p:spPr>
            <a:xfrm flipH="1">
              <a:off x="6590571" y="4496927"/>
              <a:ext cx="1068779" cy="656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4" idx="2"/>
              <a:endCxn id="22" idx="1"/>
            </p:cNvCxnSpPr>
            <p:nvPr/>
          </p:nvCxnSpPr>
          <p:spPr>
            <a:xfrm>
              <a:off x="6892529" y="4496927"/>
              <a:ext cx="240908" cy="656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5" idx="2"/>
              <a:endCxn id="22" idx="7"/>
            </p:cNvCxnSpPr>
            <p:nvPr/>
          </p:nvCxnSpPr>
          <p:spPr>
            <a:xfrm flipH="1">
              <a:off x="7413621" y="4496927"/>
              <a:ext cx="245729" cy="656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15" idx="2"/>
              <a:endCxn id="23" idx="1"/>
            </p:cNvCxnSpPr>
            <p:nvPr/>
          </p:nvCxnSpPr>
          <p:spPr>
            <a:xfrm>
              <a:off x="7659350" y="4496927"/>
              <a:ext cx="297137" cy="656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16" idx="2"/>
              <a:endCxn id="23" idx="7"/>
            </p:cNvCxnSpPr>
            <p:nvPr/>
          </p:nvCxnSpPr>
          <p:spPr>
            <a:xfrm flipH="1">
              <a:off x="8236671" y="4496927"/>
              <a:ext cx="394913" cy="656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15" idx="2"/>
              <a:endCxn id="24" idx="1"/>
            </p:cNvCxnSpPr>
            <p:nvPr/>
          </p:nvCxnSpPr>
          <p:spPr>
            <a:xfrm>
              <a:off x="7659350" y="4496927"/>
              <a:ext cx="1135476" cy="656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6" idx="2"/>
              <a:endCxn id="24" idx="0"/>
            </p:cNvCxnSpPr>
            <p:nvPr/>
          </p:nvCxnSpPr>
          <p:spPr>
            <a:xfrm>
              <a:off x="8631584" y="4496927"/>
              <a:ext cx="303334" cy="5988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8" idx="2"/>
              <a:endCxn id="24" idx="7"/>
            </p:cNvCxnSpPr>
            <p:nvPr/>
          </p:nvCxnSpPr>
          <p:spPr>
            <a:xfrm flipH="1">
              <a:off x="9075010" y="4496927"/>
              <a:ext cx="1069192" cy="656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17" idx="2"/>
              <a:endCxn id="24" idx="7"/>
            </p:cNvCxnSpPr>
            <p:nvPr/>
          </p:nvCxnSpPr>
          <p:spPr>
            <a:xfrm flipH="1">
              <a:off x="9075010" y="4496927"/>
              <a:ext cx="240908" cy="6569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17" idx="2"/>
              <a:endCxn id="25" idx="1"/>
            </p:cNvCxnSpPr>
            <p:nvPr/>
          </p:nvCxnSpPr>
          <p:spPr>
            <a:xfrm>
              <a:off x="9315918" y="4496927"/>
              <a:ext cx="307192" cy="661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18" idx="2"/>
              <a:endCxn id="26" idx="1"/>
            </p:cNvCxnSpPr>
            <p:nvPr/>
          </p:nvCxnSpPr>
          <p:spPr>
            <a:xfrm>
              <a:off x="10144202" y="4496927"/>
              <a:ext cx="549667" cy="67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오른쪽 화살표 71"/>
          <p:cNvSpPr/>
          <p:nvPr/>
        </p:nvSpPr>
        <p:spPr>
          <a:xfrm>
            <a:off x="3906810" y="4450258"/>
            <a:ext cx="983957" cy="64555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924092" y="3608665"/>
            <a:ext cx="1695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Tanner graph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25070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Bit Flipping Decoding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example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65507" y="2493225"/>
            <a:ext cx="2534668" cy="861775"/>
            <a:chOff x="1001306" y="3337560"/>
            <a:chExt cx="2534668" cy="861775"/>
          </a:xfrm>
        </p:grpSpPr>
        <p:sp>
          <p:nvSpPr>
            <p:cNvPr id="3" name="TextBox 2"/>
            <p:cNvSpPr txBox="1"/>
            <p:nvPr/>
          </p:nvSpPr>
          <p:spPr>
            <a:xfrm>
              <a:off x="137160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전송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1306" y="3737670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X =  0 0 0 0 0 0 0</a:t>
              </a:r>
              <a:endParaRPr lang="ko-KR" altLang="en-US" sz="240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613989" y="2493225"/>
            <a:ext cx="2529090" cy="861775"/>
            <a:chOff x="8026946" y="3337560"/>
            <a:chExt cx="2529090" cy="861775"/>
          </a:xfrm>
        </p:grpSpPr>
        <p:sp>
          <p:nvSpPr>
            <p:cNvPr id="7" name="TextBox 6"/>
            <p:cNvSpPr txBox="1"/>
            <p:nvPr/>
          </p:nvSpPr>
          <p:spPr>
            <a:xfrm>
              <a:off x="839724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도착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26946" y="3737670"/>
              <a:ext cx="2529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Y =  0 1 0 0 1 0 0</a:t>
              </a:r>
              <a:endParaRPr lang="ko-KR" altLang="en-US" sz="240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13305" y="3950099"/>
            <a:ext cx="5356209" cy="528220"/>
            <a:chOff x="4927433" y="3905487"/>
            <a:chExt cx="4440483" cy="437913"/>
          </a:xfrm>
        </p:grpSpPr>
        <p:sp>
          <p:nvSpPr>
            <p:cNvPr id="13" name="직사각형 12"/>
            <p:cNvSpPr/>
            <p:nvPr/>
          </p:nvSpPr>
          <p:spPr>
            <a:xfrm>
              <a:off x="4927433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50483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7304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489538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173872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002156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2677628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54492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47274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40055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51278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50372" y="5205980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49044" y="523953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3" idx="2"/>
            <a:endCxn id="20" idx="7"/>
          </p:cNvCxnSpPr>
          <p:nvPr/>
        </p:nvCxnSpPr>
        <p:spPr>
          <a:xfrm flipH="1">
            <a:off x="3085586" y="4478319"/>
            <a:ext cx="548313" cy="7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2"/>
            <a:endCxn id="21" idx="1"/>
          </p:cNvCxnSpPr>
          <p:nvPr/>
        </p:nvCxnSpPr>
        <p:spPr>
          <a:xfrm>
            <a:off x="3633899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21" idx="7"/>
          </p:cNvCxnSpPr>
          <p:nvPr/>
        </p:nvCxnSpPr>
        <p:spPr>
          <a:xfrm flipH="1">
            <a:off x="4262451" y="4478319"/>
            <a:ext cx="364228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  <a:endCxn id="21" idx="7"/>
          </p:cNvCxnSpPr>
          <p:nvPr/>
        </p:nvCxnSpPr>
        <p:spPr>
          <a:xfrm flipH="1">
            <a:off x="4262451" y="4478319"/>
            <a:ext cx="1289185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4" idx="2"/>
            <a:endCxn id="22" idx="1"/>
          </p:cNvCxnSpPr>
          <p:nvPr/>
        </p:nvCxnSpPr>
        <p:spPr>
          <a:xfrm>
            <a:off x="4626680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5" idx="2"/>
            <a:endCxn id="22" idx="7"/>
          </p:cNvCxnSpPr>
          <p:nvPr/>
        </p:nvCxnSpPr>
        <p:spPr>
          <a:xfrm flipH="1">
            <a:off x="5255232" y="4478319"/>
            <a:ext cx="296404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5" idx="2"/>
            <a:endCxn id="23" idx="1"/>
          </p:cNvCxnSpPr>
          <p:nvPr/>
        </p:nvCxnSpPr>
        <p:spPr>
          <a:xfrm>
            <a:off x="5551636" y="4478319"/>
            <a:ext cx="35841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23" idx="7"/>
          </p:cNvCxnSpPr>
          <p:nvPr/>
        </p:nvCxnSpPr>
        <p:spPr>
          <a:xfrm flipH="1">
            <a:off x="6248014" y="4478319"/>
            <a:ext cx="47635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5" idx="2"/>
            <a:endCxn id="24" idx="1"/>
          </p:cNvCxnSpPr>
          <p:nvPr/>
        </p:nvCxnSpPr>
        <p:spPr>
          <a:xfrm>
            <a:off x="5551636" y="4478319"/>
            <a:ext cx="1369636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6" idx="2"/>
            <a:endCxn id="24" idx="0"/>
          </p:cNvCxnSpPr>
          <p:nvPr/>
        </p:nvCxnSpPr>
        <p:spPr>
          <a:xfrm>
            <a:off x="6724366" y="4478319"/>
            <a:ext cx="365888" cy="722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2"/>
            <a:endCxn id="24" idx="7"/>
          </p:cNvCxnSpPr>
          <p:nvPr/>
        </p:nvCxnSpPr>
        <p:spPr>
          <a:xfrm flipH="1">
            <a:off x="7259237" y="4478319"/>
            <a:ext cx="128968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7" idx="2"/>
            <a:endCxn id="24" idx="7"/>
          </p:cNvCxnSpPr>
          <p:nvPr/>
        </p:nvCxnSpPr>
        <p:spPr>
          <a:xfrm flipH="1">
            <a:off x="7259237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7" idx="2"/>
            <a:endCxn id="25" idx="1"/>
          </p:cNvCxnSpPr>
          <p:nvPr/>
        </p:nvCxnSpPr>
        <p:spPr>
          <a:xfrm>
            <a:off x="7549825" y="4478319"/>
            <a:ext cx="370542" cy="7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8" idx="2"/>
            <a:endCxn id="26" idx="1"/>
          </p:cNvCxnSpPr>
          <p:nvPr/>
        </p:nvCxnSpPr>
        <p:spPr>
          <a:xfrm>
            <a:off x="8548920" y="4478319"/>
            <a:ext cx="470119" cy="831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2693866" y="5863588"/>
            <a:ext cx="6681361" cy="465430"/>
            <a:chOff x="2693866" y="5863588"/>
            <a:chExt cx="6681361" cy="465430"/>
          </a:xfrm>
        </p:grpSpPr>
        <p:sp>
          <p:nvSpPr>
            <p:cNvPr id="27" name="TextBox 26"/>
            <p:cNvSpPr txBox="1"/>
            <p:nvPr/>
          </p:nvSpPr>
          <p:spPr>
            <a:xfrm>
              <a:off x="2693866" y="586358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7837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/>
                <a:t>1</a:t>
              </a:r>
              <a:endParaRPr lang="ko-KR" altLang="en-US" sz="24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83714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91826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73505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/>
                <a:t>1</a:t>
              </a:r>
              <a:endParaRPr lang="ko-KR" altLang="en-US" sz="24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0367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019039" y="58664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148149" y="5145172"/>
            <a:ext cx="6681361" cy="465430"/>
            <a:chOff x="2693866" y="5863588"/>
            <a:chExt cx="6681361" cy="465430"/>
          </a:xfrm>
        </p:grpSpPr>
        <p:sp>
          <p:nvSpPr>
            <p:cNvPr id="55" name="TextBox 54"/>
            <p:cNvSpPr txBox="1"/>
            <p:nvPr/>
          </p:nvSpPr>
          <p:spPr>
            <a:xfrm>
              <a:off x="2693866" y="586358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77837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2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83714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91826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3505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3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20367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019039" y="58664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5433274" y="4095491"/>
            <a:ext cx="264110" cy="2641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500606" y="4081535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486107" y="4080916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592311" y="4095491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427788" y="4095491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8416865" y="4095491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5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Bit Flipping Decoding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example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65507" y="2493225"/>
            <a:ext cx="2534668" cy="861775"/>
            <a:chOff x="1001306" y="3337560"/>
            <a:chExt cx="2534668" cy="861775"/>
          </a:xfrm>
        </p:grpSpPr>
        <p:sp>
          <p:nvSpPr>
            <p:cNvPr id="3" name="TextBox 2"/>
            <p:cNvSpPr txBox="1"/>
            <p:nvPr/>
          </p:nvSpPr>
          <p:spPr>
            <a:xfrm>
              <a:off x="137160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전송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1306" y="3737670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X =  0 0 0 0 0 0 0</a:t>
              </a:r>
              <a:endParaRPr lang="ko-KR" altLang="en-US" sz="240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613989" y="2493225"/>
            <a:ext cx="2529090" cy="861775"/>
            <a:chOff x="8026946" y="3337560"/>
            <a:chExt cx="2529090" cy="861775"/>
          </a:xfrm>
        </p:grpSpPr>
        <p:sp>
          <p:nvSpPr>
            <p:cNvPr id="7" name="TextBox 6"/>
            <p:cNvSpPr txBox="1"/>
            <p:nvPr/>
          </p:nvSpPr>
          <p:spPr>
            <a:xfrm>
              <a:off x="839724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도착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26946" y="3737670"/>
              <a:ext cx="2529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Y =  0 1 0 0 1 0 0</a:t>
              </a:r>
              <a:endParaRPr lang="ko-KR" altLang="en-US" sz="240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13305" y="3950099"/>
            <a:ext cx="5356209" cy="528220"/>
            <a:chOff x="4927433" y="3905487"/>
            <a:chExt cx="4440483" cy="437913"/>
          </a:xfrm>
        </p:grpSpPr>
        <p:sp>
          <p:nvSpPr>
            <p:cNvPr id="13" name="직사각형 12"/>
            <p:cNvSpPr/>
            <p:nvPr/>
          </p:nvSpPr>
          <p:spPr>
            <a:xfrm>
              <a:off x="4927433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50483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7304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489538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173872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002156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2677628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54492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47274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40055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51278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50372" y="5205980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49044" y="523953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3" idx="2"/>
            <a:endCxn id="20" idx="7"/>
          </p:cNvCxnSpPr>
          <p:nvPr/>
        </p:nvCxnSpPr>
        <p:spPr>
          <a:xfrm flipH="1">
            <a:off x="3085586" y="4478319"/>
            <a:ext cx="548313" cy="7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2"/>
            <a:endCxn id="21" idx="1"/>
          </p:cNvCxnSpPr>
          <p:nvPr/>
        </p:nvCxnSpPr>
        <p:spPr>
          <a:xfrm>
            <a:off x="3633899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21" idx="7"/>
          </p:cNvCxnSpPr>
          <p:nvPr/>
        </p:nvCxnSpPr>
        <p:spPr>
          <a:xfrm flipH="1">
            <a:off x="4262451" y="4478319"/>
            <a:ext cx="364228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  <a:endCxn id="21" idx="7"/>
          </p:cNvCxnSpPr>
          <p:nvPr/>
        </p:nvCxnSpPr>
        <p:spPr>
          <a:xfrm flipH="1">
            <a:off x="4262451" y="4478319"/>
            <a:ext cx="1289185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4" idx="2"/>
            <a:endCxn id="22" idx="1"/>
          </p:cNvCxnSpPr>
          <p:nvPr/>
        </p:nvCxnSpPr>
        <p:spPr>
          <a:xfrm>
            <a:off x="4626680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5" idx="2"/>
            <a:endCxn id="22" idx="7"/>
          </p:cNvCxnSpPr>
          <p:nvPr/>
        </p:nvCxnSpPr>
        <p:spPr>
          <a:xfrm flipH="1">
            <a:off x="5255232" y="4478319"/>
            <a:ext cx="296404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5" idx="2"/>
            <a:endCxn id="23" idx="1"/>
          </p:cNvCxnSpPr>
          <p:nvPr/>
        </p:nvCxnSpPr>
        <p:spPr>
          <a:xfrm>
            <a:off x="5551636" y="4478319"/>
            <a:ext cx="35841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23" idx="7"/>
          </p:cNvCxnSpPr>
          <p:nvPr/>
        </p:nvCxnSpPr>
        <p:spPr>
          <a:xfrm flipH="1">
            <a:off x="6248014" y="4478319"/>
            <a:ext cx="47635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5" idx="2"/>
            <a:endCxn id="24" idx="1"/>
          </p:cNvCxnSpPr>
          <p:nvPr/>
        </p:nvCxnSpPr>
        <p:spPr>
          <a:xfrm>
            <a:off x="5551636" y="4478319"/>
            <a:ext cx="1369636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6" idx="2"/>
            <a:endCxn id="24" idx="0"/>
          </p:cNvCxnSpPr>
          <p:nvPr/>
        </p:nvCxnSpPr>
        <p:spPr>
          <a:xfrm>
            <a:off x="6724366" y="4478319"/>
            <a:ext cx="365888" cy="722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2"/>
            <a:endCxn id="24" idx="7"/>
          </p:cNvCxnSpPr>
          <p:nvPr/>
        </p:nvCxnSpPr>
        <p:spPr>
          <a:xfrm flipH="1">
            <a:off x="7259237" y="4478319"/>
            <a:ext cx="128968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7" idx="2"/>
            <a:endCxn id="24" idx="7"/>
          </p:cNvCxnSpPr>
          <p:nvPr/>
        </p:nvCxnSpPr>
        <p:spPr>
          <a:xfrm flipH="1">
            <a:off x="7259237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7" idx="2"/>
            <a:endCxn id="25" idx="1"/>
          </p:cNvCxnSpPr>
          <p:nvPr/>
        </p:nvCxnSpPr>
        <p:spPr>
          <a:xfrm>
            <a:off x="7549825" y="4478319"/>
            <a:ext cx="370542" cy="7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8" idx="2"/>
            <a:endCxn id="26" idx="1"/>
          </p:cNvCxnSpPr>
          <p:nvPr/>
        </p:nvCxnSpPr>
        <p:spPr>
          <a:xfrm>
            <a:off x="8548920" y="4478319"/>
            <a:ext cx="470119" cy="831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2693866" y="5863588"/>
            <a:ext cx="6681361" cy="465430"/>
            <a:chOff x="2693866" y="5863588"/>
            <a:chExt cx="6681361" cy="465430"/>
          </a:xfrm>
        </p:grpSpPr>
        <p:sp>
          <p:nvSpPr>
            <p:cNvPr id="27" name="TextBox 26"/>
            <p:cNvSpPr txBox="1"/>
            <p:nvPr/>
          </p:nvSpPr>
          <p:spPr>
            <a:xfrm>
              <a:off x="2693866" y="586358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7837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/>
                <a:t>1</a:t>
              </a:r>
              <a:endParaRPr lang="ko-KR" altLang="en-US" sz="24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83714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91826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55252" y="5865492"/>
              <a:ext cx="998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1</a:t>
              </a:r>
              <a:r>
                <a:rPr lang="en-US" altLang="ko-KR" sz="2400" smtClean="0">
                  <a:solidFill>
                    <a:srgbClr val="C00000"/>
                  </a:solidFill>
                </a:rPr>
                <a:t> </a:t>
              </a:r>
              <a:r>
                <a:rPr lang="en-US" altLang="ko-KR" sz="240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 0</a:t>
              </a:r>
              <a:endParaRPr lang="ko-KR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0367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019039" y="58664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148149" y="5145172"/>
            <a:ext cx="6681361" cy="465430"/>
            <a:chOff x="2693866" y="5863588"/>
            <a:chExt cx="6681361" cy="465430"/>
          </a:xfrm>
        </p:grpSpPr>
        <p:sp>
          <p:nvSpPr>
            <p:cNvPr id="55" name="TextBox 54"/>
            <p:cNvSpPr txBox="1"/>
            <p:nvPr/>
          </p:nvSpPr>
          <p:spPr>
            <a:xfrm>
              <a:off x="2693866" y="586358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77837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2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83714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91826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3505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3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20367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019039" y="58664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5433274" y="4095491"/>
            <a:ext cx="264110" cy="2641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500606" y="4081535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486107" y="4080916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592311" y="4095491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427788" y="4095491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8416865" y="4095491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484142" y="5231184"/>
            <a:ext cx="234235" cy="293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Bit Flipping Decoding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example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65507" y="2493225"/>
            <a:ext cx="2534668" cy="861775"/>
            <a:chOff x="1001306" y="3337560"/>
            <a:chExt cx="2534668" cy="861775"/>
          </a:xfrm>
        </p:grpSpPr>
        <p:sp>
          <p:nvSpPr>
            <p:cNvPr id="3" name="TextBox 2"/>
            <p:cNvSpPr txBox="1"/>
            <p:nvPr/>
          </p:nvSpPr>
          <p:spPr>
            <a:xfrm>
              <a:off x="137160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전송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1306" y="3737670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X =  0 0 0 0 0 0 0</a:t>
              </a:r>
              <a:endParaRPr lang="ko-KR" altLang="en-US" sz="240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613989" y="2493225"/>
            <a:ext cx="2529090" cy="861775"/>
            <a:chOff x="8026946" y="3337560"/>
            <a:chExt cx="2529090" cy="861775"/>
          </a:xfrm>
        </p:grpSpPr>
        <p:sp>
          <p:nvSpPr>
            <p:cNvPr id="7" name="TextBox 6"/>
            <p:cNvSpPr txBox="1"/>
            <p:nvPr/>
          </p:nvSpPr>
          <p:spPr>
            <a:xfrm>
              <a:off x="839724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도착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26946" y="3737670"/>
              <a:ext cx="2529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Y =  0 0 1 0 1 0 0</a:t>
              </a:r>
              <a:endParaRPr lang="ko-KR" altLang="en-US" sz="240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13305" y="3950099"/>
            <a:ext cx="5356209" cy="528220"/>
            <a:chOff x="4927433" y="3905487"/>
            <a:chExt cx="4440483" cy="437913"/>
          </a:xfrm>
        </p:grpSpPr>
        <p:sp>
          <p:nvSpPr>
            <p:cNvPr id="13" name="직사각형 12"/>
            <p:cNvSpPr/>
            <p:nvPr/>
          </p:nvSpPr>
          <p:spPr>
            <a:xfrm>
              <a:off x="4927433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50483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7304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489538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173872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002156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2677628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54492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47274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40055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51278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50372" y="5205980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49044" y="523953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3" idx="2"/>
            <a:endCxn id="20" idx="7"/>
          </p:cNvCxnSpPr>
          <p:nvPr/>
        </p:nvCxnSpPr>
        <p:spPr>
          <a:xfrm flipH="1">
            <a:off x="3085586" y="4478319"/>
            <a:ext cx="548313" cy="7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2"/>
            <a:endCxn id="21" idx="1"/>
          </p:cNvCxnSpPr>
          <p:nvPr/>
        </p:nvCxnSpPr>
        <p:spPr>
          <a:xfrm>
            <a:off x="3633899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21" idx="7"/>
          </p:cNvCxnSpPr>
          <p:nvPr/>
        </p:nvCxnSpPr>
        <p:spPr>
          <a:xfrm flipH="1">
            <a:off x="4262451" y="4478319"/>
            <a:ext cx="364228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  <a:endCxn id="21" idx="7"/>
          </p:cNvCxnSpPr>
          <p:nvPr/>
        </p:nvCxnSpPr>
        <p:spPr>
          <a:xfrm flipH="1">
            <a:off x="4262451" y="4478319"/>
            <a:ext cx="1289185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4" idx="2"/>
            <a:endCxn id="22" idx="1"/>
          </p:cNvCxnSpPr>
          <p:nvPr/>
        </p:nvCxnSpPr>
        <p:spPr>
          <a:xfrm>
            <a:off x="4626680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5" idx="2"/>
            <a:endCxn id="22" idx="7"/>
          </p:cNvCxnSpPr>
          <p:nvPr/>
        </p:nvCxnSpPr>
        <p:spPr>
          <a:xfrm flipH="1">
            <a:off x="5255232" y="4478319"/>
            <a:ext cx="296404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5" idx="2"/>
            <a:endCxn id="23" idx="1"/>
          </p:cNvCxnSpPr>
          <p:nvPr/>
        </p:nvCxnSpPr>
        <p:spPr>
          <a:xfrm>
            <a:off x="5551636" y="4478319"/>
            <a:ext cx="35841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23" idx="7"/>
          </p:cNvCxnSpPr>
          <p:nvPr/>
        </p:nvCxnSpPr>
        <p:spPr>
          <a:xfrm flipH="1">
            <a:off x="6248014" y="4478319"/>
            <a:ext cx="47635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5" idx="2"/>
            <a:endCxn id="24" idx="1"/>
          </p:cNvCxnSpPr>
          <p:nvPr/>
        </p:nvCxnSpPr>
        <p:spPr>
          <a:xfrm>
            <a:off x="5551636" y="4478319"/>
            <a:ext cx="1369636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6" idx="2"/>
            <a:endCxn id="24" idx="0"/>
          </p:cNvCxnSpPr>
          <p:nvPr/>
        </p:nvCxnSpPr>
        <p:spPr>
          <a:xfrm>
            <a:off x="6724366" y="4478319"/>
            <a:ext cx="365888" cy="722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2"/>
            <a:endCxn id="24" idx="7"/>
          </p:cNvCxnSpPr>
          <p:nvPr/>
        </p:nvCxnSpPr>
        <p:spPr>
          <a:xfrm flipH="1">
            <a:off x="7259237" y="4478319"/>
            <a:ext cx="128968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7" idx="2"/>
            <a:endCxn id="24" idx="7"/>
          </p:cNvCxnSpPr>
          <p:nvPr/>
        </p:nvCxnSpPr>
        <p:spPr>
          <a:xfrm flipH="1">
            <a:off x="7259237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7" idx="2"/>
            <a:endCxn id="25" idx="1"/>
          </p:cNvCxnSpPr>
          <p:nvPr/>
        </p:nvCxnSpPr>
        <p:spPr>
          <a:xfrm>
            <a:off x="7549825" y="4478319"/>
            <a:ext cx="370542" cy="7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8" idx="2"/>
            <a:endCxn id="26" idx="1"/>
          </p:cNvCxnSpPr>
          <p:nvPr/>
        </p:nvCxnSpPr>
        <p:spPr>
          <a:xfrm>
            <a:off x="8548920" y="4478319"/>
            <a:ext cx="470119" cy="831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2693866" y="5863588"/>
            <a:ext cx="6681361" cy="465430"/>
            <a:chOff x="2693866" y="5863588"/>
            <a:chExt cx="6681361" cy="465430"/>
          </a:xfrm>
        </p:grpSpPr>
        <p:sp>
          <p:nvSpPr>
            <p:cNvPr id="27" name="TextBox 26"/>
            <p:cNvSpPr txBox="1"/>
            <p:nvPr/>
          </p:nvSpPr>
          <p:spPr>
            <a:xfrm>
              <a:off x="2693866" y="586358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68233" y="5867353"/>
              <a:ext cx="9989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1 </a:t>
              </a:r>
              <a:r>
                <a:rPr lang="en-US" altLang="ko-KR" sz="240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 0</a:t>
              </a:r>
              <a:endParaRPr lang="ko-KR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83714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91826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34928" y="5865492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0367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019039" y="58664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148149" y="5145172"/>
            <a:ext cx="6681361" cy="465430"/>
            <a:chOff x="2693866" y="5863588"/>
            <a:chExt cx="6681361" cy="465430"/>
          </a:xfrm>
        </p:grpSpPr>
        <p:sp>
          <p:nvSpPr>
            <p:cNvPr id="55" name="TextBox 54"/>
            <p:cNvSpPr txBox="1"/>
            <p:nvPr/>
          </p:nvSpPr>
          <p:spPr>
            <a:xfrm>
              <a:off x="2693866" y="586358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77837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3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83714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2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91826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3505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>
                  <a:solidFill>
                    <a:srgbClr val="0070C0"/>
                  </a:solidFill>
                </a:rPr>
                <a:t>1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20367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0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019039" y="58664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0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5433274" y="4095491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500606" y="4081535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486107" y="4080916"/>
            <a:ext cx="264110" cy="26411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592311" y="4095491"/>
            <a:ext cx="264110" cy="2641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427788" y="4095491"/>
            <a:ext cx="264110" cy="2641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8416865" y="4095491"/>
            <a:ext cx="264110" cy="2641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390298" y="5232996"/>
            <a:ext cx="234235" cy="293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Bit Flipping Decoding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example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965507" y="2493225"/>
            <a:ext cx="2534668" cy="861775"/>
            <a:chOff x="1001306" y="3337560"/>
            <a:chExt cx="2534668" cy="861775"/>
          </a:xfrm>
        </p:grpSpPr>
        <p:sp>
          <p:nvSpPr>
            <p:cNvPr id="3" name="TextBox 2"/>
            <p:cNvSpPr txBox="1"/>
            <p:nvPr/>
          </p:nvSpPr>
          <p:spPr>
            <a:xfrm>
              <a:off x="137160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전송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01306" y="3737670"/>
              <a:ext cx="2534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X =  0 0 0 0 0 0 0</a:t>
              </a:r>
              <a:endParaRPr lang="ko-KR" altLang="en-US" sz="240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613989" y="2493225"/>
            <a:ext cx="2529090" cy="861775"/>
            <a:chOff x="8026946" y="3337560"/>
            <a:chExt cx="2529090" cy="861775"/>
          </a:xfrm>
        </p:grpSpPr>
        <p:sp>
          <p:nvSpPr>
            <p:cNvPr id="7" name="TextBox 6"/>
            <p:cNvSpPr txBox="1"/>
            <p:nvPr/>
          </p:nvSpPr>
          <p:spPr>
            <a:xfrm>
              <a:off x="8397240" y="333756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mtClean="0"/>
                <a:t>도착 메시</a:t>
              </a:r>
              <a:r>
                <a:rPr lang="ko-KR" altLang="en-US" sz="2000"/>
                <a:t>지</a:t>
              </a:r>
              <a:endParaRPr lang="en-US" altLang="ko-KR" sz="200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26946" y="3737670"/>
              <a:ext cx="2529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mtClean="0"/>
                <a:t>Y =  0 0 1 0 1 0 0</a:t>
              </a:r>
              <a:endParaRPr lang="ko-KR" altLang="en-US" sz="240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413305" y="3950099"/>
            <a:ext cx="5356209" cy="528220"/>
            <a:chOff x="4927433" y="3905487"/>
            <a:chExt cx="4440483" cy="437913"/>
          </a:xfrm>
        </p:grpSpPr>
        <p:sp>
          <p:nvSpPr>
            <p:cNvPr id="13" name="직사각형 12"/>
            <p:cNvSpPr/>
            <p:nvPr/>
          </p:nvSpPr>
          <p:spPr>
            <a:xfrm>
              <a:off x="4927433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750483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7304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489538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173872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002156" y="3905487"/>
              <a:ext cx="365760" cy="4379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>
            <a:off x="2677628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854492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47274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40055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851278" y="520070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850372" y="5205980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949044" y="5239536"/>
            <a:ext cx="477953" cy="4779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>
            <a:stCxn id="13" idx="2"/>
            <a:endCxn id="20" idx="7"/>
          </p:cNvCxnSpPr>
          <p:nvPr/>
        </p:nvCxnSpPr>
        <p:spPr>
          <a:xfrm flipH="1">
            <a:off x="3085586" y="4478319"/>
            <a:ext cx="548313" cy="7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3" idx="2"/>
            <a:endCxn id="21" idx="1"/>
          </p:cNvCxnSpPr>
          <p:nvPr/>
        </p:nvCxnSpPr>
        <p:spPr>
          <a:xfrm>
            <a:off x="3633899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4" idx="2"/>
            <a:endCxn id="21" idx="7"/>
          </p:cNvCxnSpPr>
          <p:nvPr/>
        </p:nvCxnSpPr>
        <p:spPr>
          <a:xfrm flipH="1">
            <a:off x="4262451" y="4478319"/>
            <a:ext cx="364228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5" idx="2"/>
            <a:endCxn id="21" idx="7"/>
          </p:cNvCxnSpPr>
          <p:nvPr/>
        </p:nvCxnSpPr>
        <p:spPr>
          <a:xfrm flipH="1">
            <a:off x="4262451" y="4478319"/>
            <a:ext cx="1289185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4" idx="2"/>
            <a:endCxn id="22" idx="1"/>
          </p:cNvCxnSpPr>
          <p:nvPr/>
        </p:nvCxnSpPr>
        <p:spPr>
          <a:xfrm>
            <a:off x="4626680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5" idx="2"/>
            <a:endCxn id="22" idx="7"/>
          </p:cNvCxnSpPr>
          <p:nvPr/>
        </p:nvCxnSpPr>
        <p:spPr>
          <a:xfrm flipH="1">
            <a:off x="5255232" y="4478319"/>
            <a:ext cx="296404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5" idx="2"/>
            <a:endCxn id="23" idx="1"/>
          </p:cNvCxnSpPr>
          <p:nvPr/>
        </p:nvCxnSpPr>
        <p:spPr>
          <a:xfrm>
            <a:off x="5551636" y="4478319"/>
            <a:ext cx="35841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6" idx="2"/>
            <a:endCxn id="23" idx="7"/>
          </p:cNvCxnSpPr>
          <p:nvPr/>
        </p:nvCxnSpPr>
        <p:spPr>
          <a:xfrm flipH="1">
            <a:off x="6248014" y="4478319"/>
            <a:ext cx="47635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5" idx="2"/>
            <a:endCxn id="24" idx="1"/>
          </p:cNvCxnSpPr>
          <p:nvPr/>
        </p:nvCxnSpPr>
        <p:spPr>
          <a:xfrm>
            <a:off x="5551636" y="4478319"/>
            <a:ext cx="1369636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16" idx="2"/>
            <a:endCxn id="24" idx="0"/>
          </p:cNvCxnSpPr>
          <p:nvPr/>
        </p:nvCxnSpPr>
        <p:spPr>
          <a:xfrm>
            <a:off x="6724366" y="4478319"/>
            <a:ext cx="365888" cy="722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2"/>
            <a:endCxn id="24" idx="7"/>
          </p:cNvCxnSpPr>
          <p:nvPr/>
        </p:nvCxnSpPr>
        <p:spPr>
          <a:xfrm flipH="1">
            <a:off x="7259237" y="4478319"/>
            <a:ext cx="1289683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7" idx="2"/>
            <a:endCxn id="24" idx="7"/>
          </p:cNvCxnSpPr>
          <p:nvPr/>
        </p:nvCxnSpPr>
        <p:spPr>
          <a:xfrm flipH="1">
            <a:off x="7259237" y="4478319"/>
            <a:ext cx="290589" cy="79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17" idx="2"/>
            <a:endCxn id="25" idx="1"/>
          </p:cNvCxnSpPr>
          <p:nvPr/>
        </p:nvCxnSpPr>
        <p:spPr>
          <a:xfrm>
            <a:off x="7549825" y="4478319"/>
            <a:ext cx="370542" cy="797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8" idx="2"/>
            <a:endCxn id="26" idx="1"/>
          </p:cNvCxnSpPr>
          <p:nvPr/>
        </p:nvCxnSpPr>
        <p:spPr>
          <a:xfrm>
            <a:off x="8548920" y="4478319"/>
            <a:ext cx="470119" cy="831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2693866" y="5863588"/>
            <a:ext cx="6681361" cy="465430"/>
            <a:chOff x="2693866" y="5863588"/>
            <a:chExt cx="6681361" cy="465430"/>
          </a:xfrm>
        </p:grpSpPr>
        <p:sp>
          <p:nvSpPr>
            <p:cNvPr id="27" name="TextBox 26"/>
            <p:cNvSpPr txBox="1"/>
            <p:nvPr/>
          </p:nvSpPr>
          <p:spPr>
            <a:xfrm>
              <a:off x="2693866" y="586358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5603" y="5867353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83714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91826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34928" y="5865492"/>
              <a:ext cx="356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20367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019039" y="58664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/>
                <a:t>0</a:t>
              </a:r>
              <a:endParaRPr lang="ko-KR" altLang="en-US" sz="240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148149" y="5145172"/>
            <a:ext cx="6681361" cy="465430"/>
            <a:chOff x="2693866" y="5863588"/>
            <a:chExt cx="6681361" cy="465430"/>
          </a:xfrm>
        </p:grpSpPr>
        <p:sp>
          <p:nvSpPr>
            <p:cNvPr id="55" name="TextBox 54"/>
            <p:cNvSpPr txBox="1"/>
            <p:nvPr/>
          </p:nvSpPr>
          <p:spPr>
            <a:xfrm>
              <a:off x="2693866" y="586358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0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77837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0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883714" y="586735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0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91826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0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3505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0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20367" y="5865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0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019039" y="586647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mtClean="0">
                  <a:solidFill>
                    <a:srgbClr val="0070C0"/>
                  </a:solidFill>
                </a:rPr>
                <a:t>0</a:t>
              </a:r>
              <a:endParaRPr lang="ko-KR" altLang="en-US" sz="2400">
                <a:solidFill>
                  <a:srgbClr val="0070C0"/>
                </a:solidFill>
              </a:endParaRPr>
            </a:p>
          </p:txBody>
        </p:sp>
      </p:grpSp>
      <p:sp>
        <p:nvSpPr>
          <p:cNvPr id="34" name="타원 33"/>
          <p:cNvSpPr/>
          <p:nvPr/>
        </p:nvSpPr>
        <p:spPr>
          <a:xfrm>
            <a:off x="5433274" y="4095491"/>
            <a:ext cx="264110" cy="2641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500606" y="4081535"/>
            <a:ext cx="264110" cy="2641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486107" y="4080916"/>
            <a:ext cx="264110" cy="2641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592311" y="4095491"/>
            <a:ext cx="264110" cy="2641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7427788" y="4095491"/>
            <a:ext cx="264110" cy="2641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8416865" y="4095491"/>
            <a:ext cx="264110" cy="26411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Bit Flipping Decoding Algorithm </a:t>
            </a:r>
            <a:endParaRPr lang="en-US" altLang="ko-KR" sz="200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863" y="1894253"/>
            <a:ext cx="1844996" cy="462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979" y="1915417"/>
            <a:ext cx="1286441" cy="557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291" y="2051263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Require: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3945809" y="2102171"/>
            <a:ext cx="150099" cy="39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,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855291" y="2499515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Ensure:</a:t>
            </a:r>
            <a:endParaRPr lang="ko-KR" altLang="en-US" sz="2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863" y="2542398"/>
            <a:ext cx="1333790" cy="3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5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BIKE(Bit Flipping Key Encapsulation)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smtClean="0"/>
              <a:t>QC-MDPC(Quasi-Cyclic Moderate Density Parity-Check)</a:t>
            </a:r>
            <a:r>
              <a:rPr lang="en-US" altLang="ko-KR" smtClean="0"/>
              <a:t> </a:t>
            </a:r>
            <a:r>
              <a:rPr lang="ko-KR" altLang="en-US" smtClean="0"/>
              <a:t>부호에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기반한 암호화 알고리즘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>
              <a:lnSpc>
                <a:spcPct val="120000"/>
              </a:lnSpc>
            </a:pPr>
            <a:r>
              <a:rPr lang="en-US" altLang="ko-KR" b="1" smtClean="0"/>
              <a:t>Bit Flipping Decoding</a:t>
            </a:r>
            <a:r>
              <a:rPr lang="en-US" altLang="ko-KR" smtClean="0"/>
              <a:t> </a:t>
            </a:r>
            <a:r>
              <a:rPr lang="ko-KR" altLang="en-US" smtClean="0"/>
              <a:t>방식을 이용해 복호화 진행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7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Bit Flipping Decoding Algorithm </a:t>
            </a:r>
            <a:endParaRPr lang="en-US" altLang="ko-KR" sz="200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863" y="1894490"/>
            <a:ext cx="1844996" cy="4624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979" y="1915654"/>
            <a:ext cx="1286441" cy="557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5291" y="2051500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Require:</a:t>
            </a:r>
            <a:endParaRPr lang="ko-KR" alt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3945809" y="2102408"/>
            <a:ext cx="150099" cy="39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,</a:t>
            </a:r>
            <a:endParaRPr lang="ko-KR" alt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855291" y="2499752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Ensure:</a:t>
            </a:r>
            <a:endParaRPr lang="ko-KR" altLang="en-US" sz="2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863" y="2542635"/>
            <a:ext cx="1333790" cy="336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5291" y="3020337"/>
            <a:ext cx="52982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/>
              <a:t>1: e </a:t>
            </a:r>
            <a:r>
              <a:rPr lang="en-US" altLang="ko-KR" sz="2000" smtClean="0">
                <a:sym typeface="Wingdings" panose="05000000000000000000" pitchFamily="2" charset="2"/>
              </a:rPr>
              <a:t> 0</a:t>
            </a:r>
          </a:p>
          <a:p>
            <a:r>
              <a:rPr lang="en-US" altLang="ko-KR" sz="2000" smtClean="0"/>
              <a:t>2: s’ </a:t>
            </a:r>
            <a:r>
              <a:rPr lang="en-US" altLang="ko-KR" sz="2000" smtClean="0">
                <a:sym typeface="Wingdings" panose="05000000000000000000" pitchFamily="2" charset="2"/>
              </a:rPr>
              <a:t> s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3:   while s’ = 0 do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4:         </a:t>
            </a:r>
            <a:r>
              <a:rPr lang="ko-KR" altLang="en-US" smtClean="0">
                <a:sym typeface="Wingdings" panose="05000000000000000000" pitchFamily="2" charset="2"/>
              </a:rPr>
              <a:t>미리 정의된 규칙에 의해 결정된 임계값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5:     for j = 0,…,n-1 do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6:         if |h</a:t>
            </a:r>
            <a:r>
              <a:rPr lang="en-US" altLang="ko-KR" sz="2000" baseline="-25000" smtClean="0">
                <a:sym typeface="Wingdings" panose="05000000000000000000" pitchFamily="2" charset="2"/>
              </a:rPr>
              <a:t>j</a:t>
            </a:r>
            <a:r>
              <a:rPr lang="en-US" altLang="ko-KR" sz="2000" smtClean="0">
                <a:sym typeface="Wingdings" panose="05000000000000000000" pitchFamily="2" charset="2"/>
              </a:rPr>
              <a:t> * s’| &gt;     |h</a:t>
            </a:r>
            <a:r>
              <a:rPr lang="en-US" altLang="ko-KR" sz="2000" baseline="-25000" smtClean="0">
                <a:sym typeface="Wingdings" panose="05000000000000000000" pitchFamily="2" charset="2"/>
              </a:rPr>
              <a:t>j</a:t>
            </a:r>
            <a:r>
              <a:rPr lang="en-US" altLang="ko-KR" sz="2000" smtClean="0">
                <a:sym typeface="Wingdings" panose="05000000000000000000" pitchFamily="2" charset="2"/>
              </a:rPr>
              <a:t>| then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7:            e</a:t>
            </a:r>
            <a:r>
              <a:rPr lang="en-US" altLang="ko-KR" sz="2000" baseline="-25000" smtClean="0">
                <a:sym typeface="Wingdings" panose="05000000000000000000" pitchFamily="2" charset="2"/>
              </a:rPr>
              <a:t>j</a:t>
            </a:r>
            <a:r>
              <a:rPr lang="en-US" altLang="ko-KR" sz="2000" smtClean="0">
                <a:sym typeface="Wingdings" panose="05000000000000000000" pitchFamily="2" charset="2"/>
              </a:rPr>
              <a:t>  e</a:t>
            </a:r>
            <a:r>
              <a:rPr lang="en-US" altLang="ko-KR" sz="2000" baseline="-25000" smtClean="0">
                <a:sym typeface="Wingdings" panose="05000000000000000000" pitchFamily="2" charset="2"/>
              </a:rPr>
              <a:t>j</a:t>
            </a:r>
            <a:r>
              <a:rPr lang="en-US" altLang="ko-KR" sz="2000" smtClean="0">
                <a:sym typeface="Wingdings" panose="05000000000000000000" pitchFamily="2" charset="2"/>
              </a:rPr>
              <a:t> + 1 mod 2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8:      s’  s – eH</a:t>
            </a:r>
            <a:r>
              <a:rPr lang="en-US" altLang="ko-KR" sz="2000" baseline="30000" smtClean="0">
                <a:sym typeface="Wingdings" panose="05000000000000000000" pitchFamily="2" charset="2"/>
              </a:rPr>
              <a:t>T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9: return e </a:t>
            </a:r>
            <a:endParaRPr lang="ko-KR" altLang="en-US" sz="20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072" y="3958486"/>
            <a:ext cx="292789" cy="30498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343" y="4601287"/>
            <a:ext cx="292789" cy="304989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 flipH="1">
            <a:off x="2256645" y="3745967"/>
            <a:ext cx="137327" cy="170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795526" y="4835549"/>
            <a:ext cx="133094" cy="2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5291" y="6049188"/>
            <a:ext cx="3727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sym typeface="Wingdings" panose="05000000000000000000" pitchFamily="2" charset="2"/>
              </a:rPr>
              <a:t>|</a:t>
            </a:r>
            <a:r>
              <a:rPr lang="en-US" altLang="ko-KR" sz="1200">
                <a:sym typeface="Wingdings" panose="05000000000000000000" pitchFamily="2" charset="2"/>
              </a:rPr>
              <a:t>h</a:t>
            </a:r>
            <a:r>
              <a:rPr lang="en-US" altLang="ko-KR" sz="1200" baseline="-25000">
                <a:sym typeface="Wingdings" panose="05000000000000000000" pitchFamily="2" charset="2"/>
              </a:rPr>
              <a:t>j</a:t>
            </a:r>
            <a:r>
              <a:rPr lang="en-US" altLang="ko-KR" sz="1200">
                <a:sym typeface="Wingdings" panose="05000000000000000000" pitchFamily="2" charset="2"/>
              </a:rPr>
              <a:t> * s’| </a:t>
            </a:r>
            <a:r>
              <a:rPr lang="en-US" altLang="ko-KR" sz="1200" smtClean="0">
                <a:sym typeface="Wingdings" panose="05000000000000000000" pitchFamily="2" charset="2"/>
              </a:rPr>
              <a:t>: </a:t>
            </a:r>
            <a:r>
              <a:rPr lang="en-US" altLang="ko-KR" sz="1200" smtClean="0"/>
              <a:t>j</a:t>
            </a:r>
            <a:r>
              <a:rPr lang="ko-KR" altLang="en-US" sz="1200" smtClean="0"/>
              <a:t>를 포함하는 검사되지 않은 패리티 방정식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6180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Threshold Selection Rule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Threshold(</a:t>
            </a:r>
            <a:r>
              <a:rPr lang="en-US" altLang="ko-KR" sz="2000" i="1" smtClean="0">
                <a:sym typeface="Wingdings" panose="05000000000000000000" pitchFamily="2" charset="2"/>
              </a:rPr>
              <a:t>T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6684" r="50395"/>
          <a:stretch/>
        </p:blipFill>
        <p:spPr>
          <a:xfrm>
            <a:off x="3258684" y="2316595"/>
            <a:ext cx="2119085" cy="12880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78968"/>
          <a:stretch/>
        </p:blipFill>
        <p:spPr>
          <a:xfrm>
            <a:off x="1089024" y="2316595"/>
            <a:ext cx="1944461" cy="12880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8240" r="3140"/>
          <a:stretch/>
        </p:blipFill>
        <p:spPr>
          <a:xfrm>
            <a:off x="5602968" y="2316595"/>
            <a:ext cx="3570515" cy="12880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4" y="3695926"/>
            <a:ext cx="7419836" cy="10920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971" y="5003015"/>
            <a:ext cx="3779028" cy="12104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3519" y="283061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9472" y="414439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06644" y="541064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3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Threshold Selection Rule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Threshold(</a:t>
            </a:r>
            <a:r>
              <a:rPr lang="en-US" altLang="ko-KR" sz="2000" i="1" smtClean="0">
                <a:sym typeface="Wingdings" panose="05000000000000000000" pitchFamily="2" charset="2"/>
              </a:rPr>
              <a:t>T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4053" y="25980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BIKE-1, 2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824053" y="452451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BIKE-3</a:t>
            </a:r>
            <a:endParaRPr lang="ko-KR" alt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870858" y="3025452"/>
            <a:ext cx="5314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smtClean="0"/>
              <a:t>- security level 1: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 = [13.530 + 0.0069722|s|]</a:t>
            </a:r>
          </a:p>
          <a:p>
            <a:pPr>
              <a:lnSpc>
                <a:spcPct val="120000"/>
              </a:lnSpc>
            </a:pPr>
            <a:r>
              <a:rPr lang="en-US" altLang="ko-KR" sz="2000"/>
              <a:t>- security level </a:t>
            </a:r>
            <a:r>
              <a:rPr lang="en-US" altLang="ko-KR" sz="2000" smtClean="0"/>
              <a:t>3: </a:t>
            </a:r>
            <a:r>
              <a:rPr lang="en-US" altLang="ko-KR" sz="2000" i="1"/>
              <a:t>T</a:t>
            </a:r>
            <a:r>
              <a:rPr lang="en-US" altLang="ko-KR" sz="2000"/>
              <a:t> = [</a:t>
            </a:r>
            <a:r>
              <a:rPr lang="en-US" altLang="ko-KR" sz="2000" smtClean="0"/>
              <a:t>15.932 </a:t>
            </a:r>
            <a:r>
              <a:rPr lang="en-US" altLang="ko-KR" sz="2000"/>
              <a:t>+ </a:t>
            </a:r>
            <a:r>
              <a:rPr lang="en-US" altLang="ko-KR" sz="2000" smtClean="0"/>
              <a:t>0.0052936|s</a:t>
            </a:r>
            <a:r>
              <a:rPr lang="en-US" altLang="ko-KR" sz="2000"/>
              <a:t>|]</a:t>
            </a:r>
            <a:endParaRPr lang="ko-KR" altLang="en-US" sz="2000"/>
          </a:p>
          <a:p>
            <a:pPr>
              <a:lnSpc>
                <a:spcPct val="120000"/>
              </a:lnSpc>
            </a:pPr>
            <a:r>
              <a:rPr lang="en-US" altLang="ko-KR" sz="2000"/>
              <a:t>- security level </a:t>
            </a:r>
            <a:r>
              <a:rPr lang="en-US" altLang="ko-KR" sz="2000" smtClean="0"/>
              <a:t>5: </a:t>
            </a:r>
            <a:r>
              <a:rPr lang="en-US" altLang="ko-KR" sz="2000" i="1"/>
              <a:t>T</a:t>
            </a:r>
            <a:r>
              <a:rPr lang="en-US" altLang="ko-KR" sz="2000"/>
              <a:t> = [</a:t>
            </a:r>
            <a:r>
              <a:rPr lang="en-US" altLang="ko-KR" sz="2000" smtClean="0"/>
              <a:t>17.489 </a:t>
            </a:r>
            <a:r>
              <a:rPr lang="en-US" altLang="ko-KR" sz="2000"/>
              <a:t>+ </a:t>
            </a:r>
            <a:r>
              <a:rPr lang="en-US" altLang="ko-KR" sz="2000" smtClean="0"/>
              <a:t>0.0043536|s|]</a:t>
            </a:r>
            <a:endParaRPr lang="ko-KR" altLang="en-US" sz="2000"/>
          </a:p>
        </p:txBody>
      </p:sp>
      <p:sp>
        <p:nvSpPr>
          <p:cNvPr id="18" name="TextBox 17"/>
          <p:cNvSpPr txBox="1"/>
          <p:nvPr/>
        </p:nvSpPr>
        <p:spPr>
          <a:xfrm>
            <a:off x="870858" y="4951908"/>
            <a:ext cx="5314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smtClean="0"/>
              <a:t>- security level 1: </a:t>
            </a:r>
            <a:r>
              <a:rPr lang="en-US" altLang="ko-KR" sz="2000" i="1" smtClean="0"/>
              <a:t>T</a:t>
            </a:r>
            <a:r>
              <a:rPr lang="en-US" altLang="ko-KR" sz="2000" smtClean="0"/>
              <a:t> = [13.209 + 0.0060515|s|]</a:t>
            </a:r>
          </a:p>
          <a:p>
            <a:pPr>
              <a:lnSpc>
                <a:spcPct val="120000"/>
              </a:lnSpc>
            </a:pPr>
            <a:r>
              <a:rPr lang="en-US" altLang="ko-KR" sz="2000"/>
              <a:t>- security level </a:t>
            </a:r>
            <a:r>
              <a:rPr lang="en-US" altLang="ko-KR" sz="2000" smtClean="0"/>
              <a:t>3: </a:t>
            </a:r>
            <a:r>
              <a:rPr lang="en-US" altLang="ko-KR" sz="2000" i="1"/>
              <a:t>T</a:t>
            </a:r>
            <a:r>
              <a:rPr lang="en-US" altLang="ko-KR" sz="2000"/>
              <a:t> = [</a:t>
            </a:r>
            <a:r>
              <a:rPr lang="en-US" altLang="ko-KR" sz="2000" smtClean="0"/>
              <a:t>15.561 </a:t>
            </a:r>
            <a:r>
              <a:rPr lang="en-US" altLang="ko-KR" sz="2000"/>
              <a:t>+ </a:t>
            </a:r>
            <a:r>
              <a:rPr lang="en-US" altLang="ko-KR" sz="2000" smtClean="0"/>
              <a:t>0.0046692|s</a:t>
            </a:r>
            <a:r>
              <a:rPr lang="en-US" altLang="ko-KR" sz="2000"/>
              <a:t>|]</a:t>
            </a:r>
            <a:endParaRPr lang="ko-KR" altLang="en-US" sz="2000"/>
          </a:p>
          <a:p>
            <a:pPr>
              <a:lnSpc>
                <a:spcPct val="120000"/>
              </a:lnSpc>
            </a:pPr>
            <a:r>
              <a:rPr lang="en-US" altLang="ko-KR" sz="2000" smtClean="0"/>
              <a:t>- security </a:t>
            </a:r>
            <a:r>
              <a:rPr lang="en-US" altLang="ko-KR" sz="2000"/>
              <a:t>level </a:t>
            </a:r>
            <a:r>
              <a:rPr lang="en-US" altLang="ko-KR" sz="2000" smtClean="0"/>
              <a:t>5: </a:t>
            </a:r>
            <a:r>
              <a:rPr lang="en-US" altLang="ko-KR" sz="2000" i="1"/>
              <a:t>T</a:t>
            </a:r>
            <a:r>
              <a:rPr lang="en-US" altLang="ko-KR" sz="2000"/>
              <a:t> = [</a:t>
            </a:r>
            <a:r>
              <a:rPr lang="en-US" altLang="ko-KR" sz="2000" smtClean="0"/>
              <a:t>17.061 </a:t>
            </a:r>
            <a:r>
              <a:rPr lang="en-US" altLang="ko-KR" sz="2000"/>
              <a:t>+ </a:t>
            </a:r>
            <a:r>
              <a:rPr lang="en-US" altLang="ko-KR" sz="2000" smtClean="0"/>
              <a:t>0.0038459|s|]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7709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2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552237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Niederreiter </a:t>
            </a:r>
            <a:r>
              <a:rPr lang="ko-KR" altLang="en-US" sz="2400" smtClean="0"/>
              <a:t>체계와 패리티 검사 행렬을 사용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길이 </a:t>
            </a:r>
            <a:r>
              <a:rPr lang="en-US" altLang="ko-KR" sz="2400" smtClean="0"/>
              <a:t>r</a:t>
            </a:r>
            <a:r>
              <a:rPr lang="ko-KR" altLang="en-US" sz="2400" smtClean="0"/>
              <a:t>의 단일 블록만을 이용함으로서 매우 작은 공식들 형성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다항식의 역</a:t>
            </a:r>
            <a:r>
              <a:rPr lang="en-US" altLang="ko-KR" sz="2400" smtClean="0"/>
              <a:t>(Inversion)</a:t>
            </a:r>
            <a:r>
              <a:rPr lang="ko-KR" altLang="en-US" sz="2400" smtClean="0"/>
              <a:t>이 필요함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000" smtClean="0"/>
              <a:t>- </a:t>
            </a:r>
            <a:r>
              <a:rPr lang="ko-KR" altLang="en-US" sz="2000" smtClean="0"/>
              <a:t>키 생성과정이 암호화에 비해 느릴 수 있음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17874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2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552237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Niederreiter </a:t>
            </a:r>
            <a:r>
              <a:rPr lang="ko-KR" altLang="en-US" sz="2400" smtClean="0"/>
              <a:t>체계와 패리티 검사 행렬을 사용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길이 </a:t>
            </a:r>
            <a:r>
              <a:rPr lang="en-US" altLang="ko-KR" sz="2400" smtClean="0"/>
              <a:t>r</a:t>
            </a:r>
            <a:r>
              <a:rPr lang="ko-KR" altLang="en-US" sz="2400" smtClean="0"/>
              <a:t>의 단일 블록만을 이용함으로서 매우 작은 공식들 형성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ko-KR" altLang="en-US" sz="2400" smtClean="0"/>
              <a:t>다항식의 역</a:t>
            </a:r>
            <a:r>
              <a:rPr lang="en-US" altLang="ko-KR" sz="2400" smtClean="0"/>
              <a:t>(Inversion)</a:t>
            </a:r>
            <a:r>
              <a:rPr lang="ko-KR" altLang="en-US" sz="2400" smtClean="0"/>
              <a:t>이 필요함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000" smtClean="0"/>
              <a:t>- </a:t>
            </a:r>
            <a:r>
              <a:rPr lang="ko-KR" altLang="en-US" sz="2000" smtClean="0"/>
              <a:t>키 생성과정이 암호화에 비해 느릴 수 있음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- </a:t>
            </a:r>
            <a:r>
              <a:rPr lang="ko-KR" altLang="en-US" sz="2000" smtClean="0"/>
              <a:t>이를 해결하기 위해 집단 키 생성</a:t>
            </a:r>
            <a:r>
              <a:rPr lang="en-US" altLang="ko-KR" sz="2000" smtClean="0"/>
              <a:t>(Batch Key Generation)</a:t>
            </a:r>
            <a:br>
              <a:rPr lang="en-US" altLang="ko-KR" sz="2000" smtClean="0"/>
            </a:br>
            <a:r>
              <a:rPr lang="en-US" altLang="ko-KR" sz="2000" smtClean="0"/>
              <a:t>  </a:t>
            </a:r>
            <a:r>
              <a:rPr lang="en-US" altLang="ko-KR" sz="2000" smtClean="0">
                <a:sym typeface="Wingdings" panose="05000000000000000000" pitchFamily="2" charset="2"/>
              </a:rPr>
              <a:t> </a:t>
            </a:r>
            <a:r>
              <a:rPr lang="en-US" altLang="ko-KR" sz="2000" smtClean="0"/>
              <a:t>inverse </a:t>
            </a:r>
            <a:r>
              <a:rPr lang="ko-KR" altLang="en-US" sz="2000" smtClean="0"/>
              <a:t>연산보다 </a:t>
            </a:r>
            <a:r>
              <a:rPr lang="en-US" altLang="ko-KR" sz="2000" smtClean="0"/>
              <a:t>3</a:t>
            </a:r>
            <a:r>
              <a:rPr lang="ko-KR" altLang="en-US" sz="2000" smtClean="0"/>
              <a:t>번의 곱셈 연산이 더 효율적이다는 가정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r>
              <a:rPr lang="en-US" altLang="ko-KR" sz="2000" smtClean="0"/>
              <a:t>       ex)</a:t>
            </a:r>
            <a:endParaRPr lang="en-US" altLang="ko-KR" sz="240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901871" y="4676930"/>
            <a:ext cx="4911922" cy="1166410"/>
            <a:chOff x="1377215" y="7150307"/>
            <a:chExt cx="4911922" cy="1166410"/>
          </a:xfrm>
        </p:grpSpPr>
        <p:sp>
          <p:nvSpPr>
            <p:cNvPr id="3" name="TextBox 2"/>
            <p:cNvSpPr txBox="1"/>
            <p:nvPr/>
          </p:nvSpPr>
          <p:spPr>
            <a:xfrm>
              <a:off x="1377215" y="7150307"/>
              <a:ext cx="4911922" cy="1166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ko-KR" altLang="en-US" sz="2000" smtClean="0"/>
                <a:t>다항식 </a:t>
              </a:r>
              <a:r>
                <a:rPr lang="en-US" altLang="ko-KR" sz="2000"/>
                <a:t>x</a:t>
              </a:r>
              <a:r>
                <a:rPr lang="ko-KR" altLang="en-US" sz="2000" smtClean="0"/>
                <a:t>와 </a:t>
              </a:r>
              <a:r>
                <a:rPr lang="en-US" altLang="ko-KR" sz="2000" smtClean="0"/>
                <a:t>y </a:t>
              </a:r>
              <a:r>
                <a:rPr lang="ko-KR" altLang="en-US" sz="2000" smtClean="0"/>
                <a:t>각각 </a:t>
              </a:r>
              <a:r>
                <a:rPr lang="en-US" altLang="ko-KR" sz="2000" smtClean="0"/>
                <a:t>inverse </a:t>
              </a:r>
            </a:p>
            <a:p>
              <a:pPr marL="457200" indent="-457200">
                <a:lnSpc>
                  <a:spcPct val="120000"/>
                </a:lnSpc>
                <a:buAutoNum type="arabicPeriod"/>
              </a:pPr>
              <a:r>
                <a:rPr lang="en-US" altLang="ko-KR" sz="2000" smtClean="0"/>
                <a:t> tmp = xy </a:t>
              </a:r>
              <a:r>
                <a:rPr lang="en-US" altLang="ko-KR" sz="2000" smtClean="0">
                  <a:sym typeface="Wingdings" panose="05000000000000000000" pitchFamily="2" charset="2"/>
                </a:rPr>
                <a:t>  </a:t>
              </a:r>
              <a:r>
                <a:rPr lang="en-US" altLang="ko-KR" sz="2000" smtClean="0"/>
                <a:t>inv = tmp</a:t>
              </a:r>
              <a:r>
                <a:rPr lang="en-US" altLang="ko-KR" sz="2000" baseline="30000" smtClean="0"/>
                <a:t>-1</a:t>
              </a:r>
              <a:r>
                <a:rPr lang="en-US" altLang="ko-KR" sz="2000"/>
                <a:t> </a:t>
              </a:r>
              <a:r>
                <a:rPr lang="en-US" altLang="ko-KR" sz="2000" smtClean="0">
                  <a:sym typeface="Wingdings" panose="05000000000000000000" pitchFamily="2" charset="2"/>
                </a:rPr>
                <a:t> </a:t>
              </a:r>
              <a:r>
                <a:rPr lang="en-US" altLang="ko-KR" sz="2000" smtClean="0"/>
                <a:t>x</a:t>
              </a:r>
              <a:r>
                <a:rPr lang="en-US" altLang="ko-KR" sz="2000" baseline="30000" smtClean="0"/>
                <a:t>-1</a:t>
              </a:r>
              <a:r>
                <a:rPr lang="en-US" altLang="ko-KR" sz="2000" smtClean="0"/>
                <a:t> = y inv </a:t>
              </a:r>
            </a:p>
            <a:p>
              <a:pPr lvl="7">
                <a:lnSpc>
                  <a:spcPct val="120000"/>
                </a:lnSpc>
              </a:pPr>
              <a:r>
                <a:rPr lang="en-US" altLang="ko-KR" sz="2000" baseline="30000" smtClean="0"/>
                <a:t> </a:t>
              </a:r>
              <a:r>
                <a:rPr lang="en-US" altLang="ko-KR" sz="2000" smtClean="0"/>
                <a:t>    y</a:t>
              </a:r>
              <a:r>
                <a:rPr lang="en-US" altLang="ko-KR" sz="2000" baseline="30000" smtClean="0"/>
                <a:t>-1</a:t>
              </a:r>
              <a:r>
                <a:rPr lang="en-US" altLang="ko-KR" sz="2000" smtClean="0"/>
                <a:t> = x inv</a:t>
              </a:r>
              <a:endParaRPr lang="ko-KR" altLang="en-US" sz="2000" baseline="300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91331" y="7518442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.</a:t>
              </a:r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93830" y="7880704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.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63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BIKE-2  KeyGen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    , taget quantum security level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ym typeface="Wingdings" panose="05000000000000000000" pitchFamily="2" charset="2"/>
              </a:rPr>
              <a:t>Output: private key(h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h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 and public </a:t>
            </a:r>
            <a:r>
              <a:rPr lang="en-US" altLang="ko-KR" sz="2400" smtClean="0">
                <a:sym typeface="Wingdings" panose="05000000000000000000" pitchFamily="2" charset="2"/>
              </a:rPr>
              <a:t>key </a:t>
            </a:r>
            <a:r>
              <a:rPr lang="en-US" altLang="ko-KR" sz="2400" i="1" smtClean="0">
                <a:sym typeface="Wingdings" panose="05000000000000000000" pitchFamily="2" charset="2"/>
              </a:rPr>
              <a:t>h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0.      </a:t>
            </a:r>
            <a:r>
              <a:rPr lang="ko-KR" altLang="en-US" sz="2400" smtClean="0">
                <a:sym typeface="Wingdings" panose="05000000000000000000" pitchFamily="2" charset="2"/>
              </a:rPr>
              <a:t>가 주어지면 </a:t>
            </a:r>
            <a:r>
              <a:rPr lang="en-US" altLang="ko-KR" sz="2400" smtClean="0">
                <a:sym typeface="Wingdings" panose="05000000000000000000" pitchFamily="2" charset="2"/>
              </a:rPr>
              <a:t>r, w </a:t>
            </a:r>
            <a:r>
              <a:rPr lang="ko-KR" altLang="en-US" sz="2400" smtClean="0">
                <a:sym typeface="Wingdings" panose="05000000000000000000" pitchFamily="2" charset="2"/>
              </a:rPr>
              <a:t>설정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1. </a:t>
            </a:r>
            <a:r>
              <a:rPr lang="ko-KR" altLang="en-US" sz="2400" smtClean="0">
                <a:sym typeface="Wingdings" panose="05000000000000000000" pitchFamily="2" charset="2"/>
              </a:rPr>
              <a:t>개인키 </a:t>
            </a:r>
            <a:r>
              <a:rPr lang="en-US" altLang="ko-KR" sz="2400" smtClean="0">
                <a:sym typeface="Wingdings" panose="05000000000000000000" pitchFamily="2" charset="2"/>
              </a:rPr>
              <a:t>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endParaRPr lang="en-US" altLang="ko-KR" sz="2400" baseline="-250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1398790"/>
            <a:ext cx="344693" cy="399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2724670"/>
            <a:ext cx="344693" cy="3995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56343" y="3808188"/>
            <a:ext cx="3991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sym typeface="Wingdings" panose="05000000000000000000" pitchFamily="2" charset="2"/>
              </a:rPr>
              <a:t>-  h</a:t>
            </a:r>
            <a:r>
              <a:rPr lang="en-US" altLang="ko-KR" baseline="-25000" smtClean="0">
                <a:sym typeface="Wingdings" panose="05000000000000000000" pitchFamily="2" charset="2"/>
              </a:rPr>
              <a:t>0</a:t>
            </a:r>
            <a:r>
              <a:rPr lang="en-US" altLang="ko-KR">
                <a:sym typeface="Wingdings" panose="05000000000000000000" pitchFamily="2" charset="2"/>
              </a:rPr>
              <a:t>, h</a:t>
            </a:r>
            <a:r>
              <a:rPr lang="en-US" altLang="ko-KR" baseline="-25000">
                <a:sym typeface="Wingdings" panose="05000000000000000000" pitchFamily="2" charset="2"/>
              </a:rPr>
              <a:t>1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무게 </a:t>
            </a:r>
            <a:r>
              <a:rPr lang="en-US" altLang="ko-KR">
                <a:sym typeface="Wingdings" panose="05000000000000000000" pitchFamily="2" charset="2"/>
              </a:rPr>
              <a:t>= w/2  </a:t>
            </a:r>
            <a:r>
              <a:rPr lang="ko-KR" altLang="en-US" smtClean="0">
                <a:sym typeface="Wingdings" panose="05000000000000000000" pitchFamily="2" charset="2"/>
              </a:rPr>
              <a:t>홀수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en-US" altLang="ko-KR" smtClean="0">
                <a:sym typeface="Wingdings" panose="05000000000000000000" pitchFamily="2" charset="2"/>
              </a:rPr>
              <a:t>-  </a:t>
            </a:r>
            <a:r>
              <a:rPr lang="en-US" altLang="ko-KR">
                <a:sym typeface="Wingdings" panose="05000000000000000000" pitchFamily="2" charset="2"/>
              </a:rPr>
              <a:t>h</a:t>
            </a:r>
            <a:r>
              <a:rPr lang="en-US" altLang="ko-KR" baseline="-25000">
                <a:sym typeface="Wingdings" panose="05000000000000000000" pitchFamily="2" charset="2"/>
              </a:rPr>
              <a:t>0</a:t>
            </a:r>
            <a:r>
              <a:rPr lang="ko-KR" altLang="en-US">
                <a:sym typeface="Wingdings" panose="05000000000000000000" pitchFamily="2" charset="2"/>
              </a:rPr>
              <a:t>과 </a:t>
            </a:r>
            <a:r>
              <a:rPr lang="en-US" altLang="ko-KR">
                <a:sym typeface="Wingdings" panose="05000000000000000000" pitchFamily="2" charset="2"/>
              </a:rPr>
              <a:t>h</a:t>
            </a:r>
            <a:r>
              <a:rPr lang="en-US" altLang="ko-KR" baseline="-25000">
                <a:sym typeface="Wingdings" panose="05000000000000000000" pitchFamily="2" charset="2"/>
              </a:rPr>
              <a:t>1</a:t>
            </a:r>
            <a:r>
              <a:rPr lang="ko-KR" altLang="en-US">
                <a:sym typeface="Wingdings" panose="05000000000000000000" pitchFamily="2" charset="2"/>
              </a:rPr>
              <a:t>은 </a:t>
            </a:r>
            <a:r>
              <a:rPr lang="en-US" altLang="ko-KR">
                <a:sym typeface="Wingdings" panose="05000000000000000000" pitchFamily="2" charset="2"/>
              </a:rPr>
              <a:t>R</a:t>
            </a:r>
            <a:r>
              <a:rPr lang="ko-KR" altLang="en-US">
                <a:sym typeface="Wingdings" panose="05000000000000000000" pitchFamily="2" charset="2"/>
              </a:rPr>
              <a:t>로 부터 랜덤하게 선출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5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BIKE-2  KeyGen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    , taget quantum security level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ym typeface="Wingdings" panose="05000000000000000000" pitchFamily="2" charset="2"/>
              </a:rPr>
              <a:t>Output: private key(h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h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 and public </a:t>
            </a:r>
            <a:r>
              <a:rPr lang="en-US" altLang="ko-KR" sz="2400" smtClean="0">
                <a:sym typeface="Wingdings" panose="05000000000000000000" pitchFamily="2" charset="2"/>
              </a:rPr>
              <a:t>key </a:t>
            </a:r>
            <a:r>
              <a:rPr lang="en-US" altLang="ko-KR" sz="2400" b="1" i="1" smtClean="0">
                <a:sym typeface="Wingdings" panose="05000000000000000000" pitchFamily="2" charset="2"/>
              </a:rPr>
              <a:t>h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0.      </a:t>
            </a:r>
            <a:r>
              <a:rPr lang="ko-KR" altLang="en-US" sz="2400" smtClean="0">
                <a:sym typeface="Wingdings" panose="05000000000000000000" pitchFamily="2" charset="2"/>
              </a:rPr>
              <a:t>가 주어지면 </a:t>
            </a:r>
            <a:r>
              <a:rPr lang="en-US" altLang="ko-KR" sz="2400" smtClean="0">
                <a:sym typeface="Wingdings" panose="05000000000000000000" pitchFamily="2" charset="2"/>
              </a:rPr>
              <a:t>r, w </a:t>
            </a:r>
            <a:r>
              <a:rPr lang="ko-KR" altLang="en-US" sz="2400" smtClean="0">
                <a:sym typeface="Wingdings" panose="05000000000000000000" pitchFamily="2" charset="2"/>
              </a:rPr>
              <a:t>설정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1. </a:t>
            </a:r>
            <a:r>
              <a:rPr lang="ko-KR" altLang="en-US" sz="2400" smtClean="0">
                <a:sym typeface="Wingdings" panose="05000000000000000000" pitchFamily="2" charset="2"/>
              </a:rPr>
              <a:t>개인키 </a:t>
            </a:r>
            <a:r>
              <a:rPr lang="en-US" altLang="ko-KR" sz="2400" smtClean="0">
                <a:sym typeface="Wingdings" panose="05000000000000000000" pitchFamily="2" charset="2"/>
              </a:rPr>
              <a:t>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2. </a:t>
            </a:r>
            <a:r>
              <a:rPr lang="en-US" altLang="ko-KR" sz="2400" b="1" i="1" smtClean="0">
                <a:sym typeface="Wingdings" panose="05000000000000000000" pitchFamily="2" charset="2"/>
              </a:rPr>
              <a:t>h</a:t>
            </a:r>
            <a:r>
              <a:rPr lang="en-US" altLang="ko-KR" sz="2400" smtClean="0">
                <a:sym typeface="Wingdings" panose="05000000000000000000" pitchFamily="2" charset="2"/>
              </a:rPr>
              <a:t> 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b="1" baseline="30000" smtClean="0">
                <a:solidFill>
                  <a:srgbClr val="FF0000"/>
                </a:solidFill>
                <a:sym typeface="Wingdings" panose="05000000000000000000" pitchFamily="2" charset="2"/>
              </a:rPr>
              <a:t>-1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연산</a:t>
            </a:r>
            <a:endParaRPr lang="en-US" altLang="ko-KR" sz="2400" baseline="3000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1398790"/>
            <a:ext cx="344693" cy="399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2724670"/>
            <a:ext cx="344693" cy="3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BIKE-2  Encaps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public key </a:t>
            </a:r>
            <a:r>
              <a:rPr lang="en-US" altLang="ko-KR" sz="2400" b="1" i="1" smtClean="0">
                <a:sym typeface="Wingdings" panose="05000000000000000000" pitchFamily="2" charset="2"/>
              </a:rPr>
              <a:t>h</a:t>
            </a:r>
            <a:endParaRPr lang="en-US" altLang="ko-KR" sz="2400" b="1" i="1" baseline="-25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the encapsulated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and the cryptogram c</a:t>
            </a:r>
          </a:p>
        </p:txBody>
      </p:sp>
    </p:spTree>
    <p:extLst>
      <p:ext uri="{BB962C8B-B14F-4D97-AF65-F5344CB8AC3E}">
        <p14:creationId xmlns:p14="http://schemas.microsoft.com/office/powerpoint/2010/main" val="13044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BIKE-2  Encaps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public key </a:t>
            </a:r>
            <a:r>
              <a:rPr lang="en-US" altLang="ko-KR" sz="2400" b="1" i="1" smtClean="0">
                <a:sym typeface="Wingdings" panose="05000000000000000000" pitchFamily="2" charset="2"/>
              </a:rPr>
              <a:t>h</a:t>
            </a:r>
            <a:endParaRPr lang="en-US" altLang="ko-KR" sz="2400" b="1" i="1" baseline="-25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the encapsulated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and the cryptogram c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R</a:t>
            </a:r>
            <a:r>
              <a:rPr lang="en-US" altLang="ko-KR" sz="2400" baseline="30000" smtClean="0">
                <a:sym typeface="Wingdings" panose="05000000000000000000" pitchFamily="2" charset="2"/>
              </a:rPr>
              <a:t>2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공간에서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ko-KR" altLang="en-US" sz="2400" smtClean="0">
                <a:sym typeface="Wingdings" panose="05000000000000000000" pitchFamily="2" charset="2"/>
              </a:rPr>
              <a:t>과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벡터 선택 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= t)</a:t>
            </a:r>
          </a:p>
        </p:txBody>
      </p:sp>
    </p:spTree>
    <p:extLst>
      <p:ext uri="{BB962C8B-B14F-4D97-AF65-F5344CB8AC3E}">
        <p14:creationId xmlns:p14="http://schemas.microsoft.com/office/powerpoint/2010/main" val="27595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BIKE-2  Encaps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public key </a:t>
            </a:r>
            <a:r>
              <a:rPr lang="en-US" altLang="ko-KR" sz="2400" b="1" i="1" smtClean="0">
                <a:sym typeface="Wingdings" panose="05000000000000000000" pitchFamily="2" charset="2"/>
              </a:rPr>
              <a:t>h</a:t>
            </a:r>
            <a:endParaRPr lang="en-US" altLang="ko-KR" sz="2400" b="1" i="1" baseline="-25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the encapsulated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and the cryptogram c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R</a:t>
            </a:r>
            <a:r>
              <a:rPr lang="en-US" altLang="ko-KR" sz="2400" baseline="30000" smtClean="0">
                <a:sym typeface="Wingdings" panose="05000000000000000000" pitchFamily="2" charset="2"/>
              </a:rPr>
              <a:t>2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공간에서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ko-KR" altLang="en-US" sz="2400" smtClean="0">
                <a:sym typeface="Wingdings" panose="05000000000000000000" pitchFamily="2" charset="2"/>
              </a:rPr>
              <a:t>과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벡터 선택 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= t)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2. c 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b="1" i="1" smtClean="0">
                <a:sym typeface="Wingdings" panose="05000000000000000000" pitchFamily="2" charset="2"/>
              </a:rPr>
              <a:t>h </a:t>
            </a:r>
            <a:r>
              <a:rPr lang="ko-KR" altLang="en-US" sz="2400" smtClean="0">
                <a:sym typeface="Wingdings" panose="05000000000000000000" pitchFamily="2" charset="2"/>
              </a:rPr>
              <a:t>연산</a:t>
            </a:r>
            <a:endParaRPr lang="en-US" altLang="ko-KR" sz="24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98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- </a:t>
            </a:r>
            <a:r>
              <a:rPr lang="ko-KR" altLang="en-US" smtClean="0"/>
              <a:t>표기</a:t>
            </a:r>
            <a:endParaRPr lang="ko-KR" altLang="en-US"/>
          </a:p>
        </p:txBody>
      </p:sp>
      <p:pic>
        <p:nvPicPr>
          <p:cNvPr id="1026" name="Picture 2" descr="https://lh3.googleusercontent.com/WHnmf_hgqJNLICIiBin4Mx9qt-mqpLp0hUhCDl-_PFl241hT0RF9SWQgnqp9o-T2STbR4Th_WDattuB4bmmwXQUJxThNhu-wwEVWFg1QXoC2lvn7WQeMmWh9vFyM_4R-TOXfrtn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88" y="1222354"/>
            <a:ext cx="9188624" cy="502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8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BIKE-2  Encaps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public key </a:t>
            </a:r>
            <a:r>
              <a:rPr lang="en-US" altLang="ko-KR" sz="2400" b="1" i="1" smtClean="0">
                <a:sym typeface="Wingdings" panose="05000000000000000000" pitchFamily="2" charset="2"/>
              </a:rPr>
              <a:t>h</a:t>
            </a:r>
            <a:endParaRPr lang="en-US" altLang="ko-KR" sz="2400" b="1" i="1" baseline="-25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the encapsulated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and the cryptogram c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R</a:t>
            </a:r>
            <a:r>
              <a:rPr lang="en-US" altLang="ko-KR" sz="2400" baseline="30000" smtClean="0">
                <a:sym typeface="Wingdings" panose="05000000000000000000" pitchFamily="2" charset="2"/>
              </a:rPr>
              <a:t>2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공간에서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ko-KR" altLang="en-US" sz="2400" smtClean="0">
                <a:sym typeface="Wingdings" panose="05000000000000000000" pitchFamily="2" charset="2"/>
              </a:rPr>
              <a:t>과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벡터 선택 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= t)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2. c 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b="1" i="1" smtClean="0">
                <a:sym typeface="Wingdings" panose="05000000000000000000" pitchFamily="2" charset="2"/>
              </a:rPr>
              <a:t>h </a:t>
            </a:r>
            <a:r>
              <a:rPr lang="ko-KR" altLang="en-US" sz="2400" smtClean="0">
                <a:sym typeface="Wingdings" panose="05000000000000000000" pitchFamily="2" charset="2"/>
              </a:rPr>
              <a:t>연산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3.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 </a:t>
            </a:r>
            <a:r>
              <a:rPr lang="en-US" altLang="ko-KR" sz="2400" b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)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  </a:t>
            </a:r>
            <a:r>
              <a:rPr lang="en-US" altLang="ko-KR" sz="2000" smtClean="0">
                <a:sym typeface="Wingdings" panose="05000000000000000000" pitchFamily="2" charset="2"/>
              </a:rPr>
              <a:t> </a:t>
            </a:r>
            <a:r>
              <a:rPr lang="en-US" altLang="ko-KR" sz="2000">
                <a:sym typeface="Wingdings" panose="05000000000000000000" pitchFamily="2" charset="2"/>
              </a:rPr>
              <a:t>*</a:t>
            </a:r>
            <a:r>
              <a:rPr lang="en-US" altLang="ko-KR" sz="2000" b="1">
                <a:sym typeface="Wingdings" panose="05000000000000000000" pitchFamily="2" charset="2"/>
              </a:rPr>
              <a:t>K</a:t>
            </a:r>
            <a:r>
              <a:rPr lang="en-US" altLang="ko-KR" sz="2000">
                <a:sym typeface="Wingdings" panose="05000000000000000000" pitchFamily="2" charset="2"/>
              </a:rPr>
              <a:t>: SHA256 </a:t>
            </a:r>
            <a:r>
              <a:rPr lang="ko-KR" altLang="en-US" sz="2000">
                <a:sym typeface="Wingdings" panose="05000000000000000000" pitchFamily="2" charset="2"/>
              </a:rPr>
              <a:t>해시 함수</a:t>
            </a:r>
            <a:endParaRPr lang="en-US" altLang="ko-KR" sz="20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88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BIKE-2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private key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r>
              <a:rPr lang="en-US" altLang="ko-KR" sz="2400" smtClean="0">
                <a:sym typeface="Wingdings" panose="05000000000000000000" pitchFamily="2" charset="2"/>
              </a:rPr>
              <a:t>and cryptogram c</a:t>
            </a:r>
            <a:endParaRPr lang="en-US" altLang="ko-KR" sz="2400" baseline="-25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decapsulated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or failure symbol </a:t>
            </a:r>
            <a:r>
              <a:rPr lang="ko-KR" altLang="en-US" sz="2400" b="1"/>
              <a:t>⊥</a:t>
            </a:r>
            <a:endParaRPr lang="en-US" altLang="ko-KR" sz="2400" b="1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s </a:t>
            </a:r>
            <a:r>
              <a:rPr lang="en-US" altLang="ko-KR" sz="2400">
                <a:sym typeface="Wingdings" panose="05000000000000000000" pitchFamily="2" charset="2"/>
              </a:rPr>
              <a:t> </a:t>
            </a:r>
            <a:r>
              <a:rPr lang="en-US" altLang="ko-KR" sz="2400" smtClean="0">
                <a:sym typeface="Wingdings" panose="05000000000000000000" pitchFamily="2" charset="2"/>
              </a:rPr>
              <a:t>ch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 </a:t>
            </a:r>
            <a:r>
              <a:rPr lang="ko-KR" altLang="en-US" sz="2400" smtClean="0">
                <a:sym typeface="Wingdings" panose="05000000000000000000" pitchFamily="2" charset="2"/>
              </a:rPr>
              <a:t>연산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2. </a:t>
            </a:r>
            <a:r>
              <a:rPr lang="ko-KR" altLang="en-US" sz="2400" smtClean="0">
                <a:sym typeface="Wingdings" panose="05000000000000000000" pitchFamily="2" charset="2"/>
              </a:rPr>
              <a:t>에러 백터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 </a:t>
            </a:r>
            <a:r>
              <a:rPr lang="ko-KR" altLang="en-US" sz="2400" smtClean="0">
                <a:sym typeface="Wingdings" panose="05000000000000000000" pitchFamily="2" charset="2"/>
              </a:rPr>
              <a:t>을 추출하기 위해 </a:t>
            </a:r>
            <a:r>
              <a:rPr lang="en-US" altLang="ko-KR" sz="2400" smtClean="0">
                <a:sym typeface="Wingdings" panose="05000000000000000000" pitchFamily="2" charset="2"/>
              </a:rPr>
              <a:t>s</a:t>
            </a:r>
            <a:r>
              <a:rPr lang="ko-KR" altLang="en-US" sz="2400" smtClean="0">
                <a:sym typeface="Wingdings" panose="05000000000000000000" pitchFamily="2" charset="2"/>
              </a:rPr>
              <a:t>를 </a:t>
            </a:r>
            <a:r>
              <a:rPr lang="en-US" altLang="ko-KR" sz="2400" smtClean="0">
                <a:sym typeface="Wingdings" panose="05000000000000000000" pitchFamily="2" charset="2"/>
              </a:rPr>
              <a:t>decode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3. </a:t>
            </a:r>
            <a:r>
              <a:rPr lang="ko-KR" altLang="en-US" sz="2400" smtClean="0">
                <a:sym typeface="Wingdings" panose="05000000000000000000" pitchFamily="2" charset="2"/>
              </a:rPr>
              <a:t>만약 </a:t>
            </a:r>
            <a:r>
              <a:rPr lang="en-US" altLang="ko-KR" sz="2400" smtClean="0">
                <a:sym typeface="Wingdings" panose="05000000000000000000" pitchFamily="2" charset="2"/>
              </a:rPr>
              <a:t>decode </a:t>
            </a:r>
            <a:r>
              <a:rPr lang="ko-KR" altLang="en-US" sz="2400" smtClean="0">
                <a:sym typeface="Wingdings" panose="05000000000000000000" pitchFamily="2" charset="2"/>
              </a:rPr>
              <a:t>해서 나온 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’)</a:t>
            </a:r>
            <a:r>
              <a:rPr lang="ko-KR" altLang="en-US" sz="2400" smtClean="0">
                <a:sym typeface="Wingdings" panose="05000000000000000000" pitchFamily="2" charset="2"/>
              </a:rPr>
              <a:t>가 </a:t>
            </a:r>
            <a:r>
              <a:rPr lang="en-US" altLang="ko-KR" sz="2400" smtClean="0">
                <a:sym typeface="Wingdings" panose="05000000000000000000" pitchFamily="2" charset="2"/>
              </a:rPr>
              <a:t>t</a:t>
            </a:r>
            <a:r>
              <a:rPr lang="ko-KR" altLang="en-US" sz="2400" smtClean="0">
                <a:sym typeface="Wingdings" panose="05000000000000000000" pitchFamily="2" charset="2"/>
              </a:rPr>
              <a:t>가 안되거나 </a:t>
            </a:r>
            <a:r>
              <a:rPr lang="en-US" altLang="ko-KR" sz="2400" smtClean="0">
                <a:sym typeface="Wingdings" panose="05000000000000000000" pitchFamily="2" charset="2"/>
              </a:rPr>
              <a:t>decoding</a:t>
            </a:r>
            <a:r>
              <a:rPr lang="ko-KR" altLang="en-US" sz="2400" smtClean="0">
                <a:sym typeface="Wingdings" panose="05000000000000000000" pitchFamily="2" charset="2"/>
              </a:rPr>
              <a:t>이 실패하면 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    </a:t>
            </a:r>
            <a:r>
              <a:rPr lang="ko-KR" altLang="en-US" sz="2400" smtClean="0">
                <a:sym typeface="Wingdings" panose="05000000000000000000" pitchFamily="2" charset="2"/>
              </a:rPr>
              <a:t>실패 신호</a:t>
            </a:r>
            <a:r>
              <a:rPr lang="en-US" altLang="ko-KR" sz="2400" smtClean="0">
                <a:sym typeface="Wingdings" panose="05000000000000000000" pitchFamily="2" charset="2"/>
              </a:rPr>
              <a:t>(</a:t>
            </a:r>
            <a:r>
              <a:rPr lang="ko-KR" altLang="en-US" sz="2400" smtClean="0"/>
              <a:t>⊥</a:t>
            </a:r>
            <a:r>
              <a:rPr lang="en-US" altLang="ko-KR" sz="2400" b="1" smtClean="0"/>
              <a:t>)</a:t>
            </a:r>
            <a:r>
              <a:rPr lang="ko-KR" altLang="en-US" sz="2400" b="1" smtClean="0"/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반환 후 정지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4. Decode </a:t>
            </a:r>
            <a:r>
              <a:rPr lang="ko-KR" altLang="en-US" sz="2400" smtClean="0">
                <a:sym typeface="Wingdings" panose="05000000000000000000" pitchFamily="2" charset="2"/>
              </a:rPr>
              <a:t>성공했다면 나온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</a:t>
            </a:r>
            <a:r>
              <a:rPr lang="ko-KR" altLang="en-US" sz="2400" smtClean="0">
                <a:sym typeface="Wingdings" panose="05000000000000000000" pitchFamily="2" charset="2"/>
              </a:rPr>
              <a:t>와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</a:t>
            </a:r>
            <a:r>
              <a:rPr lang="ko-KR" altLang="en-US" sz="2400" smtClean="0">
                <a:sym typeface="Wingdings" panose="05000000000000000000" pitchFamily="2" charset="2"/>
              </a:rPr>
              <a:t>을 갖고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 </a:t>
            </a:r>
            <a:r>
              <a:rPr lang="en-US" altLang="ko-KR" sz="2400" b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(</a:t>
            </a:r>
            <a:r>
              <a:rPr lang="en-US" altLang="ko-KR" sz="2400">
                <a:sym typeface="Wingdings" panose="05000000000000000000" pitchFamily="2" charset="2"/>
              </a:rPr>
              <a:t>e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’) </a:t>
            </a:r>
            <a:r>
              <a:rPr lang="ko-KR" altLang="en-US" sz="2400" smtClean="0">
                <a:sym typeface="Wingdings" panose="05000000000000000000" pitchFamily="2" charset="2"/>
              </a:rPr>
              <a:t>연산 해서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획득</a:t>
            </a:r>
            <a:endParaRPr lang="en-US" altLang="ko-KR" sz="24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83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552237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/>
              <a:t>BIKE-1</a:t>
            </a:r>
            <a:r>
              <a:rPr lang="ko-KR" altLang="en-US" sz="2400" smtClean="0"/>
              <a:t>과 유사한 점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빠른</a:t>
            </a:r>
            <a:r>
              <a:rPr lang="en-US" altLang="ko-KR" sz="2400" smtClean="0"/>
              <a:t>, Inverse </a:t>
            </a:r>
            <a:r>
              <a:rPr lang="ko-KR" altLang="en-US" sz="2400" smtClean="0"/>
              <a:t>없는 키 생성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 smtClean="0"/>
              <a:t>- </a:t>
            </a:r>
            <a:r>
              <a:rPr lang="ko-KR" altLang="en-US" sz="2400" smtClean="0"/>
              <a:t>공용 키와 데이터를 위한 두 개의 블록 활용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r>
              <a:rPr lang="en-US" altLang="ko-KR" sz="2400" smtClean="0"/>
              <a:t>Noisy </a:t>
            </a:r>
            <a:r>
              <a:rPr lang="ko-KR" altLang="en-US" sz="2400" smtClean="0"/>
              <a:t>신드롬에 대한 복호 알고리즘을 사용한다는 점이 차별점</a:t>
            </a:r>
            <a:endParaRPr lang="en-US" altLang="ko-KR" sz="2400" smtClean="0"/>
          </a:p>
        </p:txBody>
      </p:sp>
    </p:spTree>
    <p:extLst>
      <p:ext uri="{BB962C8B-B14F-4D97-AF65-F5344CB8AC3E}">
        <p14:creationId xmlns:p14="http://schemas.microsoft.com/office/powerpoint/2010/main" val="26938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BIKE-3  KeyGen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    , taget quantum security level</a:t>
            </a:r>
          </a:p>
          <a:p>
            <a:pPr>
              <a:lnSpc>
                <a:spcPct val="150000"/>
              </a:lnSpc>
            </a:pPr>
            <a:r>
              <a:rPr lang="en-US" altLang="ko-KR" sz="2400">
                <a:sym typeface="Wingdings" panose="05000000000000000000" pitchFamily="2" charset="2"/>
              </a:rPr>
              <a:t>Output: private key(h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h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 and public key(f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>
                <a:sym typeface="Wingdings" panose="05000000000000000000" pitchFamily="2" charset="2"/>
              </a:rPr>
              <a:t>, f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>
                <a:sym typeface="Wingdings" panose="05000000000000000000" pitchFamily="2" charset="2"/>
              </a:rPr>
              <a:t>)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0.      </a:t>
            </a:r>
            <a:r>
              <a:rPr lang="ko-KR" altLang="en-US" sz="2400" smtClean="0">
                <a:sym typeface="Wingdings" panose="05000000000000000000" pitchFamily="2" charset="2"/>
              </a:rPr>
              <a:t>가 주어지면 </a:t>
            </a:r>
            <a:r>
              <a:rPr lang="en-US" altLang="ko-KR" sz="2400" smtClean="0">
                <a:sym typeface="Wingdings" panose="05000000000000000000" pitchFamily="2" charset="2"/>
              </a:rPr>
              <a:t>r, w </a:t>
            </a:r>
            <a:r>
              <a:rPr lang="ko-KR" altLang="en-US" sz="2400" smtClean="0">
                <a:sym typeface="Wingdings" panose="05000000000000000000" pitchFamily="2" charset="2"/>
              </a:rPr>
              <a:t>설정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1. </a:t>
            </a:r>
            <a:r>
              <a:rPr lang="ko-KR" altLang="en-US" sz="2400" smtClean="0">
                <a:sym typeface="Wingdings" panose="05000000000000000000" pitchFamily="2" charset="2"/>
              </a:rPr>
              <a:t>개인키 </a:t>
            </a:r>
            <a:r>
              <a:rPr lang="en-US" altLang="ko-KR" sz="2400" smtClean="0">
                <a:sym typeface="Wingdings" panose="05000000000000000000" pitchFamily="2" charset="2"/>
              </a:rPr>
              <a:t>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2. g </a:t>
            </a:r>
            <a:r>
              <a:rPr lang="ko-KR" altLang="en-US" sz="2400" smtClean="0">
                <a:sym typeface="Wingdings" panose="05000000000000000000" pitchFamily="2" charset="2"/>
              </a:rPr>
              <a:t>생성</a:t>
            </a:r>
            <a:endParaRPr lang="en-US" altLang="ko-KR" sz="240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3.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 </a:t>
            </a:r>
            <a:r>
              <a:rPr lang="en-US" altLang="ko-KR" sz="2400" smtClean="0">
                <a:sym typeface="Wingdings" panose="05000000000000000000" pitchFamily="2" charset="2"/>
              </a:rPr>
              <a:t>+ gh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g 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endParaRPr lang="en-US" altLang="ko-KR" sz="2400" baseline="-2500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1398790"/>
            <a:ext cx="344693" cy="399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" y="2724670"/>
            <a:ext cx="344693" cy="3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5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BIKE-3  Encaps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public key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the encapsulated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and the cryptogram c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R</a:t>
            </a:r>
            <a:r>
              <a:rPr lang="en-US" altLang="ko-KR" sz="2400" baseline="30000">
                <a:sym typeface="Wingdings" panose="05000000000000000000" pitchFamily="2" charset="2"/>
              </a:rPr>
              <a:t>3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공간에서 </a:t>
            </a:r>
            <a:r>
              <a:rPr lang="en-US" altLang="ko-KR" sz="2400" smtClean="0">
                <a:sym typeface="Wingdings" panose="05000000000000000000" pitchFamily="2" charset="2"/>
              </a:rPr>
              <a:t>e,</a:t>
            </a:r>
            <a:r>
              <a:rPr lang="ko-KR" altLang="en-US" sz="2400" smtClean="0">
                <a:sym typeface="Wingdings" panose="05000000000000000000" pitchFamily="2" charset="2"/>
              </a:rPr>
              <a:t>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,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벡터 선택 </a:t>
            </a:r>
            <a:r>
              <a:rPr lang="en-US" altLang="ko-KR" sz="2400" smtClean="0">
                <a:sym typeface="Wingdings" panose="05000000000000000000" pitchFamily="2" charset="2"/>
              </a:rPr>
              <a:t>(e = t/2,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 = t)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>
                <a:sym typeface="Wingdings" panose="05000000000000000000" pitchFamily="2" charset="2"/>
              </a:rPr>
              <a:t>2</a:t>
            </a:r>
            <a:r>
              <a:rPr lang="en-US" altLang="ko-KR" sz="2400" smtClean="0">
                <a:sym typeface="Wingdings" panose="05000000000000000000" pitchFamily="2" charset="2"/>
              </a:rPr>
              <a:t>. c = (c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c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)  (e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+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f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) </a:t>
            </a:r>
            <a:r>
              <a:rPr lang="ko-KR" altLang="en-US" sz="2400" smtClean="0">
                <a:sym typeface="Wingdings" panose="05000000000000000000" pitchFamily="2" charset="2"/>
              </a:rPr>
              <a:t>연산하여 암호문 생성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>
                <a:sym typeface="Wingdings" panose="05000000000000000000" pitchFamily="2" charset="2"/>
              </a:rPr>
              <a:t>3</a:t>
            </a:r>
            <a:r>
              <a:rPr lang="en-US" altLang="ko-KR" sz="2400" smtClean="0">
                <a:sym typeface="Wingdings" panose="05000000000000000000" pitchFamily="2" charset="2"/>
              </a:rPr>
              <a:t>. </a:t>
            </a:r>
            <a:r>
              <a:rPr lang="en-US" altLang="ko-KR" sz="2400" i="1" smtClean="0">
                <a:sym typeface="Wingdings" panose="05000000000000000000" pitchFamily="2" charset="2"/>
              </a:rPr>
              <a:t>K </a:t>
            </a:r>
            <a:r>
              <a:rPr lang="en-US" altLang="ko-KR" sz="2400" smtClean="0">
                <a:sym typeface="Wingdings" panose="05000000000000000000" pitchFamily="2" charset="2"/>
              </a:rPr>
              <a:t> </a:t>
            </a:r>
            <a:r>
              <a:rPr lang="en-US" altLang="ko-KR" sz="2400" b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1, </a:t>
            </a:r>
            <a:r>
              <a:rPr lang="en-US" altLang="ko-KR" sz="2400" smtClean="0">
                <a:sym typeface="Wingdings" panose="05000000000000000000" pitchFamily="2" charset="2"/>
              </a:rPr>
              <a:t>e) 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ko-KR" altLang="en-US" sz="2400" smtClean="0">
                <a:sym typeface="Wingdings" panose="05000000000000000000" pitchFamily="2" charset="2"/>
              </a:rPr>
              <a:t>으로 세션키 생성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    </a:t>
            </a:r>
            <a:r>
              <a:rPr lang="en-US" altLang="ko-KR" sz="2000" smtClean="0">
                <a:sym typeface="Wingdings" panose="05000000000000000000" pitchFamily="2" charset="2"/>
              </a:rPr>
              <a:t>*</a:t>
            </a:r>
            <a:r>
              <a:rPr lang="en-US" altLang="ko-KR" sz="2000" b="1" smtClean="0">
                <a:sym typeface="Wingdings" panose="05000000000000000000" pitchFamily="2" charset="2"/>
              </a:rPr>
              <a:t>K</a:t>
            </a:r>
            <a:r>
              <a:rPr lang="en-US" altLang="ko-KR" sz="2000" smtClean="0">
                <a:sym typeface="Wingdings" panose="05000000000000000000" pitchFamily="2" charset="2"/>
              </a:rPr>
              <a:t>: SHA256 </a:t>
            </a:r>
            <a:r>
              <a:rPr lang="ko-KR" altLang="en-US" sz="2000" smtClean="0">
                <a:sym typeface="Wingdings" panose="05000000000000000000" pitchFamily="2" charset="2"/>
              </a:rPr>
              <a:t>해시 함수</a:t>
            </a:r>
            <a:endParaRPr lang="en-US" altLang="ko-KR" sz="2400" i="1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80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BIKE-3  Decaps</a:t>
            </a:r>
            <a:endParaRPr lang="ko-KR" altLang="en-US"/>
          </a:p>
        </p:txBody>
      </p:sp>
      <p:sp>
        <p:nvSpPr>
          <p:cNvPr id="5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Input:  private key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, h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ko-KR" altLang="en-US" sz="2400">
                <a:sym typeface="Wingdings" panose="05000000000000000000" pitchFamily="2" charset="2"/>
              </a:rPr>
              <a:t> </a:t>
            </a:r>
            <a:r>
              <a:rPr lang="en-US" altLang="ko-KR" sz="2400" smtClean="0">
                <a:sym typeface="Wingdings" panose="05000000000000000000" pitchFamily="2" charset="2"/>
              </a:rPr>
              <a:t>and cryptogram c</a:t>
            </a:r>
            <a:endParaRPr lang="en-US" altLang="ko-KR" sz="2400" baseline="-2500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2400" smtClean="0">
                <a:sym typeface="Wingdings" panose="05000000000000000000" pitchFamily="2" charset="2"/>
              </a:rPr>
              <a:t>Output: decapsulated key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or failure symbol </a:t>
            </a:r>
            <a:r>
              <a:rPr lang="ko-KR" altLang="en-US" sz="2400" b="1"/>
              <a:t>⊥</a:t>
            </a:r>
            <a:endParaRPr lang="en-US" altLang="ko-KR" sz="2400" b="1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1. </a:t>
            </a:r>
            <a:r>
              <a:rPr lang="en-US" altLang="ko-KR" sz="2400">
                <a:sym typeface="Wingdings" panose="05000000000000000000" pitchFamily="2" charset="2"/>
              </a:rPr>
              <a:t>c</a:t>
            </a:r>
            <a:r>
              <a:rPr lang="ko-KR" altLang="en-US" sz="2400">
                <a:sym typeface="Wingdings" panose="05000000000000000000" pitchFamily="2" charset="2"/>
              </a:rPr>
              <a:t>를 </a:t>
            </a:r>
            <a:r>
              <a:rPr lang="en-US" altLang="ko-KR" sz="2400">
                <a:sym typeface="Wingdings" panose="05000000000000000000" pitchFamily="2" charset="2"/>
              </a:rPr>
              <a:t>c0</a:t>
            </a:r>
            <a:r>
              <a:rPr lang="ko-KR" altLang="en-US" sz="2400">
                <a:sym typeface="Wingdings" panose="05000000000000000000" pitchFamily="2" charset="2"/>
              </a:rPr>
              <a:t>과 </a:t>
            </a:r>
            <a:r>
              <a:rPr lang="en-US" altLang="ko-KR" sz="2400">
                <a:sym typeface="Wingdings" panose="05000000000000000000" pitchFamily="2" charset="2"/>
              </a:rPr>
              <a:t>c1</a:t>
            </a:r>
            <a:r>
              <a:rPr lang="ko-KR" altLang="en-US" sz="2400">
                <a:sym typeface="Wingdings" panose="05000000000000000000" pitchFamily="2" charset="2"/>
              </a:rPr>
              <a:t>으로 나누고 신드롬 값 연산 </a:t>
            </a:r>
            <a:r>
              <a:rPr lang="en-US" altLang="ko-KR" sz="2400">
                <a:sym typeface="Wingdings" panose="05000000000000000000" pitchFamily="2" charset="2"/>
              </a:rPr>
              <a:t>s  </a:t>
            </a:r>
            <a:r>
              <a:rPr lang="en-US" altLang="ko-KR" sz="2400" smtClean="0">
                <a:sym typeface="Wingdings" panose="05000000000000000000" pitchFamily="2" charset="2"/>
              </a:rPr>
              <a:t>c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en-US" altLang="ko-KR" sz="2400">
                <a:sym typeface="Wingdings" panose="05000000000000000000" pitchFamily="2" charset="2"/>
              </a:rPr>
              <a:t>+ </a:t>
            </a:r>
            <a:r>
              <a:rPr lang="en-US" altLang="ko-KR" sz="2400" smtClean="0">
                <a:sym typeface="Wingdings" panose="05000000000000000000" pitchFamily="2" charset="2"/>
              </a:rPr>
              <a:t>c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h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2. </a:t>
            </a:r>
            <a:r>
              <a:rPr lang="ko-KR" altLang="en-US" sz="2400" smtClean="0">
                <a:sym typeface="Wingdings" panose="05000000000000000000" pitchFamily="2" charset="2"/>
              </a:rPr>
              <a:t>에러 백터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’, e’ </a:t>
            </a:r>
            <a:r>
              <a:rPr lang="ko-KR" altLang="en-US" sz="2400">
                <a:sym typeface="Wingdings" panose="05000000000000000000" pitchFamily="2" charset="2"/>
              </a:rPr>
              <a:t>를</a:t>
            </a:r>
            <a:r>
              <a:rPr lang="ko-KR" altLang="en-US" sz="2400" smtClean="0">
                <a:sym typeface="Wingdings" panose="05000000000000000000" pitchFamily="2" charset="2"/>
              </a:rPr>
              <a:t> 추출하기 위해 </a:t>
            </a:r>
            <a:r>
              <a:rPr lang="en-US" altLang="ko-KR" sz="2400" smtClean="0">
                <a:sym typeface="Wingdings" panose="05000000000000000000" pitchFamily="2" charset="2"/>
              </a:rPr>
              <a:t>s</a:t>
            </a:r>
            <a:r>
              <a:rPr lang="ko-KR" altLang="en-US" sz="2400" smtClean="0">
                <a:sym typeface="Wingdings" panose="05000000000000000000" pitchFamily="2" charset="2"/>
              </a:rPr>
              <a:t>를 </a:t>
            </a:r>
            <a:r>
              <a:rPr lang="en-US" altLang="ko-KR" sz="2400" smtClean="0">
                <a:sym typeface="Wingdings" panose="05000000000000000000" pitchFamily="2" charset="2"/>
              </a:rPr>
              <a:t>decode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3. </a:t>
            </a:r>
            <a:r>
              <a:rPr lang="ko-KR" altLang="en-US" sz="2400" smtClean="0">
                <a:sym typeface="Wingdings" panose="05000000000000000000" pitchFamily="2" charset="2"/>
              </a:rPr>
              <a:t>만약 </a:t>
            </a:r>
            <a:r>
              <a:rPr lang="en-US" altLang="ko-KR" sz="2400" smtClean="0">
                <a:sym typeface="Wingdings" panose="05000000000000000000" pitchFamily="2" charset="2"/>
              </a:rPr>
              <a:t>decode </a:t>
            </a:r>
            <a:r>
              <a:rPr lang="ko-KR" altLang="en-US" sz="2400" smtClean="0">
                <a:sym typeface="Wingdings" panose="05000000000000000000" pitchFamily="2" charset="2"/>
              </a:rPr>
              <a:t>해서 나온 </a:t>
            </a:r>
            <a:r>
              <a:rPr lang="en-US" altLang="ko-KR" sz="2400" smtClean="0">
                <a:sym typeface="Wingdings" panose="05000000000000000000" pitchFamily="2" charset="2"/>
              </a:rPr>
              <a:t>(e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’)</a:t>
            </a:r>
            <a:r>
              <a:rPr lang="ko-KR" altLang="en-US" sz="2400" smtClean="0">
                <a:sym typeface="Wingdings" panose="05000000000000000000" pitchFamily="2" charset="2"/>
              </a:rPr>
              <a:t>가 </a:t>
            </a:r>
            <a:r>
              <a:rPr lang="en-US" altLang="ko-KR" sz="2400" smtClean="0">
                <a:sym typeface="Wingdings" panose="05000000000000000000" pitchFamily="2" charset="2"/>
              </a:rPr>
              <a:t>t</a:t>
            </a:r>
            <a:r>
              <a:rPr lang="ko-KR" altLang="en-US" sz="2400" smtClean="0">
                <a:sym typeface="Wingdings" panose="05000000000000000000" pitchFamily="2" charset="2"/>
              </a:rPr>
              <a:t>가 안되고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ko-KR" altLang="en-US" sz="2400" smtClean="0">
                <a:sym typeface="Wingdings" panose="05000000000000000000" pitchFamily="2" charset="2"/>
              </a:rPr>
              <a:t>가 </a:t>
            </a:r>
            <a:r>
              <a:rPr lang="en-US" altLang="ko-KR" sz="2400" smtClean="0">
                <a:sym typeface="Wingdings" panose="05000000000000000000" pitchFamily="2" charset="2"/>
              </a:rPr>
              <a:t>t/2</a:t>
            </a:r>
            <a:r>
              <a:rPr lang="ko-KR" altLang="en-US" sz="2400" smtClean="0">
                <a:sym typeface="Wingdings" panose="05000000000000000000" pitchFamily="2" charset="2"/>
              </a:rPr>
              <a:t>가 안되거나 </a:t>
            </a:r>
            <a:r>
              <a:rPr lang="en-US" altLang="ko-KR" sz="2400" smtClean="0">
                <a:sym typeface="Wingdings" panose="05000000000000000000" pitchFamily="2" charset="2"/>
              </a:rPr>
              <a:t/>
            </a:r>
            <a:br>
              <a:rPr lang="en-US" altLang="ko-KR" sz="2400" smtClean="0">
                <a:sym typeface="Wingdings" panose="05000000000000000000" pitchFamily="2" charset="2"/>
              </a:rPr>
            </a:br>
            <a:r>
              <a:rPr lang="en-US" altLang="ko-KR" sz="2400" smtClean="0">
                <a:sym typeface="Wingdings" panose="05000000000000000000" pitchFamily="2" charset="2"/>
              </a:rPr>
              <a:t>    decoding</a:t>
            </a:r>
            <a:r>
              <a:rPr lang="ko-KR" altLang="en-US" sz="2400" smtClean="0">
                <a:sym typeface="Wingdings" panose="05000000000000000000" pitchFamily="2" charset="2"/>
              </a:rPr>
              <a:t>이 실패하면실패 신호</a:t>
            </a:r>
            <a:r>
              <a:rPr lang="en-US" altLang="ko-KR" sz="2400" smtClean="0">
                <a:sym typeface="Wingdings" panose="05000000000000000000" pitchFamily="2" charset="2"/>
              </a:rPr>
              <a:t>(</a:t>
            </a:r>
            <a:r>
              <a:rPr lang="ko-KR" altLang="en-US" sz="2400" smtClean="0"/>
              <a:t>⊥</a:t>
            </a:r>
            <a:r>
              <a:rPr lang="en-US" altLang="ko-KR" sz="2400" b="1" smtClean="0"/>
              <a:t>)</a:t>
            </a:r>
            <a:r>
              <a:rPr lang="ko-KR" altLang="en-US" sz="2400" b="1" smtClean="0"/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반환 후 정지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z="2400" smtClean="0">
                <a:sym typeface="Wingdings" panose="05000000000000000000" pitchFamily="2" charset="2"/>
              </a:rPr>
              <a:t>4. Decode </a:t>
            </a:r>
            <a:r>
              <a:rPr lang="ko-KR" altLang="en-US" sz="2400" smtClean="0">
                <a:sym typeface="Wingdings" panose="05000000000000000000" pitchFamily="2" charset="2"/>
              </a:rPr>
              <a:t>성공했다면 나온 </a:t>
            </a:r>
            <a:r>
              <a:rPr lang="en-US" altLang="ko-KR" sz="2400" smtClean="0">
                <a:sym typeface="Wingdings" panose="05000000000000000000" pitchFamily="2" charset="2"/>
              </a:rPr>
              <a:t>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’, e’</a:t>
            </a:r>
            <a:r>
              <a:rPr lang="ko-KR" altLang="en-US" sz="2400" smtClean="0">
                <a:sym typeface="Wingdings" panose="05000000000000000000" pitchFamily="2" charset="2"/>
              </a:rPr>
              <a:t>를 갖고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 </a:t>
            </a:r>
            <a:r>
              <a:rPr lang="en-US" altLang="ko-KR" sz="2400" b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(</a:t>
            </a:r>
            <a:r>
              <a:rPr lang="en-US" altLang="ko-KR" sz="2400">
                <a:sym typeface="Wingdings" panose="05000000000000000000" pitchFamily="2" charset="2"/>
              </a:rPr>
              <a:t>e</a:t>
            </a:r>
            <a:r>
              <a:rPr lang="en-US" altLang="ko-KR" sz="2400" baseline="-25000">
                <a:sym typeface="Wingdings" panose="05000000000000000000" pitchFamily="2" charset="2"/>
              </a:rPr>
              <a:t>0</a:t>
            </a:r>
            <a:r>
              <a:rPr lang="en-US" altLang="ko-KR" sz="2400" smtClean="0">
                <a:sym typeface="Wingdings" panose="05000000000000000000" pitchFamily="2" charset="2"/>
              </a:rPr>
              <a:t>’, e</a:t>
            </a:r>
            <a:r>
              <a:rPr lang="en-US" altLang="ko-KR" sz="2400" baseline="-25000" smtClean="0">
                <a:sym typeface="Wingdings" panose="05000000000000000000" pitchFamily="2" charset="2"/>
              </a:rPr>
              <a:t>1</a:t>
            </a:r>
            <a:r>
              <a:rPr lang="en-US" altLang="ko-KR" sz="2400" smtClean="0">
                <a:sym typeface="Wingdings" panose="05000000000000000000" pitchFamily="2" charset="2"/>
              </a:rPr>
              <a:t>’, e’) </a:t>
            </a:r>
            <a:r>
              <a:rPr lang="ko-KR" altLang="en-US" sz="2400" smtClean="0">
                <a:sym typeface="Wingdings" panose="05000000000000000000" pitchFamily="2" charset="2"/>
              </a:rPr>
              <a:t>연산 해서 </a:t>
            </a:r>
            <a:r>
              <a:rPr lang="en-US" altLang="ko-KR" sz="2400" i="1" smtClean="0">
                <a:sym typeface="Wingdings" panose="05000000000000000000" pitchFamily="2" charset="2"/>
              </a:rPr>
              <a:t>K</a:t>
            </a:r>
            <a:r>
              <a:rPr lang="en-US" altLang="ko-KR" sz="2400" smtClean="0">
                <a:sym typeface="Wingdings" panose="05000000000000000000" pitchFamily="2" charset="2"/>
              </a:rPr>
              <a:t> </a:t>
            </a:r>
            <a:r>
              <a:rPr lang="ko-KR" altLang="en-US" sz="2400" smtClean="0">
                <a:sym typeface="Wingdings" panose="05000000000000000000" pitchFamily="2" charset="2"/>
              </a:rPr>
              <a:t>획득</a:t>
            </a:r>
            <a:endParaRPr lang="en-US" altLang="ko-KR" sz="24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106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BIKE-1,2,3 Comparison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21" y="2040935"/>
            <a:ext cx="10630158" cy="30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NTS-KEM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ym typeface="Wingdings" panose="05000000000000000000" pitchFamily="2" charset="2"/>
              </a:rPr>
              <a:t>McEliece</a:t>
            </a:r>
            <a:r>
              <a:rPr lang="ko-KR" altLang="en-US" dirty="0" smtClean="0">
                <a:sym typeface="Wingdings" panose="05000000000000000000" pitchFamily="2" charset="2"/>
              </a:rPr>
              <a:t>나 </a:t>
            </a:r>
            <a:r>
              <a:rPr lang="en-US" altLang="ko-KR" dirty="0" err="1" smtClean="0">
                <a:sym typeface="Wingdings" panose="05000000000000000000" pitchFamily="2" charset="2"/>
              </a:rPr>
              <a:t>Niederreiter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같은 공개키 알고리즘의 종류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anose="05000000000000000000" pitchFamily="2" charset="2"/>
              </a:rPr>
              <a:t>NTS-KEM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최근에는 메시지를 암호화해서 전송하는 쪽보다는 랜덤 키를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안전하게 전송하는 쪽으로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ym typeface="Wingdings" panose="05000000000000000000" pitchFamily="2" charset="2"/>
              </a:rPr>
              <a:t>McEliece</a:t>
            </a:r>
            <a:r>
              <a:rPr lang="ko-KR" altLang="en-US" dirty="0" smtClean="0">
                <a:sym typeface="Wingdings" panose="05000000000000000000" pitchFamily="2" charset="2"/>
              </a:rPr>
              <a:t>와 마찬가지로 매개변수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가지 버전을 제공함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- </a:t>
            </a:r>
            <a:r>
              <a:rPr lang="en-US" altLang="ko-KR" sz="2400" dirty="0" smtClean="0">
                <a:sym typeface="Wingdings" panose="05000000000000000000" pitchFamily="2" charset="2"/>
              </a:rPr>
              <a:t>NIST </a:t>
            </a:r>
            <a:r>
              <a:rPr lang="ko-KR" altLang="en-US" sz="2400" dirty="0" smtClean="0">
                <a:sym typeface="Wingdings" panose="05000000000000000000" pitchFamily="2" charset="2"/>
              </a:rPr>
              <a:t>요구 사항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ym typeface="Wingdings" panose="05000000000000000000" pitchFamily="2" charset="2"/>
              </a:rPr>
              <a:t>Goppa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사용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86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- </a:t>
            </a:r>
            <a:r>
              <a:rPr lang="ko-KR" altLang="en-US" smtClean="0"/>
              <a:t>정의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선형 부호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이진 선형부호 </a:t>
            </a:r>
            <a:r>
              <a:rPr lang="en-US" altLang="ko-KR" i="1" dirty="0" smtClean="0"/>
              <a:t>C(</a:t>
            </a:r>
            <a:r>
              <a:rPr lang="en-US" altLang="ko-KR" i="1" dirty="0" err="1" smtClean="0"/>
              <a:t>nxk</a:t>
            </a:r>
            <a:r>
              <a:rPr lang="en-US" altLang="ko-KR" i="1" dirty="0" smtClean="0"/>
              <a:t>)</a:t>
            </a:r>
            <a:r>
              <a:rPr lang="en-US" altLang="ko-KR" sz="2400" i="1" dirty="0" smtClean="0"/>
              <a:t/>
            </a:r>
            <a:br>
              <a:rPr lang="en-US" altLang="ko-KR" sz="2400" i="1" dirty="0" smtClean="0"/>
            </a:br>
            <a:r>
              <a:rPr lang="ko-KR" altLang="en-US" sz="2000" dirty="0" smtClean="0"/>
              <a:t>길이</a:t>
            </a:r>
            <a:r>
              <a:rPr lang="en-US" altLang="ko-KR" sz="2000" dirty="0" smtClean="0"/>
              <a:t>:</a:t>
            </a:r>
            <a:r>
              <a:rPr lang="en-US" altLang="ko-KR" sz="2000" i="1" dirty="0" smtClean="0"/>
              <a:t>n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차원</a:t>
            </a:r>
            <a:r>
              <a:rPr lang="en-US" altLang="ko-KR" sz="2000" dirty="0" smtClean="0"/>
              <a:t>:</a:t>
            </a:r>
            <a:r>
              <a:rPr lang="en-US" altLang="ko-KR" sz="2000" i="1" dirty="0" smtClean="0"/>
              <a:t>k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생성자와</a:t>
            </a:r>
            <a:r>
              <a:rPr lang="ko-KR" altLang="en-US" dirty="0" smtClean="0"/>
              <a:t> 패리티 검사 행렬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행렬</a:t>
            </a:r>
            <a:r>
              <a:rPr lang="en-US" altLang="ko-KR" sz="2400" dirty="0" smtClean="0"/>
              <a:t>		   </a:t>
            </a:r>
            <a:r>
              <a:rPr lang="ko-KR" altLang="en-US" sz="2400" dirty="0" smtClean="0"/>
              <a:t>는 이진선형부호 </a:t>
            </a:r>
            <a:r>
              <a:rPr lang="en-US" altLang="ko-KR" sz="2400" i="1" dirty="0" smtClean="0"/>
              <a:t>C(</a:t>
            </a:r>
            <a:r>
              <a:rPr lang="en-US" altLang="ko-KR" sz="2400" i="1" dirty="0" err="1" smtClean="0"/>
              <a:t>nxk</a:t>
            </a:r>
            <a:r>
              <a:rPr lang="en-US" altLang="ko-KR" sz="2400" i="1" dirty="0" smtClean="0"/>
              <a:t>)</a:t>
            </a:r>
            <a:r>
              <a:rPr lang="ko-KR" altLang="en-US" sz="2400" dirty="0" smtClean="0"/>
              <a:t>로 부터 나온 </a:t>
            </a:r>
            <a:r>
              <a:rPr lang="ko-KR" altLang="en-US" sz="2400" dirty="0" err="1" smtClean="0"/>
              <a:t>생성자</a:t>
            </a:r>
            <a:r>
              <a:rPr lang="ko-KR" altLang="en-US" sz="2400" dirty="0" smtClean="0"/>
              <a:t> 행렬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행렬</a:t>
            </a:r>
            <a:r>
              <a:rPr lang="en-US" altLang="ko-KR" sz="2400" dirty="0" smtClean="0"/>
              <a:t>		        </a:t>
            </a:r>
            <a:r>
              <a:rPr lang="ko-KR" altLang="en-US" sz="2400" dirty="0" smtClean="0"/>
              <a:t>는  </a:t>
            </a:r>
            <a:r>
              <a:rPr lang="en-US" altLang="ko-KR" sz="2400" i="1" dirty="0" smtClean="0"/>
              <a:t>C</a:t>
            </a:r>
            <a:r>
              <a:rPr lang="ko-KR" altLang="en-US" sz="2400" dirty="0" smtClean="0"/>
              <a:t>의 패리티 검사 행렬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벡터 </a:t>
            </a:r>
            <a:r>
              <a:rPr lang="en-US" altLang="ko-KR" sz="2400" i="1" dirty="0" smtClean="0"/>
              <a:t>m</a:t>
            </a:r>
            <a:r>
              <a:rPr lang="ko-KR" altLang="en-US" sz="2400" dirty="0" smtClean="0"/>
              <a:t>과 </a:t>
            </a:r>
            <a:r>
              <a:rPr lang="en-US" altLang="ko-KR" sz="2400" i="1" dirty="0" smtClean="0"/>
              <a:t>G</a:t>
            </a:r>
            <a:r>
              <a:rPr lang="ko-KR" altLang="en-US" sz="2400" dirty="0" smtClean="0"/>
              <a:t>를 갖고 코드워크 생성</a:t>
            </a:r>
            <a:r>
              <a:rPr lang="en-US" altLang="ko-KR" sz="24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벡터 </a:t>
            </a:r>
            <a:r>
              <a:rPr lang="en-US" altLang="ko-KR" i="1" dirty="0" smtClean="0"/>
              <a:t>e</a:t>
            </a:r>
            <a:r>
              <a:rPr lang="ko-KR" altLang="en-US" dirty="0" smtClean="0"/>
              <a:t>에 대한 신드롬 값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727" y="3706951"/>
            <a:ext cx="1392602" cy="5900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899" y="4239372"/>
            <a:ext cx="1999296" cy="7136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188" y="4297036"/>
            <a:ext cx="1598956" cy="440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223" y="5670504"/>
            <a:ext cx="1702381" cy="4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– Quasi-Cyclic Codes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smtClean="0"/>
              <a:t>순환행렬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행 벡터가 선행 행 벡터에 비례하여 오른쪽으로 하나만큼 이동한 행렬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첫번째 행에 의해 전체 행렬이 정의됨</a:t>
            </a:r>
            <a:endParaRPr lang="en-US" altLang="ko-KR" sz="2400" smtClean="0"/>
          </a:p>
          <a:p>
            <a:pPr>
              <a:lnSpc>
                <a:spcPct val="150000"/>
              </a:lnSpc>
            </a:pPr>
            <a:endParaRPr lang="en-US" altLang="ko-KR" b="1" smtClean="0"/>
          </a:p>
          <a:p>
            <a:pPr>
              <a:lnSpc>
                <a:spcPct val="150000"/>
              </a:lnSpc>
            </a:pPr>
            <a:r>
              <a:rPr lang="ko-KR" altLang="en-US" b="1" smtClean="0"/>
              <a:t>블록순환행렬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동일한 크기의 순환 행렬로 구성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크기</a:t>
            </a:r>
            <a:r>
              <a:rPr lang="en-US" altLang="ko-KR" sz="2400" smtClean="0"/>
              <a:t>: order(</a:t>
            </a:r>
            <a:r>
              <a:rPr lang="ko-KR" altLang="en-US" sz="2400" smtClean="0"/>
              <a:t>주기</a:t>
            </a:r>
            <a:r>
              <a:rPr lang="en-US" altLang="ko-KR" sz="2400" smtClean="0"/>
              <a:t>)</a:t>
            </a:r>
            <a:br>
              <a:rPr lang="en-US" altLang="ko-KR" sz="2400" smtClean="0"/>
            </a:br>
            <a:r>
              <a:rPr lang="en-US" altLang="ko-KR" sz="2400" smtClean="0"/>
              <a:t>- </a:t>
            </a:r>
            <a:r>
              <a:rPr lang="ko-KR" altLang="en-US" sz="2400" smtClean="0"/>
              <a:t>한 행에 들어있는 순환행렬의 개수</a:t>
            </a:r>
            <a:r>
              <a:rPr lang="en-US" altLang="ko-KR" sz="2400" smtClean="0"/>
              <a:t>: index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– Quasi-Cyclic Codes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/>
              <a:t>준순환부호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 index n</a:t>
            </a:r>
            <a:r>
              <a:rPr lang="en-US" altLang="ko-KR" sz="2400" baseline="-25000" smtClean="0"/>
              <a:t>0</a:t>
            </a:r>
            <a:r>
              <a:rPr lang="ko-KR" altLang="en-US" sz="2400" smtClean="0"/>
              <a:t>와 </a:t>
            </a:r>
            <a:r>
              <a:rPr lang="en-US" altLang="ko-KR" sz="2400" smtClean="0"/>
              <a:t>order r</a:t>
            </a:r>
            <a:r>
              <a:rPr lang="ko-KR" altLang="en-US" sz="2400" smtClean="0"/>
              <a:t>인 이진 순환부호는 </a:t>
            </a:r>
            <a:r>
              <a:rPr lang="en-US" altLang="ko-KR" sz="2400" smtClean="0"/>
              <a:t>index n</a:t>
            </a:r>
            <a:r>
              <a:rPr lang="en-US" altLang="ko-KR" sz="2400" baseline="-25000" smtClean="0"/>
              <a:t>0</a:t>
            </a:r>
            <a:r>
              <a:rPr lang="en-US" altLang="ko-KR" sz="2400" smtClean="0"/>
              <a:t> </a:t>
            </a:r>
            <a:r>
              <a:rPr lang="ko-KR" altLang="en-US" sz="2400" smtClean="0"/>
              <a:t>및 </a:t>
            </a:r>
            <a:r>
              <a:rPr lang="en-US" altLang="ko-KR" sz="2400" smtClean="0"/>
              <a:t>order r</a:t>
            </a:r>
            <a:r>
              <a:rPr lang="ko-KR" altLang="en-US" sz="2400" smtClean="0"/>
              <a:t>의 블록 순환 행렬을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 </a:t>
            </a:r>
            <a:r>
              <a:rPr lang="ko-KR" altLang="en-US" sz="2400" smtClean="0"/>
              <a:t>생성기 행렬로서 허용하는 선형 부호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		 QC </a:t>
            </a:r>
            <a:r>
              <a:rPr lang="ko-KR" altLang="en-US" sz="2400" smtClean="0"/>
              <a:t>부호는 </a:t>
            </a:r>
            <a:r>
              <a:rPr lang="en-US" altLang="ko-KR" sz="2400" smtClean="0"/>
              <a:t>index n</a:t>
            </a:r>
            <a:r>
              <a:rPr lang="en-US" altLang="ko-KR" sz="2400" baseline="-25000" smtClean="0"/>
              <a:t>0</a:t>
            </a:r>
            <a:r>
              <a:rPr lang="en-US" altLang="ko-KR" sz="2400" smtClean="0"/>
              <a:t>, </a:t>
            </a:r>
            <a:r>
              <a:rPr lang="ko-KR" altLang="en-US" sz="2400" smtClean="0"/>
              <a:t>길이 </a:t>
            </a:r>
            <a:r>
              <a:rPr lang="en-US" altLang="ko-KR" sz="2400" smtClean="0"/>
              <a:t>n</a:t>
            </a:r>
            <a:r>
              <a:rPr lang="en-US" altLang="ko-KR" sz="2400" baseline="-25000" smtClean="0"/>
              <a:t>0</a:t>
            </a:r>
            <a:r>
              <a:rPr lang="en-US" altLang="ko-KR" sz="2400" smtClean="0"/>
              <a:t>r </a:t>
            </a:r>
            <a:r>
              <a:rPr lang="ko-KR" altLang="en-US" sz="2400" smtClean="0"/>
              <a:t>및 </a:t>
            </a:r>
            <a:r>
              <a:rPr lang="en-US" altLang="ko-KR" sz="2400" smtClean="0"/>
              <a:t>k</a:t>
            </a:r>
            <a:r>
              <a:rPr lang="en-US" altLang="ko-KR" sz="2400" baseline="-25000" smtClean="0"/>
              <a:t>0</a:t>
            </a:r>
            <a:r>
              <a:rPr lang="en-US" altLang="ko-KR" sz="2400" smtClean="0"/>
              <a:t>r </a:t>
            </a:r>
            <a:r>
              <a:rPr lang="ko-KR" altLang="en-US" sz="2400" smtClean="0"/>
              <a:t>차원으로 구성된 순환부호</a:t>
            </a:r>
            <a:endParaRPr lang="en-US" altLang="ko-KR" sz="240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66" y="3077569"/>
            <a:ext cx="1159600" cy="4423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566" y="4205212"/>
            <a:ext cx="9470737" cy="14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BIKE – QC-MDPC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mtClean="0"/>
                  <a:t>이진 </a:t>
                </a:r>
                <a:r>
                  <a:rPr lang="en-US" altLang="ko-KR" smtClean="0"/>
                  <a:t>MDPC(Moderate Density Parity Check)</a:t>
                </a:r>
                <a:r>
                  <a:rPr lang="en-US" altLang="ko-KR" sz="2400" smtClean="0"/>
                  <a:t/>
                </a:r>
                <a:br>
                  <a:rPr lang="en-US" altLang="ko-KR" sz="2400" smtClean="0"/>
                </a:br>
                <a:r>
                  <a:rPr lang="en-US" altLang="ko-KR" sz="2400" smtClean="0"/>
                  <a:t>- </a:t>
                </a:r>
                <a:r>
                  <a:rPr lang="ko-KR" altLang="en-US" sz="2400" smtClean="0"/>
                  <a:t>주기</a:t>
                </a:r>
                <a:r>
                  <a:rPr lang="en-US" altLang="ko-KR" sz="2400" smtClean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400" smtClean="0"/>
                  <a:t>)</a:t>
                </a:r>
                <a:r>
                  <a:rPr lang="ko-KR" altLang="en-US" sz="2400" smtClean="0"/>
                  <a:t>의 밀도를 갖는 페리티 검사 행렬을 사용하는 이진 선형 코드</a:t>
                </a:r>
                <a:r>
                  <a:rPr lang="en-US" altLang="ko-KR" sz="2400" smtClean="0"/>
                  <a:t/>
                </a:r>
                <a:br>
                  <a:rPr lang="en-US" altLang="ko-KR" sz="2400" smtClean="0"/>
                </a:br>
                <a:r>
                  <a:rPr lang="en-US" altLang="ko-KR" sz="2400" smtClean="0"/>
                  <a:t>- </a:t>
                </a:r>
                <a:r>
                  <a:rPr lang="ko-KR" altLang="en-US" sz="2400" smtClean="0"/>
                  <a:t>원격 통신에서 오류 정정을 위해 사용되는 </a:t>
                </a:r>
                <a:r>
                  <a:rPr lang="en-US" altLang="ko-KR" sz="2400" smtClean="0"/>
                  <a:t>LDPC(Low Density Parity Check)</a:t>
                </a:r>
                <a:r>
                  <a:rPr lang="ko-KR" altLang="en-US" sz="2400" smtClean="0"/>
                  <a:t>와</a:t>
                </a:r>
                <a:r>
                  <a:rPr lang="en-US" altLang="ko-KR" sz="2400" smtClean="0"/>
                  <a:t/>
                </a:r>
                <a:br>
                  <a:rPr lang="en-US" altLang="ko-KR" sz="2400" smtClean="0"/>
                </a:br>
                <a:r>
                  <a:rPr lang="en-US" altLang="ko-KR" sz="2400" smtClean="0"/>
                  <a:t>  </a:t>
                </a:r>
                <a:r>
                  <a:rPr lang="ko-KR" altLang="en-US" sz="2400" smtClean="0"/>
                  <a:t>사용되는 것과 유사한 반복적인 디코더를 사용</a:t>
                </a:r>
                <a:r>
                  <a:rPr lang="en-US" altLang="ko-KR" sz="2400" smtClean="0"/>
                  <a:t/>
                </a:r>
                <a:br>
                  <a:rPr lang="en-US" altLang="ko-KR" sz="2400" smtClean="0"/>
                </a:br>
                <a:r>
                  <a:rPr lang="en-US" altLang="ko-KR" sz="2400" smtClean="0"/>
                  <a:t>- t = </a:t>
                </a:r>
                <a:r>
                  <a:rPr lang="en-US" altLang="ko-KR" sz="240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4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altLang="ko-KR" sz="2400" smtClean="0"/>
                  <a:t>log n)</a:t>
                </a:r>
                <a:r>
                  <a:rPr lang="ko-KR" altLang="en-US" sz="2400" smtClean="0"/>
                  <a:t>만큼의 에러 수정 가능</a:t>
                </a:r>
                <a:endParaRPr lang="en-US" altLang="ko-KR" sz="240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r="-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3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2173</Words>
  <Application>Microsoft Office PowerPoint</Application>
  <PresentationFormat>사용자 지정</PresentationFormat>
  <Paragraphs>417</Paragraphs>
  <Slides>58</Slides>
  <Notes>53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58</vt:i4>
      </vt:variant>
    </vt:vector>
  </HeadingPairs>
  <TitlesOfParts>
    <vt:vector size="60" baseType="lpstr">
      <vt:lpstr>CryptoCraft 테마</vt:lpstr>
      <vt:lpstr>제목 테마</vt:lpstr>
      <vt:lpstr>BIKE-1,2,3</vt:lpstr>
      <vt:lpstr>PowerPoint 프레젠테이션</vt:lpstr>
      <vt:lpstr>부호 이론</vt:lpstr>
      <vt:lpstr>BIKE(Bit Flipping Key Encapsulation)</vt:lpstr>
      <vt:lpstr>BIKE - 표기</vt:lpstr>
      <vt:lpstr>BIKE - 정의</vt:lpstr>
      <vt:lpstr>BIKE – Quasi-Cyclic Codes</vt:lpstr>
      <vt:lpstr>BIKE – Quasi-Cyclic Codes</vt:lpstr>
      <vt:lpstr>BIKE – QC-MDPC</vt:lpstr>
      <vt:lpstr>BIKE – QC-MDPC</vt:lpstr>
      <vt:lpstr>BIKE – Message Protocol</vt:lpstr>
      <vt:lpstr>BIKE – Message Protocol</vt:lpstr>
      <vt:lpstr>BIKE – Message Protocol</vt:lpstr>
      <vt:lpstr>BIKE – Message Protocol</vt:lpstr>
      <vt:lpstr>BIKE-1,2,3 </vt:lpstr>
      <vt:lpstr>BIKE 1</vt:lpstr>
      <vt:lpstr>BIKE-1  KeyGen</vt:lpstr>
      <vt:lpstr>BIKE-1  KeyGen</vt:lpstr>
      <vt:lpstr>BIKE-1  KeyGen</vt:lpstr>
      <vt:lpstr>BIKE-1  KeyGen</vt:lpstr>
      <vt:lpstr>BIKE-1  KeyGen</vt:lpstr>
      <vt:lpstr>BIKE-1  Encaps</vt:lpstr>
      <vt:lpstr>BIKE-1  Encaps</vt:lpstr>
      <vt:lpstr>BIKE-1  Encaps</vt:lpstr>
      <vt:lpstr>BIKE-1  Encaps</vt:lpstr>
      <vt:lpstr>BIKE-1  Encaps</vt:lpstr>
      <vt:lpstr>BIKE-1  Decaps</vt:lpstr>
      <vt:lpstr>BIKE-1  Decaps</vt:lpstr>
      <vt:lpstr>BIKE-1  Decaps</vt:lpstr>
      <vt:lpstr>BIKE-1  Decaps</vt:lpstr>
      <vt:lpstr>BIKE-1  Decaps</vt:lpstr>
      <vt:lpstr>BIKE-1  Decaps</vt:lpstr>
      <vt:lpstr>BIKE-1  Decaps</vt:lpstr>
      <vt:lpstr>BIKE-1  Decaps</vt:lpstr>
      <vt:lpstr>BIKE-1  Decaps</vt:lpstr>
      <vt:lpstr>BIKE-1  Decaps</vt:lpstr>
      <vt:lpstr>BIKE-1  Decaps</vt:lpstr>
      <vt:lpstr>BIKE-1  Decaps</vt:lpstr>
      <vt:lpstr>BIKE-1  Decaps</vt:lpstr>
      <vt:lpstr>BIKE-1  Decaps</vt:lpstr>
      <vt:lpstr>BIKE-1  Decaps</vt:lpstr>
      <vt:lpstr>BIKE-1  Decaps</vt:lpstr>
      <vt:lpstr>BIKE 2</vt:lpstr>
      <vt:lpstr>BIKE 2</vt:lpstr>
      <vt:lpstr>BIKE-2  KeyGen</vt:lpstr>
      <vt:lpstr>BIKE-2  KeyGen</vt:lpstr>
      <vt:lpstr>BIKE-2  Encaps</vt:lpstr>
      <vt:lpstr>BIKE-2  Encaps</vt:lpstr>
      <vt:lpstr>BIKE-2  Encaps</vt:lpstr>
      <vt:lpstr>BIKE-2  Encaps</vt:lpstr>
      <vt:lpstr>BIKE-2  Decaps</vt:lpstr>
      <vt:lpstr>BIKE 3</vt:lpstr>
      <vt:lpstr>BIKE-3  KeyGen</vt:lpstr>
      <vt:lpstr>BIKE-3  Encaps</vt:lpstr>
      <vt:lpstr>BIKE-3  Decaps</vt:lpstr>
      <vt:lpstr>BIKE-1,2,3 Comparison</vt:lpstr>
      <vt:lpstr>NTS-KEM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298</cp:revision>
  <dcterms:created xsi:type="dcterms:W3CDTF">2019-03-05T04:29:07Z</dcterms:created>
  <dcterms:modified xsi:type="dcterms:W3CDTF">2019-11-17T10:22:08Z</dcterms:modified>
</cp:coreProperties>
</file>