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3"/>
  </p:notesMasterIdLst>
  <p:handoutMasterIdLst>
    <p:handoutMasterId r:id="rId44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309" r:id="rId20"/>
    <p:sldId id="295" r:id="rId21"/>
    <p:sldId id="296" r:id="rId22"/>
    <p:sldId id="297" r:id="rId23"/>
    <p:sldId id="298" r:id="rId24"/>
    <p:sldId id="299" r:id="rId25"/>
    <p:sldId id="300" r:id="rId26"/>
    <p:sldId id="308" r:id="rId27"/>
    <p:sldId id="301" r:id="rId28"/>
    <p:sldId id="304" r:id="rId29"/>
    <p:sldId id="305" r:id="rId30"/>
    <p:sldId id="306" r:id="rId31"/>
    <p:sldId id="307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27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-1272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44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mtClean="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smtClean="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P-Q5z4g2i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IgnatKorchagin/enforcing-web-security-and-privacy-with-zeroknowledge-protocol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 smtClean="0"/>
              <a:t>zk</a:t>
            </a:r>
            <a:r>
              <a:rPr lang="en-US" altLang="ko-KR" smtClean="0"/>
              <a:t>-SNARK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최승주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28868" y="4311134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https://youtu.be/pP-Q5z4g2io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453856" y="2268568"/>
            <a:ext cx="3398157" cy="3446018"/>
            <a:chOff x="6453856" y="2268568"/>
            <a:chExt cx="3398157" cy="3446018"/>
          </a:xfrm>
        </p:grpSpPr>
        <p:sp>
          <p:nvSpPr>
            <p:cNvPr id="22" name="직사각형 21"/>
            <p:cNvSpPr/>
            <p:nvPr/>
          </p:nvSpPr>
          <p:spPr>
            <a:xfrm>
              <a:off x="6453857" y="2268568"/>
              <a:ext cx="738432" cy="7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274337" y="2268568"/>
              <a:ext cx="738432" cy="7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293101" y="2268568"/>
              <a:ext cx="738432" cy="7384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113581" y="2268568"/>
              <a:ext cx="738432" cy="7384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53857" y="3150585"/>
              <a:ext cx="738432" cy="7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274337" y="3150585"/>
              <a:ext cx="738432" cy="7384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293101" y="3150585"/>
              <a:ext cx="738432" cy="7384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113581" y="3150585"/>
              <a:ext cx="738432" cy="7384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53856" y="4094137"/>
              <a:ext cx="738432" cy="73843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274336" y="4094137"/>
              <a:ext cx="738432" cy="73843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293100" y="4094137"/>
              <a:ext cx="738432" cy="7384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113580" y="4094137"/>
              <a:ext cx="738432" cy="7384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en-US" altLang="ko-KR" sz="2400" b="1">
                <a:solidFill>
                  <a:srgbClr val="FFFF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53856" y="4976154"/>
              <a:ext cx="738432" cy="73843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274336" y="4976154"/>
              <a:ext cx="738432" cy="73843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293100" y="4976154"/>
              <a:ext cx="738432" cy="7384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113580" y="4976154"/>
              <a:ext cx="738432" cy="7384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?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719949" y="2637784"/>
            <a:ext cx="1509485" cy="2262005"/>
            <a:chOff x="5377543" y="1971947"/>
            <a:chExt cx="1509485" cy="2262005"/>
          </a:xfrm>
        </p:grpSpPr>
        <p:sp>
          <p:nvSpPr>
            <p:cNvPr id="38" name="직사각형 37"/>
            <p:cNvSpPr/>
            <p:nvPr/>
          </p:nvSpPr>
          <p:spPr>
            <a:xfrm>
              <a:off x="5377543" y="2409371"/>
              <a:ext cx="1509485" cy="18245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r>
                <a:rPr lang="en-US" altLang="ko-KR" sz="2400" b="1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endParaRPr lang="en-US" altLang="ko-KR" sz="2400" b="1" smtClean="0">
                <a:solidFill>
                  <a:schemeClr val="tx1"/>
                </a:solidFill>
                <a:sym typeface="Wingdings" pitchFamily="2" charset="2"/>
              </a:endParaRPr>
            </a:p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r>
                <a:rPr lang="en-US" altLang="ko-KR" sz="2400" b="1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endParaRPr lang="en-US" altLang="ko-KR" sz="2400" b="1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r>
                <a:rPr lang="en-US" altLang="ko-KR" sz="2400" b="1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endParaRPr lang="en-US" altLang="ko-KR" sz="2400" b="1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r>
                <a:rPr lang="en-US" altLang="ko-KR" sz="2400" b="1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endParaRPr lang="ko-KR" altLang="en-US" sz="2400" b="1">
                <a:solidFill>
                  <a:schemeClr val="tx1"/>
                </a:solidFill>
              </a:endParaRPr>
            </a:p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46228" y="197194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섞는 규칙</a:t>
              </a:r>
              <a:endParaRPr lang="ko-KR" altLang="en-US" b="1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37029" y="1278514"/>
            <a:ext cx="5875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2</a:t>
            </a:r>
            <a:r>
              <a:rPr lang="en-US" altLang="ko-KR" sz="2400" b="1" smtClean="0"/>
              <a:t>. </a:t>
            </a:r>
            <a:r>
              <a:rPr lang="ko-KR" altLang="en-US" sz="2400" b="1" smtClean="0"/>
              <a:t>섞는 규칙과 섞어서 나온 </a:t>
            </a:r>
            <a:r>
              <a:rPr lang="ko-KR" altLang="en-US" sz="2400" b="1" err="1" smtClean="0"/>
              <a:t>스도쿠</a:t>
            </a:r>
            <a:r>
              <a:rPr lang="ko-KR" altLang="en-US" sz="2400" b="1" smtClean="0"/>
              <a:t> 가리기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6844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7029" y="1278514"/>
            <a:ext cx="420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3. </a:t>
            </a:r>
            <a:r>
              <a:rPr lang="en-US" altLang="ko-KR" sz="2400" b="1" err="1" smtClean="0"/>
              <a:t>Verifer</a:t>
            </a:r>
            <a:r>
              <a:rPr lang="ko-KR" altLang="en-US" sz="2400" b="1" smtClean="0"/>
              <a:t>가 원하는 해답 공개</a:t>
            </a:r>
            <a:endParaRPr lang="ko-KR" alt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537029" y="2017486"/>
            <a:ext cx="9710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smtClean="0"/>
              <a:t>특정 열을 공개</a:t>
            </a:r>
            <a:endParaRPr lang="en-US" altLang="ko-KR" sz="240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smtClean="0"/>
              <a:t>특정 행을 공개</a:t>
            </a:r>
            <a:endParaRPr lang="en-US" altLang="ko-KR" sz="240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smtClean="0"/>
              <a:t>특정 구역을 공개</a:t>
            </a:r>
            <a:endParaRPr lang="en-US" altLang="ko-KR" sz="240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smtClean="0"/>
              <a:t>임의의 한 지점을 공개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4939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53857" y="2268568"/>
            <a:ext cx="738432" cy="738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FFFF00"/>
                </a:solidFill>
              </a:rPr>
              <a:t>?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74337" y="2268568"/>
            <a:ext cx="738432" cy="738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FF0000"/>
                </a:solidFill>
              </a:rPr>
              <a:t>3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93101" y="2268568"/>
            <a:ext cx="738432" cy="7384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FFFF00"/>
                </a:solidFill>
              </a:rPr>
              <a:t>?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13581" y="2268568"/>
            <a:ext cx="738432" cy="7384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FFFF00"/>
                </a:solidFill>
              </a:rPr>
              <a:t>?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53857" y="3150585"/>
            <a:ext cx="738432" cy="738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FFFF00"/>
                </a:solidFill>
              </a:rPr>
              <a:t>?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74337" y="3150585"/>
            <a:ext cx="738432" cy="7384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FF0000"/>
                </a:solidFill>
              </a:rPr>
              <a:t>1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93101" y="3150585"/>
            <a:ext cx="738432" cy="7384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FFFF00"/>
                </a:solidFill>
              </a:rPr>
              <a:t>?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13581" y="3150585"/>
            <a:ext cx="738432" cy="7384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FFFF00"/>
                </a:solidFill>
              </a:rPr>
              <a:t>?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53856" y="4094137"/>
            <a:ext cx="738432" cy="73843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FFFF00"/>
                </a:solidFill>
              </a:rPr>
              <a:t>?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4336" y="4094137"/>
            <a:ext cx="738432" cy="73843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FF0000"/>
                </a:solidFill>
              </a:rPr>
              <a:t>4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93100" y="4094137"/>
            <a:ext cx="738432" cy="738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FFFF00"/>
                </a:solidFill>
              </a:rPr>
              <a:t>?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13580" y="4094137"/>
            <a:ext cx="738432" cy="738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FFFF00"/>
                </a:solidFill>
              </a:rPr>
              <a:t>?</a:t>
            </a:r>
            <a:endParaRPr lang="en-US" altLang="ko-KR" sz="2400" b="1">
              <a:solidFill>
                <a:srgbClr val="FFFF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53856" y="4976154"/>
            <a:ext cx="738432" cy="73843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FFFF00"/>
                </a:solidFill>
              </a:rPr>
              <a:t>?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274336" y="4976154"/>
            <a:ext cx="738432" cy="738432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rgbClr val="FF0000"/>
                </a:solidFill>
              </a:rPr>
              <a:t>2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93100" y="4976154"/>
            <a:ext cx="738432" cy="738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FFFF00"/>
                </a:solidFill>
              </a:rPr>
              <a:t>?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13580" y="4976154"/>
            <a:ext cx="738432" cy="7384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>
                <a:solidFill>
                  <a:srgbClr val="FFFF00"/>
                </a:solidFill>
              </a:rPr>
              <a:t>?</a:t>
            </a:r>
            <a:endParaRPr lang="ko-KR" altLang="en-US" sz="2400" b="1">
              <a:solidFill>
                <a:srgbClr val="FFFF00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719949" y="2637784"/>
            <a:ext cx="1509485" cy="2262005"/>
            <a:chOff x="5377543" y="1971947"/>
            <a:chExt cx="1509485" cy="2262005"/>
          </a:xfrm>
        </p:grpSpPr>
        <p:sp>
          <p:nvSpPr>
            <p:cNvPr id="38" name="직사각형 37"/>
            <p:cNvSpPr/>
            <p:nvPr/>
          </p:nvSpPr>
          <p:spPr>
            <a:xfrm>
              <a:off x="5377543" y="2409371"/>
              <a:ext cx="1509485" cy="18245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b="1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r>
                <a:rPr lang="en-US" altLang="ko-KR" sz="2400" b="1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 smtClean="0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endParaRPr lang="en-US" altLang="ko-KR" sz="2400" b="1" smtClean="0">
                <a:solidFill>
                  <a:schemeClr val="tx1"/>
                </a:solidFill>
                <a:sym typeface="Wingdings" pitchFamily="2" charset="2"/>
              </a:endParaRPr>
            </a:p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r>
                <a:rPr lang="en-US" altLang="ko-KR" sz="2400" b="1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endParaRPr lang="en-US" altLang="ko-KR" sz="2400" b="1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r>
                <a:rPr lang="en-US" altLang="ko-KR" sz="2400" b="1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endParaRPr lang="en-US" altLang="ko-KR" sz="2400" b="1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r>
                <a:rPr lang="en-US" altLang="ko-KR" sz="2400" b="1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b="1">
                  <a:solidFill>
                    <a:schemeClr val="tx1"/>
                  </a:solidFill>
                  <a:sym typeface="Wingdings" pitchFamily="2" charset="2"/>
                </a:rPr>
                <a:t> </a:t>
              </a:r>
              <a:r>
                <a:rPr lang="en-US" altLang="ko-KR" sz="2400" b="1">
                  <a:solidFill>
                    <a:schemeClr val="tx1"/>
                  </a:solidFill>
                </a:rPr>
                <a:t>?</a:t>
              </a:r>
              <a:endParaRPr lang="ko-KR" altLang="en-US" sz="2400" b="1">
                <a:solidFill>
                  <a:schemeClr val="tx1"/>
                </a:solidFill>
              </a:endParaRPr>
            </a:p>
            <a:p>
              <a:pPr algn="ctr"/>
              <a:endParaRPr lang="ko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46228" y="197194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mtClean="0"/>
                <a:t>섞는 규칙</a:t>
              </a:r>
              <a:endParaRPr lang="ko-KR" altLang="en-US" b="1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37029" y="1278514"/>
            <a:ext cx="420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3. </a:t>
            </a:r>
            <a:r>
              <a:rPr lang="en-US" altLang="ko-KR" sz="2400" b="1" err="1"/>
              <a:t>Verifer</a:t>
            </a:r>
            <a:r>
              <a:rPr lang="ko-KR" altLang="en-US" sz="2400" b="1"/>
              <a:t>가 원하는 해답 공개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7405407" y="1625600"/>
            <a:ext cx="476292" cy="4934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1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한번 물어봤으면 또 다른 규칙으로 섞어서 공개</a:t>
            </a:r>
            <a:endParaRPr lang="en-US" altLang="ko-KR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/>
              <a:t>- </a:t>
            </a:r>
            <a:r>
              <a:rPr lang="ko-KR" altLang="en-US" sz="2400" smtClean="0"/>
              <a:t>만약 다른 방식으로 섞지 않고 똑같은 것을 계속 쓰면 해답을 유추할 위험이 있음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en-US" altLang="ko-KR" smtClean="0"/>
              <a:t>Verifier</a:t>
            </a:r>
            <a:r>
              <a:rPr lang="ko-KR" altLang="en-US" smtClean="0"/>
              <a:t>는 계속해서 질문을 더 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400" smtClean="0"/>
              <a:t>우연히 해답을 한번 맞은 것일 수도 있기에 여러 번 계속해서 질문해서</a:t>
            </a:r>
            <a:endParaRPr lang="en-US" altLang="ko-KR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smtClean="0"/>
              <a:t>   </a:t>
            </a:r>
            <a:r>
              <a:rPr lang="en-US" altLang="ko-KR" sz="2400" err="1" smtClean="0"/>
              <a:t>Prover</a:t>
            </a:r>
            <a:r>
              <a:rPr lang="ko-KR" altLang="en-US" sz="2400" smtClean="0"/>
              <a:t>가 해답을 갖고 있다는 사실을 납득한다</a:t>
            </a:r>
            <a:r>
              <a:rPr lang="en-US" altLang="ko-KR" sz="24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15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특정 </a:t>
            </a:r>
            <a:r>
              <a:rPr lang="ko-KR" altLang="en-US" b="1" smtClean="0"/>
              <a:t>문제</a:t>
            </a:r>
            <a:r>
              <a:rPr lang="ko-KR" altLang="en-US" smtClean="0"/>
              <a:t>에 대해 </a:t>
            </a:r>
            <a:r>
              <a:rPr lang="ko-KR" altLang="en-US" b="1" smtClean="0"/>
              <a:t>해답</a:t>
            </a:r>
            <a:r>
              <a:rPr lang="ko-KR" altLang="en-US" smtClean="0"/>
              <a:t>을 알고 있다는</a:t>
            </a:r>
            <a:r>
              <a:rPr lang="en-US" altLang="ko-KR" smtClean="0"/>
              <a:t>(true) </a:t>
            </a:r>
            <a:r>
              <a:rPr lang="ko-KR" altLang="en-US" smtClean="0"/>
              <a:t>것을 보이면 됨</a:t>
            </a:r>
            <a:endParaRPr lang="en-US" altLang="ko-KR" smtClean="0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err="1" smtClean="0"/>
              <a:t>스도쿠</a:t>
            </a:r>
            <a:r>
              <a:rPr lang="en-US" altLang="ko-KR" smtClean="0"/>
              <a:t>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mtClean="0"/>
              <a:t>섞인 </a:t>
            </a:r>
            <a:r>
              <a:rPr lang="ko-KR" altLang="en-US" err="1" smtClean="0"/>
              <a:t>스도쿠</a:t>
            </a:r>
            <a:r>
              <a:rPr lang="en-US" altLang="ko-KR" smtClean="0"/>
              <a:t>(</a:t>
            </a:r>
            <a:r>
              <a:rPr lang="ko-KR" altLang="en-US" smtClean="0"/>
              <a:t>공개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mtClean="0"/>
              <a:t>질문</a:t>
            </a:r>
            <a:r>
              <a:rPr lang="en-US" altLang="ko-KR" smtClean="0"/>
              <a:t>(</a:t>
            </a:r>
            <a:r>
              <a:rPr lang="ko-KR" altLang="en-US" smtClean="0"/>
              <a:t>해답을 아는지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mtClean="0"/>
              <a:t>질문에 대한 답변 제시</a:t>
            </a:r>
            <a:r>
              <a:rPr lang="en-US" altLang="ko-KR" smtClean="0"/>
              <a:t>(</a:t>
            </a:r>
            <a:r>
              <a:rPr lang="ko-KR" altLang="en-US" smtClean="0"/>
              <a:t>비공개 해답으로 답을 만들어 해줌</a:t>
            </a:r>
            <a:r>
              <a:rPr lang="en-US" altLang="ko-KR" smtClean="0"/>
              <a:t>)</a:t>
            </a:r>
            <a:endParaRPr lang="en-US" altLang="ko-KR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mtClean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564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공개된 값 </a:t>
            </a:r>
            <a:r>
              <a:rPr lang="en-US" altLang="ko-KR" smtClean="0"/>
              <a:t>: x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문제 </a:t>
            </a:r>
            <a:r>
              <a:rPr lang="en-US" altLang="ko-KR" smtClean="0"/>
              <a:t>: C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해답 </a:t>
            </a:r>
            <a:r>
              <a:rPr lang="en-US" altLang="ko-KR" smtClean="0"/>
              <a:t>: w (witness – </a:t>
            </a:r>
            <a:r>
              <a:rPr lang="ko-KR" altLang="en-US" smtClean="0"/>
              <a:t>비밀 정보</a:t>
            </a:r>
            <a:r>
              <a:rPr lang="en-US" altLang="ko-KR" smtClean="0"/>
              <a:t>)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474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3317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C(x, w) == true </a:t>
            </a:r>
            <a:r>
              <a:rPr lang="ko-KR" altLang="en-US" dirty="0" smtClean="0"/>
              <a:t>가 나오게 만들면 증명 성공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암호 학적으로 이러한 문제와 답을 갖는 것</a:t>
            </a:r>
            <a:r>
              <a:rPr lang="en-US" altLang="ko-KR" dirty="0" smtClean="0"/>
              <a:t>: Hash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공개되어 있는 값 </a:t>
            </a:r>
            <a:r>
              <a:rPr lang="en-US" altLang="ko-KR" dirty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hash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4744" y="4356651"/>
            <a:ext cx="441787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Function C(x,w){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en-US" altLang="ko-KR" sz="2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return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(sha256(w)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==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36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39274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 smtClean="0"/>
              <a:t>zk</a:t>
            </a:r>
            <a:r>
              <a:rPr lang="en-US" altLang="ko-KR" dirty="0" smtClean="0"/>
              <a:t>-SNARK 3</a:t>
            </a:r>
            <a:r>
              <a:rPr lang="ko-KR" altLang="en-US" dirty="0" smtClean="0"/>
              <a:t>가지 알고리즘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Generator(C </a:t>
            </a:r>
            <a:r>
              <a:rPr lang="en-US" altLang="ko-KR" sz="2000" dirty="0" smtClean="0"/>
              <a:t>circuit</a:t>
            </a:r>
            <a:r>
              <a:rPr lang="en-US" altLang="ko-KR" dirty="0" smtClean="0"/>
              <a:t>, lambda)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pk</a:t>
            </a:r>
            <a:r>
              <a:rPr lang="en-US" altLang="ko-KR" sz="2000" dirty="0" smtClean="0">
                <a:sym typeface="Wingdings" pitchFamily="2" charset="2"/>
              </a:rPr>
              <a:t>(proof key)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vk</a:t>
            </a:r>
            <a:r>
              <a:rPr lang="en-US" altLang="ko-KR" sz="2000" dirty="0" smtClean="0">
                <a:sym typeface="Wingdings" pitchFamily="2" charset="2"/>
              </a:rPr>
              <a:t>(verifying key)</a:t>
            </a:r>
            <a:endParaRPr lang="en-US" altLang="ko-KR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Prover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, x </a:t>
            </a:r>
            <a:r>
              <a:rPr lang="en-US" altLang="ko-KR" sz="2000" dirty="0" smtClean="0"/>
              <a:t>public input</a:t>
            </a:r>
            <a:r>
              <a:rPr lang="en-US" altLang="ko-KR" dirty="0" smtClean="0"/>
              <a:t>, w </a:t>
            </a:r>
            <a:r>
              <a:rPr lang="en-US" altLang="ko-KR" sz="2000" dirty="0" smtClean="0"/>
              <a:t>secret input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 proof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Verifier(</a:t>
            </a:r>
            <a:r>
              <a:rPr lang="en-US" altLang="ko-KR" dirty="0" err="1" smtClean="0"/>
              <a:t>vk</a:t>
            </a:r>
            <a:r>
              <a:rPr lang="en-US" altLang="ko-KR" dirty="0" smtClean="0"/>
              <a:t>, x, proof) </a:t>
            </a:r>
            <a:r>
              <a:rPr lang="en-US" altLang="ko-KR" dirty="0" smtClean="0">
                <a:sym typeface="Wingdings" pitchFamily="2" charset="2"/>
              </a:rPr>
              <a:t> true or false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18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/>
              <a:t>zk</a:t>
            </a:r>
            <a:r>
              <a:rPr lang="en-US" altLang="ko-KR" dirty="0"/>
              <a:t>-SNARK 3</a:t>
            </a:r>
            <a:r>
              <a:rPr lang="ko-KR" altLang="en-US" dirty="0"/>
              <a:t>가지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Generator(C </a:t>
            </a:r>
            <a:r>
              <a:rPr lang="en-US" altLang="ko-KR" sz="2000" dirty="0" smtClean="0"/>
              <a:t>circuit</a:t>
            </a:r>
            <a:r>
              <a:rPr lang="en-US" altLang="ko-KR" dirty="0" smtClean="0"/>
              <a:t>, lambda) 	  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증명 요구자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err="1" smtClean="0">
                <a:sym typeface="Wingdings" pitchFamily="2" charset="2"/>
              </a:rPr>
              <a:t>검증자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en-US" altLang="ko-KR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Prover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, x </a:t>
            </a:r>
            <a:r>
              <a:rPr lang="en-US" altLang="ko-KR" sz="2000" dirty="0" smtClean="0"/>
              <a:t>public input</a:t>
            </a:r>
            <a:r>
              <a:rPr lang="en-US" altLang="ko-KR" dirty="0" smtClean="0"/>
              <a:t>, w </a:t>
            </a:r>
            <a:r>
              <a:rPr lang="en-US" altLang="ko-KR" sz="2000" dirty="0" smtClean="0"/>
              <a:t>secret input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증명 하려는 사람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Verifier(</a:t>
            </a:r>
            <a:r>
              <a:rPr lang="en-US" altLang="ko-KR" dirty="0" err="1" smtClean="0"/>
              <a:t>vk</a:t>
            </a:r>
            <a:r>
              <a:rPr lang="en-US" altLang="ko-KR" dirty="0" smtClean="0"/>
              <a:t>, x, proof) 	    	  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증명 요구자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err="1" smtClean="0">
                <a:sym typeface="Wingdings" pitchFamily="2" charset="2"/>
              </a:rPr>
              <a:t>검증자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162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34049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1. Generator(C </a:t>
            </a:r>
            <a:r>
              <a:rPr lang="en-US" altLang="ko-KR" sz="2000" dirty="0" smtClean="0"/>
              <a:t>circuit</a:t>
            </a:r>
            <a:r>
              <a:rPr lang="en-US" altLang="ko-KR" dirty="0" smtClean="0"/>
              <a:t>, lambda)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Input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문제와 랜덤 값인 </a:t>
            </a:r>
            <a:r>
              <a:rPr lang="en-US" altLang="ko-KR" sz="2400" dirty="0" smtClean="0"/>
              <a:t>lambda</a:t>
            </a:r>
            <a:r>
              <a:rPr lang="ko-KR" altLang="en-US" sz="2400" dirty="0" smtClean="0"/>
              <a:t>를 받음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문제는 공개</a:t>
            </a:r>
            <a:r>
              <a:rPr lang="en-US" altLang="ko-KR" sz="2400" dirty="0" smtClean="0"/>
              <a:t>, lambda</a:t>
            </a:r>
            <a:r>
              <a:rPr lang="ko-KR" altLang="en-US" sz="2400" dirty="0" smtClean="0"/>
              <a:t>는 절대 비공개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ym typeface="Wingdings" pitchFamily="2" charset="2"/>
              </a:rPr>
              <a:t>Output </a:t>
            </a:r>
            <a:r>
              <a:rPr lang="ko-KR" altLang="en-US" sz="2400" dirty="0" smtClean="0">
                <a:sym typeface="Wingdings" pitchFamily="2" charset="2"/>
              </a:rPr>
              <a:t>값</a:t>
            </a:r>
            <a:r>
              <a:rPr lang="en-US" altLang="ko-KR" sz="2400" dirty="0" smtClean="0">
                <a:sym typeface="Wingdings" pitchFamily="2" charset="2"/>
              </a:rPr>
              <a:t>: proof </a:t>
            </a:r>
            <a:r>
              <a:rPr lang="ko-KR" altLang="en-US" sz="2400" dirty="0" smtClean="0">
                <a:sym typeface="Wingdings" pitchFamily="2" charset="2"/>
              </a:rPr>
              <a:t>키와 </a:t>
            </a:r>
            <a:r>
              <a:rPr lang="en-US" altLang="ko-KR" sz="2400" dirty="0" smtClean="0">
                <a:sym typeface="Wingdings" pitchFamily="2" charset="2"/>
              </a:rPr>
              <a:t>verifying </a:t>
            </a:r>
            <a:r>
              <a:rPr lang="ko-KR" altLang="en-US" sz="2400" dirty="0" smtClean="0">
                <a:sym typeface="Wingdings" pitchFamily="2" charset="2"/>
              </a:rPr>
              <a:t>키 생성 </a:t>
            </a:r>
            <a:r>
              <a:rPr lang="en-US" altLang="ko-KR" sz="2400" dirty="0" smtClean="0">
                <a:sym typeface="Wingdings" pitchFamily="2" charset="2"/>
              </a:rPr>
              <a:t>(</a:t>
            </a:r>
            <a:r>
              <a:rPr lang="ko-KR" altLang="en-US" sz="2400" dirty="0" smtClean="0">
                <a:sym typeface="Wingdings" pitchFamily="2" charset="2"/>
              </a:rPr>
              <a:t>키는 전부 </a:t>
            </a:r>
            <a:r>
              <a:rPr lang="ko-KR" altLang="en-US" sz="2400" b="1" dirty="0" smtClean="0">
                <a:sym typeface="Wingdings" pitchFamily="2" charset="2"/>
              </a:rPr>
              <a:t>공개</a:t>
            </a:r>
            <a:r>
              <a:rPr lang="en-US" altLang="ko-KR" sz="2400" dirty="0" smtClean="0"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400" dirty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>
                <a:sym typeface="Wingdings" pitchFamily="2" charset="2"/>
              </a:rPr>
              <a:t>C</a:t>
            </a:r>
            <a:r>
              <a:rPr lang="ko-KR" altLang="en-US" sz="2400" dirty="0" smtClean="0">
                <a:sym typeface="Wingdings" pitchFamily="2" charset="2"/>
              </a:rPr>
              <a:t>의 예시</a:t>
            </a:r>
            <a:endParaRPr lang="en-US" altLang="ko-KR" sz="2400" dirty="0" smtClean="0">
              <a:sym typeface="Wingdings" pitchFamily="2" charset="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2" y="4545337"/>
            <a:ext cx="4417876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Function C(x,w){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en-US" altLang="ko-KR" sz="24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return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(sha256(w)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==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x);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66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err="1" smtClean="0"/>
              <a:t>zk</a:t>
            </a:r>
            <a:r>
              <a:rPr lang="en-US" altLang="ko-KR" smtClean="0"/>
              <a:t>-SNARK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smtClean="0"/>
              <a:t>기타 추가 설명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57600" y="3006671"/>
            <a:ext cx="7656163" cy="2712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24760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Generator(C </a:t>
            </a:r>
            <a:r>
              <a:rPr lang="en-US" altLang="ko-KR" sz="1800" dirty="0" smtClean="0"/>
              <a:t>circuit</a:t>
            </a:r>
            <a:r>
              <a:rPr lang="en-US" altLang="ko-KR" sz="2400" dirty="0" smtClean="0"/>
              <a:t>, lambda)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C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컴퓨팅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itchFamily="2" charset="2"/>
              </a:rPr>
              <a:t></a:t>
            </a:r>
            <a:r>
              <a:rPr lang="en-US" altLang="ko-KR" sz="2400" dirty="0" smtClean="0"/>
              <a:t> </a:t>
            </a:r>
            <a:r>
              <a:rPr lang="ko-KR" altLang="en-US" sz="2400" b="1" dirty="0" smtClean="0"/>
              <a:t>연산 회로 </a:t>
            </a:r>
            <a:r>
              <a:rPr lang="en-US" altLang="ko-KR" sz="2400" dirty="0" smtClean="0">
                <a:sym typeface="Wingdings" pitchFamily="2" charset="2"/>
              </a:rPr>
              <a:t> R1CS  QAP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연산 회로</a:t>
            </a:r>
            <a:r>
              <a:rPr lang="en-US" altLang="ko-KR" sz="2400" dirty="0" smtClean="0">
                <a:sym typeface="Wingdings" pitchFamily="2" charset="2"/>
              </a:rPr>
              <a:t>: </a:t>
            </a:r>
            <a:r>
              <a:rPr lang="ko-KR" altLang="en-US" sz="2400" dirty="0" smtClean="0">
                <a:sym typeface="Wingdings" pitchFamily="2" charset="2"/>
              </a:rPr>
              <a:t>주어진 수식을 </a:t>
            </a:r>
            <a:r>
              <a:rPr lang="ko-KR" altLang="en-US" sz="2400" b="1" dirty="0" smtClean="0">
                <a:sym typeface="Wingdings" pitchFamily="2" charset="2"/>
              </a:rPr>
              <a:t>사칙 연산 </a:t>
            </a:r>
            <a:r>
              <a:rPr lang="ko-KR" altLang="en-US" sz="2400" dirty="0" smtClean="0">
                <a:sym typeface="Wingdings" pitchFamily="2" charset="2"/>
              </a:rPr>
              <a:t>단위로 풀어 쓴 형태</a:t>
            </a:r>
            <a:endParaRPr lang="en-US" altLang="ko-KR" sz="24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5820228" y="3860800"/>
            <a:ext cx="580572" cy="2061030"/>
            <a:chOff x="2598057" y="3730171"/>
            <a:chExt cx="580572" cy="2061030"/>
          </a:xfrm>
        </p:grpSpPr>
        <p:sp>
          <p:nvSpPr>
            <p:cNvPr id="3" name="직사각형 2"/>
            <p:cNvSpPr/>
            <p:nvPr/>
          </p:nvSpPr>
          <p:spPr>
            <a:xfrm>
              <a:off x="2598057" y="3730171"/>
              <a:ext cx="580572" cy="5805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a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8057" y="4463143"/>
              <a:ext cx="580572" cy="5805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 smtClean="0">
                  <a:solidFill>
                    <a:schemeClr val="tx1"/>
                  </a:solidFill>
                </a:rPr>
                <a:t>b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98057" y="5210629"/>
              <a:ext cx="580572" cy="5805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c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타원 7"/>
          <p:cNvSpPr/>
          <p:nvPr/>
        </p:nvSpPr>
        <p:spPr>
          <a:xfrm>
            <a:off x="7137399" y="421277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137399" y="5112658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320313" y="4593772"/>
            <a:ext cx="457200" cy="457200"/>
            <a:chOff x="4579256" y="4593772"/>
            <a:chExt cx="457200" cy="457200"/>
          </a:xfrm>
        </p:grpSpPr>
        <p:sp>
          <p:nvSpPr>
            <p:cNvPr id="11" name="타원 10"/>
            <p:cNvSpPr/>
            <p:nvPr/>
          </p:nvSpPr>
          <p:spPr>
            <a:xfrm>
              <a:off x="4579256" y="459377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51403" y="4637706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smtClean="0"/>
                <a:t>x</a:t>
              </a:r>
              <a:endParaRPr lang="ko-KR" altLang="en-US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045028" y="4586907"/>
            <a:ext cx="2678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(a + b) x b x c</a:t>
            </a:r>
            <a:endParaRPr lang="ko-KR" altLang="en-US" sz="3200" dirty="0"/>
          </a:p>
        </p:txBody>
      </p:sp>
      <p:sp>
        <p:nvSpPr>
          <p:cNvPr id="15" name="오른쪽 화살표 14"/>
          <p:cNvSpPr/>
          <p:nvPr/>
        </p:nvSpPr>
        <p:spPr>
          <a:xfrm>
            <a:off x="4180114" y="4774810"/>
            <a:ext cx="1045029" cy="29028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3" idx="3"/>
            <a:endCxn id="8" idx="2"/>
          </p:cNvCxnSpPr>
          <p:nvPr/>
        </p:nvCxnSpPr>
        <p:spPr>
          <a:xfrm>
            <a:off x="6400800" y="4151086"/>
            <a:ext cx="736599" cy="290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3"/>
            <a:endCxn id="8" idx="3"/>
          </p:cNvCxnSpPr>
          <p:nvPr/>
        </p:nvCxnSpPr>
        <p:spPr>
          <a:xfrm flipV="1">
            <a:off x="6400800" y="4603017"/>
            <a:ext cx="803554" cy="281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3"/>
          </p:cNvCxnSpPr>
          <p:nvPr/>
        </p:nvCxnSpPr>
        <p:spPr>
          <a:xfrm>
            <a:off x="6400800" y="4884058"/>
            <a:ext cx="736599" cy="290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3"/>
            <a:endCxn id="10" idx="2"/>
          </p:cNvCxnSpPr>
          <p:nvPr/>
        </p:nvCxnSpPr>
        <p:spPr>
          <a:xfrm flipV="1">
            <a:off x="6400800" y="5341258"/>
            <a:ext cx="736599" cy="2902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6"/>
            <a:endCxn id="11" idx="1"/>
          </p:cNvCxnSpPr>
          <p:nvPr/>
        </p:nvCxnSpPr>
        <p:spPr>
          <a:xfrm>
            <a:off x="7594599" y="4441372"/>
            <a:ext cx="792669" cy="219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" idx="6"/>
            <a:endCxn id="11" idx="3"/>
          </p:cNvCxnSpPr>
          <p:nvPr/>
        </p:nvCxnSpPr>
        <p:spPr>
          <a:xfrm flipV="1">
            <a:off x="7594599" y="4984017"/>
            <a:ext cx="792669" cy="3572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1" idx="6"/>
          </p:cNvCxnSpPr>
          <p:nvPr/>
        </p:nvCxnSpPr>
        <p:spPr>
          <a:xfrm>
            <a:off x="8777513" y="4822372"/>
            <a:ext cx="39633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961337" y="3904995"/>
            <a:ext cx="809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GATE 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961337" y="5614053"/>
            <a:ext cx="809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GATE 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166356" y="4243272"/>
            <a:ext cx="809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GATE 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630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247604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Generator(C </a:t>
            </a:r>
            <a:r>
              <a:rPr lang="en-US" altLang="ko-KR" sz="1800" dirty="0" smtClean="0"/>
              <a:t>circuit</a:t>
            </a:r>
            <a:r>
              <a:rPr lang="en-US" altLang="ko-KR" sz="2400" dirty="0" smtClean="0"/>
              <a:t>, lambda)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C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컴퓨팅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itchFamily="2" charset="2"/>
              </a:rPr>
              <a:t>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연산 회로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en-US" altLang="ko-KR" sz="2400" b="1" dirty="0" smtClean="0">
                <a:sym typeface="Wingdings" pitchFamily="2" charset="2"/>
              </a:rPr>
              <a:t>R1CS </a:t>
            </a:r>
            <a:r>
              <a:rPr lang="en-US" altLang="ko-KR" sz="2400" dirty="0" smtClean="0">
                <a:sym typeface="Wingdings" pitchFamily="2" charset="2"/>
              </a:rPr>
              <a:t> QAP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ko-KR" altLang="en-US" sz="2400" dirty="0" smtClean="0">
                <a:sym typeface="Wingdings" pitchFamily="2" charset="2"/>
              </a:rPr>
              <a:t>각 </a:t>
            </a:r>
            <a:r>
              <a:rPr lang="ko-KR" altLang="en-US" sz="2400" dirty="0" err="1" smtClean="0">
                <a:sym typeface="Wingdings" pitchFamily="2" charset="2"/>
              </a:rPr>
              <a:t>게이트에</a:t>
            </a:r>
            <a:r>
              <a:rPr lang="ko-KR" altLang="en-US" sz="2400" dirty="0" smtClean="0">
                <a:sym typeface="Wingdings" pitchFamily="2" charset="2"/>
              </a:rPr>
              <a:t> 대해 주어진 입출력 값이 유효한지 확인</a:t>
            </a:r>
            <a:r>
              <a:rPr lang="en-US" altLang="ko-KR" sz="2400" dirty="0">
                <a:sym typeface="Wingdings" pitchFamily="2" charset="2"/>
              </a:rPr>
              <a:t/>
            </a:r>
            <a:br>
              <a:rPr lang="en-US" altLang="ko-KR" sz="2400" dirty="0">
                <a:sym typeface="Wingdings" pitchFamily="2" charset="2"/>
              </a:rPr>
            </a:br>
            <a:r>
              <a:rPr lang="ko-KR" altLang="en-US" sz="2400" dirty="0" smtClean="0">
                <a:sym typeface="Wingdings" pitchFamily="2" charset="2"/>
              </a:rPr>
              <a:t>각각의 </a:t>
            </a:r>
            <a:r>
              <a:rPr lang="ko-KR" altLang="en-US" sz="2400" dirty="0" err="1" smtClean="0">
                <a:sym typeface="Wingdings" pitchFamily="2" charset="2"/>
              </a:rPr>
              <a:t>게이트</a:t>
            </a:r>
            <a:r>
              <a:rPr lang="ko-KR" altLang="en-US" sz="2400" dirty="0" smtClean="0">
                <a:sym typeface="Wingdings" pitchFamily="2" charset="2"/>
              </a:rPr>
              <a:t> 별 제약사항의 유효성을 일일이 </a:t>
            </a:r>
            <a:r>
              <a:rPr lang="ko-KR" altLang="en-US" sz="2400" dirty="0" err="1" smtClean="0">
                <a:sym typeface="Wingdings" pitchFamily="2" charset="2"/>
              </a:rPr>
              <a:t>검사해야함</a:t>
            </a:r>
            <a:endParaRPr lang="en-US" altLang="ko-KR" sz="2400" dirty="0" smtClean="0">
              <a:sym typeface="Wingdings" pitchFamily="2" charset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7909" y="3828795"/>
            <a:ext cx="809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GATE 1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381898" y="3828795"/>
            <a:ext cx="809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GATE 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144250" y="3940596"/>
            <a:ext cx="809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GATE 3</a:t>
            </a:r>
            <a:endParaRPr lang="ko-KR" altLang="en-US" sz="1400" dirty="0"/>
          </a:p>
        </p:txBody>
      </p:sp>
      <p:grpSp>
        <p:nvGrpSpPr>
          <p:cNvPr id="51" name="그룹 50"/>
          <p:cNvGrpSpPr/>
          <p:nvPr/>
        </p:nvGrpSpPr>
        <p:grpSpPr>
          <a:xfrm>
            <a:off x="477081" y="4448629"/>
            <a:ext cx="2380342" cy="990600"/>
            <a:chOff x="937909" y="4448629"/>
            <a:chExt cx="2380342" cy="990600"/>
          </a:xfrm>
        </p:grpSpPr>
        <p:sp>
          <p:nvSpPr>
            <p:cNvPr id="35" name="직사각형 34"/>
            <p:cNvSpPr/>
            <p:nvPr/>
          </p:nvSpPr>
          <p:spPr>
            <a:xfrm>
              <a:off x="937909" y="4448629"/>
              <a:ext cx="388257" cy="388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37909" y="5050972"/>
              <a:ext cx="388257" cy="388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b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747233" y="4831141"/>
              <a:ext cx="305752" cy="30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+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/>
            <p:cNvCxnSpPr>
              <a:stCxn id="35" idx="3"/>
              <a:endCxn id="37" idx="1"/>
            </p:cNvCxnSpPr>
            <p:nvPr/>
          </p:nvCxnSpPr>
          <p:spPr>
            <a:xfrm>
              <a:off x="1326166" y="4642758"/>
              <a:ext cx="465843" cy="233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6" idx="3"/>
              <a:endCxn id="37" idx="3"/>
            </p:cNvCxnSpPr>
            <p:nvPr/>
          </p:nvCxnSpPr>
          <p:spPr>
            <a:xfrm flipV="1">
              <a:off x="1326166" y="5092117"/>
              <a:ext cx="465843" cy="1529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7" idx="6"/>
              <a:endCxn id="46" idx="1"/>
            </p:cNvCxnSpPr>
            <p:nvPr/>
          </p:nvCxnSpPr>
          <p:spPr>
            <a:xfrm flipV="1">
              <a:off x="2052985" y="4980216"/>
              <a:ext cx="343610" cy="38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2396595" y="4786087"/>
              <a:ext cx="921656" cy="388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a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> + b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499680" y="4441372"/>
            <a:ext cx="2380342" cy="990600"/>
            <a:chOff x="937909" y="4448629"/>
            <a:chExt cx="2380342" cy="990600"/>
          </a:xfrm>
        </p:grpSpPr>
        <p:sp>
          <p:nvSpPr>
            <p:cNvPr id="54" name="직사각형 53"/>
            <p:cNvSpPr/>
            <p:nvPr/>
          </p:nvSpPr>
          <p:spPr>
            <a:xfrm>
              <a:off x="937909" y="4448629"/>
              <a:ext cx="388257" cy="388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b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37909" y="5050972"/>
              <a:ext cx="388257" cy="388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c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1747233" y="4831141"/>
              <a:ext cx="305752" cy="30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x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직선 화살표 연결선 56"/>
            <p:cNvCxnSpPr>
              <a:stCxn id="54" idx="3"/>
              <a:endCxn id="56" idx="1"/>
            </p:cNvCxnSpPr>
            <p:nvPr/>
          </p:nvCxnSpPr>
          <p:spPr>
            <a:xfrm>
              <a:off x="1326166" y="4642758"/>
              <a:ext cx="465843" cy="233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55" idx="3"/>
              <a:endCxn id="56" idx="3"/>
            </p:cNvCxnSpPr>
            <p:nvPr/>
          </p:nvCxnSpPr>
          <p:spPr>
            <a:xfrm flipV="1">
              <a:off x="1326166" y="5092117"/>
              <a:ext cx="465843" cy="1529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56" idx="6"/>
              <a:endCxn id="60" idx="1"/>
            </p:cNvCxnSpPr>
            <p:nvPr/>
          </p:nvCxnSpPr>
          <p:spPr>
            <a:xfrm flipV="1">
              <a:off x="2052985" y="4980216"/>
              <a:ext cx="343610" cy="38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2396595" y="4786087"/>
              <a:ext cx="921656" cy="388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b </a:t>
              </a:r>
              <a:r>
                <a:rPr lang="en-US" altLang="ko-KR" sz="2400" dirty="0">
                  <a:solidFill>
                    <a:schemeClr val="tx1"/>
                  </a:solidFill>
                </a:rPr>
                <a:t>x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</a:rPr>
                <a:t>c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749143" y="4548415"/>
            <a:ext cx="4238170" cy="990600"/>
            <a:chOff x="6749143" y="4548415"/>
            <a:chExt cx="4238170" cy="990600"/>
          </a:xfrm>
        </p:grpSpPr>
        <p:sp>
          <p:nvSpPr>
            <p:cNvPr id="62" name="직사각형 61"/>
            <p:cNvSpPr/>
            <p:nvPr/>
          </p:nvSpPr>
          <p:spPr>
            <a:xfrm>
              <a:off x="6749143" y="4548415"/>
              <a:ext cx="997855" cy="388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 + b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749143" y="5150758"/>
              <a:ext cx="997855" cy="388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b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> x c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8168065" y="4930927"/>
              <a:ext cx="305752" cy="30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x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62" idx="3"/>
              <a:endCxn id="64" idx="1"/>
            </p:cNvCxnSpPr>
            <p:nvPr/>
          </p:nvCxnSpPr>
          <p:spPr>
            <a:xfrm>
              <a:off x="7746998" y="4742544"/>
              <a:ext cx="465843" cy="233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3" idx="3"/>
              <a:endCxn id="64" idx="3"/>
            </p:cNvCxnSpPr>
            <p:nvPr/>
          </p:nvCxnSpPr>
          <p:spPr>
            <a:xfrm flipV="1">
              <a:off x="7746998" y="5191903"/>
              <a:ext cx="465843" cy="1529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4" idx="6"/>
              <a:endCxn id="68" idx="1"/>
            </p:cNvCxnSpPr>
            <p:nvPr/>
          </p:nvCxnSpPr>
          <p:spPr>
            <a:xfrm flipV="1">
              <a:off x="8473817" y="5080002"/>
              <a:ext cx="343609" cy="38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8817426" y="4885873"/>
              <a:ext cx="2169887" cy="388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2400" dirty="0" err="1" smtClean="0">
                  <a:solidFill>
                    <a:schemeClr val="tx1"/>
                  </a:solidFill>
                </a:rPr>
                <a:t>a+b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>) </a:t>
              </a:r>
              <a:r>
                <a:rPr lang="en-US" altLang="ko-KR" sz="2400" dirty="0">
                  <a:solidFill>
                    <a:schemeClr val="tx1"/>
                  </a:solidFill>
                </a:rPr>
                <a:t>x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> b x c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13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621180" cy="267626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C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컴퓨팅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itchFamily="2" charset="2"/>
              </a:rPr>
              <a:t>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연산 회로 </a:t>
            </a:r>
            <a:r>
              <a:rPr lang="en-US" altLang="ko-KR" sz="2400" dirty="0" smtClean="0">
                <a:sym typeface="Wingdings" pitchFamily="2" charset="2"/>
              </a:rPr>
              <a:t> R1CS</a:t>
            </a:r>
            <a:r>
              <a:rPr lang="en-US" altLang="ko-KR" sz="2400" b="1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en-US" altLang="ko-KR" sz="2400" b="1" dirty="0" smtClean="0">
                <a:sym typeface="Wingdings" pitchFamily="2" charset="2"/>
              </a:rPr>
              <a:t>QAP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하나씩 확인해야 하는 비효율성을 개선하기 위해 </a:t>
            </a:r>
            <a:r>
              <a:rPr lang="en-US" altLang="ko-KR" sz="2400" dirty="0" smtClean="0">
                <a:sym typeface="Wingdings" pitchFamily="2" charset="2"/>
              </a:rPr>
              <a:t>QAP(Quadratic Arithmetic Program) </a:t>
            </a:r>
            <a:r>
              <a:rPr lang="ko-KR" altLang="en-US" sz="2400" dirty="0" smtClean="0">
                <a:sym typeface="Wingdings" pitchFamily="2" charset="2"/>
              </a:rPr>
              <a:t>도입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임의의 </a:t>
            </a:r>
            <a:r>
              <a:rPr lang="ko-KR" altLang="en-US" sz="2400" dirty="0" err="1" smtClean="0">
                <a:sym typeface="Wingdings" pitchFamily="2" charset="2"/>
              </a:rPr>
              <a:t>게이트</a:t>
            </a:r>
            <a:r>
              <a:rPr lang="ko-KR" altLang="en-US" sz="2400" dirty="0" smtClean="0">
                <a:sym typeface="Wingdings" pitchFamily="2" charset="2"/>
              </a:rPr>
              <a:t> 값을 변수에 대입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ko-KR" altLang="en-US" sz="2400" dirty="0" smtClean="0">
                <a:sym typeface="Wingdings" pitchFamily="2" charset="2"/>
              </a:rPr>
              <a:t>해당 </a:t>
            </a:r>
            <a:r>
              <a:rPr lang="ko-KR" altLang="en-US" sz="2400" dirty="0" err="1" smtClean="0">
                <a:sym typeface="Wingdings" pitchFamily="2" charset="2"/>
              </a:rPr>
              <a:t>게이트</a:t>
            </a:r>
            <a:r>
              <a:rPr lang="ko-KR" altLang="en-US" sz="2400" dirty="0" smtClean="0">
                <a:sym typeface="Wingdings" pitchFamily="2" charset="2"/>
              </a:rPr>
              <a:t> 값에 해당하는 </a:t>
            </a:r>
            <a:r>
              <a:rPr lang="ko-KR" altLang="en-US" sz="2400" dirty="0" err="1" smtClean="0">
                <a:sym typeface="Wingdings" pitchFamily="2" charset="2"/>
              </a:rPr>
              <a:t>게이트의</a:t>
            </a:r>
            <a:r>
              <a:rPr lang="ko-KR" altLang="en-US" sz="2400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R1CS</a:t>
            </a:r>
            <a:r>
              <a:rPr lang="ko-KR" altLang="en-US" sz="2400" dirty="0" smtClean="0">
                <a:sym typeface="Wingdings" pitchFamily="2" charset="2"/>
              </a:rPr>
              <a:t> 형태가 나오는 다항식으로 표현</a:t>
            </a:r>
            <a:endParaRPr lang="en-US" altLang="ko-KR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7254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621180" cy="17213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/>
              <a:t>C</a:t>
            </a:r>
            <a:br>
              <a:rPr lang="en-US" altLang="ko-KR" sz="1800" dirty="0" smtClean="0"/>
            </a:br>
            <a:r>
              <a:rPr lang="en-US" altLang="ko-KR" sz="1800" dirty="0" smtClean="0"/>
              <a:t>- </a:t>
            </a:r>
            <a:r>
              <a:rPr lang="ko-KR" altLang="en-US" sz="1800" dirty="0" smtClean="0"/>
              <a:t>컴퓨팅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ym typeface="Wingdings" pitchFamily="2" charset="2"/>
              </a:rPr>
              <a:t>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연산 회로 </a:t>
            </a:r>
            <a:r>
              <a:rPr lang="en-US" altLang="ko-KR" sz="1800" dirty="0" smtClean="0">
                <a:sym typeface="Wingdings" pitchFamily="2" charset="2"/>
              </a:rPr>
              <a:t> R1CS</a:t>
            </a:r>
            <a:r>
              <a:rPr lang="en-US" altLang="ko-KR" sz="1800" b="1" dirty="0" smtClean="0">
                <a:sym typeface="Wingdings" pitchFamily="2" charset="2"/>
              </a:rPr>
              <a:t>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en-US" altLang="ko-KR" sz="1800" b="1" dirty="0" smtClean="0">
                <a:sym typeface="Wingdings" pitchFamily="2" charset="2"/>
              </a:rPr>
              <a:t>QAP</a:t>
            </a: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>- </a:t>
            </a:r>
            <a:r>
              <a:rPr lang="ko-KR" altLang="en-US" sz="1800" dirty="0" smtClean="0">
                <a:sym typeface="Wingdings" pitchFamily="2" charset="2"/>
              </a:rPr>
              <a:t>임의의 </a:t>
            </a:r>
            <a:r>
              <a:rPr lang="ko-KR" altLang="en-US" sz="1800" dirty="0" err="1" smtClean="0">
                <a:sym typeface="Wingdings" pitchFamily="2" charset="2"/>
              </a:rPr>
              <a:t>게이트</a:t>
            </a:r>
            <a:r>
              <a:rPr lang="ko-KR" altLang="en-US" sz="1800" dirty="0" smtClean="0">
                <a:sym typeface="Wingdings" pitchFamily="2" charset="2"/>
              </a:rPr>
              <a:t> 값을 변수에 대입 </a:t>
            </a:r>
            <a:r>
              <a:rPr lang="en-US" altLang="ko-KR" sz="1800" dirty="0" smtClean="0">
                <a:sym typeface="Wingdings" pitchFamily="2" charset="2"/>
              </a:rPr>
              <a:t> </a:t>
            </a:r>
            <a:r>
              <a:rPr lang="ko-KR" altLang="en-US" sz="1800" dirty="0" smtClean="0">
                <a:sym typeface="Wingdings" pitchFamily="2" charset="2"/>
              </a:rPr>
              <a:t>해당 </a:t>
            </a:r>
            <a:r>
              <a:rPr lang="ko-KR" altLang="en-US" sz="1800" dirty="0" err="1" smtClean="0">
                <a:sym typeface="Wingdings" pitchFamily="2" charset="2"/>
              </a:rPr>
              <a:t>게이트</a:t>
            </a:r>
            <a:r>
              <a:rPr lang="ko-KR" altLang="en-US" sz="1800" dirty="0" smtClean="0">
                <a:sym typeface="Wingdings" pitchFamily="2" charset="2"/>
              </a:rPr>
              <a:t> 값에 해당하는 </a:t>
            </a:r>
            <a:r>
              <a:rPr lang="ko-KR" altLang="en-US" sz="1800" dirty="0" err="1" smtClean="0">
                <a:sym typeface="Wingdings" pitchFamily="2" charset="2"/>
              </a:rPr>
              <a:t>게이트의</a:t>
            </a:r>
            <a:r>
              <a:rPr lang="ko-KR" altLang="en-US" sz="1800" dirty="0" smtClean="0">
                <a:sym typeface="Wingdings" pitchFamily="2" charset="2"/>
              </a:rPr>
              <a:t> </a:t>
            </a:r>
            <a:r>
              <a:rPr lang="en-US" altLang="ko-KR" sz="1800" dirty="0" smtClean="0">
                <a:sym typeface="Wingdings" pitchFamily="2" charset="2"/>
              </a:rPr>
              <a:t/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>   R1CS</a:t>
            </a:r>
            <a:r>
              <a:rPr lang="ko-KR" altLang="en-US" sz="1800" dirty="0" smtClean="0">
                <a:sym typeface="Wingdings" pitchFamily="2" charset="2"/>
              </a:rPr>
              <a:t> 형태가 나오는 다항식으로 표현</a:t>
            </a:r>
            <a:endParaRPr lang="en-US" altLang="ko-KR" sz="1800" dirty="0" smtClean="0">
              <a:sym typeface="Wingdings" pitchFamily="2" charset="2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7081" y="4642758"/>
            <a:ext cx="2380342" cy="1458067"/>
            <a:chOff x="477081" y="3981162"/>
            <a:chExt cx="2380342" cy="1458067"/>
          </a:xfrm>
        </p:grpSpPr>
        <p:sp>
          <p:nvSpPr>
            <p:cNvPr id="41" name="TextBox 40"/>
            <p:cNvSpPr txBox="1"/>
            <p:nvPr/>
          </p:nvSpPr>
          <p:spPr>
            <a:xfrm>
              <a:off x="1331181" y="3981162"/>
              <a:ext cx="8093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GATE 1</a:t>
              </a:r>
              <a:endParaRPr lang="ko-KR" altLang="en-US" sz="1400" dirty="0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477081" y="4448629"/>
              <a:ext cx="2380342" cy="990600"/>
              <a:chOff x="937909" y="4448629"/>
              <a:chExt cx="2380342" cy="9906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937909" y="4448629"/>
                <a:ext cx="388257" cy="388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a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37909" y="5050972"/>
                <a:ext cx="388257" cy="388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747233" y="4831141"/>
                <a:ext cx="305752" cy="3057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+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화살표 연결선 39"/>
              <p:cNvCxnSpPr>
                <a:stCxn id="35" idx="3"/>
                <a:endCxn id="37" idx="1"/>
              </p:cNvCxnSpPr>
              <p:nvPr/>
            </p:nvCxnSpPr>
            <p:spPr>
              <a:xfrm>
                <a:off x="1326166" y="4642758"/>
                <a:ext cx="465843" cy="2331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>
                <a:stCxn id="36" idx="3"/>
                <a:endCxn id="37" idx="3"/>
              </p:cNvCxnSpPr>
              <p:nvPr/>
            </p:nvCxnSpPr>
            <p:spPr>
              <a:xfrm flipV="1">
                <a:off x="1326166" y="5092117"/>
                <a:ext cx="465843" cy="152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>
                <a:stCxn id="37" idx="6"/>
                <a:endCxn id="46" idx="1"/>
              </p:cNvCxnSpPr>
              <p:nvPr/>
            </p:nvCxnSpPr>
            <p:spPr>
              <a:xfrm flipV="1">
                <a:off x="2052985" y="4980216"/>
                <a:ext cx="343610" cy="3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직사각형 45"/>
              <p:cNvSpPr/>
              <p:nvPr/>
            </p:nvSpPr>
            <p:spPr>
              <a:xfrm>
                <a:off x="2396595" y="4786087"/>
                <a:ext cx="921656" cy="388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a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 + b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3499680" y="4671263"/>
            <a:ext cx="2380342" cy="1456579"/>
            <a:chOff x="3499680" y="3975393"/>
            <a:chExt cx="2380342" cy="1456579"/>
          </a:xfrm>
        </p:grpSpPr>
        <p:sp>
          <p:nvSpPr>
            <p:cNvPr id="42" name="TextBox 41"/>
            <p:cNvSpPr txBox="1"/>
            <p:nvPr/>
          </p:nvSpPr>
          <p:spPr>
            <a:xfrm>
              <a:off x="4309004" y="3975393"/>
              <a:ext cx="809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GATE 2</a:t>
              </a:r>
              <a:endParaRPr lang="ko-KR" altLang="en-US" sz="1400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3499680" y="4441372"/>
              <a:ext cx="2380342" cy="990600"/>
              <a:chOff x="937909" y="4448629"/>
              <a:chExt cx="2380342" cy="99060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937909" y="4448629"/>
                <a:ext cx="388257" cy="388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b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37909" y="5050972"/>
                <a:ext cx="388257" cy="388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c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747233" y="4831141"/>
                <a:ext cx="305752" cy="3057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직선 화살표 연결선 56"/>
              <p:cNvCxnSpPr>
                <a:stCxn id="54" idx="3"/>
                <a:endCxn id="56" idx="1"/>
              </p:cNvCxnSpPr>
              <p:nvPr/>
            </p:nvCxnSpPr>
            <p:spPr>
              <a:xfrm>
                <a:off x="1326166" y="4642758"/>
                <a:ext cx="465843" cy="2331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/>
              <p:cNvCxnSpPr>
                <a:stCxn id="55" idx="3"/>
                <a:endCxn id="56" idx="3"/>
              </p:cNvCxnSpPr>
              <p:nvPr/>
            </p:nvCxnSpPr>
            <p:spPr>
              <a:xfrm flipV="1">
                <a:off x="1326166" y="5092117"/>
                <a:ext cx="465843" cy="152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/>
              <p:cNvCxnSpPr>
                <a:stCxn id="56" idx="6"/>
                <a:endCxn id="60" idx="1"/>
              </p:cNvCxnSpPr>
              <p:nvPr/>
            </p:nvCxnSpPr>
            <p:spPr>
              <a:xfrm flipV="1">
                <a:off x="2052985" y="4980216"/>
                <a:ext cx="343610" cy="3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직사각형 59"/>
              <p:cNvSpPr/>
              <p:nvPr/>
            </p:nvSpPr>
            <p:spPr>
              <a:xfrm>
                <a:off x="2396595" y="4786087"/>
                <a:ext cx="921656" cy="388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b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c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6749143" y="4605459"/>
            <a:ext cx="4049486" cy="1451821"/>
            <a:chOff x="6749143" y="4087194"/>
            <a:chExt cx="4049486" cy="1451821"/>
          </a:xfrm>
        </p:grpSpPr>
        <p:sp>
          <p:nvSpPr>
            <p:cNvPr id="43" name="TextBox 42"/>
            <p:cNvSpPr txBox="1"/>
            <p:nvPr/>
          </p:nvSpPr>
          <p:spPr>
            <a:xfrm>
              <a:off x="8320941" y="4087194"/>
              <a:ext cx="809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GATE 3</a:t>
              </a:r>
              <a:endParaRPr lang="ko-KR" altLang="en-US" sz="1400" dirty="0"/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6749143" y="4548415"/>
              <a:ext cx="4049486" cy="990600"/>
              <a:chOff x="6749143" y="4548415"/>
              <a:chExt cx="4049486" cy="990600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749143" y="4548415"/>
                <a:ext cx="997855" cy="388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a + b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749143" y="5150758"/>
                <a:ext cx="997855" cy="388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 x c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8168065" y="4930927"/>
                <a:ext cx="305752" cy="3057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x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직선 화살표 연결선 64"/>
              <p:cNvCxnSpPr>
                <a:stCxn id="62" idx="3"/>
                <a:endCxn id="64" idx="1"/>
              </p:cNvCxnSpPr>
              <p:nvPr/>
            </p:nvCxnSpPr>
            <p:spPr>
              <a:xfrm>
                <a:off x="7746998" y="4742544"/>
                <a:ext cx="465843" cy="2331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>
                <a:stCxn id="63" idx="3"/>
                <a:endCxn id="64" idx="3"/>
              </p:cNvCxnSpPr>
              <p:nvPr/>
            </p:nvCxnSpPr>
            <p:spPr>
              <a:xfrm flipV="1">
                <a:off x="7746998" y="5191903"/>
                <a:ext cx="465843" cy="1529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>
                <a:stCxn id="64" idx="6"/>
                <a:endCxn id="68" idx="1"/>
              </p:cNvCxnSpPr>
              <p:nvPr/>
            </p:nvCxnSpPr>
            <p:spPr>
              <a:xfrm flipV="1">
                <a:off x="8473817" y="5080002"/>
                <a:ext cx="343609" cy="3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/>
              <p:cNvSpPr/>
              <p:nvPr/>
            </p:nvSpPr>
            <p:spPr>
              <a:xfrm>
                <a:off x="8817426" y="4885873"/>
                <a:ext cx="1981203" cy="388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ko-KR" sz="2400" dirty="0" err="1" smtClean="0">
                    <a:solidFill>
                      <a:schemeClr val="tx1"/>
                    </a:solidFill>
                  </a:rPr>
                  <a:t>a+b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x</a:t>
                </a:r>
                <a:r>
                  <a:rPr lang="en-US" altLang="ko-KR" sz="2400" dirty="0" smtClean="0">
                    <a:solidFill>
                      <a:schemeClr val="tx1"/>
                    </a:solidFill>
                  </a:rPr>
                  <a:t> b x c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1735843" y="3018971"/>
            <a:ext cx="7394423" cy="1652292"/>
            <a:chOff x="1735843" y="3018971"/>
            <a:chExt cx="7394423" cy="1652292"/>
          </a:xfrm>
        </p:grpSpPr>
        <p:sp>
          <p:nvSpPr>
            <p:cNvPr id="8" name="TextBox 7"/>
            <p:cNvSpPr txBox="1"/>
            <p:nvPr/>
          </p:nvSpPr>
          <p:spPr>
            <a:xfrm>
              <a:off x="5419194" y="3018971"/>
              <a:ext cx="1155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QAP </a:t>
              </a:r>
              <a:r>
                <a:rPr lang="en-US" altLang="ko-KR" i="1" dirty="0" smtClean="0"/>
                <a:t>P(x)</a:t>
              </a:r>
              <a:endParaRPr lang="ko-KR" altLang="en-US" i="1" dirty="0"/>
            </a:p>
          </p:txBody>
        </p:sp>
        <p:cxnSp>
          <p:nvCxnSpPr>
            <p:cNvPr id="13" name="직선 화살표 연결선 12"/>
            <p:cNvCxnSpPr>
              <a:stCxn id="8" idx="2"/>
              <a:endCxn id="41" idx="0"/>
            </p:cNvCxnSpPr>
            <p:nvPr/>
          </p:nvCxnSpPr>
          <p:spPr>
            <a:xfrm flipH="1">
              <a:off x="1735843" y="3388303"/>
              <a:ext cx="4260913" cy="12544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8" idx="2"/>
              <a:endCxn id="42" idx="0"/>
            </p:cNvCxnSpPr>
            <p:nvPr/>
          </p:nvCxnSpPr>
          <p:spPr>
            <a:xfrm flipH="1">
              <a:off x="4713667" y="3388303"/>
              <a:ext cx="1283089" cy="12829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8" idx="2"/>
              <a:endCxn id="43" idx="0"/>
            </p:cNvCxnSpPr>
            <p:nvPr/>
          </p:nvCxnSpPr>
          <p:spPr>
            <a:xfrm>
              <a:off x="5996756" y="3388303"/>
              <a:ext cx="2728848" cy="12171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669646" y="3711196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smtClean="0"/>
                <a:t>X </a:t>
              </a:r>
              <a:r>
                <a:rPr lang="en-US" altLang="ko-KR" sz="1600" dirty="0" smtClean="0"/>
                <a:t>= 1</a:t>
              </a:r>
              <a:endParaRPr lang="ko-KR" altLang="en-US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355211" y="4202150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smtClean="0"/>
                <a:t>X </a:t>
              </a:r>
              <a:r>
                <a:rPr lang="en-US" altLang="ko-KR" sz="1600" dirty="0" smtClean="0"/>
                <a:t>= 2</a:t>
              </a:r>
              <a:endParaRPr lang="ko-KR" altLang="en-US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459890" y="4015996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smtClean="0"/>
                <a:t>X </a:t>
              </a:r>
              <a:r>
                <a:rPr lang="en-US" altLang="ko-KR" sz="1600" dirty="0" smtClean="0"/>
                <a:t>= 3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436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621180" cy="29840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C</a:t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컴퓨팅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ym typeface="Wingdings" pitchFamily="2" charset="2"/>
              </a:rPr>
              <a:t>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연산 회로 </a:t>
            </a:r>
            <a:r>
              <a:rPr lang="en-US" altLang="ko-KR" sz="2400" dirty="0" smtClean="0">
                <a:sym typeface="Wingdings" pitchFamily="2" charset="2"/>
              </a:rPr>
              <a:t> R1CS</a:t>
            </a:r>
            <a:r>
              <a:rPr lang="en-US" altLang="ko-KR" sz="2400" b="1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en-US" altLang="ko-KR" sz="2400" b="1" dirty="0" smtClean="0">
                <a:sym typeface="Wingdings" pitchFamily="2" charset="2"/>
              </a:rPr>
              <a:t>QAP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임의의 </a:t>
            </a:r>
            <a:r>
              <a:rPr lang="ko-KR" altLang="en-US" sz="2400" dirty="0" err="1" smtClean="0">
                <a:sym typeface="Wingdings" pitchFamily="2" charset="2"/>
              </a:rPr>
              <a:t>게이트</a:t>
            </a:r>
            <a:r>
              <a:rPr lang="ko-KR" altLang="en-US" sz="2400" dirty="0" smtClean="0">
                <a:sym typeface="Wingdings" pitchFamily="2" charset="2"/>
              </a:rPr>
              <a:t> 값을 변수에 대입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ko-KR" altLang="en-US" sz="2400" dirty="0" smtClean="0">
                <a:sym typeface="Wingdings" pitchFamily="2" charset="2"/>
              </a:rPr>
              <a:t>해당 </a:t>
            </a:r>
            <a:r>
              <a:rPr lang="ko-KR" altLang="en-US" sz="2400" dirty="0" err="1" smtClean="0">
                <a:sym typeface="Wingdings" pitchFamily="2" charset="2"/>
              </a:rPr>
              <a:t>게이트</a:t>
            </a:r>
            <a:r>
              <a:rPr lang="ko-KR" altLang="en-US" sz="2400" dirty="0" smtClean="0">
                <a:sym typeface="Wingdings" pitchFamily="2" charset="2"/>
              </a:rPr>
              <a:t> 값에 해당하는 </a:t>
            </a:r>
            <a:r>
              <a:rPr lang="ko-KR" altLang="en-US" sz="2400" dirty="0" err="1" smtClean="0">
                <a:sym typeface="Wingdings" pitchFamily="2" charset="2"/>
              </a:rPr>
              <a:t>게이트의</a:t>
            </a:r>
            <a:r>
              <a:rPr lang="ko-KR" altLang="en-US" sz="2400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R1CS</a:t>
            </a:r>
            <a:r>
              <a:rPr lang="ko-KR" altLang="en-US" sz="2400" dirty="0" smtClean="0">
                <a:sym typeface="Wingdings" pitchFamily="2" charset="2"/>
              </a:rPr>
              <a:t> 형태가 나오는 다항식으로 표현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ym typeface="Wingdings" pitchFamily="2" charset="2"/>
              </a:rPr>
              <a:t>목표 다항식</a:t>
            </a:r>
            <a:r>
              <a:rPr lang="en-US" altLang="ko-KR" sz="2400" dirty="0" smtClean="0">
                <a:sym typeface="Wingdings" pitchFamily="2" charset="2"/>
              </a:rPr>
              <a:t>(</a:t>
            </a:r>
            <a:r>
              <a:rPr lang="en-US" altLang="ko-KR" sz="2400" dirty="0">
                <a:sym typeface="Wingdings" pitchFamily="2" charset="2"/>
              </a:rPr>
              <a:t>T</a:t>
            </a:r>
            <a:r>
              <a:rPr lang="en-US" altLang="ko-KR" sz="2400" dirty="0" smtClean="0">
                <a:sym typeface="Wingdings" pitchFamily="2" charset="2"/>
              </a:rPr>
              <a:t>)</a:t>
            </a:r>
            <a:r>
              <a:rPr lang="ko-KR" altLang="en-US" sz="2400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– P</a:t>
            </a:r>
            <a:r>
              <a:rPr lang="ko-KR" altLang="en-US" sz="2400" dirty="0" smtClean="0">
                <a:sym typeface="Wingdings" pitchFamily="2" charset="2"/>
              </a:rPr>
              <a:t>가 </a:t>
            </a:r>
            <a:r>
              <a:rPr lang="en-US" altLang="ko-KR" sz="2400" dirty="0" smtClean="0">
                <a:sym typeface="Wingdings" pitchFamily="2" charset="2"/>
              </a:rPr>
              <a:t>T</a:t>
            </a:r>
            <a:r>
              <a:rPr lang="ko-KR" altLang="en-US" sz="2400" dirty="0" smtClean="0">
                <a:sym typeface="Wingdings" pitchFamily="2" charset="2"/>
              </a:rPr>
              <a:t>로 나누어 떨어짐을 보이면 유효성 검증 가능</a:t>
            </a:r>
            <a:endParaRPr lang="en-US" altLang="ko-KR" sz="2400" dirty="0" smtClean="0">
              <a:sym typeface="Wingdings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90773" y="4943211"/>
            <a:ext cx="54104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i="1" dirty="0"/>
              <a:t>T</a:t>
            </a:r>
            <a:r>
              <a:rPr lang="en-US" altLang="ko-KR" sz="3200" dirty="0"/>
              <a:t>(x) = (x — 1)(x — 2)(x — 3)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9694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621180" cy="29840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ym typeface="Wingdings" pitchFamily="2" charset="2"/>
              </a:rPr>
              <a:t>Generator</a:t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dirty="0" smtClean="0">
              <a:sym typeface="Wingdings" pitchFamily="2" charset="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9257" y="2019113"/>
            <a:ext cx="1089080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template&lt;typename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ppzksnark_ppT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r1cs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_ppzksnark_keypair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ppzksnark_ppT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generate_keypair()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typedef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Fr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ppzksnark_ppT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FieldT;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protoboard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FieldT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pb;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payment_in_out_gadget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FieldT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g(pb);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g.generate_payment_in_out_constraints();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r1cs_constraint_system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FieldT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constraint_system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pb.get_constraint_system();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cout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&lt;&lt;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"Number of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R1CS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63A35C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constraints: "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&lt;&lt;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constraint_system.num_constraints()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&lt;&lt;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endl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return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r1cs_ppzksnark_generator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&lt;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ppzksnark_ppT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(constraint_system);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3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endParaRPr lang="ko-KR" altLang="en-US" dirty="0"/>
          </a:p>
        </p:txBody>
      </p:sp>
      <p:sp>
        <p:nvSpPr>
          <p:cNvPr id="3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340496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2. P(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, x, w)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smtClean="0"/>
              <a:t>- Input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값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pk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증명 키</a:t>
            </a:r>
            <a:r>
              <a:rPr lang="en-US" altLang="ko-KR" sz="2400" dirty="0" smtClean="0"/>
              <a:t>), x(</a:t>
            </a:r>
            <a:r>
              <a:rPr lang="ko-KR" altLang="en-US" sz="2400" dirty="0" smtClean="0"/>
              <a:t>공개</a:t>
            </a:r>
            <a:r>
              <a:rPr lang="en-US" altLang="ko-KR" sz="2400" dirty="0" smtClean="0"/>
              <a:t>), w(</a:t>
            </a:r>
            <a:r>
              <a:rPr lang="ko-KR" altLang="en-US" sz="2400" dirty="0" smtClean="0"/>
              <a:t>비공개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ym typeface="Wingdings" pitchFamily="2" charset="2"/>
              </a:rPr>
              <a:t>Output </a:t>
            </a:r>
            <a:r>
              <a:rPr lang="ko-KR" altLang="en-US" sz="2400" dirty="0" smtClean="0">
                <a:sym typeface="Wingdings" pitchFamily="2" charset="2"/>
              </a:rPr>
              <a:t>값</a:t>
            </a:r>
            <a:r>
              <a:rPr lang="en-US" altLang="ko-KR" sz="2400" dirty="0" smtClean="0">
                <a:sym typeface="Wingdings" pitchFamily="2" charset="2"/>
              </a:rPr>
              <a:t>: </a:t>
            </a:r>
            <a:r>
              <a:rPr lang="en-US" altLang="ko-KR" sz="2400" dirty="0" err="1" smtClean="0">
                <a:sym typeface="Wingdings" pitchFamily="2" charset="2"/>
              </a:rPr>
              <a:t>prf</a:t>
            </a:r>
            <a:r>
              <a:rPr lang="en-US" altLang="ko-KR" sz="2400" dirty="0" smtClean="0">
                <a:sym typeface="Wingdings" pitchFamily="2" charset="2"/>
              </a:rPr>
              <a:t> (</a:t>
            </a:r>
            <a:r>
              <a:rPr lang="ko-KR" altLang="en-US" sz="2400" dirty="0" smtClean="0">
                <a:sym typeface="Wingdings" pitchFamily="2" charset="2"/>
              </a:rPr>
              <a:t>증명자가 </a:t>
            </a:r>
            <a:r>
              <a:rPr lang="en-US" altLang="ko-KR" sz="2400" dirty="0" smtClean="0">
                <a:sym typeface="Wingdings" pitchFamily="2" charset="2"/>
              </a:rPr>
              <a:t>w</a:t>
            </a:r>
            <a:r>
              <a:rPr lang="ko-KR" altLang="en-US" sz="2400" dirty="0" smtClean="0">
                <a:sym typeface="Wingdings" pitchFamily="2" charset="2"/>
              </a:rPr>
              <a:t>를 안다는 것을 증명한 값 </a:t>
            </a:r>
            <a:r>
              <a:rPr lang="en-US" altLang="ko-KR" sz="2400" dirty="0" smtClean="0">
                <a:sym typeface="Wingdings" pitchFamily="2" charset="2"/>
              </a:rPr>
              <a:t>- proof)</a:t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err="1" smtClean="0">
                <a:sym typeface="Wingdings" pitchFamily="2" charset="2"/>
              </a:rPr>
              <a:t>prf</a:t>
            </a:r>
            <a:r>
              <a:rPr lang="en-US" altLang="ko-KR" dirty="0" smtClean="0">
                <a:sym typeface="Wingdings" pitchFamily="2" charset="2"/>
              </a:rPr>
              <a:t> = P(</a:t>
            </a:r>
            <a:r>
              <a:rPr lang="en-US" altLang="ko-KR" dirty="0" err="1" smtClean="0">
                <a:sym typeface="Wingdings" pitchFamily="2" charset="2"/>
              </a:rPr>
              <a:t>pk</a:t>
            </a:r>
            <a:r>
              <a:rPr lang="en-US" altLang="ko-KR" dirty="0" smtClean="0">
                <a:sym typeface="Wingdings" pitchFamily="2" charset="2"/>
              </a:rPr>
              <a:t>, x, w)</a:t>
            </a:r>
            <a:endParaRPr lang="en-US" altLang="ko-KR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550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11163" y="1152525"/>
            <a:ext cx="11369675" cy="3404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 smtClean="0"/>
              <a:t>3. V(</a:t>
            </a:r>
            <a:r>
              <a:rPr lang="en-US" altLang="ko-KR" dirty="0" err="1" smtClean="0"/>
              <a:t>vk</a:t>
            </a:r>
            <a:r>
              <a:rPr lang="en-US" altLang="ko-KR" dirty="0" smtClean="0"/>
              <a:t>, x, </a:t>
            </a:r>
            <a:r>
              <a:rPr lang="en-US" altLang="ko-KR" dirty="0" err="1" smtClean="0"/>
              <a:t>prf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/>
              <a:t>- Input</a:t>
            </a:r>
            <a:r>
              <a:rPr lang="ko-KR" altLang="en-US" sz="2400" dirty="0" smtClean="0"/>
              <a:t> 값</a:t>
            </a:r>
            <a:r>
              <a:rPr lang="en-US" altLang="ko-KR" sz="2400" dirty="0" smtClean="0"/>
              <a:t>: </a:t>
            </a:r>
            <a:r>
              <a:rPr lang="en-US" altLang="ko-KR" sz="2400" dirty="0" err="1" smtClean="0"/>
              <a:t>vk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검증 키</a:t>
            </a:r>
            <a:r>
              <a:rPr lang="en-US" altLang="ko-KR" sz="2400" dirty="0" smtClean="0"/>
              <a:t>), x(</a:t>
            </a:r>
            <a:r>
              <a:rPr lang="ko-KR" altLang="en-US" sz="2400" dirty="0" smtClean="0"/>
              <a:t>공개</a:t>
            </a:r>
            <a:r>
              <a:rPr lang="en-US" altLang="ko-KR" sz="2400" dirty="0" smtClean="0"/>
              <a:t>), </a:t>
            </a:r>
            <a:r>
              <a:rPr lang="en-US" altLang="ko-KR" sz="2400" dirty="0" err="1" smtClean="0"/>
              <a:t>prf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공개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400" dirty="0" smtClean="0">
                <a:sym typeface="Wingdings" pitchFamily="2" charset="2"/>
              </a:rPr>
              <a:t>Output </a:t>
            </a:r>
            <a:r>
              <a:rPr lang="ko-KR" altLang="en-US" sz="2400" dirty="0" smtClean="0">
                <a:sym typeface="Wingdings" pitchFamily="2" charset="2"/>
              </a:rPr>
              <a:t>값</a:t>
            </a:r>
            <a:r>
              <a:rPr lang="en-US" altLang="ko-KR" sz="2400" dirty="0" smtClean="0">
                <a:sym typeface="Wingdings" pitchFamily="2" charset="2"/>
              </a:rPr>
              <a:t>: True </a:t>
            </a:r>
            <a:r>
              <a:rPr lang="ko-KR" altLang="en-US" sz="2400" dirty="0" smtClean="0">
                <a:sym typeface="Wingdings" pitchFamily="2" charset="2"/>
              </a:rPr>
              <a:t>또는 </a:t>
            </a:r>
            <a:r>
              <a:rPr lang="en-US" altLang="ko-KR" sz="2400" dirty="0" smtClean="0">
                <a:sym typeface="Wingdings" pitchFamily="2" charset="2"/>
              </a:rPr>
              <a:t>False</a:t>
            </a:r>
            <a:br>
              <a:rPr lang="en-US" altLang="ko-KR" sz="2400" dirty="0" smtClean="0">
                <a:sym typeface="Wingdings" pitchFamily="2" charset="2"/>
              </a:rPr>
            </a:br>
            <a:endParaRPr lang="en-US" altLang="ko-KR" sz="2400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dirty="0" err="1" smtClean="0">
                <a:sym typeface="Wingdings" pitchFamily="2" charset="2"/>
              </a:rPr>
              <a:t>boolean</a:t>
            </a:r>
            <a:r>
              <a:rPr lang="en-US" altLang="ko-KR" dirty="0" smtClean="0">
                <a:sym typeface="Wingdings" pitchFamily="2" charset="2"/>
              </a:rPr>
              <a:t> = V(</a:t>
            </a:r>
            <a:r>
              <a:rPr lang="en-US" altLang="ko-KR" dirty="0" err="1" smtClean="0">
                <a:sym typeface="Wingdings" pitchFamily="2" charset="2"/>
              </a:rPr>
              <a:t>vk</a:t>
            </a:r>
            <a:r>
              <a:rPr lang="en-US" altLang="ko-KR" dirty="0" smtClean="0">
                <a:sym typeface="Wingdings" pitchFamily="2" charset="2"/>
              </a:rPr>
              <a:t>, x, </a:t>
            </a:r>
            <a:r>
              <a:rPr lang="en-US" altLang="ko-KR" dirty="0" err="1" smtClean="0">
                <a:sym typeface="Wingdings" pitchFamily="2" charset="2"/>
              </a:rPr>
              <a:t>prf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en-US" altLang="ko-KR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730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Generator(C </a:t>
            </a:r>
            <a:r>
              <a:rPr lang="en-US" altLang="ko-KR" sz="2000" dirty="0" smtClean="0"/>
              <a:t>circuit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lambda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pk</a:t>
            </a:r>
            <a:r>
              <a:rPr lang="en-US" altLang="ko-KR" sz="2000" dirty="0" smtClean="0">
                <a:sym typeface="Wingdings" pitchFamily="2" charset="2"/>
              </a:rPr>
              <a:t>(proof key)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vk</a:t>
            </a:r>
            <a:r>
              <a:rPr lang="en-US" altLang="ko-KR" sz="2000" dirty="0" smtClean="0">
                <a:sym typeface="Wingdings" pitchFamily="2" charset="2"/>
              </a:rPr>
              <a:t>(verifying key)</a:t>
            </a:r>
            <a:endParaRPr lang="en-US" altLang="ko-KR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Prover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, x </a:t>
            </a:r>
            <a:r>
              <a:rPr lang="en-US" altLang="ko-KR" sz="2000" dirty="0" smtClean="0"/>
              <a:t>public input</a:t>
            </a:r>
            <a:r>
              <a:rPr lang="en-US" altLang="ko-KR" dirty="0" smtClean="0"/>
              <a:t>, w </a:t>
            </a:r>
            <a:r>
              <a:rPr lang="en-US" altLang="ko-KR" sz="2000" dirty="0" smtClean="0"/>
              <a:t>secret input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 proof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Verifier(</a:t>
            </a:r>
            <a:r>
              <a:rPr lang="en-US" altLang="ko-KR" dirty="0" err="1" smtClean="0"/>
              <a:t>vk</a:t>
            </a:r>
            <a:r>
              <a:rPr lang="en-US" altLang="ko-KR" dirty="0" smtClean="0"/>
              <a:t>, x, proof) </a:t>
            </a:r>
            <a:r>
              <a:rPr lang="en-US" altLang="ko-KR" dirty="0" smtClean="0">
                <a:sym typeface="Wingdings" pitchFamily="2" charset="2"/>
              </a:rPr>
              <a:t> true or false</a:t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Lambda: - </a:t>
            </a:r>
            <a:r>
              <a:rPr lang="ko-KR" altLang="en-US" dirty="0" smtClean="0">
                <a:sym typeface="Wingdings" pitchFamily="2" charset="2"/>
              </a:rPr>
              <a:t>그리스 언어로 숫자 </a:t>
            </a:r>
            <a:r>
              <a:rPr lang="en-US" altLang="ko-KR" dirty="0" smtClean="0">
                <a:sym typeface="Wingdings" pitchFamily="2" charset="2"/>
              </a:rPr>
              <a:t>30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	        - </a:t>
            </a:r>
            <a:r>
              <a:rPr lang="ko-KR" altLang="en-US" dirty="0" err="1" smtClean="0">
                <a:sym typeface="Wingdings" pitchFamily="2" charset="2"/>
              </a:rPr>
              <a:t>파이썬</a:t>
            </a:r>
            <a:r>
              <a:rPr lang="ko-KR" altLang="en-US" dirty="0" smtClean="0">
                <a:sym typeface="Wingdings" pitchFamily="2" charset="2"/>
              </a:rPr>
              <a:t> 등의 프로그래밍 언어에서 함수를 정의할 때에 사용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      - </a:t>
            </a:r>
            <a:r>
              <a:rPr lang="ko-KR" altLang="en-US" dirty="0" smtClean="0">
                <a:sym typeface="Wingdings" pitchFamily="2" charset="2"/>
              </a:rPr>
              <a:t>선형대수학에서 </a:t>
            </a:r>
            <a:r>
              <a:rPr lang="ko-KR" altLang="en-US" dirty="0" err="1" smtClean="0">
                <a:sym typeface="Wingdings" pitchFamily="2" charset="2"/>
              </a:rPr>
              <a:t>고윳값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– </a:t>
            </a:r>
            <a:r>
              <a:rPr lang="ko-KR" altLang="en-US" dirty="0" smtClean="0">
                <a:sym typeface="Wingdings" pitchFamily="2" charset="2"/>
              </a:rPr>
              <a:t>변화를 취해도 변하지 않은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2769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Generator(C </a:t>
            </a:r>
            <a:r>
              <a:rPr lang="en-US" altLang="ko-KR" sz="2000" dirty="0" smtClean="0"/>
              <a:t>circuit</a:t>
            </a:r>
            <a:r>
              <a:rPr lang="en-US" altLang="ko-KR" dirty="0" smtClean="0"/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lambda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err="1" smtClean="0">
                <a:sym typeface="Wingdings" pitchFamily="2" charset="2"/>
              </a:rPr>
              <a:t>pk</a:t>
            </a:r>
            <a:r>
              <a:rPr lang="en-US" altLang="ko-KR" sz="2000" dirty="0" smtClean="0">
                <a:sym typeface="Wingdings" pitchFamily="2" charset="2"/>
              </a:rPr>
              <a:t>(proof key)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en-US" altLang="ko-KR" dirty="0" err="1" smtClean="0">
                <a:sym typeface="Wingdings" pitchFamily="2" charset="2"/>
              </a:rPr>
              <a:t>vk</a:t>
            </a:r>
            <a:r>
              <a:rPr lang="en-US" altLang="ko-KR" sz="2000" dirty="0" smtClean="0">
                <a:sym typeface="Wingdings" pitchFamily="2" charset="2"/>
              </a:rPr>
              <a:t>(verifying key)</a:t>
            </a:r>
            <a:endParaRPr lang="en-US" altLang="ko-KR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Prover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, x </a:t>
            </a:r>
            <a:r>
              <a:rPr lang="en-US" altLang="ko-KR" sz="2000" dirty="0" smtClean="0"/>
              <a:t>public input</a:t>
            </a:r>
            <a:r>
              <a:rPr lang="en-US" altLang="ko-KR" dirty="0" smtClean="0"/>
              <a:t>, w </a:t>
            </a:r>
            <a:r>
              <a:rPr lang="en-US" altLang="ko-KR" sz="2000" dirty="0" smtClean="0"/>
              <a:t>secret input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 proof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Verifier(</a:t>
            </a:r>
            <a:r>
              <a:rPr lang="en-US" altLang="ko-KR" dirty="0" err="1" smtClean="0"/>
              <a:t>vk</a:t>
            </a:r>
            <a:r>
              <a:rPr lang="en-US" altLang="ko-KR" dirty="0" smtClean="0"/>
              <a:t>, x, proof) </a:t>
            </a:r>
            <a:r>
              <a:rPr lang="en-US" altLang="ko-KR" dirty="0" smtClean="0">
                <a:sym typeface="Wingdings" pitchFamily="2" charset="2"/>
              </a:rPr>
              <a:t> true or false</a:t>
            </a:r>
            <a:br>
              <a:rPr lang="en-US" altLang="ko-KR" dirty="0" smtClean="0">
                <a:sym typeface="Wingdings" pitchFamily="2" charset="2"/>
              </a:rPr>
            </a:br>
            <a:endParaRPr lang="en-US" altLang="ko-KR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Lambda</a:t>
            </a:r>
            <a:r>
              <a:rPr lang="ko-KR" altLang="en-US" dirty="0" smtClean="0"/>
              <a:t>를 알아버리면 가짜 증명을 만들어 버릴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Lambda</a:t>
            </a:r>
            <a:r>
              <a:rPr lang="ko-KR" altLang="en-US" dirty="0" smtClean="0"/>
              <a:t>의 관리가 중요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한번 쓰고 제거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522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 smtClean="0"/>
              <a:t>zk</a:t>
            </a:r>
            <a:r>
              <a:rPr lang="en-US" altLang="ko-KR" smtClean="0"/>
              <a:t>-SNARK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mtClean="0"/>
              <a:t>Zero </a:t>
            </a:r>
            <a:r>
              <a:rPr lang="en-US" altLang="ko-KR"/>
              <a:t>P</a:t>
            </a:r>
            <a:r>
              <a:rPr lang="en-US" altLang="ko-KR" smtClean="0"/>
              <a:t>roof Knowledge(</a:t>
            </a:r>
            <a:r>
              <a:rPr lang="ko-KR" altLang="en-US" err="1" smtClean="0"/>
              <a:t>영지식</a:t>
            </a:r>
            <a:r>
              <a:rPr lang="ko-KR" altLang="en-US" smtClean="0"/>
              <a:t> 증명</a:t>
            </a:r>
            <a:r>
              <a:rPr lang="en-US" altLang="ko-KR" smtClean="0"/>
              <a:t>)</a:t>
            </a:r>
            <a:endParaRPr lang="en-US" altLang="ko-KR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mtClean="0"/>
              <a:t>자신이 알고 있는 특정 정보는 보여주지 않으면서</a:t>
            </a:r>
            <a:endParaRPr lang="en-US" altLang="ko-KR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mtClean="0"/>
              <a:t>  본인이 해당 정보를 알고 있다는 것을 증명하는 증명 방식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Generator(C </a:t>
            </a:r>
            <a:r>
              <a:rPr lang="en-US" altLang="ko-KR" sz="2000" dirty="0" smtClean="0"/>
              <a:t>circuit</a:t>
            </a:r>
            <a:r>
              <a:rPr lang="en-US" altLang="ko-KR" dirty="0" smtClean="0"/>
              <a:t>, lambda) 	  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증명 요구자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err="1" smtClean="0">
                <a:sym typeface="Wingdings" pitchFamily="2" charset="2"/>
              </a:rPr>
              <a:t>검증자</a:t>
            </a:r>
            <a:r>
              <a:rPr lang="en-US" altLang="ko-KR" dirty="0" smtClean="0">
                <a:sym typeface="Wingdings" pitchFamily="2" charset="2"/>
              </a:rPr>
              <a:t>)/</a:t>
            </a:r>
            <a:r>
              <a:rPr lang="ko-KR" altLang="en-US" dirty="0" smtClean="0">
                <a:sym typeface="Wingdings" pitchFamily="2" charset="2"/>
              </a:rPr>
              <a:t>신뢰 기관</a:t>
            </a:r>
            <a:endParaRPr lang="en-US" altLang="ko-KR" sz="2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Prover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, x </a:t>
            </a:r>
            <a:r>
              <a:rPr lang="en-US" altLang="ko-KR" sz="2000" dirty="0" smtClean="0"/>
              <a:t>public input</a:t>
            </a:r>
            <a:r>
              <a:rPr lang="en-US" altLang="ko-KR" dirty="0" smtClean="0"/>
              <a:t>, w </a:t>
            </a:r>
            <a:r>
              <a:rPr lang="en-US" altLang="ko-KR" sz="2000" dirty="0" smtClean="0"/>
              <a:t>secret input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증명 하려는 사람</a:t>
            </a:r>
            <a:endParaRPr lang="en-US" altLang="ko-KR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Verifier(</a:t>
            </a:r>
            <a:r>
              <a:rPr lang="en-US" altLang="ko-KR" dirty="0" err="1" smtClean="0"/>
              <a:t>vk</a:t>
            </a:r>
            <a:r>
              <a:rPr lang="en-US" altLang="ko-KR" dirty="0" smtClean="0"/>
              <a:t>, x, proof) 	    	   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증명 요구자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err="1" smtClean="0">
                <a:sym typeface="Wingdings" pitchFamily="2" charset="2"/>
              </a:rPr>
              <a:t>검증자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2159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zk</a:t>
            </a:r>
            <a:r>
              <a:rPr lang="en-US" altLang="ko-KR" dirty="0" smtClean="0"/>
              <a:t>-SNARK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ERC20 Token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코인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블록체인 상에서 존재하는 디지털 장부에 기록되는 숫자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토큰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컨트랙트에서</a:t>
            </a:r>
            <a:r>
              <a:rPr lang="ko-KR" altLang="en-US" dirty="0" smtClean="0"/>
              <a:t> 존재하는 화폐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4199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zk</a:t>
            </a:r>
            <a:r>
              <a:rPr lang="en-US" altLang="ko-KR" dirty="0" smtClean="0"/>
              <a:t>-SNARK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토큰으로 기능을 하는데 필요한 함수들 구현을 요청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사람들이 모여서 기능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요청 번호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– ERC20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토큰을 보내고 받는 등의 매우 기본적인 함수들 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제일 잘 쓰이는 토큰</a:t>
            </a:r>
            <a:r>
              <a:rPr lang="en-US" altLang="ko-KR" dirty="0" smtClean="0"/>
              <a:t>: ERC20, ERC721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1308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zk</a:t>
            </a:r>
            <a:r>
              <a:rPr lang="en-US" altLang="ko-KR" dirty="0" smtClean="0"/>
              <a:t>-SNARK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ERC20 Token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스마트 </a:t>
            </a:r>
            <a:r>
              <a:rPr lang="ko-KR" altLang="en-US" dirty="0" err="1" smtClean="0"/>
              <a:t>컨트랙트</a:t>
            </a:r>
            <a:r>
              <a:rPr lang="ko-KR" altLang="en-US" dirty="0" smtClean="0"/>
              <a:t> 상에서 아래와 같은 함수로 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mapping (address =&gt; uint256) balances;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u</a:t>
            </a:r>
            <a:r>
              <a:rPr lang="en-US" altLang="ko-KR" dirty="0" smtClean="0"/>
              <a:t>int256: address </a:t>
            </a:r>
            <a:r>
              <a:rPr lang="ko-KR" altLang="en-US" dirty="0" smtClean="0"/>
              <a:t>주소가 갖고 있는 토큰의 양 기록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 </a:t>
            </a:r>
            <a:r>
              <a:rPr lang="en-US" altLang="ko-KR" dirty="0" smtClean="0">
                <a:sym typeface="Wingdings" pitchFamily="2" charset="2"/>
              </a:rPr>
              <a:t> 10 Token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B  15 Token…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91308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zk</a:t>
            </a:r>
            <a:r>
              <a:rPr lang="en-US" altLang="ko-KR" dirty="0" smtClean="0"/>
              <a:t>-SNARK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ERC20 Token with </a:t>
            </a:r>
            <a:r>
              <a:rPr lang="en-US" altLang="ko-KR" b="1" dirty="0" err="1" smtClean="0"/>
              <a:t>zk</a:t>
            </a:r>
            <a:r>
              <a:rPr lang="en-US" altLang="ko-KR" b="1" dirty="0" smtClean="0"/>
              <a:t>-SNARK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토큰을 얼마를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얼마를 갖고 있는지를 감춘다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sz="2600" dirty="0" smtClean="0"/>
              <a:t>- </a:t>
            </a:r>
            <a:r>
              <a:rPr lang="ko-KR" altLang="en-US" sz="2600" dirty="0" smtClean="0"/>
              <a:t>받는 사람과 보내는 사람은 감추지는 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mapping (address =&gt; uint256) balances;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mapping (address =&gt; </a:t>
            </a:r>
            <a:r>
              <a:rPr lang="en-US" altLang="ko-KR" dirty="0" smtClean="0"/>
              <a:t>bytes32) </a:t>
            </a:r>
            <a:r>
              <a:rPr lang="en-US" altLang="ko-KR" dirty="0" err="1" smtClean="0"/>
              <a:t>balanceHashes</a:t>
            </a:r>
            <a:r>
              <a:rPr lang="en-US" altLang="ko-KR" dirty="0" smtClean="0"/>
              <a:t>;  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해시 값들은 공개</a:t>
            </a:r>
            <a:r>
              <a:rPr lang="en-US" altLang="ko-KR" sz="2400" b="1" dirty="0" smtClean="0"/>
              <a:t>)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3918857" y="4615541"/>
            <a:ext cx="449943" cy="49348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06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zk</a:t>
            </a:r>
            <a:r>
              <a:rPr lang="en-US" altLang="ko-KR" dirty="0" smtClean="0"/>
              <a:t>-SNARK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ERC20 Token with </a:t>
            </a:r>
            <a:r>
              <a:rPr lang="en-US" altLang="ko-KR" b="1" dirty="0" err="1" smtClean="0"/>
              <a:t>zk</a:t>
            </a:r>
            <a:r>
              <a:rPr lang="en-US" altLang="ko-KR" b="1" dirty="0" smtClean="0"/>
              <a:t>-SNARK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토큰을 전송할 때 확인하는 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보내려고 하는 양이 본인이 갖고 있는 양 이하인가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본인 잔고보다 초과해서 보내려고 하고 있지는 않은가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balances[</a:t>
            </a:r>
            <a:r>
              <a:rPr lang="en-US" altLang="ko-KR" dirty="0" err="1" smtClean="0"/>
              <a:t>fromAddress</a:t>
            </a:r>
            <a:r>
              <a:rPr lang="en-US" altLang="ko-KR" dirty="0" smtClean="0"/>
              <a:t>] &gt;= value</a:t>
            </a:r>
          </a:p>
        </p:txBody>
      </p:sp>
    </p:spTree>
    <p:extLst>
      <p:ext uri="{BB962C8B-B14F-4D97-AF65-F5344CB8AC3E}">
        <p14:creationId xmlns:p14="http://schemas.microsoft.com/office/powerpoint/2010/main" val="1379424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zk</a:t>
            </a:r>
            <a:r>
              <a:rPr lang="en-US" altLang="ko-KR" dirty="0" smtClean="0"/>
              <a:t>-SNARK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ERC20 Token with </a:t>
            </a:r>
            <a:r>
              <a:rPr lang="en-US" altLang="ko-KR" b="1" dirty="0" err="1" smtClean="0"/>
              <a:t>zk</a:t>
            </a:r>
            <a:r>
              <a:rPr lang="en-US" altLang="ko-KR" b="1" dirty="0" smtClean="0"/>
              <a:t>-SNARK</a:t>
            </a:r>
            <a:br>
              <a:rPr lang="en-US" altLang="ko-KR" b="1" dirty="0" smtClean="0"/>
            </a:br>
            <a:r>
              <a:rPr lang="ko-KR" altLang="en-US" dirty="0" smtClean="0"/>
              <a:t>보내는 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비밀정보</a:t>
            </a:r>
            <a:r>
              <a:rPr lang="en-US" altLang="ko-KR" dirty="0" smtClean="0"/>
              <a:t>(w): </a:t>
            </a:r>
            <a:r>
              <a:rPr lang="ko-KR" altLang="en-US" dirty="0" smtClean="0"/>
              <a:t>갖고 있던 토큰의 양</a:t>
            </a:r>
            <a:r>
              <a:rPr lang="en-US" altLang="ko-KR" dirty="0" smtClean="0"/>
              <a:t>,</a:t>
            </a:r>
            <a:r>
              <a:rPr lang="ko-KR" altLang="en-US" dirty="0" smtClean="0"/>
              <a:t> 보내는 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공개정보</a:t>
            </a:r>
            <a:r>
              <a:rPr lang="en-US" altLang="ko-KR" dirty="0" smtClean="0"/>
              <a:t>(x): - </a:t>
            </a:r>
            <a:r>
              <a:rPr lang="ko-KR" altLang="en-US" dirty="0" smtClean="0"/>
              <a:t>갖고 있던 토큰의 양의 해시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    - </a:t>
            </a:r>
            <a:r>
              <a:rPr lang="ko-KR" altLang="en-US" dirty="0" smtClean="0"/>
              <a:t>보내는 양의 해시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    - </a:t>
            </a:r>
            <a:r>
              <a:rPr lang="ko-KR" altLang="en-US" dirty="0" smtClean="0"/>
              <a:t>보내고 난 뒤 토큰의 양 해시 값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8006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zk</a:t>
            </a:r>
            <a:r>
              <a:rPr lang="en-US" altLang="ko-KR" dirty="0" smtClean="0"/>
              <a:t>-SNARK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ERC20 Token with </a:t>
            </a:r>
            <a:r>
              <a:rPr lang="en-US" altLang="ko-KR" b="1" dirty="0" err="1" smtClean="0"/>
              <a:t>zk</a:t>
            </a:r>
            <a:r>
              <a:rPr lang="en-US" altLang="ko-KR" b="1" dirty="0" smtClean="0"/>
              <a:t>-SNARK</a:t>
            </a:r>
            <a:br>
              <a:rPr lang="en-US" altLang="ko-KR" b="1" dirty="0" smtClean="0"/>
            </a:br>
            <a:r>
              <a:rPr lang="ko-KR" altLang="en-US" dirty="0" err="1" smtClean="0"/>
              <a:t>받</a:t>
            </a:r>
            <a:r>
              <a:rPr lang="ko-KR" altLang="en-US" dirty="0" err="1"/>
              <a:t>는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비밀정보</a:t>
            </a:r>
            <a:r>
              <a:rPr lang="en-US" altLang="ko-KR" dirty="0" smtClean="0"/>
              <a:t>(w): </a:t>
            </a:r>
            <a:r>
              <a:rPr lang="ko-KR" altLang="en-US" dirty="0" smtClean="0"/>
              <a:t>갖고 있던 토큰의 양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받는 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공개정보</a:t>
            </a:r>
            <a:r>
              <a:rPr lang="en-US" altLang="ko-KR" dirty="0" smtClean="0"/>
              <a:t>(x): - </a:t>
            </a:r>
            <a:r>
              <a:rPr lang="ko-KR" altLang="en-US" dirty="0" smtClean="0"/>
              <a:t>갖고 있던 토큰의 양의 해시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    - </a:t>
            </a:r>
            <a:r>
              <a:rPr lang="ko-KR" altLang="en-US" dirty="0" smtClean="0"/>
              <a:t>받는 양의 해시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    - </a:t>
            </a:r>
            <a:r>
              <a:rPr lang="ko-KR" altLang="en-US" dirty="0" smtClean="0"/>
              <a:t>받</a:t>
            </a:r>
            <a:r>
              <a:rPr lang="ko-KR" altLang="en-US" dirty="0"/>
              <a:t>고</a:t>
            </a:r>
            <a:r>
              <a:rPr lang="ko-KR" altLang="en-US" dirty="0" smtClean="0"/>
              <a:t> 난 뒤 토큰의 양 해시 값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37851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zk</a:t>
            </a:r>
            <a:r>
              <a:rPr lang="en-US" altLang="ko-KR" dirty="0" smtClean="0"/>
              <a:t>-SNARK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ERC20 Token with </a:t>
            </a:r>
            <a:r>
              <a:rPr lang="en-US" altLang="ko-KR" b="1" dirty="0" err="1" smtClean="0"/>
              <a:t>zk</a:t>
            </a:r>
            <a:r>
              <a:rPr lang="en-US" altLang="ko-KR" b="1" dirty="0" smtClean="0"/>
              <a:t>-SNARK</a:t>
            </a:r>
            <a:br>
              <a:rPr lang="en-US" altLang="ko-KR" b="1" dirty="0" smtClean="0"/>
            </a:br>
            <a:r>
              <a:rPr lang="ko-KR" altLang="en-US" dirty="0" smtClean="0"/>
              <a:t>보내는 쪽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3486" y="3046982"/>
            <a:ext cx="10438755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function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senderFunction(x, w)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return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(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en-US" altLang="ko-KR" sz="20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   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w.senderBalanceBefore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&gt;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w.value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&amp;&amp;</a:t>
            </a:r>
            <a:endParaRPr kumimoji="1" lang="ko-KR" altLang="ko-KR" sz="20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en-US" altLang="ko-KR" sz="20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   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sha256(w.value)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==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x.hashValue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&amp;&amp;</a:t>
            </a:r>
            <a:endParaRPr kumimoji="1" lang="ko-KR" altLang="ko-KR" sz="20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en-US" altLang="ko-KR" sz="20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   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sha256(w.senderBalanceBefore)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==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x.hashSenderBalanceBefore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&amp;&amp;</a:t>
            </a:r>
            <a:endParaRPr kumimoji="1" lang="ko-KR" altLang="ko-KR" sz="20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    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sha256(w.senderBalanceBefore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-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w.value)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==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x.hashSenderBalanceAfter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225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zk</a:t>
            </a:r>
            <a:r>
              <a:rPr lang="en-US" altLang="ko-KR" dirty="0" smtClean="0"/>
              <a:t>-SNARK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48854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/>
              <a:t>ERC20 Token with </a:t>
            </a:r>
            <a:r>
              <a:rPr lang="en-US" altLang="ko-KR" b="1" dirty="0" err="1" smtClean="0"/>
              <a:t>zk</a:t>
            </a:r>
            <a:r>
              <a:rPr lang="en-US" altLang="ko-KR" b="1" dirty="0" smtClean="0"/>
              <a:t>-SNARK</a:t>
            </a:r>
            <a:br>
              <a:rPr lang="en-US" altLang="ko-KR" b="1" dirty="0" smtClean="0"/>
            </a:br>
            <a:r>
              <a:rPr lang="ko-KR" altLang="en-US" dirty="0"/>
              <a:t>받</a:t>
            </a:r>
            <a:r>
              <a:rPr lang="ko-KR" altLang="en-US" dirty="0" smtClean="0"/>
              <a:t>는 쪽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9943" y="3048941"/>
            <a:ext cx="11003012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function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receiverFunction(x, w)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return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  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sha256(w.value)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==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x.hashValue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&amp;&amp;</a:t>
            </a:r>
            <a:endParaRPr kumimoji="1" lang="ko-KR" altLang="ko-KR" sz="20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  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sha256(w.receiverBalanceBefore)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==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x.hashReceiverBalanceBefore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&amp;&amp;</a:t>
            </a:r>
            <a:endParaRPr kumimoji="1" lang="ko-KR" altLang="ko-KR" sz="20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    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sha256(w.receiverBalanceBefore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+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w.value)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==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x.hashReceiverBalanceAfter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  <a:endParaRPr kumimoji="1" lang="ko-KR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25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162" y="1082933"/>
            <a:ext cx="6579677" cy="49399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1376" y="6144400"/>
            <a:ext cx="77053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hlinkClick r:id="rId3"/>
              </a:rPr>
              <a:t>출처</a:t>
            </a:r>
            <a:r>
              <a:rPr lang="en-US" altLang="ko-KR" sz="900" smtClean="0">
                <a:hlinkClick r:id="rId3"/>
              </a:rPr>
              <a:t>: https</a:t>
            </a:r>
            <a:r>
              <a:rPr lang="en-US" altLang="ko-KR" sz="900">
                <a:hlinkClick r:id="rId3"/>
              </a:rPr>
              <a:t>://www.slideshare.net/IgnatKorchagin/enforcing-web-security-and-privacy-with-zeroknowledge-protocols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34127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4" name="AutoShape 2" descr="ì¤ëì¿ 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 descr="ì¤ëì¿ 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60" y="1964417"/>
            <a:ext cx="3939269" cy="393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3075" y="1140325"/>
            <a:ext cx="10784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ko-KR" altLang="en-US" sz="2800" err="1" smtClean="0"/>
              <a:t>스도쿠</a:t>
            </a:r>
            <a:r>
              <a:rPr lang="ko-KR" altLang="en-US" sz="2800" smtClean="0"/>
              <a:t> 예시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56849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/>
              <a:t>4 x 4 </a:t>
            </a:r>
            <a:r>
              <a:rPr lang="ko-KR" altLang="en-US" smtClean="0"/>
              <a:t>버전 </a:t>
            </a:r>
            <a:r>
              <a:rPr lang="ko-KR" altLang="en-US" err="1" smtClean="0"/>
              <a:t>스도쿠</a:t>
            </a:r>
            <a:endParaRPr lang="en-US" altLang="ko-KR" smtClean="0"/>
          </a:p>
          <a:p>
            <a:pPr>
              <a:lnSpc>
                <a:spcPct val="150000"/>
              </a:lnSpc>
            </a:pPr>
            <a:r>
              <a:rPr lang="ko-KR" altLang="en-US" smtClean="0"/>
              <a:t>참여자</a:t>
            </a:r>
            <a:r>
              <a:rPr lang="en-US" altLang="ko-KR" smtClean="0"/>
              <a:t>: </a:t>
            </a:r>
            <a:r>
              <a:rPr lang="en-US" altLang="ko-KR" err="1" smtClean="0"/>
              <a:t>Prover</a:t>
            </a:r>
            <a:r>
              <a:rPr lang="en-US" altLang="ko-KR" smtClean="0"/>
              <a:t>, Verifier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err="1" smtClean="0"/>
              <a:t>Prover</a:t>
            </a:r>
            <a:r>
              <a:rPr lang="en-US" altLang="ko-KR" smtClean="0"/>
              <a:t>: </a:t>
            </a:r>
            <a:r>
              <a:rPr lang="ko-KR" altLang="en-US" err="1" smtClean="0"/>
              <a:t>스도쿠</a:t>
            </a:r>
            <a:r>
              <a:rPr lang="ko-KR" altLang="en-US" smtClean="0"/>
              <a:t> 답을 공개하지 않고</a:t>
            </a:r>
            <a:r>
              <a:rPr lang="en-US" altLang="ko-KR" smtClean="0"/>
              <a:t>, </a:t>
            </a:r>
            <a:r>
              <a:rPr lang="ko-KR" altLang="en-US" smtClean="0"/>
              <a:t>해당 문제가 풀렸다는 것을 증명</a:t>
            </a:r>
            <a:endParaRPr lang="en-US" altLang="ko-KR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err="1" smtClean="0"/>
              <a:t>Verifer</a:t>
            </a:r>
            <a:r>
              <a:rPr lang="en-US" altLang="ko-KR" smtClean="0"/>
              <a:t>: </a:t>
            </a:r>
            <a:r>
              <a:rPr lang="en-US" altLang="ko-KR" err="1" smtClean="0"/>
              <a:t>Prover</a:t>
            </a:r>
            <a:r>
              <a:rPr lang="ko-KR" altLang="en-US" smtClean="0"/>
              <a:t>가 </a:t>
            </a:r>
            <a:r>
              <a:rPr lang="ko-KR" altLang="en-US" err="1" smtClean="0"/>
              <a:t>스도쿠</a:t>
            </a:r>
            <a:r>
              <a:rPr lang="ko-KR" altLang="en-US" smtClean="0"/>
              <a:t> 답을 알고 있다는 것을 확인하고 싶어함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05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/>
              <a:t>해답 섞</a:t>
            </a:r>
            <a:r>
              <a:rPr lang="ko-KR" altLang="en-US"/>
              <a:t>기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mtClean="0"/>
              <a:t>섞는 패턴과 섞어서 나온 </a:t>
            </a:r>
            <a:r>
              <a:rPr lang="ko-KR" altLang="en-US" err="1" smtClean="0"/>
              <a:t>스도쿠</a:t>
            </a:r>
            <a:r>
              <a:rPr lang="ko-KR" altLang="en-US" smtClean="0"/>
              <a:t> 가리기</a:t>
            </a:r>
            <a:endParaRPr lang="en-US" altLang="ko-KR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err="1" smtClean="0"/>
              <a:t>Verifer</a:t>
            </a:r>
            <a:r>
              <a:rPr lang="ko-KR" altLang="en-US" smtClean="0"/>
              <a:t>가 원하는 해답 공개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mtClean="0"/>
              <a:t>1~3 </a:t>
            </a:r>
            <a:r>
              <a:rPr lang="ko-KR" altLang="en-US" smtClean="0"/>
              <a:t>반복</a:t>
            </a:r>
            <a:endParaRPr lang="en-US" altLang="ko-KR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6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004129" y="1509347"/>
            <a:ext cx="4183742" cy="4242667"/>
            <a:chOff x="4869537" y="1930400"/>
            <a:chExt cx="3606799" cy="3657598"/>
          </a:xfrm>
        </p:grpSpPr>
        <p:sp>
          <p:nvSpPr>
            <p:cNvPr id="4" name="직사각형 3"/>
            <p:cNvSpPr/>
            <p:nvPr/>
          </p:nvSpPr>
          <p:spPr>
            <a:xfrm>
              <a:off x="4869538" y="1930400"/>
              <a:ext cx="783771" cy="78377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1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740394" y="1930400"/>
              <a:ext cx="783771" cy="78377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2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21709" y="1930400"/>
              <a:ext cx="783771" cy="78377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3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7692565" y="1930400"/>
              <a:ext cx="783771" cy="78377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4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69538" y="2866571"/>
              <a:ext cx="783771" cy="78377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4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40394" y="2866571"/>
              <a:ext cx="783771" cy="78377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3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821709" y="2866571"/>
              <a:ext cx="783771" cy="78377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>
                  <a:solidFill>
                    <a:srgbClr val="FFFF00"/>
                  </a:solidFill>
                </a:rPr>
                <a:t>2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692565" y="2866571"/>
              <a:ext cx="783771" cy="78377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1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69537" y="3868056"/>
              <a:ext cx="783771" cy="78377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2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740393" y="3868056"/>
              <a:ext cx="783771" cy="78377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1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21708" y="3868056"/>
              <a:ext cx="783771" cy="7837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4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692564" y="3868056"/>
              <a:ext cx="783771" cy="7837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3</a:t>
              </a:r>
              <a:endParaRPr lang="en-US" altLang="ko-KR" sz="2400" b="1">
                <a:solidFill>
                  <a:srgbClr val="FFFF00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69537" y="4804227"/>
              <a:ext cx="783771" cy="78377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3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740393" y="4804227"/>
              <a:ext cx="783771" cy="78377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4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21708" y="4804227"/>
              <a:ext cx="783771" cy="7837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1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92564" y="4804227"/>
              <a:ext cx="783771" cy="7837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mtClean="0">
                  <a:solidFill>
                    <a:srgbClr val="FFFF00"/>
                  </a:solidFill>
                </a:rPr>
                <a:t>2</a:t>
              </a:r>
              <a:endParaRPr lang="ko-KR" altLang="en-US" sz="2400" b="1">
                <a:solidFill>
                  <a:srgbClr val="FFFF00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37029" y="127851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0</a:t>
            </a:r>
            <a:r>
              <a:rPr lang="en-US" altLang="ko-KR" sz="2400" b="1" smtClean="0"/>
              <a:t>. </a:t>
            </a:r>
            <a:r>
              <a:rPr lang="ko-KR" altLang="en-US" sz="2400" b="1" err="1" smtClean="0"/>
              <a:t>스도쿠</a:t>
            </a:r>
            <a:r>
              <a:rPr lang="ko-KR" altLang="en-US" sz="2400" b="1" smtClean="0"/>
              <a:t> 생성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21220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zk</a:t>
            </a:r>
            <a:r>
              <a:rPr lang="en-US" altLang="ko-KR"/>
              <a:t>-SNARK</a:t>
            </a:r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491672" y="2023745"/>
            <a:ext cx="11199586" cy="3690841"/>
            <a:chOff x="491672" y="1683581"/>
            <a:chExt cx="11199586" cy="3690841"/>
          </a:xfrm>
        </p:grpSpPr>
        <p:grpSp>
          <p:nvGrpSpPr>
            <p:cNvPr id="21" name="그룹 20"/>
            <p:cNvGrpSpPr/>
            <p:nvPr/>
          </p:nvGrpSpPr>
          <p:grpSpPr>
            <a:xfrm>
              <a:off x="491672" y="1878564"/>
              <a:ext cx="3398157" cy="3446018"/>
              <a:chOff x="4869537" y="1930400"/>
              <a:chExt cx="3606799" cy="3657598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869538" y="1930400"/>
                <a:ext cx="783771" cy="78377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1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5740394" y="1930400"/>
                <a:ext cx="783771" cy="78377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2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821709" y="1930400"/>
                <a:ext cx="783771" cy="78377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3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7692565" y="1930400"/>
                <a:ext cx="783771" cy="78377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4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869538" y="2866571"/>
                <a:ext cx="783771" cy="78377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4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740394" y="2866571"/>
                <a:ext cx="783771" cy="78377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3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821709" y="2866571"/>
                <a:ext cx="783771" cy="78377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>
                    <a:solidFill>
                      <a:srgbClr val="FFFF00"/>
                    </a:solidFill>
                  </a:rPr>
                  <a:t>2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7692565" y="2866571"/>
                <a:ext cx="783771" cy="78377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1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869537" y="3868056"/>
                <a:ext cx="783771" cy="78377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2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740393" y="3868056"/>
                <a:ext cx="783771" cy="78377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1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6821708" y="3868056"/>
                <a:ext cx="783771" cy="783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4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692564" y="3868056"/>
                <a:ext cx="783771" cy="783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3</a:t>
                </a:r>
                <a:endParaRPr lang="en-US" altLang="ko-KR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869537" y="4804227"/>
                <a:ext cx="783771" cy="78377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3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5740393" y="4804227"/>
                <a:ext cx="783771" cy="78377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4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6821708" y="4804227"/>
                <a:ext cx="783771" cy="783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1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692564" y="4804227"/>
                <a:ext cx="783771" cy="783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2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293101" y="1928404"/>
              <a:ext cx="3398157" cy="3446018"/>
              <a:chOff x="8293101" y="1928404"/>
              <a:chExt cx="3398157" cy="3446018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8293102" y="1928404"/>
                <a:ext cx="738432" cy="7384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>
                    <a:solidFill>
                      <a:srgbClr val="FFFF00"/>
                    </a:solidFill>
                  </a:rPr>
                  <a:t>4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9113582" y="1928404"/>
                <a:ext cx="738432" cy="7384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>
                    <a:solidFill>
                      <a:srgbClr val="FFFF00"/>
                    </a:solidFill>
                  </a:rPr>
                  <a:t>3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0132346" y="1928404"/>
                <a:ext cx="738432" cy="73843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>
                    <a:solidFill>
                      <a:srgbClr val="FFFF00"/>
                    </a:solidFill>
                  </a:rPr>
                  <a:t>1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0952826" y="1928404"/>
                <a:ext cx="738432" cy="73843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>
                    <a:solidFill>
                      <a:srgbClr val="FFFF00"/>
                    </a:solidFill>
                  </a:rPr>
                  <a:t>2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8293102" y="2810421"/>
                <a:ext cx="738432" cy="7384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2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113582" y="2810421"/>
                <a:ext cx="738432" cy="7384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1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0132346" y="2810421"/>
                <a:ext cx="738432" cy="73843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3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0952826" y="2810421"/>
                <a:ext cx="738432" cy="738432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4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293101" y="3753973"/>
                <a:ext cx="738432" cy="73843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3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9113581" y="3753973"/>
                <a:ext cx="738432" cy="73843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4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10132345" y="3753973"/>
                <a:ext cx="738432" cy="73843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2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0952825" y="3753973"/>
                <a:ext cx="738432" cy="73843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1</a:t>
                </a:r>
                <a:endParaRPr lang="en-US" altLang="ko-KR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293101" y="4635990"/>
                <a:ext cx="738432" cy="73843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1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9113581" y="4635990"/>
                <a:ext cx="738432" cy="73843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2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10132345" y="4635990"/>
                <a:ext cx="738432" cy="73843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4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0952825" y="4635990"/>
                <a:ext cx="738432" cy="738432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mtClean="0">
                    <a:solidFill>
                      <a:srgbClr val="FFFF00"/>
                    </a:solidFill>
                  </a:rPr>
                  <a:t>3</a:t>
                </a:r>
                <a:endParaRPr lang="ko-KR" altLang="en-US" sz="2400" b="1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" name="오른쪽 화살표 2"/>
            <p:cNvSpPr/>
            <p:nvPr/>
          </p:nvSpPr>
          <p:spPr>
            <a:xfrm>
              <a:off x="4615543" y="4248779"/>
              <a:ext cx="3033486" cy="57433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5377543" y="1683581"/>
              <a:ext cx="1509485" cy="2262005"/>
              <a:chOff x="5377543" y="1971947"/>
              <a:chExt cx="1509485" cy="2262005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5377543" y="2409371"/>
                <a:ext cx="1509485" cy="1824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2400" b="1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2400" b="1" smtClean="0">
                    <a:solidFill>
                      <a:schemeClr val="tx1"/>
                    </a:solidFill>
                  </a:rPr>
                  <a:t>1 </a:t>
                </a:r>
                <a:r>
                  <a:rPr lang="en-US" altLang="ko-KR" sz="2400" b="1" smtClean="0">
                    <a:solidFill>
                      <a:schemeClr val="tx1"/>
                    </a:solidFill>
                    <a:sym typeface="Wingdings" pitchFamily="2" charset="2"/>
                  </a:rPr>
                  <a:t> 4</a:t>
                </a:r>
              </a:p>
              <a:p>
                <a:pPr algn="ctr"/>
                <a:r>
                  <a:rPr lang="en-US" altLang="ko-KR" sz="2400" b="1" smtClean="0">
                    <a:solidFill>
                      <a:schemeClr val="tx1"/>
                    </a:solidFill>
                  </a:rPr>
                  <a:t>2 </a:t>
                </a:r>
                <a:r>
                  <a:rPr lang="en-US" altLang="ko-KR" sz="2400" b="1">
                    <a:solidFill>
                      <a:schemeClr val="tx1"/>
                    </a:solidFill>
                    <a:sym typeface="Wingdings" pitchFamily="2" charset="2"/>
                  </a:rPr>
                  <a:t> 3</a:t>
                </a:r>
                <a:endParaRPr lang="en-US" altLang="ko-KR" sz="2400" b="1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2400" b="1" smtClean="0">
                    <a:solidFill>
                      <a:schemeClr val="tx1"/>
                    </a:solidFill>
                  </a:rPr>
                  <a:t>3 </a:t>
                </a:r>
                <a:r>
                  <a:rPr lang="en-US" altLang="ko-KR" sz="2400" b="1">
                    <a:solidFill>
                      <a:schemeClr val="tx1"/>
                    </a:solidFill>
                    <a:sym typeface="Wingdings" pitchFamily="2" charset="2"/>
                  </a:rPr>
                  <a:t> 1</a:t>
                </a:r>
                <a:endParaRPr lang="en-US" altLang="ko-KR" sz="2400" b="1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2400" b="1" smtClean="0">
                    <a:solidFill>
                      <a:schemeClr val="tx1"/>
                    </a:solidFill>
                  </a:rPr>
                  <a:t>4 </a:t>
                </a:r>
                <a:r>
                  <a:rPr lang="en-US" altLang="ko-KR" sz="2400" b="1">
                    <a:solidFill>
                      <a:schemeClr val="tx1"/>
                    </a:solidFill>
                    <a:sym typeface="Wingdings" pitchFamily="2" charset="2"/>
                  </a:rPr>
                  <a:t> </a:t>
                </a:r>
                <a:r>
                  <a:rPr lang="en-US" altLang="ko-KR" sz="2400" b="1" smtClean="0">
                    <a:solidFill>
                      <a:schemeClr val="tx1"/>
                    </a:solidFill>
                    <a:sym typeface="Wingdings" pitchFamily="2" charset="2"/>
                  </a:rPr>
                  <a:t>2</a:t>
                </a:r>
                <a:endParaRPr lang="ko-KR" altLang="en-US" sz="2400" b="1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546228" y="1971947"/>
                <a:ext cx="1172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smtClean="0"/>
                  <a:t>섞는 규칙</a:t>
                </a:r>
                <a:endParaRPr lang="ko-KR" altLang="en-US" b="1"/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537029" y="127851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1. </a:t>
            </a:r>
            <a:r>
              <a:rPr lang="ko-KR" altLang="en-US" sz="2400" b="1" err="1" smtClean="0"/>
              <a:t>스도쿠</a:t>
            </a:r>
            <a:r>
              <a:rPr lang="ko-KR" altLang="en-US" sz="2400" b="1" smtClean="0"/>
              <a:t> 섞기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45718813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952</Words>
  <Application>Microsoft Office PowerPoint</Application>
  <PresentationFormat>사용자 지정</PresentationFormat>
  <Paragraphs>320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2" baseType="lpstr">
      <vt:lpstr>CryptoCraft 테마</vt:lpstr>
      <vt:lpstr>제목 테마</vt:lpstr>
      <vt:lpstr>zk-SNARK</vt:lpstr>
      <vt:lpstr>PowerPoint 프레젠테이션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</vt:lpstr>
      <vt:lpstr>zk-SNARK 예시</vt:lpstr>
      <vt:lpstr>zk-SNARK 예시</vt:lpstr>
      <vt:lpstr>zk-SNARK 예시</vt:lpstr>
      <vt:lpstr>zk-SNARK 예시</vt:lpstr>
      <vt:lpstr>zk-SNARK 예시</vt:lpstr>
      <vt:lpstr>zk-SNARK 예시</vt:lpstr>
      <vt:lpstr>zk-SNARK 예시</vt:lpstr>
      <vt:lpstr>zk-SNARK 예시</vt:lpstr>
      <vt:lpstr>zk-SNARK 예시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189</cp:revision>
  <dcterms:created xsi:type="dcterms:W3CDTF">2019-03-05T04:29:07Z</dcterms:created>
  <dcterms:modified xsi:type="dcterms:W3CDTF">2019-08-18T02:43:06Z</dcterms:modified>
</cp:coreProperties>
</file>