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0" r:id="rId5"/>
    <p:sldId id="290" r:id="rId6"/>
    <p:sldId id="291" r:id="rId7"/>
    <p:sldId id="292" r:id="rId8"/>
    <p:sldId id="293" r:id="rId9"/>
    <p:sldId id="295" r:id="rId10"/>
    <p:sldId id="296" r:id="rId11"/>
    <p:sldId id="301" r:id="rId12"/>
    <p:sldId id="300" r:id="rId13"/>
    <p:sldId id="294" r:id="rId14"/>
    <p:sldId id="302" r:id="rId15"/>
    <p:sldId id="303" r:id="rId16"/>
    <p:sldId id="304" r:id="rId17"/>
    <p:sldId id="297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20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63084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63084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54668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54668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9B5ypVY8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</a:t>
            </a:r>
            <a:endParaRPr lang="en-US" altLang="ko-KR" dirty="0"/>
          </a:p>
          <a:p>
            <a:r>
              <a:rPr lang="ko-KR" altLang="en-US"/>
              <a:t>정보컴퓨터공학과 </a:t>
            </a:r>
            <a:r>
              <a:rPr lang="ko-KR" altLang="en-US" smtClean="0"/>
              <a:t>권혁동</a:t>
            </a:r>
            <a:endParaRPr lang="en-US" altLang="ko-KR" smtClean="0"/>
          </a:p>
          <a:p>
            <a:r>
              <a:rPr lang="en-US" altLang="ko-KR">
                <a:hlinkClick r:id="rId2"/>
              </a:rPr>
              <a:t>https://youtu.be/Q9B5ypVY8oM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92E45-8962-44AC-8437-3E73714B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34EFA9C-233F-45D0-919D-D6CF2C5E1A83}"/>
              </a:ext>
            </a:extLst>
          </p:cNvPr>
          <p:cNvGrpSpPr/>
          <p:nvPr/>
        </p:nvGrpSpPr>
        <p:grpSpPr>
          <a:xfrm>
            <a:off x="1099672" y="1375793"/>
            <a:ext cx="9992656" cy="1585520"/>
            <a:chOff x="1099672" y="1375793"/>
            <a:chExt cx="9992656" cy="158552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F93D2D5-FDAD-4975-A863-D664B17AB33F}"/>
                </a:ext>
              </a:extLst>
            </p:cNvPr>
            <p:cNvGrpSpPr/>
            <p:nvPr/>
          </p:nvGrpSpPr>
          <p:grpSpPr>
            <a:xfrm>
              <a:off x="1099672" y="1375793"/>
              <a:ext cx="9992656" cy="624543"/>
              <a:chOff x="1099672" y="1375793"/>
              <a:chExt cx="9992656" cy="62454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95F5C7A-010F-4D5C-A59E-672604633BD5}"/>
                  </a:ext>
                </a:extLst>
              </p:cNvPr>
              <p:cNvSpPr/>
              <p:nvPr/>
            </p:nvSpPr>
            <p:spPr>
              <a:xfrm>
                <a:off x="1099672" y="1375795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406020-BD16-4990-A48F-49EB23FD9C59}"/>
                  </a:ext>
                </a:extLst>
              </p:cNvPr>
              <p:cNvSpPr/>
              <p:nvPr/>
            </p:nvSpPr>
            <p:spPr>
              <a:xfrm>
                <a:off x="1724213" y="1375795"/>
                <a:ext cx="624541" cy="6245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5CE4B87-4FEE-482C-9C79-1724A67EAABB}"/>
                  </a:ext>
                </a:extLst>
              </p:cNvPr>
              <p:cNvSpPr/>
              <p:nvPr/>
            </p:nvSpPr>
            <p:spPr>
              <a:xfrm>
                <a:off x="2348754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83D8B95-5EC2-4992-8FF1-25EBD10FE6CE}"/>
                  </a:ext>
                </a:extLst>
              </p:cNvPr>
              <p:cNvSpPr/>
              <p:nvPr/>
            </p:nvSpPr>
            <p:spPr>
              <a:xfrm>
                <a:off x="2973295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085AC04-932D-4DE4-A23E-FEE6A64B37DB}"/>
                  </a:ext>
                </a:extLst>
              </p:cNvPr>
              <p:cNvSpPr/>
              <p:nvPr/>
            </p:nvSpPr>
            <p:spPr>
              <a:xfrm>
                <a:off x="3597836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2DFA33-CB61-418C-9829-4506C0F3BC66}"/>
                  </a:ext>
                </a:extLst>
              </p:cNvPr>
              <p:cNvSpPr/>
              <p:nvPr/>
            </p:nvSpPr>
            <p:spPr>
              <a:xfrm>
                <a:off x="4222377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0EE044-2257-431B-A499-58E3331D808D}"/>
                  </a:ext>
                </a:extLst>
              </p:cNvPr>
              <p:cNvSpPr/>
              <p:nvPr/>
            </p:nvSpPr>
            <p:spPr>
              <a:xfrm>
                <a:off x="4846918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3E2C166-527F-4A68-B8B9-49C0FFCFF219}"/>
                  </a:ext>
                </a:extLst>
              </p:cNvPr>
              <p:cNvSpPr/>
              <p:nvPr/>
            </p:nvSpPr>
            <p:spPr>
              <a:xfrm>
                <a:off x="5471459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2B8FB6-509D-4676-B639-AB7B285EC0F3}"/>
                  </a:ext>
                </a:extLst>
              </p:cNvPr>
              <p:cNvSpPr/>
              <p:nvPr/>
            </p:nvSpPr>
            <p:spPr>
              <a:xfrm>
                <a:off x="6096000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857CAE8-EEC5-4584-826F-66DCE55F16EE}"/>
                  </a:ext>
                </a:extLst>
              </p:cNvPr>
              <p:cNvSpPr/>
              <p:nvPr/>
            </p:nvSpPr>
            <p:spPr>
              <a:xfrm>
                <a:off x="6720541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FF2EF1E-E448-441C-B3B2-31896718B0CB}"/>
                  </a:ext>
                </a:extLst>
              </p:cNvPr>
              <p:cNvSpPr/>
              <p:nvPr/>
            </p:nvSpPr>
            <p:spPr>
              <a:xfrm>
                <a:off x="7345082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5BC9704-48C8-4D0A-AA32-27EFE59C8AA7}"/>
                  </a:ext>
                </a:extLst>
              </p:cNvPr>
              <p:cNvSpPr/>
              <p:nvPr/>
            </p:nvSpPr>
            <p:spPr>
              <a:xfrm>
                <a:off x="7969623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F645E6B-498A-46C5-A18A-A17B74B72757}"/>
                  </a:ext>
                </a:extLst>
              </p:cNvPr>
              <p:cNvSpPr/>
              <p:nvPr/>
            </p:nvSpPr>
            <p:spPr>
              <a:xfrm>
                <a:off x="8594164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E795F16-1340-41F9-8EE8-8598F519413C}"/>
                  </a:ext>
                </a:extLst>
              </p:cNvPr>
              <p:cNvSpPr/>
              <p:nvPr/>
            </p:nvSpPr>
            <p:spPr>
              <a:xfrm>
                <a:off x="9218705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1C16EE5-A4BB-45EE-8895-4614A1DD1D44}"/>
                  </a:ext>
                </a:extLst>
              </p:cNvPr>
              <p:cNvSpPr/>
              <p:nvPr/>
            </p:nvSpPr>
            <p:spPr>
              <a:xfrm>
                <a:off x="9843246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25DA31D-5D8F-4156-81F5-22FDDEAC22FF}"/>
                  </a:ext>
                </a:extLst>
              </p:cNvPr>
              <p:cNvSpPr/>
              <p:nvPr/>
            </p:nvSpPr>
            <p:spPr>
              <a:xfrm>
                <a:off x="10467787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CED905D-2C74-4EBC-A2C9-673AE3E89DE1}"/>
                </a:ext>
              </a:extLst>
            </p:cNvPr>
            <p:cNvGrpSpPr/>
            <p:nvPr/>
          </p:nvGrpSpPr>
          <p:grpSpPr>
            <a:xfrm>
              <a:off x="1099672" y="2336770"/>
              <a:ext cx="9992656" cy="624543"/>
              <a:chOff x="1099672" y="2336770"/>
              <a:chExt cx="9992656" cy="624543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4C4F6EF-5CA7-4C7D-BA22-DE1C33E0CCE6}"/>
                  </a:ext>
                </a:extLst>
              </p:cNvPr>
              <p:cNvSpPr/>
              <p:nvPr/>
            </p:nvSpPr>
            <p:spPr>
              <a:xfrm>
                <a:off x="1099672" y="2336772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F5B4DD9-1CBB-4D08-AE68-6EE6F6418820}"/>
                  </a:ext>
                </a:extLst>
              </p:cNvPr>
              <p:cNvSpPr/>
              <p:nvPr/>
            </p:nvSpPr>
            <p:spPr>
              <a:xfrm>
                <a:off x="1724213" y="2336772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D882822-C706-432C-A673-F91BC686C774}"/>
                  </a:ext>
                </a:extLst>
              </p:cNvPr>
              <p:cNvSpPr/>
              <p:nvPr/>
            </p:nvSpPr>
            <p:spPr>
              <a:xfrm>
                <a:off x="2348754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6980A1-C150-4385-9D6D-EBEFE0BE74E4}"/>
                  </a:ext>
                </a:extLst>
              </p:cNvPr>
              <p:cNvSpPr/>
              <p:nvPr/>
            </p:nvSpPr>
            <p:spPr>
              <a:xfrm>
                <a:off x="2973295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A78B507-B01F-49F8-936D-F2C2510DDDF6}"/>
                  </a:ext>
                </a:extLst>
              </p:cNvPr>
              <p:cNvSpPr/>
              <p:nvPr/>
            </p:nvSpPr>
            <p:spPr>
              <a:xfrm>
                <a:off x="3597836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D171C41-8D4A-4743-A4E4-66727055A0E4}"/>
                  </a:ext>
                </a:extLst>
              </p:cNvPr>
              <p:cNvSpPr/>
              <p:nvPr/>
            </p:nvSpPr>
            <p:spPr>
              <a:xfrm>
                <a:off x="4222377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B75E95A-2EE4-46CA-8370-98E5EA5FE329}"/>
                  </a:ext>
                </a:extLst>
              </p:cNvPr>
              <p:cNvSpPr/>
              <p:nvPr/>
            </p:nvSpPr>
            <p:spPr>
              <a:xfrm>
                <a:off x="4846918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985A110-81BE-4399-A2FE-56427AC69A88}"/>
                  </a:ext>
                </a:extLst>
              </p:cNvPr>
              <p:cNvSpPr/>
              <p:nvPr/>
            </p:nvSpPr>
            <p:spPr>
              <a:xfrm>
                <a:off x="5471459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3ACBD13-D153-4645-AA3B-0ABFBA365D54}"/>
                  </a:ext>
                </a:extLst>
              </p:cNvPr>
              <p:cNvSpPr/>
              <p:nvPr/>
            </p:nvSpPr>
            <p:spPr>
              <a:xfrm>
                <a:off x="6096000" y="2336770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4AA41A-0DAD-4B65-96CB-4EB7D6AE9FD2}"/>
                  </a:ext>
                </a:extLst>
              </p:cNvPr>
              <p:cNvSpPr/>
              <p:nvPr/>
            </p:nvSpPr>
            <p:spPr>
              <a:xfrm>
                <a:off x="6720541" y="2336770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C403E7-8DAF-4357-A00C-7299189AF617}"/>
                  </a:ext>
                </a:extLst>
              </p:cNvPr>
              <p:cNvSpPr/>
              <p:nvPr/>
            </p:nvSpPr>
            <p:spPr>
              <a:xfrm>
                <a:off x="7345082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BAD882D-2EFA-4093-B7DA-A9B61E6DF7D7}"/>
                  </a:ext>
                </a:extLst>
              </p:cNvPr>
              <p:cNvSpPr/>
              <p:nvPr/>
            </p:nvSpPr>
            <p:spPr>
              <a:xfrm>
                <a:off x="7969623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6F63396-2BD6-48BC-8F09-EB38BA4ECD3C}"/>
                  </a:ext>
                </a:extLst>
              </p:cNvPr>
              <p:cNvSpPr/>
              <p:nvPr/>
            </p:nvSpPr>
            <p:spPr>
              <a:xfrm>
                <a:off x="9843246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B9174E3-6479-4454-89C4-58815F46CCA8}"/>
                  </a:ext>
                </a:extLst>
              </p:cNvPr>
              <p:cNvSpPr/>
              <p:nvPr/>
            </p:nvSpPr>
            <p:spPr>
              <a:xfrm>
                <a:off x="10467787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0B1234A-A59F-45BD-819E-B1833AA54DCB}"/>
                  </a:ext>
                </a:extLst>
              </p:cNvPr>
              <p:cNvGrpSpPr/>
              <p:nvPr/>
            </p:nvGrpSpPr>
            <p:grpSpPr>
              <a:xfrm>
                <a:off x="8589778" y="2336770"/>
                <a:ext cx="633313" cy="624541"/>
                <a:chOff x="8589778" y="2336770"/>
                <a:chExt cx="633313" cy="62454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1F96AD9-5D53-4779-9D3B-EDBE19D052A6}"/>
                    </a:ext>
                  </a:extLst>
                </p:cNvPr>
                <p:cNvSpPr/>
                <p:nvPr/>
              </p:nvSpPr>
              <p:spPr>
                <a:xfrm>
                  <a:off x="8594164" y="2336770"/>
                  <a:ext cx="624541" cy="624541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316E0405-A872-49CE-A7E9-010021B70DAC}"/>
                    </a:ext>
                  </a:extLst>
                </p:cNvPr>
                <p:cNvSpPr/>
                <p:nvPr/>
              </p:nvSpPr>
              <p:spPr>
                <a:xfrm>
                  <a:off x="8614943" y="2649040"/>
                  <a:ext cx="595825" cy="312271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63B72A8-2362-44C2-B812-C649D03B8515}"/>
                    </a:ext>
                  </a:extLst>
                </p:cNvPr>
                <p:cNvSpPr/>
                <p:nvPr/>
              </p:nvSpPr>
              <p:spPr>
                <a:xfrm>
                  <a:off x="8598550" y="2336770"/>
                  <a:ext cx="624541" cy="62454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28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FD9107D-44D4-4E6C-8223-456FBE4A8AB3}"/>
                    </a:ext>
                  </a:extLst>
                </p:cNvPr>
                <p:cNvSpPr/>
                <p:nvPr/>
              </p:nvSpPr>
              <p:spPr>
                <a:xfrm>
                  <a:off x="8589778" y="2336770"/>
                  <a:ext cx="624541" cy="6245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2E670AD-07D8-4C9A-9882-2947ED6B0C5A}"/>
                  </a:ext>
                </a:extLst>
              </p:cNvPr>
              <p:cNvGrpSpPr/>
              <p:nvPr/>
            </p:nvGrpSpPr>
            <p:grpSpPr>
              <a:xfrm>
                <a:off x="9214318" y="2336770"/>
                <a:ext cx="633313" cy="624541"/>
                <a:chOff x="8589778" y="2336770"/>
                <a:chExt cx="633313" cy="62454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A39B143-D60D-4804-9848-1FE30511B8DC}"/>
                    </a:ext>
                  </a:extLst>
                </p:cNvPr>
                <p:cNvSpPr/>
                <p:nvPr/>
              </p:nvSpPr>
              <p:spPr>
                <a:xfrm>
                  <a:off x="8594164" y="2336770"/>
                  <a:ext cx="624541" cy="624541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EA73953E-80B9-4CD6-A575-479FD23BD949}"/>
                    </a:ext>
                  </a:extLst>
                </p:cNvPr>
                <p:cNvSpPr/>
                <p:nvPr/>
              </p:nvSpPr>
              <p:spPr>
                <a:xfrm>
                  <a:off x="8614943" y="2649040"/>
                  <a:ext cx="595825" cy="312271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04F38E4-D39E-4272-89E0-16F6744CDAAF}"/>
                    </a:ext>
                  </a:extLst>
                </p:cNvPr>
                <p:cNvSpPr/>
                <p:nvPr/>
              </p:nvSpPr>
              <p:spPr>
                <a:xfrm>
                  <a:off x="8598550" y="2336770"/>
                  <a:ext cx="624541" cy="62454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29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6AC32887-5105-4C17-9B7C-533B68A609CE}"/>
                    </a:ext>
                  </a:extLst>
                </p:cNvPr>
                <p:cNvSpPr/>
                <p:nvPr/>
              </p:nvSpPr>
              <p:spPr>
                <a:xfrm>
                  <a:off x="8589778" y="2336770"/>
                  <a:ext cx="624541" cy="6245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F6ABA32C-74E7-43D8-8853-E4AB30878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190875"/>
            <a:ext cx="11369675" cy="3019425"/>
          </a:xfrm>
        </p:spPr>
        <p:txBody>
          <a:bodyPr/>
          <a:lstStyle/>
          <a:p>
            <a:r>
              <a:rPr lang="en-US" altLang="ko-KR" dirty="0"/>
              <a:t>R1: ZERO, </a:t>
            </a:r>
            <a:r>
              <a:rPr lang="ko-KR" altLang="en-US" dirty="0"/>
              <a:t>종료 시에는 항상 </a:t>
            </a:r>
            <a:r>
              <a:rPr lang="en-US" altLang="ko-KR" dirty="0"/>
              <a:t>0</a:t>
            </a:r>
            <a:r>
              <a:rPr lang="ko-KR" altLang="en-US" dirty="0"/>
              <a:t>으로 유지</a:t>
            </a:r>
            <a:endParaRPr lang="en-US" altLang="ko-KR" dirty="0"/>
          </a:p>
          <a:p>
            <a:r>
              <a:rPr lang="en-US" altLang="ko-KR" dirty="0"/>
              <a:t>R2~R17, R28, R29: Callee Saved,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이전의 값 보존이 필요함</a:t>
            </a:r>
            <a:endParaRPr lang="en-US" altLang="ko-KR" dirty="0"/>
          </a:p>
          <a:p>
            <a:r>
              <a:rPr lang="en-US" altLang="ko-KR" dirty="0"/>
              <a:t>R26, R27: X pointer</a:t>
            </a:r>
          </a:p>
          <a:p>
            <a:r>
              <a:rPr lang="en-US" altLang="ko-KR" dirty="0"/>
              <a:t>R28, R29: Y pointer</a:t>
            </a:r>
          </a:p>
          <a:p>
            <a:r>
              <a:rPr lang="en-US" altLang="ko-KR" dirty="0"/>
              <a:t>R30, R31: Z pointer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11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8080-DC0C-4481-8596-3F88E1B9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90119-D34E-498B-B53C-505A12C24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190875"/>
            <a:ext cx="11369675" cy="3019425"/>
          </a:xfrm>
        </p:spPr>
        <p:txBody>
          <a:bodyPr/>
          <a:lstStyle/>
          <a:p>
            <a:r>
              <a:rPr lang="ko-KR" altLang="en-US" dirty="0"/>
              <a:t>매개변수는 </a:t>
            </a:r>
            <a:r>
              <a:rPr lang="en-US" altLang="ko-KR" dirty="0"/>
              <a:t>(R24, R25), (R22, R23), (R20, R21) … </a:t>
            </a:r>
            <a:r>
              <a:rPr lang="ko-KR" altLang="en-US" dirty="0"/>
              <a:t>순서로 입력</a:t>
            </a:r>
            <a:endParaRPr lang="en-US" altLang="ko-KR" dirty="0"/>
          </a:p>
          <a:p>
            <a:pPr lvl="1"/>
            <a:r>
              <a:rPr lang="ko-KR" altLang="en-US" dirty="0"/>
              <a:t>변수의 주소 값이 </a:t>
            </a:r>
            <a:r>
              <a:rPr lang="en-US" altLang="ko-KR" dirty="0"/>
              <a:t>16-bit </a:t>
            </a:r>
            <a:r>
              <a:rPr lang="ko-KR" altLang="en-US" dirty="0"/>
              <a:t>형태로 저장되어 있음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포인터로 활용하기 위해서는 </a:t>
            </a:r>
            <a:r>
              <a:rPr lang="en-US" altLang="ko-KR" b="1" dirty="0">
                <a:solidFill>
                  <a:srgbClr val="FF0000"/>
                </a:solidFill>
              </a:rPr>
              <a:t>X, Y, Z</a:t>
            </a:r>
            <a:r>
              <a:rPr lang="ko-KR" altLang="en-US" b="1" dirty="0">
                <a:solidFill>
                  <a:srgbClr val="FF0000"/>
                </a:solidFill>
              </a:rPr>
              <a:t>를 통해야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따라서 </a:t>
            </a:r>
            <a:r>
              <a:rPr lang="en-US" altLang="ko-KR" dirty="0"/>
              <a:t>MOVW </a:t>
            </a:r>
            <a:r>
              <a:rPr lang="ko-KR" altLang="en-US" dirty="0"/>
              <a:t>명령어를 통해 </a:t>
            </a:r>
            <a:r>
              <a:rPr lang="en-US" altLang="ko-KR" dirty="0"/>
              <a:t>X, Y, Z </a:t>
            </a:r>
            <a:r>
              <a:rPr lang="ko-KR" altLang="en-US" dirty="0"/>
              <a:t>포인터로 사용가능한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레지스터로 값을 이동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3FC65DF-7B17-4B67-978D-16AECC21A0D8}"/>
              </a:ext>
            </a:extLst>
          </p:cNvPr>
          <p:cNvGrpSpPr/>
          <p:nvPr/>
        </p:nvGrpSpPr>
        <p:grpSpPr>
          <a:xfrm>
            <a:off x="1099672" y="1375793"/>
            <a:ext cx="9992656" cy="1585520"/>
            <a:chOff x="1099672" y="1375793"/>
            <a:chExt cx="9992656" cy="158552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616F83D-AE87-4541-843B-83BB7F0F9223}"/>
                </a:ext>
              </a:extLst>
            </p:cNvPr>
            <p:cNvGrpSpPr/>
            <p:nvPr/>
          </p:nvGrpSpPr>
          <p:grpSpPr>
            <a:xfrm>
              <a:off x="1099672" y="1375793"/>
              <a:ext cx="9992656" cy="624543"/>
              <a:chOff x="1099672" y="1375793"/>
              <a:chExt cx="9992656" cy="62454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6CE2FB4-81AA-4CFF-9DDF-152994B84D24}"/>
                  </a:ext>
                </a:extLst>
              </p:cNvPr>
              <p:cNvSpPr/>
              <p:nvPr/>
            </p:nvSpPr>
            <p:spPr>
              <a:xfrm>
                <a:off x="1099672" y="1375795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A24BE4-A1BD-49ED-9EA7-C62A494C7682}"/>
                  </a:ext>
                </a:extLst>
              </p:cNvPr>
              <p:cNvSpPr/>
              <p:nvPr/>
            </p:nvSpPr>
            <p:spPr>
              <a:xfrm>
                <a:off x="1724213" y="1375795"/>
                <a:ext cx="624541" cy="6245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2FB8B60-7D1F-49DE-97D4-82CB8F5C95D6}"/>
                  </a:ext>
                </a:extLst>
              </p:cNvPr>
              <p:cNvSpPr/>
              <p:nvPr/>
            </p:nvSpPr>
            <p:spPr>
              <a:xfrm>
                <a:off x="2348754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072BE9-70AB-46E6-90FE-379958032FB3}"/>
                  </a:ext>
                </a:extLst>
              </p:cNvPr>
              <p:cNvSpPr/>
              <p:nvPr/>
            </p:nvSpPr>
            <p:spPr>
              <a:xfrm>
                <a:off x="2973295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900E781-50A8-494E-9702-FBEF3F2253AB}"/>
                  </a:ext>
                </a:extLst>
              </p:cNvPr>
              <p:cNvSpPr/>
              <p:nvPr/>
            </p:nvSpPr>
            <p:spPr>
              <a:xfrm>
                <a:off x="3597836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733EEB5-5ED5-4E9E-8260-03CAB51F762C}"/>
                  </a:ext>
                </a:extLst>
              </p:cNvPr>
              <p:cNvSpPr/>
              <p:nvPr/>
            </p:nvSpPr>
            <p:spPr>
              <a:xfrm>
                <a:off x="4222377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B12152-9D16-4B72-927D-5570C938737C}"/>
                  </a:ext>
                </a:extLst>
              </p:cNvPr>
              <p:cNvSpPr/>
              <p:nvPr/>
            </p:nvSpPr>
            <p:spPr>
              <a:xfrm>
                <a:off x="4846918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3FD5335-235C-42BE-A711-E5A29C0B3071}"/>
                  </a:ext>
                </a:extLst>
              </p:cNvPr>
              <p:cNvSpPr/>
              <p:nvPr/>
            </p:nvSpPr>
            <p:spPr>
              <a:xfrm>
                <a:off x="5471459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276984B-3DB5-4AB9-B372-640949934312}"/>
                  </a:ext>
                </a:extLst>
              </p:cNvPr>
              <p:cNvSpPr/>
              <p:nvPr/>
            </p:nvSpPr>
            <p:spPr>
              <a:xfrm>
                <a:off x="6096000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DA091C6-FAED-4ABC-96D6-C18493614985}"/>
                  </a:ext>
                </a:extLst>
              </p:cNvPr>
              <p:cNvSpPr/>
              <p:nvPr/>
            </p:nvSpPr>
            <p:spPr>
              <a:xfrm>
                <a:off x="6720541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7613308-A718-40B2-8199-A30EA7043C42}"/>
                  </a:ext>
                </a:extLst>
              </p:cNvPr>
              <p:cNvSpPr/>
              <p:nvPr/>
            </p:nvSpPr>
            <p:spPr>
              <a:xfrm>
                <a:off x="7345082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319A0C7-9D09-473E-B13E-ECE4F736190C}"/>
                  </a:ext>
                </a:extLst>
              </p:cNvPr>
              <p:cNvSpPr/>
              <p:nvPr/>
            </p:nvSpPr>
            <p:spPr>
              <a:xfrm>
                <a:off x="7969623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5370E25-DD16-4099-999A-DEA5405C8C94}"/>
                  </a:ext>
                </a:extLst>
              </p:cNvPr>
              <p:cNvSpPr/>
              <p:nvPr/>
            </p:nvSpPr>
            <p:spPr>
              <a:xfrm>
                <a:off x="8594164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823F4D1-0D2E-407D-A8ED-6B10531D7B01}"/>
                  </a:ext>
                </a:extLst>
              </p:cNvPr>
              <p:cNvSpPr/>
              <p:nvPr/>
            </p:nvSpPr>
            <p:spPr>
              <a:xfrm>
                <a:off x="9218705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D656328-39F5-4F14-9A51-1DDDA6411EB7}"/>
                  </a:ext>
                </a:extLst>
              </p:cNvPr>
              <p:cNvSpPr/>
              <p:nvPr/>
            </p:nvSpPr>
            <p:spPr>
              <a:xfrm>
                <a:off x="9843246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6BCC262-939B-4F8B-93E1-CD00A0E65845}"/>
                  </a:ext>
                </a:extLst>
              </p:cNvPr>
              <p:cNvSpPr/>
              <p:nvPr/>
            </p:nvSpPr>
            <p:spPr>
              <a:xfrm>
                <a:off x="10467787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F7E1B3D-264A-4F56-AAAF-298247D277AE}"/>
                </a:ext>
              </a:extLst>
            </p:cNvPr>
            <p:cNvGrpSpPr/>
            <p:nvPr/>
          </p:nvGrpSpPr>
          <p:grpSpPr>
            <a:xfrm>
              <a:off x="1099672" y="2336770"/>
              <a:ext cx="9992656" cy="624543"/>
              <a:chOff x="1099672" y="2336770"/>
              <a:chExt cx="9992656" cy="62454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B4BDBD6-2433-48CA-AD4B-379145D9B95C}"/>
                  </a:ext>
                </a:extLst>
              </p:cNvPr>
              <p:cNvSpPr/>
              <p:nvPr/>
            </p:nvSpPr>
            <p:spPr>
              <a:xfrm>
                <a:off x="1099672" y="2336772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49C1DCA-1AF0-4FCE-8C1B-57F70B93CCE1}"/>
                  </a:ext>
                </a:extLst>
              </p:cNvPr>
              <p:cNvSpPr/>
              <p:nvPr/>
            </p:nvSpPr>
            <p:spPr>
              <a:xfrm>
                <a:off x="1724213" y="2336772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550A4A4-5176-4E40-B4DD-9CAD674B07C0}"/>
                  </a:ext>
                </a:extLst>
              </p:cNvPr>
              <p:cNvSpPr/>
              <p:nvPr/>
            </p:nvSpPr>
            <p:spPr>
              <a:xfrm>
                <a:off x="2348754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47D486F-0D6A-4A53-9255-3265526BF899}"/>
                  </a:ext>
                </a:extLst>
              </p:cNvPr>
              <p:cNvSpPr/>
              <p:nvPr/>
            </p:nvSpPr>
            <p:spPr>
              <a:xfrm>
                <a:off x="2973295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942A40A-7543-4A30-910F-1A6F812DBA6A}"/>
                  </a:ext>
                </a:extLst>
              </p:cNvPr>
              <p:cNvSpPr/>
              <p:nvPr/>
            </p:nvSpPr>
            <p:spPr>
              <a:xfrm>
                <a:off x="3597836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F92DEC6-1155-434C-9818-6A9B760EFC41}"/>
                  </a:ext>
                </a:extLst>
              </p:cNvPr>
              <p:cNvSpPr/>
              <p:nvPr/>
            </p:nvSpPr>
            <p:spPr>
              <a:xfrm>
                <a:off x="4222377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3710F44-5CDD-494A-9F7B-FF707ED0361C}"/>
                  </a:ext>
                </a:extLst>
              </p:cNvPr>
              <p:cNvSpPr/>
              <p:nvPr/>
            </p:nvSpPr>
            <p:spPr>
              <a:xfrm>
                <a:off x="4846918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7239CAE-DFB9-40A1-B2EB-677F88A92F72}"/>
                  </a:ext>
                </a:extLst>
              </p:cNvPr>
              <p:cNvSpPr/>
              <p:nvPr/>
            </p:nvSpPr>
            <p:spPr>
              <a:xfrm>
                <a:off x="5471459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FBE9C4F-4F04-4849-8A8C-4892CB0062D5}"/>
                  </a:ext>
                </a:extLst>
              </p:cNvPr>
              <p:cNvSpPr/>
              <p:nvPr/>
            </p:nvSpPr>
            <p:spPr>
              <a:xfrm>
                <a:off x="6096000" y="2336770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928C16B-CDE0-4851-9EB4-6D721CECF3BB}"/>
                  </a:ext>
                </a:extLst>
              </p:cNvPr>
              <p:cNvSpPr/>
              <p:nvPr/>
            </p:nvSpPr>
            <p:spPr>
              <a:xfrm>
                <a:off x="6720541" y="2336770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0AB86E5-7F2D-45C1-AE07-918A1B53C1E6}"/>
                  </a:ext>
                </a:extLst>
              </p:cNvPr>
              <p:cNvSpPr/>
              <p:nvPr/>
            </p:nvSpPr>
            <p:spPr>
              <a:xfrm>
                <a:off x="7345082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0CA246A-47BE-44AD-B5D6-2225CED2A790}"/>
                  </a:ext>
                </a:extLst>
              </p:cNvPr>
              <p:cNvSpPr/>
              <p:nvPr/>
            </p:nvSpPr>
            <p:spPr>
              <a:xfrm>
                <a:off x="7969623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949A825-3FE2-42C5-AE22-94318C3F2073}"/>
                  </a:ext>
                </a:extLst>
              </p:cNvPr>
              <p:cNvSpPr/>
              <p:nvPr/>
            </p:nvSpPr>
            <p:spPr>
              <a:xfrm>
                <a:off x="9843246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119D997-ED5E-4DC9-9346-A565CB7C37AC}"/>
                  </a:ext>
                </a:extLst>
              </p:cNvPr>
              <p:cNvSpPr/>
              <p:nvPr/>
            </p:nvSpPr>
            <p:spPr>
              <a:xfrm>
                <a:off x="10467787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22D6327-7DF5-4E23-B574-98DC98B52318}"/>
                  </a:ext>
                </a:extLst>
              </p:cNvPr>
              <p:cNvGrpSpPr/>
              <p:nvPr/>
            </p:nvGrpSpPr>
            <p:grpSpPr>
              <a:xfrm>
                <a:off x="8589778" y="2336770"/>
                <a:ext cx="633313" cy="624541"/>
                <a:chOff x="8589778" y="2336770"/>
                <a:chExt cx="633313" cy="624541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EB2922B-E49C-449E-9079-B225E66253C4}"/>
                    </a:ext>
                  </a:extLst>
                </p:cNvPr>
                <p:cNvSpPr/>
                <p:nvPr/>
              </p:nvSpPr>
              <p:spPr>
                <a:xfrm>
                  <a:off x="8594164" y="2336770"/>
                  <a:ext cx="624541" cy="624541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01A0860-3C1B-4585-A655-CB48C895C1DA}"/>
                    </a:ext>
                  </a:extLst>
                </p:cNvPr>
                <p:cNvSpPr/>
                <p:nvPr/>
              </p:nvSpPr>
              <p:spPr>
                <a:xfrm>
                  <a:off x="8614943" y="2649040"/>
                  <a:ext cx="595825" cy="312271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90AFA58-6199-4D1C-A53E-45F321F4D119}"/>
                    </a:ext>
                  </a:extLst>
                </p:cNvPr>
                <p:cNvSpPr/>
                <p:nvPr/>
              </p:nvSpPr>
              <p:spPr>
                <a:xfrm>
                  <a:off x="8598550" y="2336770"/>
                  <a:ext cx="624541" cy="62454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28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D3F8EE56-1795-4354-A7CB-D644F33565D3}"/>
                    </a:ext>
                  </a:extLst>
                </p:cNvPr>
                <p:cNvSpPr/>
                <p:nvPr/>
              </p:nvSpPr>
              <p:spPr>
                <a:xfrm>
                  <a:off x="8589778" y="2336770"/>
                  <a:ext cx="624541" cy="6245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956B9D7-962F-44E1-9D9A-C868DC4BC9BD}"/>
                  </a:ext>
                </a:extLst>
              </p:cNvPr>
              <p:cNvGrpSpPr/>
              <p:nvPr/>
            </p:nvGrpSpPr>
            <p:grpSpPr>
              <a:xfrm>
                <a:off x="9214318" y="2336770"/>
                <a:ext cx="633313" cy="624541"/>
                <a:chOff x="8589778" y="2336770"/>
                <a:chExt cx="633313" cy="624541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6822358-F8AB-4216-B2AC-9D9DA6FD23E4}"/>
                    </a:ext>
                  </a:extLst>
                </p:cNvPr>
                <p:cNvSpPr/>
                <p:nvPr/>
              </p:nvSpPr>
              <p:spPr>
                <a:xfrm>
                  <a:off x="8594164" y="2336770"/>
                  <a:ext cx="624541" cy="624541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2DEF229-8758-4F98-B4A6-BEB79252FF61}"/>
                    </a:ext>
                  </a:extLst>
                </p:cNvPr>
                <p:cNvSpPr/>
                <p:nvPr/>
              </p:nvSpPr>
              <p:spPr>
                <a:xfrm>
                  <a:off x="8614943" y="2649040"/>
                  <a:ext cx="595825" cy="312271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D71D577-1815-48C1-BDF9-E7816FAEE8D5}"/>
                    </a:ext>
                  </a:extLst>
                </p:cNvPr>
                <p:cNvSpPr/>
                <p:nvPr/>
              </p:nvSpPr>
              <p:spPr>
                <a:xfrm>
                  <a:off x="8598550" y="2336770"/>
                  <a:ext cx="624541" cy="62454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29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FB619DF-9A63-403D-981C-6F7FE3B561F4}"/>
                    </a:ext>
                  </a:extLst>
                </p:cNvPr>
                <p:cNvSpPr/>
                <p:nvPr/>
              </p:nvSpPr>
              <p:spPr>
                <a:xfrm>
                  <a:off x="8589778" y="2336770"/>
                  <a:ext cx="624541" cy="6245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558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F2A70-318E-4E6D-8EE0-9FF29B9E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7A788-63A2-4BAF-96FD-47198B7E0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R20 ~ R25</a:t>
            </a:r>
            <a:r>
              <a:rPr lang="ko-KR" altLang="en-US" dirty="0"/>
              <a:t>에 매개변수 주소 값이 저장</a:t>
            </a:r>
            <a:endParaRPr lang="en-US" altLang="ko-KR" dirty="0"/>
          </a:p>
          <a:p>
            <a:r>
              <a:rPr lang="ko-KR" altLang="en-US" dirty="0"/>
              <a:t>이 상태에서는 값을 불러올 수 없으므로</a:t>
            </a:r>
            <a:r>
              <a:rPr lang="en-US" altLang="ko-KR" dirty="0"/>
              <a:t>, </a:t>
            </a:r>
            <a:r>
              <a:rPr lang="ko-KR" altLang="en-US" dirty="0"/>
              <a:t>각각을 </a:t>
            </a:r>
            <a:r>
              <a:rPr lang="en-US" altLang="ko-KR" dirty="0"/>
              <a:t>X</a:t>
            </a:r>
            <a:r>
              <a:rPr lang="ko-KR" altLang="en-US" dirty="0"/>
              <a:t> 또는 </a:t>
            </a:r>
            <a:r>
              <a:rPr lang="en-US" altLang="ko-KR" dirty="0"/>
              <a:t>Z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callee saved </a:t>
            </a:r>
            <a:r>
              <a:rPr lang="ko-KR" altLang="en-US" dirty="0"/>
              <a:t>이므로 사용하지 않음</a:t>
            </a:r>
            <a:endParaRPr lang="en-US" altLang="ko-KR" dirty="0"/>
          </a:p>
          <a:p>
            <a:r>
              <a:rPr lang="en-US" altLang="ko-KR" dirty="0"/>
              <a:t>LD</a:t>
            </a:r>
            <a:r>
              <a:rPr lang="ko-KR" altLang="en-US" dirty="0"/>
              <a:t>를 통해서 메모리에 위치한 값을 가져올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24505C-ED93-420C-B58D-3D4247EE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73" y="2934963"/>
            <a:ext cx="2790476" cy="20380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478D0C-18C5-41F0-BD32-051ABA627A0A}"/>
              </a:ext>
            </a:extLst>
          </p:cNvPr>
          <p:cNvSpPr/>
          <p:nvPr/>
        </p:nvSpPr>
        <p:spPr>
          <a:xfrm>
            <a:off x="2063692" y="4149055"/>
            <a:ext cx="1283515" cy="34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9B2C23-D506-426D-8D25-5A74816F336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5400000" flipH="1" flipV="1">
            <a:off x="6720541" y="5157637"/>
            <a:ext cx="12700" cy="624541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9A25EC6-792E-4C2C-A215-57EAF5BF4E9E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5471459" y="5157639"/>
            <a:ext cx="12700" cy="624541"/>
          </a:xfrm>
          <a:prstGeom prst="bentConnector3">
            <a:avLst>
              <a:gd name="adj1" fmla="val 180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D4B55D1-EC8F-44D8-B84A-52A9EFBC52E5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4222377" y="5157639"/>
            <a:ext cx="12700" cy="624541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0163CE-C38F-41C0-BE57-384499DD05A0}"/>
              </a:ext>
            </a:extLst>
          </p:cNvPr>
          <p:cNvGrpSpPr/>
          <p:nvPr/>
        </p:nvGrpSpPr>
        <p:grpSpPr>
          <a:xfrm>
            <a:off x="1099672" y="5469907"/>
            <a:ext cx="9992656" cy="624543"/>
            <a:chOff x="1099672" y="2336770"/>
            <a:chExt cx="9992656" cy="62454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B2B419A-31C9-4EC9-9844-E58FA9E42D5A}"/>
                </a:ext>
              </a:extLst>
            </p:cNvPr>
            <p:cNvSpPr/>
            <p:nvPr/>
          </p:nvSpPr>
          <p:spPr>
            <a:xfrm>
              <a:off x="1099672" y="2336772"/>
              <a:ext cx="624541" cy="624541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16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794A00-AACA-4EAD-8393-9B8DB59E384B}"/>
                </a:ext>
              </a:extLst>
            </p:cNvPr>
            <p:cNvSpPr/>
            <p:nvPr/>
          </p:nvSpPr>
          <p:spPr>
            <a:xfrm>
              <a:off x="1724213" y="2336772"/>
              <a:ext cx="624541" cy="624541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60B339-FCEC-48B1-8731-FDF4523A75AA}"/>
                </a:ext>
              </a:extLst>
            </p:cNvPr>
            <p:cNvSpPr/>
            <p:nvPr/>
          </p:nvSpPr>
          <p:spPr>
            <a:xfrm>
              <a:off x="2348754" y="2336772"/>
              <a:ext cx="624541" cy="6245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18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6BAA336-1AD1-4F6C-86D3-DBEE50321361}"/>
                </a:ext>
              </a:extLst>
            </p:cNvPr>
            <p:cNvSpPr/>
            <p:nvPr/>
          </p:nvSpPr>
          <p:spPr>
            <a:xfrm>
              <a:off x="2973295" y="2336772"/>
              <a:ext cx="624541" cy="6245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19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A54662-6CCB-40E3-9096-EA7B25CB55AD}"/>
                </a:ext>
              </a:extLst>
            </p:cNvPr>
            <p:cNvSpPr/>
            <p:nvPr/>
          </p:nvSpPr>
          <p:spPr>
            <a:xfrm>
              <a:off x="3597836" y="2336772"/>
              <a:ext cx="624541" cy="6245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E764E0-D85F-437B-B94B-0F7C19177D68}"/>
                </a:ext>
              </a:extLst>
            </p:cNvPr>
            <p:cNvSpPr/>
            <p:nvPr/>
          </p:nvSpPr>
          <p:spPr>
            <a:xfrm>
              <a:off x="4222377" y="2336772"/>
              <a:ext cx="624541" cy="6245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1661C02-9518-445E-965B-21A01AFBA78A}"/>
                </a:ext>
              </a:extLst>
            </p:cNvPr>
            <p:cNvSpPr/>
            <p:nvPr/>
          </p:nvSpPr>
          <p:spPr>
            <a:xfrm>
              <a:off x="4846918" y="2336772"/>
              <a:ext cx="624541" cy="6245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85A1B2F-8034-47AD-B43C-2B24A26834A0}"/>
                </a:ext>
              </a:extLst>
            </p:cNvPr>
            <p:cNvSpPr/>
            <p:nvPr/>
          </p:nvSpPr>
          <p:spPr>
            <a:xfrm>
              <a:off x="5471459" y="2336772"/>
              <a:ext cx="624541" cy="6245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BA4052-EA7E-47DB-BBD7-7C89B81825E4}"/>
                </a:ext>
              </a:extLst>
            </p:cNvPr>
            <p:cNvSpPr/>
            <p:nvPr/>
          </p:nvSpPr>
          <p:spPr>
            <a:xfrm>
              <a:off x="6096000" y="2336770"/>
              <a:ext cx="624541" cy="6245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24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3D9626-3149-4085-A8FC-C2227EEB92B0}"/>
                </a:ext>
              </a:extLst>
            </p:cNvPr>
            <p:cNvSpPr/>
            <p:nvPr/>
          </p:nvSpPr>
          <p:spPr>
            <a:xfrm>
              <a:off x="6720541" y="2336770"/>
              <a:ext cx="624541" cy="6245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25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7A2FE5-7E82-4CCE-8B1C-9E7B64379942}"/>
                </a:ext>
              </a:extLst>
            </p:cNvPr>
            <p:cNvSpPr/>
            <p:nvPr/>
          </p:nvSpPr>
          <p:spPr>
            <a:xfrm>
              <a:off x="7345082" y="2336770"/>
              <a:ext cx="624541" cy="6245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26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B105B7-F990-4FC9-9B0B-2DBE46A60B4F}"/>
                </a:ext>
              </a:extLst>
            </p:cNvPr>
            <p:cNvSpPr/>
            <p:nvPr/>
          </p:nvSpPr>
          <p:spPr>
            <a:xfrm>
              <a:off x="7969623" y="2336770"/>
              <a:ext cx="624541" cy="6245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27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C2523D-2661-44AB-B7E5-2A524E19AF1E}"/>
                </a:ext>
              </a:extLst>
            </p:cNvPr>
            <p:cNvSpPr/>
            <p:nvPr/>
          </p:nvSpPr>
          <p:spPr>
            <a:xfrm>
              <a:off x="9843246" y="2336770"/>
              <a:ext cx="624541" cy="6245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30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6690D20-5449-4881-912A-CD1680213054}"/>
                </a:ext>
              </a:extLst>
            </p:cNvPr>
            <p:cNvSpPr/>
            <p:nvPr/>
          </p:nvSpPr>
          <p:spPr>
            <a:xfrm>
              <a:off x="10467787" y="2336770"/>
              <a:ext cx="624541" cy="6245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31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A3957C4-4EA4-4A3E-8817-1413D7CC5FA2}"/>
                </a:ext>
              </a:extLst>
            </p:cNvPr>
            <p:cNvGrpSpPr/>
            <p:nvPr/>
          </p:nvGrpSpPr>
          <p:grpSpPr>
            <a:xfrm>
              <a:off x="8589778" y="2336770"/>
              <a:ext cx="633313" cy="624541"/>
              <a:chOff x="8589778" y="2336770"/>
              <a:chExt cx="633313" cy="62454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5D41BF4-AC8F-4260-B294-F735FF64F444}"/>
                  </a:ext>
                </a:extLst>
              </p:cNvPr>
              <p:cNvSpPr/>
              <p:nvPr/>
            </p:nvSpPr>
            <p:spPr>
              <a:xfrm>
                <a:off x="8594164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D2711DF-D021-464C-9406-92586EA08409}"/>
                  </a:ext>
                </a:extLst>
              </p:cNvPr>
              <p:cNvSpPr/>
              <p:nvPr/>
            </p:nvSpPr>
            <p:spPr>
              <a:xfrm>
                <a:off x="8614943" y="2649040"/>
                <a:ext cx="595825" cy="312271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4469713-6D7F-42AB-B046-327F7EFAF789}"/>
                  </a:ext>
                </a:extLst>
              </p:cNvPr>
              <p:cNvSpPr/>
              <p:nvPr/>
            </p:nvSpPr>
            <p:spPr>
              <a:xfrm>
                <a:off x="8598550" y="2336770"/>
                <a:ext cx="624541" cy="624541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8ECCE85-181D-4D63-A75B-342F647CD5B8}"/>
                  </a:ext>
                </a:extLst>
              </p:cNvPr>
              <p:cNvSpPr/>
              <p:nvPr/>
            </p:nvSpPr>
            <p:spPr>
              <a:xfrm>
                <a:off x="8589778" y="2336770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52803B4-DD15-4E0F-8175-585AB05774A2}"/>
                </a:ext>
              </a:extLst>
            </p:cNvPr>
            <p:cNvGrpSpPr/>
            <p:nvPr/>
          </p:nvGrpSpPr>
          <p:grpSpPr>
            <a:xfrm>
              <a:off x="9214318" y="2336770"/>
              <a:ext cx="633313" cy="624541"/>
              <a:chOff x="8589778" y="2336770"/>
              <a:chExt cx="633313" cy="62454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F96B6FF-FDE1-45B8-AF6A-A83D86639E0A}"/>
                  </a:ext>
                </a:extLst>
              </p:cNvPr>
              <p:cNvSpPr/>
              <p:nvPr/>
            </p:nvSpPr>
            <p:spPr>
              <a:xfrm>
                <a:off x="8594164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51219F6-3944-4D64-AFBF-89E8FDC780BC}"/>
                  </a:ext>
                </a:extLst>
              </p:cNvPr>
              <p:cNvSpPr/>
              <p:nvPr/>
            </p:nvSpPr>
            <p:spPr>
              <a:xfrm>
                <a:off x="8614943" y="2649040"/>
                <a:ext cx="595825" cy="312271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BAC3D67-D68F-4D78-9AB6-0062F3E1873B}"/>
                  </a:ext>
                </a:extLst>
              </p:cNvPr>
              <p:cNvSpPr/>
              <p:nvPr/>
            </p:nvSpPr>
            <p:spPr>
              <a:xfrm>
                <a:off x="8598550" y="2336770"/>
                <a:ext cx="624541" cy="624541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F807581-AA33-4258-9E73-A5C0D51EC952}"/>
                  </a:ext>
                </a:extLst>
              </p:cNvPr>
              <p:cNvSpPr/>
              <p:nvPr/>
            </p:nvSpPr>
            <p:spPr>
              <a:xfrm>
                <a:off x="8589778" y="2336770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AEF594-9EF2-4FF4-9D7F-C97123C55FFF}"/>
              </a:ext>
            </a:extLst>
          </p:cNvPr>
          <p:cNvSpPr txBox="1"/>
          <p:nvPr/>
        </p:nvSpPr>
        <p:spPr>
          <a:xfrm>
            <a:off x="6185779" y="484536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의 주소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1C8924-48D0-43E6-8D00-072A4F6DD0E6}"/>
              </a:ext>
            </a:extLst>
          </p:cNvPr>
          <p:cNvSpPr txBox="1"/>
          <p:nvPr/>
        </p:nvSpPr>
        <p:spPr>
          <a:xfrm>
            <a:off x="4936696" y="4845367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의 주소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80DF7B-F8AC-4574-B5D3-11BA3C8EAEFA}"/>
              </a:ext>
            </a:extLst>
          </p:cNvPr>
          <p:cNvSpPr txBox="1"/>
          <p:nvPr/>
        </p:nvSpPr>
        <p:spPr>
          <a:xfrm>
            <a:off x="3704858" y="484536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의 주소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1D1B9B0-826F-4D01-B880-611BF0289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82" y="3130007"/>
            <a:ext cx="1567172" cy="203809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821146-98C3-4E95-9055-9C0361D890E2}"/>
              </a:ext>
            </a:extLst>
          </p:cNvPr>
          <p:cNvSpPr/>
          <p:nvPr/>
        </p:nvSpPr>
        <p:spPr>
          <a:xfrm>
            <a:off x="8810625" y="3852862"/>
            <a:ext cx="828675" cy="286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8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F0A1B-BA0E-4B13-8E3A-10357C1C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9DE42-DFCE-4EFB-8CFA-CC1AF31FE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디버깅 중에 레지스터</a:t>
            </a:r>
            <a:r>
              <a:rPr lang="en-US" altLang="ko-KR" dirty="0"/>
              <a:t>, </a:t>
            </a:r>
            <a:r>
              <a:rPr lang="ko-KR" altLang="en-US" dirty="0" err="1"/>
              <a:t>클록</a:t>
            </a:r>
            <a:r>
              <a:rPr lang="ko-KR" altLang="en-US" dirty="0"/>
              <a:t> 사이클 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값 추적을 위해</a:t>
            </a:r>
            <a:r>
              <a:rPr lang="en-US" altLang="ko-KR" dirty="0"/>
              <a:t> ‘Processor Status’</a:t>
            </a:r>
            <a:r>
              <a:rPr lang="ko-KR" altLang="en-US" dirty="0"/>
              <a:t>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활성화</a:t>
            </a:r>
            <a:endParaRPr lang="en-US" altLang="ko-KR" dirty="0"/>
          </a:p>
          <a:p>
            <a:r>
              <a:rPr lang="en-US" altLang="ko-KR" dirty="0"/>
              <a:t>Debug </a:t>
            </a:r>
            <a:r>
              <a:rPr lang="en-US" altLang="ko-KR" dirty="0">
                <a:sym typeface="Wingdings" panose="05000000000000000000" pitchFamily="2" charset="2"/>
              </a:rPr>
              <a:t> Windows 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Processor Status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E9FD7-6E7A-4D31-880C-5E87AF4E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8" y="1100332"/>
            <a:ext cx="5044122" cy="51621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2E225F-99AF-4A27-9ED7-7AF4CC4A2B03}"/>
              </a:ext>
            </a:extLst>
          </p:cNvPr>
          <p:cNvSpPr/>
          <p:nvPr/>
        </p:nvSpPr>
        <p:spPr>
          <a:xfrm>
            <a:off x="6735200" y="1234405"/>
            <a:ext cx="5044122" cy="546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8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DD699-8077-495B-BE2E-54E6865E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AF4CF-4DE3-44F8-85A7-E7D26D64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24475"/>
          </a:xfrm>
        </p:spPr>
        <p:txBody>
          <a:bodyPr>
            <a:normAutofit/>
          </a:bodyPr>
          <a:lstStyle/>
          <a:p>
            <a:r>
              <a:rPr lang="ko-KR" altLang="en-US" dirty="0"/>
              <a:t>어셈블리</a:t>
            </a:r>
            <a:r>
              <a:rPr lang="en-US" altLang="ko-KR" dirty="0"/>
              <a:t> </a:t>
            </a:r>
            <a:r>
              <a:rPr lang="ko-KR" altLang="en-US" dirty="0"/>
              <a:t>코드에 중단점을 생성하고 상태를 확인</a:t>
            </a:r>
            <a:endParaRPr lang="en-US" altLang="ko-KR" dirty="0"/>
          </a:p>
          <a:p>
            <a:pPr lvl="1"/>
            <a:r>
              <a:rPr lang="en-US" altLang="ko-KR" dirty="0"/>
              <a:t>R20 ~ R25</a:t>
            </a:r>
            <a:r>
              <a:rPr lang="ko-KR" altLang="en-US" dirty="0"/>
              <a:t>까지 주소 값을 확인 가능</a:t>
            </a:r>
            <a:endParaRPr lang="en-US" altLang="ko-KR" dirty="0"/>
          </a:p>
          <a:p>
            <a:pPr lvl="1"/>
            <a:r>
              <a:rPr lang="en-US" altLang="ko-KR" dirty="0"/>
              <a:t>R18, R19</a:t>
            </a:r>
            <a:r>
              <a:rPr lang="ko-KR" altLang="en-US" dirty="0"/>
              <a:t>는 </a:t>
            </a:r>
            <a:r>
              <a:rPr lang="en-US" altLang="ko-KR" dirty="0"/>
              <a:t>R20, R21</a:t>
            </a:r>
            <a:r>
              <a:rPr lang="ko-KR" altLang="en-US" dirty="0"/>
              <a:t>과 같은 값</a:t>
            </a:r>
            <a:endParaRPr lang="en-US" altLang="ko-KR" dirty="0"/>
          </a:p>
          <a:p>
            <a:pPr lvl="1"/>
            <a:r>
              <a:rPr lang="ko-KR" altLang="en-US" dirty="0"/>
              <a:t>컴파일러가 자체적으로 생성한 코드로 인한 결과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</a:p>
          <a:p>
            <a:pPr marL="457200" lvl="1" indent="0">
              <a:buNone/>
            </a:pPr>
            <a:r>
              <a:rPr lang="en-US" altLang="ko-KR" dirty="0"/>
              <a:t>	        </a:t>
            </a:r>
            <a:r>
              <a:rPr lang="ko-KR" altLang="en-US" sz="2800" dirty="0"/>
              <a:t>디버깅 도구</a:t>
            </a:r>
            <a:endParaRPr lang="en-US" altLang="ko-KR" sz="2800" dirty="0"/>
          </a:p>
          <a:p>
            <a:r>
              <a:rPr lang="en-US" altLang="ko-KR" dirty="0"/>
              <a:t>Step Into: </a:t>
            </a:r>
            <a:r>
              <a:rPr lang="ko-KR" altLang="en-US" dirty="0"/>
              <a:t>명령어 하나 동작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함수나 점프가 있다면 내부로 진입</a:t>
            </a:r>
            <a:endParaRPr lang="en-US" altLang="ko-KR" dirty="0"/>
          </a:p>
          <a:p>
            <a:r>
              <a:rPr lang="en-US" altLang="ko-KR" dirty="0"/>
              <a:t>Step Over: </a:t>
            </a:r>
            <a:r>
              <a:rPr lang="ko-KR" altLang="en-US" dirty="0"/>
              <a:t>명령어 하나 동작</a:t>
            </a:r>
            <a:endParaRPr lang="en-US" altLang="ko-KR" dirty="0"/>
          </a:p>
          <a:p>
            <a:r>
              <a:rPr lang="en-US" altLang="ko-KR" dirty="0"/>
              <a:t>Step Out: </a:t>
            </a:r>
            <a:r>
              <a:rPr lang="ko-KR" altLang="en-US" dirty="0"/>
              <a:t>다음 중단점까지 건너 뛰기</a:t>
            </a:r>
            <a:endParaRPr lang="en-US" altLang="ko-KR" dirty="0"/>
          </a:p>
          <a:p>
            <a:r>
              <a:rPr lang="en-US" altLang="ko-KR" dirty="0"/>
              <a:t>Run To Cursor: </a:t>
            </a:r>
            <a:r>
              <a:rPr lang="ko-KR" altLang="en-US" dirty="0"/>
              <a:t>커서가 있는 곳으로 건너 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C95B1-7C26-4ECC-8B3E-F152AD1A6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56" y="1276351"/>
            <a:ext cx="3289824" cy="48101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5249B6B-42A9-4915-AA8B-865737C8647A}"/>
              </a:ext>
            </a:extLst>
          </p:cNvPr>
          <p:cNvSpPr/>
          <p:nvPr/>
        </p:nvSpPr>
        <p:spPr>
          <a:xfrm>
            <a:off x="9801224" y="3996655"/>
            <a:ext cx="1276351" cy="106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F44761-4E6A-4500-86F5-CBE2E552F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4" y="3517248"/>
            <a:ext cx="1438222" cy="4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DD699-8077-495B-BE2E-54E6865E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AF4CF-4DE3-44F8-85A7-E7D26D64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2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디버깅 도구 활용</a:t>
            </a:r>
            <a:r>
              <a:rPr lang="en-US" altLang="ko-KR" dirty="0"/>
              <a:t> </a:t>
            </a:r>
            <a:r>
              <a:rPr lang="ko-KR" altLang="en-US" dirty="0"/>
              <a:t>왼쪽부터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Step Into: </a:t>
            </a:r>
            <a:r>
              <a:rPr lang="ko-KR" altLang="en-US" dirty="0"/>
              <a:t>명령어 하나 동작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함수나 점프가 있다면 내부로 진입</a:t>
            </a:r>
            <a:endParaRPr lang="en-US" altLang="ko-KR" dirty="0"/>
          </a:p>
          <a:p>
            <a:r>
              <a:rPr lang="en-US" altLang="ko-KR" dirty="0"/>
              <a:t>Step Over: </a:t>
            </a:r>
            <a:r>
              <a:rPr lang="ko-KR" altLang="en-US" dirty="0"/>
              <a:t>명령어 하나 동작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함수나 점프가 있다면 해당 내용을 다 수행한 것으로 처리</a:t>
            </a:r>
            <a:endParaRPr lang="en-US" altLang="ko-KR" dirty="0"/>
          </a:p>
          <a:p>
            <a:r>
              <a:rPr lang="en-US" altLang="ko-KR" dirty="0"/>
              <a:t>Step Out: </a:t>
            </a:r>
            <a:r>
              <a:rPr lang="ko-KR" altLang="en-US" dirty="0"/>
              <a:t>다음 중단점까지 건너 뛰기</a:t>
            </a:r>
            <a:endParaRPr lang="en-US" altLang="ko-KR" dirty="0"/>
          </a:p>
          <a:p>
            <a:r>
              <a:rPr lang="en-US" altLang="ko-KR" dirty="0"/>
              <a:t>Run To Cursor: </a:t>
            </a:r>
            <a:r>
              <a:rPr lang="ko-KR" altLang="en-US" dirty="0"/>
              <a:t>커서가 있는 곳으로 건너 뛰기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F44761-4E6A-4500-86F5-CBE2E552F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2525"/>
            <a:ext cx="1438222" cy="4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9BECE-4D13-498A-A960-9527269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A2CF9-C4CA-40BE-968E-D5C98B72A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Step Over</a:t>
            </a:r>
            <a:r>
              <a:rPr lang="ko-KR" altLang="en-US" dirty="0"/>
              <a:t>를 사용하여 한 줄마다 코드 동작을 확인</a:t>
            </a:r>
            <a:endParaRPr lang="en-US" altLang="ko-KR" dirty="0"/>
          </a:p>
          <a:p>
            <a:r>
              <a:rPr lang="en-US" altLang="ko-KR" dirty="0"/>
              <a:t>R18 </a:t>
            </a:r>
            <a:r>
              <a:rPr lang="ko-KR" altLang="en-US" dirty="0"/>
              <a:t>레지스터에 변수 </a:t>
            </a:r>
            <a:r>
              <a:rPr lang="en-US" altLang="ko-KR" dirty="0"/>
              <a:t>a</a:t>
            </a:r>
            <a:r>
              <a:rPr lang="ko-KR" altLang="en-US" dirty="0"/>
              <a:t>의 값이 저장된 것을 확인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8EED8-68AA-4684-BB1B-4DFB2C43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49" y="3119476"/>
            <a:ext cx="2780952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6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기초 어셈블리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기초 어셈블리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지난 강의에서 구현한 코드를 어셈블리로 이식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목표</a:t>
            </a:r>
            <a:r>
              <a:rPr lang="en-US" altLang="ko-KR" dirty="0"/>
              <a:t>: 8-bit </a:t>
            </a:r>
            <a:r>
              <a:rPr lang="ko-KR" altLang="en-US" dirty="0" err="1"/>
              <a:t>덧셈기</a:t>
            </a:r>
            <a:r>
              <a:rPr lang="ko-KR" altLang="en-US" dirty="0"/>
              <a:t>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인라인 어셈블리</a:t>
            </a:r>
            <a:r>
              <a:rPr lang="en-US" altLang="ko-KR" dirty="0"/>
              <a:t>: C</a:t>
            </a:r>
            <a:r>
              <a:rPr lang="ko-KR" altLang="en-US" dirty="0"/>
              <a:t>코드 사이에 삽입되는 어셈블리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어셈블리</a:t>
            </a:r>
            <a:r>
              <a:rPr lang="en-US" altLang="ko-KR" b="1" dirty="0">
                <a:solidFill>
                  <a:srgbClr val="FF0000"/>
                </a:solidFill>
              </a:rPr>
              <a:t>: .s(.S) </a:t>
            </a:r>
            <a:r>
              <a:rPr lang="ko-KR" altLang="en-US" b="1" dirty="0">
                <a:solidFill>
                  <a:srgbClr val="FF0000"/>
                </a:solidFill>
              </a:rPr>
              <a:t>파일로 구성되는 어셈블리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B1AFB8-EF35-4AE7-A35E-895930F0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34" y="1680918"/>
            <a:ext cx="301984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8AEEC-A9A6-43DA-A74B-8BCC7C6D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기초 어셈블리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67BAC-457B-4B36-9618-72C70C379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프로그램의 기본 내용을 다음과 같이 수정</a:t>
            </a:r>
            <a:endParaRPr lang="en-US" altLang="ko-KR" dirty="0"/>
          </a:p>
          <a:p>
            <a:pPr lvl="1"/>
            <a:r>
              <a:rPr lang="ko-KR" altLang="en-US" dirty="0"/>
              <a:t>함수는 프로토타입으로만 작성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파일 외부에 함수가 정의되므로 </a:t>
            </a:r>
            <a:r>
              <a:rPr lang="en-US" altLang="ko-KR" b="1" dirty="0">
                <a:solidFill>
                  <a:srgbClr val="FF0000"/>
                </a:solidFill>
              </a:rPr>
              <a:t>extern </a:t>
            </a:r>
            <a:r>
              <a:rPr lang="ko-KR" altLang="en-US" b="1" dirty="0">
                <a:solidFill>
                  <a:srgbClr val="FF0000"/>
                </a:solidFill>
              </a:rPr>
              <a:t>키워드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b="1" dirty="0">
                <a:solidFill>
                  <a:srgbClr val="FF0000"/>
                </a:solidFill>
              </a:rPr>
              <a:t>매개변수는 포인터 형식</a:t>
            </a:r>
            <a:r>
              <a:rPr lang="ko-KR" altLang="en-US" dirty="0"/>
              <a:t>으로 입력</a:t>
            </a:r>
            <a:endParaRPr lang="en-US" altLang="ko-KR" dirty="0"/>
          </a:p>
          <a:p>
            <a:r>
              <a:rPr lang="ko-KR" altLang="en-US" dirty="0"/>
              <a:t>어셈블리 파일을 새로 생성</a:t>
            </a:r>
            <a:endParaRPr lang="en-US" altLang="ko-KR" dirty="0"/>
          </a:p>
          <a:p>
            <a:pPr lvl="1"/>
            <a:r>
              <a:rPr lang="ko-KR" altLang="en-US" dirty="0"/>
              <a:t>파일 이름은 자유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2E30FD-C507-4131-9696-BED3EC166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604" y="1152525"/>
            <a:ext cx="2790476" cy="2038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9E1604-5D36-42A6-95F3-CFAAA3C16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28" y="3226073"/>
            <a:ext cx="4563552" cy="31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7DB6-30EB-4342-87E5-4D30E3C8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기초 어셈블리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82170-4EC2-4D8A-8A9A-A6FE6662A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생성한 어셈블리 파일에 다음과 같은 코드를 작성</a:t>
            </a:r>
            <a:endParaRPr lang="en-US" altLang="ko-KR" dirty="0"/>
          </a:p>
          <a:p>
            <a:pPr lvl="1"/>
            <a:r>
              <a:rPr lang="en-US" altLang="ko-KR" dirty="0"/>
              <a:t>.global adder</a:t>
            </a:r>
            <a:br>
              <a:rPr lang="en-US" altLang="ko-KR" dirty="0"/>
            </a:br>
            <a:r>
              <a:rPr lang="en-US" altLang="ko-KR" dirty="0"/>
              <a:t>.type adder, @function</a:t>
            </a:r>
            <a:br>
              <a:rPr lang="en-US" altLang="ko-KR" dirty="0"/>
            </a:br>
            <a:r>
              <a:rPr lang="en-US" altLang="ko-KR" dirty="0"/>
              <a:t>adder:</a:t>
            </a:r>
            <a:br>
              <a:rPr lang="en-US" altLang="ko-KR" dirty="0"/>
            </a:br>
            <a:r>
              <a:rPr lang="en-US" altLang="ko-KR" dirty="0"/>
              <a:t>RET</a:t>
            </a:r>
          </a:p>
          <a:p>
            <a:pPr lvl="1"/>
            <a:r>
              <a:rPr lang="en-US" altLang="ko-KR" dirty="0"/>
              <a:t>‘RET’</a:t>
            </a:r>
            <a:r>
              <a:rPr lang="ko-KR" altLang="en-US" dirty="0"/>
              <a:t>는 대소문자 구분 없음</a:t>
            </a:r>
            <a:endParaRPr lang="en-US" altLang="ko-KR" dirty="0"/>
          </a:p>
          <a:p>
            <a:pPr lvl="1"/>
            <a:r>
              <a:rPr lang="en-US" altLang="ko-KR" dirty="0"/>
              <a:t>‘adder’</a:t>
            </a:r>
            <a:r>
              <a:rPr lang="ko-KR" altLang="en-US" dirty="0"/>
              <a:t>은 함수 이름이므로</a:t>
            </a:r>
            <a:r>
              <a:rPr lang="en-US" altLang="ko-KR" dirty="0"/>
              <a:t>, </a:t>
            </a:r>
            <a:r>
              <a:rPr lang="ko-KR" altLang="en-US" dirty="0"/>
              <a:t>다른 이름을 사용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EAEA96-DAC9-4B94-B9E3-4E909935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51" y="2895666"/>
            <a:ext cx="1942857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D311F-0146-465B-8FAD-992125B9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기초 어셈블리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C41DA-3EDA-45BE-9E32-AC9711000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사용할 명령어 모음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3E63EA-78F9-4225-BFC1-02FBE993E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1117"/>
              </p:ext>
            </p:extLst>
          </p:nvPr>
        </p:nvGraphicFramePr>
        <p:xfrm>
          <a:off x="2032000" y="256889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09">
                  <a:extLst>
                    <a:ext uri="{9D8B030D-6E8A-4147-A177-3AD203B41FA5}">
                      <a16:colId xmlns:a16="http://schemas.microsoft.com/office/drawing/2014/main" val="220209492"/>
                    </a:ext>
                  </a:extLst>
                </a:gridCol>
                <a:gridCol w="5747391">
                  <a:extLst>
                    <a:ext uri="{9D8B030D-6E8A-4147-A177-3AD203B41FA5}">
                      <a16:colId xmlns:a16="http://schemas.microsoft.com/office/drawing/2014/main" val="386896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메모리에서 레지스터로 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2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레지스터에서 메모리로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7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MOVW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레지스터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워드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단위로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복사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2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레지스터 덧셈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8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56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7293-6A8A-46DA-B752-A6399448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기초 어셈블리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687F7-288D-4DB4-845C-310CE622F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내용을 다음과 같이 정의</a:t>
            </a:r>
            <a:endParaRPr lang="en-US" altLang="ko-KR" dirty="0"/>
          </a:p>
          <a:p>
            <a:pPr lvl="1"/>
            <a:r>
              <a:rPr lang="en-US" altLang="ko-KR" dirty="0"/>
              <a:t>MOVW R26, R24</a:t>
            </a:r>
            <a:br>
              <a:rPr lang="en-US" altLang="ko-KR" dirty="0"/>
            </a:br>
            <a:r>
              <a:rPr lang="en-US" altLang="ko-KR" dirty="0"/>
              <a:t>LD</a:t>
            </a:r>
            <a:r>
              <a:rPr lang="ko-KR" altLang="en-US" dirty="0"/>
              <a:t> </a:t>
            </a:r>
            <a:r>
              <a:rPr lang="en-US" altLang="ko-KR" dirty="0"/>
              <a:t>R18,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/>
              <a:t>MOVW R26, R22</a:t>
            </a:r>
            <a:br>
              <a:rPr lang="en-US" altLang="ko-KR" dirty="0"/>
            </a:br>
            <a:r>
              <a:rPr lang="en-US" altLang="ko-KR" dirty="0"/>
              <a:t>LD R19, X</a:t>
            </a:r>
            <a:br>
              <a:rPr lang="en-US" altLang="ko-KR" dirty="0"/>
            </a:br>
            <a:r>
              <a:rPr lang="en-US" altLang="ko-KR" dirty="0"/>
              <a:t>MOVW R30, R20</a:t>
            </a:r>
            <a:br>
              <a:rPr lang="en-US" altLang="ko-KR" dirty="0"/>
            </a:br>
            <a:r>
              <a:rPr lang="en-US" altLang="ko-KR" dirty="0"/>
              <a:t>ADD R18, R19</a:t>
            </a:r>
            <a:br>
              <a:rPr lang="en-US" altLang="ko-KR" dirty="0"/>
            </a:br>
            <a:r>
              <a:rPr lang="en-US" altLang="ko-KR" dirty="0"/>
              <a:t>ST Z, R18</a:t>
            </a:r>
            <a:br>
              <a:rPr lang="en-US" altLang="ko-KR" dirty="0"/>
            </a:br>
            <a:r>
              <a:rPr lang="en-US" altLang="ko-KR" dirty="0"/>
              <a:t>RET</a:t>
            </a:r>
          </a:p>
          <a:p>
            <a:r>
              <a:rPr lang="en-US" altLang="ko-KR" dirty="0"/>
              <a:t>8-bit</a:t>
            </a:r>
            <a:r>
              <a:rPr lang="ko-KR" altLang="en-US" dirty="0"/>
              <a:t> </a:t>
            </a:r>
            <a:r>
              <a:rPr lang="ko-KR" altLang="en-US" dirty="0" err="1"/>
              <a:t>덧셈기</a:t>
            </a:r>
            <a:r>
              <a:rPr lang="ko-KR" altLang="en-US" dirty="0"/>
              <a:t> 구현 완료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5256B-E846-4992-9882-302B59ED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43" y="2424269"/>
            <a:ext cx="1933333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5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D0E54-9C6F-479E-8E2C-92CF59E5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기초 어셈블리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8A45E-8246-4855-9466-0740CF553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디버깅으로 덧셈 구현 확인 가능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494D8-E6F3-4F56-9DCD-A4D3E57F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61" y="1382317"/>
            <a:ext cx="6013619" cy="45981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DA612E-1825-41D8-81C7-992650B17981}"/>
              </a:ext>
            </a:extLst>
          </p:cNvPr>
          <p:cNvSpPr/>
          <p:nvPr/>
        </p:nvSpPr>
        <p:spPr>
          <a:xfrm>
            <a:off x="5766461" y="5821960"/>
            <a:ext cx="6013619" cy="1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2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B510C-98C4-495C-A697-7C10F930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7EED2-1192-46C2-851C-CBF115DEE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58391" y="1152525"/>
            <a:ext cx="3492515" cy="5057775"/>
          </a:xfrm>
        </p:spPr>
        <p:txBody>
          <a:bodyPr/>
          <a:lstStyle/>
          <a:p>
            <a:r>
              <a:rPr lang="en-US" altLang="ko-KR" dirty="0"/>
              <a:t>MOVW R26, R24</a:t>
            </a:r>
            <a:br>
              <a:rPr lang="en-US" altLang="ko-KR" dirty="0"/>
            </a:br>
            <a:r>
              <a:rPr lang="en-US" altLang="ko-KR" dirty="0"/>
              <a:t>LD</a:t>
            </a:r>
            <a:r>
              <a:rPr lang="ko-KR" altLang="en-US" dirty="0"/>
              <a:t> </a:t>
            </a:r>
            <a:r>
              <a:rPr lang="en-US" altLang="ko-KR" dirty="0"/>
              <a:t>R18,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/>
              <a:t>MOVW R26, R22</a:t>
            </a:r>
            <a:br>
              <a:rPr lang="en-US" altLang="ko-KR" dirty="0"/>
            </a:br>
            <a:r>
              <a:rPr lang="en-US" altLang="ko-KR" dirty="0"/>
              <a:t>LD R19, X</a:t>
            </a:r>
            <a:br>
              <a:rPr lang="en-US" altLang="ko-KR" dirty="0"/>
            </a:br>
            <a:r>
              <a:rPr lang="en-US" altLang="ko-KR" dirty="0"/>
              <a:t>MOVW R30, R20</a:t>
            </a:r>
            <a:br>
              <a:rPr lang="en-US" altLang="ko-KR" dirty="0"/>
            </a:br>
            <a:r>
              <a:rPr lang="en-US" altLang="ko-KR" dirty="0"/>
              <a:t>ADD R18, R19</a:t>
            </a:r>
            <a:br>
              <a:rPr lang="en-US" altLang="ko-KR" dirty="0"/>
            </a:br>
            <a:r>
              <a:rPr lang="en-US" altLang="ko-KR" dirty="0"/>
              <a:t>ST Z, R18</a:t>
            </a:r>
            <a:br>
              <a:rPr lang="en-US" altLang="ko-KR" dirty="0"/>
            </a:br>
            <a:r>
              <a:rPr lang="en-US" altLang="ko-KR" dirty="0"/>
              <a:t>RET</a:t>
            </a:r>
          </a:p>
          <a:p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5BEA41A-C97F-4470-BC41-3E9F3D278E16}"/>
              </a:ext>
            </a:extLst>
          </p:cNvPr>
          <p:cNvSpPr txBox="1">
            <a:spLocks/>
          </p:cNvSpPr>
          <p:nvPr/>
        </p:nvSpPr>
        <p:spPr>
          <a:xfrm>
            <a:off x="411164" y="1152525"/>
            <a:ext cx="11368160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MOVW Rd, Rr</a:t>
            </a:r>
          </a:p>
          <a:p>
            <a:r>
              <a:rPr lang="en-US" altLang="ko-KR" dirty="0"/>
              <a:t>ADD Rd, Rr</a:t>
            </a:r>
          </a:p>
          <a:p>
            <a:r>
              <a:rPr lang="en-US" altLang="ko-KR" dirty="0"/>
              <a:t>LD Rd, X</a:t>
            </a:r>
          </a:p>
          <a:p>
            <a:r>
              <a:rPr lang="en-US" altLang="ko-KR" dirty="0"/>
              <a:t>ST Z, Rr</a:t>
            </a:r>
          </a:p>
          <a:p>
            <a:pPr lvl="1"/>
            <a:r>
              <a:rPr lang="en-US" altLang="ko-KR" dirty="0"/>
              <a:t>Rd: </a:t>
            </a:r>
            <a:r>
              <a:rPr lang="ko-KR" altLang="en-US" dirty="0"/>
              <a:t>목적지 레지스터</a:t>
            </a:r>
            <a:endParaRPr lang="en-US" altLang="ko-KR" dirty="0"/>
          </a:p>
          <a:p>
            <a:pPr lvl="1"/>
            <a:r>
              <a:rPr lang="en-US" altLang="ko-KR" dirty="0"/>
              <a:t>Rr: </a:t>
            </a:r>
            <a:r>
              <a:rPr lang="ko-KR" altLang="en-US" dirty="0"/>
              <a:t>출발 레지스터</a:t>
            </a:r>
            <a:endParaRPr lang="en-US" altLang="ko-KR" dirty="0"/>
          </a:p>
          <a:p>
            <a:pPr lvl="1"/>
            <a:r>
              <a:rPr lang="en-US" altLang="ko-KR" dirty="0"/>
              <a:t>X, Z: </a:t>
            </a:r>
            <a:r>
              <a:rPr lang="ko-KR" altLang="en-US" dirty="0"/>
              <a:t>포인터 레지스터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즉</a:t>
            </a:r>
            <a:r>
              <a:rPr lang="en-US" altLang="ko-KR" b="1" dirty="0">
                <a:solidFill>
                  <a:srgbClr val="FF0000"/>
                </a:solidFill>
              </a:rPr>
              <a:t>, MOVW R26, R24</a:t>
            </a:r>
            <a:r>
              <a:rPr lang="ko-KR" altLang="en-US" b="1" dirty="0">
                <a:solidFill>
                  <a:srgbClr val="FF0000"/>
                </a:solidFill>
              </a:rPr>
              <a:t>는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R24, R25</a:t>
            </a:r>
            <a:r>
              <a:rPr lang="ko-KR" altLang="en-US" b="1" dirty="0">
                <a:solidFill>
                  <a:srgbClr val="FF0000"/>
                </a:solidFill>
              </a:rPr>
              <a:t>의 내용을 </a:t>
            </a:r>
            <a:r>
              <a:rPr lang="en-US" altLang="ko-KR" b="1" dirty="0">
                <a:solidFill>
                  <a:srgbClr val="FF0000"/>
                </a:solidFill>
              </a:rPr>
              <a:t>R26, R27</a:t>
            </a:r>
            <a:r>
              <a:rPr lang="ko-KR" altLang="en-US" b="1" dirty="0">
                <a:solidFill>
                  <a:srgbClr val="FF0000"/>
                </a:solidFill>
              </a:rPr>
              <a:t>로 이동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복사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916199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721</Words>
  <Application>Microsoft Office PowerPoint</Application>
  <PresentationFormat>와이드스크린</PresentationFormat>
  <Paragraphs>177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Wingdings</vt:lpstr>
      <vt:lpstr>CryptoCraft 테마</vt:lpstr>
      <vt:lpstr>제목 테마</vt:lpstr>
      <vt:lpstr>AVR 프로그래밍</vt:lpstr>
      <vt:lpstr>PowerPoint 프레젠테이션</vt:lpstr>
      <vt:lpstr> 기초 어셈블리 구현</vt:lpstr>
      <vt:lpstr> 기초 어셈블리 구현</vt:lpstr>
      <vt:lpstr> 기초 어셈블리 구현</vt:lpstr>
      <vt:lpstr> 기초 어셈블리 구현</vt:lpstr>
      <vt:lpstr> 기초 어셈블리 구현</vt:lpstr>
      <vt:lpstr> 기초 어셈블리 구현</vt:lpstr>
      <vt:lpstr> 코드 분석</vt:lpstr>
      <vt:lpstr> 코드 분석</vt:lpstr>
      <vt:lpstr> 코드 분석</vt:lpstr>
      <vt:lpstr> 코드 분석</vt:lpstr>
      <vt:lpstr> 코드 분석</vt:lpstr>
      <vt:lpstr> 코드 분석</vt:lpstr>
      <vt:lpstr> 코드 분석</vt:lpstr>
      <vt:lpstr> 코드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68</cp:revision>
  <dcterms:created xsi:type="dcterms:W3CDTF">2019-03-05T04:29:07Z</dcterms:created>
  <dcterms:modified xsi:type="dcterms:W3CDTF">2021-01-09T08:26:12Z</dcterms:modified>
</cp:coreProperties>
</file>