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0" r:id="rId4"/>
    <p:sldId id="281" r:id="rId5"/>
    <p:sldId id="282" r:id="rId6"/>
    <p:sldId id="334" r:id="rId7"/>
    <p:sldId id="348" r:id="rId8"/>
    <p:sldId id="352" r:id="rId9"/>
    <p:sldId id="346" r:id="rId10"/>
    <p:sldId id="349" r:id="rId11"/>
    <p:sldId id="351" r:id="rId12"/>
    <p:sldId id="347" r:id="rId13"/>
    <p:sldId id="353" r:id="rId14"/>
    <p:sldId id="354" r:id="rId15"/>
    <p:sldId id="355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261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알고리즘 성능측정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417F2FE-FFE6-5B7E-666E-6F2ECD7D0D98}"/>
              </a:ext>
            </a:extLst>
          </p:cNvPr>
          <p:cNvGraphicFramePr>
            <a:graphicFrameLocks noGrp="1"/>
          </p:cNvGraphicFramePr>
          <p:nvPr/>
        </p:nvGraphicFramePr>
        <p:xfrm>
          <a:off x="2" y="209546"/>
          <a:ext cx="12191998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0326544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772524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579260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9638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8433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71916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4446473"/>
                    </a:ext>
                  </a:extLst>
                </a:gridCol>
              </a:tblGrid>
              <a:tr h="364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Algorithm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(Med.)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Sign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(Med.)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Verify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(Med.)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.)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Sign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.)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Verify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.)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29282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AIMER-I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145,986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3,878,272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3,672,923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156,213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4,077,840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4,384,331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096056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AIMER-III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296,032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8,087,462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7,678,098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307,498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8,364,809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7,740,701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093744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AIMER-V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713,922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17,983,857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17,361,691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817,056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18,096,797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17,472,521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750142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164,836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537,675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159,674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175,216 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765,476 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160,447 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625121"/>
                  </a:ext>
                </a:extLst>
              </a:tr>
              <a:tr h="2144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-III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166,199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581,189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161,646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180,908 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806,260 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162,452 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8603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-V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231,797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895,549 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279,009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242,850</a:t>
                      </a: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1,068,798 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280,118 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13321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HAETAE-II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688,083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3,429,265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131,805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957,268 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4,247,185 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132,462 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9549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HAETAE-III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1,329,157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8,734,670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228,578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1,843,459 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9,183,604 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229,703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7139046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HAETAE-V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723,318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2,790,612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272,542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946,202 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3,700,449 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273,840 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5357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MQSign-72/46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39,040,917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311,112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512,227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39,057,616 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312,293 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514,042 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06100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MQSign-112/72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115,942,827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669,465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1,143,296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116,040,569 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672,499 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1,147,066 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2389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MQSign-148/96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235,289,035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1,186,622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1,943,667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235,425,321 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1,190,984 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1,952,355 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704182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-II(con)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2,619,295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10,301,902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5,171,686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2,639,164 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10,308,375 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5,175,958 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36240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-III(con)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4,379,261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86,475,941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8,685,877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4,405,049 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86,515,726 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8,685,125 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002219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-V(con)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7,178,921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42,637,366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14,245,148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7,194,274 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42,681,718 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14,247,358 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132648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1,843,356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50,520,712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3,636,803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1,860,128 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50,540,655 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3,643,639 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40651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-III(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3,618,997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21,416,384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7,170,903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3,646,841 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21,437,009 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7,169,406 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982197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-V(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6,149,059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151,973,282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12,196,791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6,162,746 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152,011,122 </a:t>
                      </a:r>
                      <a:endParaRPr lang="en-KR" sz="1100" b="1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12,213,326 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698099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Peregrine-512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11,953,307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253,402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25,462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12,146,320 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254,228 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25,634 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3273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Peregrine-1024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38,366,232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535,920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53,621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41,014,591 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538,260 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53,946 </a:t>
                      </a:r>
                      <a:endParaRPr lang="en-KR" sz="1100" b="1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62251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pqsigRM-613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6,139,551,981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4,610,319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2,278,806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6,144,274,759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6,276,554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2,376,095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786711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pqsigRM-612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54,994,439,928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714,647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225,577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</a:rPr>
                        <a:t>55,073,661,751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967,439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234,553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763304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SOLMAE-512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23,053,028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349,566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40,513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28,233,370 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355,950 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40,812 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052180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SOLMAE-1024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53,966,332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698,581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135,256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68,603,714 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702,006 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136,193 </a:t>
                      </a:r>
                      <a:endParaRPr lang="en-KR" sz="110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7174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FAED67-0C3B-3513-3A99-2BFE9A9B1588}"/>
              </a:ext>
            </a:extLst>
          </p:cNvPr>
          <p:cNvSpPr txBox="1"/>
          <p:nvPr/>
        </p:nvSpPr>
        <p:spPr>
          <a:xfrm>
            <a:off x="9805850" y="-64504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012D65E-D17D-4896-5B2A-6BB210FAB538}"/>
              </a:ext>
            </a:extLst>
          </p:cNvPr>
          <p:cNvSpPr txBox="1">
            <a:spLocks/>
          </p:cNvSpPr>
          <p:nvPr/>
        </p:nvSpPr>
        <p:spPr>
          <a:xfrm>
            <a:off x="110717" y="17957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ko-KR" altLang="en-US" sz="1200" strike="sngStrike" dirty="0"/>
              <a:t>취소선</a:t>
            </a:r>
            <a:r>
              <a:rPr lang="en-US" altLang="ko-KR" sz="1200" dirty="0"/>
              <a:t>: </a:t>
            </a:r>
            <a:r>
              <a:rPr lang="ko-KR" altLang="en-US" sz="1200" dirty="0"/>
              <a:t>성능 측정 중 다소 이상한 부분이 있어서 </a:t>
            </a:r>
            <a:r>
              <a:rPr lang="ko-KR" altLang="en-US" sz="1200" dirty="0" err="1"/>
              <a:t>재측정</a:t>
            </a:r>
            <a:r>
              <a:rPr lang="ko-KR" altLang="en-US" sz="1200" dirty="0"/>
              <a:t> 필요 </a:t>
            </a:r>
            <a:r>
              <a:rPr lang="en-US" altLang="ko-KR" sz="1200" dirty="0"/>
              <a:t>(</a:t>
            </a:r>
            <a:r>
              <a:rPr lang="ko-KR" altLang="en-US" sz="1200" dirty="0"/>
              <a:t>성능의</a:t>
            </a:r>
            <a:r>
              <a:rPr lang="en-US" altLang="ko-KR" sz="1200" dirty="0"/>
              <a:t> </a:t>
            </a:r>
            <a:r>
              <a:rPr lang="ko-KR" altLang="en-US" sz="1200" dirty="0"/>
              <a:t>일관성 확인이 안됨</a:t>
            </a:r>
            <a:r>
              <a:rPr lang="en-US" altLang="ko-KR" sz="1200" dirty="0"/>
              <a:t>) </a:t>
            </a:r>
            <a:r>
              <a:rPr lang="ko-KR" altLang="en-US" sz="1200" b="1" dirty="0">
                <a:solidFill>
                  <a:srgbClr val="00B050"/>
                </a:solidFill>
              </a:rPr>
              <a:t>녹색 이름 알고리즘</a:t>
            </a:r>
            <a:r>
              <a:rPr lang="en-US" altLang="ko-KR" sz="1200" b="1" dirty="0">
                <a:solidFill>
                  <a:srgbClr val="00B050"/>
                </a:solidFill>
              </a:rPr>
              <a:t>: AVX </a:t>
            </a:r>
            <a:r>
              <a:rPr lang="ko-KR" altLang="en-US" sz="1200" b="1" dirty="0">
                <a:solidFill>
                  <a:srgbClr val="00B050"/>
                </a:solidFill>
              </a:rPr>
              <a:t>적용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B59DC-58AD-3F0C-A04D-21C48F3F3347}"/>
              </a:ext>
            </a:extLst>
          </p:cNvPr>
          <p:cNvSpPr txBox="1"/>
          <p:nvPr/>
        </p:nvSpPr>
        <p:spPr>
          <a:xfrm>
            <a:off x="8553869" y="-6450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Ryzen –O3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9B95A7-68CB-320B-B9BB-BA9EC0FFC942}"/>
              </a:ext>
            </a:extLst>
          </p:cNvPr>
          <p:cNvSpPr txBox="1">
            <a:spLocks/>
          </p:cNvSpPr>
          <p:nvPr/>
        </p:nvSpPr>
        <p:spPr>
          <a:xfrm>
            <a:off x="110717" y="17957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ko-KR" altLang="en-US" sz="1200" strike="sngStrike" dirty="0"/>
              <a:t>취소선</a:t>
            </a:r>
            <a:r>
              <a:rPr lang="en-US" altLang="ko-KR" sz="1200" dirty="0"/>
              <a:t>: </a:t>
            </a:r>
            <a:r>
              <a:rPr lang="ko-KR" altLang="en-US" sz="1200" dirty="0"/>
              <a:t>성능 측정 중 다소 이상한 부분이 있어서 </a:t>
            </a:r>
            <a:r>
              <a:rPr lang="ko-KR" altLang="en-US" sz="1200" dirty="0" err="1"/>
              <a:t>재측정</a:t>
            </a:r>
            <a:r>
              <a:rPr lang="ko-KR" altLang="en-US" sz="1200" dirty="0"/>
              <a:t> 필요 </a:t>
            </a:r>
            <a:r>
              <a:rPr lang="en-US" altLang="ko-KR" sz="1200" dirty="0"/>
              <a:t>(</a:t>
            </a:r>
            <a:r>
              <a:rPr lang="ko-KR" altLang="en-US" sz="1200" dirty="0"/>
              <a:t>성능의</a:t>
            </a:r>
            <a:r>
              <a:rPr lang="en-US" altLang="ko-KR" sz="1200" dirty="0"/>
              <a:t> </a:t>
            </a:r>
            <a:r>
              <a:rPr lang="ko-KR" altLang="en-US" sz="1200" dirty="0"/>
              <a:t>일관성 확인이 안됨</a:t>
            </a:r>
            <a:r>
              <a:rPr lang="en-US" altLang="ko-KR" sz="1200" dirty="0"/>
              <a:t>) </a:t>
            </a:r>
            <a:r>
              <a:rPr lang="ko-KR" altLang="en-US" sz="1200" b="1" dirty="0">
                <a:solidFill>
                  <a:srgbClr val="00B050"/>
                </a:solidFill>
              </a:rPr>
              <a:t>녹색 이름 알고리즘</a:t>
            </a:r>
            <a:r>
              <a:rPr lang="en-US" altLang="ko-KR" sz="1200" b="1" dirty="0">
                <a:solidFill>
                  <a:srgbClr val="00B050"/>
                </a:solidFill>
              </a:rPr>
              <a:t>: AVX </a:t>
            </a:r>
            <a:r>
              <a:rPr lang="ko-KR" altLang="en-US" sz="1200" b="1" dirty="0">
                <a:solidFill>
                  <a:srgbClr val="00B050"/>
                </a:solidFill>
              </a:rPr>
              <a:t>적용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31067-F95A-D900-F022-76366C113C54}"/>
              </a:ext>
            </a:extLst>
          </p:cNvPr>
          <p:cNvSpPr txBox="1"/>
          <p:nvPr/>
        </p:nvSpPr>
        <p:spPr>
          <a:xfrm>
            <a:off x="8553869" y="-6450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Intel –O2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EE484D-D21C-E1AB-C0F1-DAA259700B83}"/>
              </a:ext>
            </a:extLst>
          </p:cNvPr>
          <p:cNvSpPr txBox="1"/>
          <p:nvPr/>
        </p:nvSpPr>
        <p:spPr>
          <a:xfrm>
            <a:off x="9805850" y="297167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B8EFA-B7A7-020D-B737-B57F2282C1DD}"/>
              </a:ext>
            </a:extLst>
          </p:cNvPr>
          <p:cNvSpPr txBox="1"/>
          <p:nvPr/>
        </p:nvSpPr>
        <p:spPr>
          <a:xfrm>
            <a:off x="4696237" y="29716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Intel –O2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384B6B9-B146-1B04-7349-3AB2D26901BE}"/>
              </a:ext>
            </a:extLst>
          </p:cNvPr>
          <p:cNvGraphicFramePr>
            <a:graphicFrameLocks noGrp="1"/>
          </p:cNvGraphicFramePr>
          <p:nvPr/>
        </p:nvGraphicFramePr>
        <p:xfrm>
          <a:off x="0" y="213360"/>
          <a:ext cx="12191998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0326544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772524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579260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9638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8433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71916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4446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Algorithm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(Med.)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Sign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(Med.)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Verify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(Med.)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</a:rPr>
                        <a:t>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Sign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</a:rPr>
                        <a:t>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Verify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</a:rPr>
                        <a:t>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2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AIMER-I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145,566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3,691,256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3,713,173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159,391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3,845,843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4,018,047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096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AIMER-III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274,358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7,771,108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7,366,672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304,919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7,863,536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7,438,953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093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AIMER-V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790,456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18,394,069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17,662,359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899,383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18,802,192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18,080,181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750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</a:rPr>
                        <a:t>-II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171,176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640,093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167,116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190,739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845,502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173,676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0625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</a:rPr>
                        <a:t>-III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173,252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698,964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168,824</a:t>
                      </a:r>
                      <a:endParaRPr lang="ko-KR" altLang="en-US" sz="1100" b="1" i="0" dirty="0">
                        <a:solidFill>
                          <a:srgbClr val="0070C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185,265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943,376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176,768</a:t>
                      </a:r>
                      <a:endParaRPr lang="ko-KR" altLang="en-US" sz="1100" b="1" i="0" dirty="0">
                        <a:solidFill>
                          <a:srgbClr val="0070C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8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</a:rPr>
                        <a:t>-V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248,629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945,815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273,631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264,811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1,151,316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282,979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13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HAETAE-II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700,875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4,173,002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142,584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979,130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5,274,158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150,759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95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HAETAE-III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1,352,577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10,615,663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250,534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1,940,364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11,445,286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262,470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139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HAETAE-V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752,413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3,418,728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311,986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983,382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4,622,966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328,866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5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MQSign-72/46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87,038,447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509,630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1,377,392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87,156,508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527,234</a:t>
                      </a:r>
                      <a:endParaRPr lang="ko-KR" altLang="en-US" sz="1100" b="0" i="0" dirty="0">
                        <a:solidFill>
                          <a:schemeClr val="tx1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1,411,202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MQSign-112/72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448,271,119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1,472,032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4,808,216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448,141,266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1,500,297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4,875,532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2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MQSign-148/96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1,326,638,494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3,128,536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11,091,036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1,328,649,536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3,150,219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11,143,601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704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-II(con)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2,296,351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15,914,954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4,519,308</a:t>
                      </a:r>
                      <a:endParaRPr lang="ko-KR" altLang="en-US" sz="1100" b="1" i="0" dirty="0">
                        <a:solidFill>
                          <a:srgbClr val="FF000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2,412,156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16,002,740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4,622,316</a:t>
                      </a:r>
                      <a:endParaRPr lang="ko-KR" altLang="en-US" sz="1100" b="1" i="0" dirty="0">
                        <a:solidFill>
                          <a:srgbClr val="FF000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362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-III(con)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4,009,717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16,015,734</a:t>
                      </a:r>
                      <a:endParaRPr lang="ko-KR" altLang="en-US" sz="11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7,996,462</a:t>
                      </a:r>
                      <a:endParaRPr lang="ko-KR" altLang="en-US" sz="1100" b="1" i="0" dirty="0">
                        <a:solidFill>
                          <a:srgbClr val="FF000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4,169,703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16,116,734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8,085,000</a:t>
                      </a:r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002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-V(con)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6,561,582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26,019,063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13,005,536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6,639,348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26,080,187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13,084,234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132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-II(</a:t>
                      </a:r>
                      <a:r>
                        <a:rPr lang="en-US" altLang="ko-KR" sz="1100" dirty="0" err="1">
                          <a:latin typeface="+mn-lt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</a:rPr>
                        <a:t>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1,704,190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27,083,021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3,344,228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1,799,742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27,354,886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3,460,388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406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-III(</a:t>
                      </a:r>
                      <a:r>
                        <a:rPr lang="en-US" altLang="ko-KR" sz="1100" dirty="0" err="1">
                          <a:latin typeface="+mn-lt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</a:rPr>
                        <a:t>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3,271,119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65,455,745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6,533,931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3,402,118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65,582,525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6,586,857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982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-V(</a:t>
                      </a:r>
                      <a:r>
                        <a:rPr lang="en-US" altLang="ko-KR" sz="1100" dirty="0" err="1">
                          <a:latin typeface="+mn-lt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</a:rPr>
                        <a:t>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5,723,169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39,565,842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11,290,884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6,088,747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39,658,546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11,384,040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69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Peregrine-512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12,073,005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295,128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33,114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12,299,755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305,264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35,943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3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Peregrine-1024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38,493,479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640,132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71,246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41,112,188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652,620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74,891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622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pqsigRM-613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4,961,556,899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7,505,040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2,125,125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4,973,260,518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10,823,438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2,645,728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786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pqsigRM-612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74,021,054,015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2,113,913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1,126,131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73,941,690,821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2,765,068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1,295,161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763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SOLMAE-512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22,494,902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351,311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64,526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27,556,843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366,508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68,880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052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SOLMAE-1024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52,388,360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706,028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152,984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65,688,581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729,400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158,540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7174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0662F9-F24E-5AB4-B8FD-7AF2A7D4D8E9}"/>
              </a:ext>
            </a:extLst>
          </p:cNvPr>
          <p:cNvSpPr txBox="1"/>
          <p:nvPr/>
        </p:nvSpPr>
        <p:spPr>
          <a:xfrm>
            <a:off x="9805850" y="-64504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7858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D0662F9-F24E-5AB4-B8FD-7AF2A7D4D8E9}"/>
              </a:ext>
            </a:extLst>
          </p:cNvPr>
          <p:cNvSpPr txBox="1"/>
          <p:nvPr/>
        </p:nvSpPr>
        <p:spPr>
          <a:xfrm>
            <a:off x="9805850" y="-64504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F5AF0674-B750-3FF0-F666-14B77AAFF456}"/>
              </a:ext>
            </a:extLst>
          </p:cNvPr>
          <p:cNvGraphicFramePr>
            <a:graphicFrameLocks noGrp="1"/>
          </p:cNvGraphicFramePr>
          <p:nvPr/>
        </p:nvGraphicFramePr>
        <p:xfrm>
          <a:off x="2" y="209545"/>
          <a:ext cx="12191998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0326544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772524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579260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9638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8433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71916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4446473"/>
                    </a:ext>
                  </a:extLst>
                </a:gridCol>
              </a:tblGrid>
              <a:tr h="2125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Algorithm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(Med.)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Sign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(Med.)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Verify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(Med.)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</a:rPr>
                        <a:t>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Sign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</a:rPr>
                        <a:t>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Verify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(</a:t>
                      </a:r>
                      <a:r>
                        <a:rPr lang="en-US" altLang="ko-KR" sz="1100" dirty="0" err="1">
                          <a:latin typeface="+mn-lt"/>
                        </a:rPr>
                        <a:t>Avr</a:t>
                      </a:r>
                      <a:r>
                        <a:rPr lang="en-US" altLang="ko-KR" sz="1100" dirty="0">
                          <a:latin typeface="+mn-lt"/>
                        </a:rPr>
                        <a:t>.)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29282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</a:rPr>
                        <a:t>AIMER-I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133,130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3,960,345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3,747,101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143,746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4,070,924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3,834,717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096056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AIMER-III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272,484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8,440,184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7,968,982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282,896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8,530,553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8,041,509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093744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AIMER-V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643,253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17,998,305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17,373,174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662,744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18,202,241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17,455,874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750142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</a:rPr>
                        <a:t>-II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175,993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597,712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172,893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188,999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869,677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+mn-lt"/>
                        </a:rPr>
                        <a:t>182,127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625121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</a:rPr>
                        <a:t>-III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183,987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698,941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70C0"/>
                          </a:solidFill>
                          <a:latin typeface="+mn-lt"/>
                        </a:rPr>
                        <a:t>179,608</a:t>
                      </a:r>
                      <a:endParaRPr lang="ko-KR" altLang="en-US" sz="11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223,689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976,483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70C0"/>
                          </a:solidFill>
                          <a:latin typeface="+mn-lt"/>
                        </a:rPr>
                        <a:t>186,837</a:t>
                      </a:r>
                      <a:endParaRPr lang="ko-KR" altLang="en-US" sz="11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86035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</a:rPr>
                        <a:t>-V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238,884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928,251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262,868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259,401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1,228,167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293,133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13321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HAETAE-II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672,901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3,334,242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126,972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944,910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4,200,552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132,300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95495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HAETAE-III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1,291,292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8,261,232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227,780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1,828,235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8,769,910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238,478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139046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HAETAE-V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719,708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2,627,334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270,600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973,865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3,546,813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280,493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5357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MQSign-72/46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38,474,591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298,952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533,676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38,612,360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308,203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547,680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06100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MQSign-112/72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117,049,542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650,928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1,120,124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117,234,338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667,681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1,147,333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2389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MQSign-148/96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236,124,011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1,165,706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1,897,664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236,332,422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1,173,558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1,908,458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704182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-II(con)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2,317,555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13,776,448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4,568,006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2,393,641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13,868,809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4,647,302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362405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-III(con)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3,981,551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83,521,123</a:t>
                      </a:r>
                      <a:endParaRPr lang="ko-KR" altLang="en-US" sz="11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7,935,382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4,209,101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83,634,184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8,001,129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002219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-V(con)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6,333,006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25,183,392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12,555,623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6,470,472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25,269,299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12,680,799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132648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-II(</a:t>
                      </a:r>
                      <a:r>
                        <a:rPr lang="en-US" altLang="ko-KR" sz="1100" dirty="0" err="1">
                          <a:latin typeface="+mn-lt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</a:rPr>
                        <a:t>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1,666,543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16,352,341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3,248,162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1,846,947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16,530,887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3,321,373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406515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-III(</a:t>
                      </a:r>
                      <a:r>
                        <a:rPr lang="en-US" altLang="ko-KR" sz="1100" dirty="0" err="1">
                          <a:latin typeface="+mn-lt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</a:rPr>
                        <a:t>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3,141,974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34,454,252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6,234,249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3,227,617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34,523,301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6,288,505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982197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</a:rPr>
                        <a:t>-V(</a:t>
                      </a:r>
                      <a:r>
                        <a:rPr lang="en-US" altLang="ko-KR" sz="1100" dirty="0" err="1">
                          <a:latin typeface="+mn-lt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</a:rPr>
                        <a:t>)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5,613,303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167,158,023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11,155,020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5,851,360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167,337,719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11,307,818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698099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Peregrine-512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11,783,005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260,328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26,262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12,032,320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269,678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28,484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3273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Peregrine-1024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37,875,534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551,168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55,654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40,364,494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569,794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58,474</a:t>
                      </a:r>
                      <a:endParaRPr lang="en-US" altLang="ko-KR" sz="11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622515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pqsigRM-613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4,702,612,115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4,732,706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2,064,731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4,703,836,987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6,667,564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2,458,625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786711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</a:rPr>
                        <a:t>pqsigRM-612</a:t>
                      </a:r>
                      <a:endParaRPr lang="ko-KR" altLang="en-US" sz="11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71,111,088,778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923,513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417,658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71,168,430,985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1,166,665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502,448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763304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SOLMAE-512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22,627,042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332,848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64,838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27,866,035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348,841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67,662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052180"/>
                  </a:ext>
                </a:extLst>
              </a:tr>
              <a:tr h="1290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</a:rPr>
                        <a:t>SOLMAE-1024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53,245,753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668,103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149,168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67,369,725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686,523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154,073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717481"/>
                  </a:ext>
                </a:extLst>
              </a:tr>
            </a:tbl>
          </a:graphicData>
        </a:graphic>
      </p:graphicFrame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C72AF10-56B8-3732-FF2B-3B9AAA8D2F4C}"/>
              </a:ext>
            </a:extLst>
          </p:cNvPr>
          <p:cNvSpPr txBox="1">
            <a:spLocks/>
          </p:cNvSpPr>
          <p:nvPr/>
        </p:nvSpPr>
        <p:spPr>
          <a:xfrm>
            <a:off x="110717" y="17957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ko-KR" altLang="en-US" sz="1200" strike="sngStrike" dirty="0"/>
              <a:t>취소선</a:t>
            </a:r>
            <a:r>
              <a:rPr lang="en-US" altLang="ko-KR" sz="1200" dirty="0"/>
              <a:t>: </a:t>
            </a:r>
            <a:r>
              <a:rPr lang="ko-KR" altLang="en-US" sz="1200" dirty="0"/>
              <a:t>성능 측정 중 다소 이상한 부분이 있어서 </a:t>
            </a:r>
            <a:r>
              <a:rPr lang="ko-KR" altLang="en-US" sz="1200" dirty="0" err="1"/>
              <a:t>재측정</a:t>
            </a:r>
            <a:r>
              <a:rPr lang="ko-KR" altLang="en-US" sz="1200" dirty="0"/>
              <a:t> 필요 </a:t>
            </a:r>
            <a:r>
              <a:rPr lang="en-US" altLang="ko-KR" sz="1200" dirty="0"/>
              <a:t>(</a:t>
            </a:r>
            <a:r>
              <a:rPr lang="ko-KR" altLang="en-US" sz="1200" dirty="0"/>
              <a:t>성능의</a:t>
            </a:r>
            <a:r>
              <a:rPr lang="en-US" altLang="ko-KR" sz="1200" dirty="0"/>
              <a:t> </a:t>
            </a:r>
            <a:r>
              <a:rPr lang="ko-KR" altLang="en-US" sz="1200" dirty="0"/>
              <a:t>일관성 확인이 안됨</a:t>
            </a:r>
            <a:r>
              <a:rPr lang="en-US" altLang="ko-KR" sz="1200" dirty="0"/>
              <a:t>) </a:t>
            </a:r>
            <a:r>
              <a:rPr lang="ko-KR" altLang="en-US" sz="1200" b="1" dirty="0">
                <a:solidFill>
                  <a:srgbClr val="00B050"/>
                </a:solidFill>
              </a:rPr>
              <a:t>녹색 이름 알고리즘</a:t>
            </a:r>
            <a:r>
              <a:rPr lang="en-US" altLang="ko-KR" sz="1200" b="1" dirty="0">
                <a:solidFill>
                  <a:srgbClr val="00B050"/>
                </a:solidFill>
              </a:rPr>
              <a:t>: AVX </a:t>
            </a:r>
            <a:r>
              <a:rPr lang="ko-KR" altLang="en-US" sz="1200" b="1" dirty="0">
                <a:solidFill>
                  <a:srgbClr val="00B050"/>
                </a:solidFill>
              </a:rPr>
              <a:t>적용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F4298-C145-49AC-CA31-D5917C3B3D5B}"/>
              </a:ext>
            </a:extLst>
          </p:cNvPr>
          <p:cNvSpPr txBox="1"/>
          <p:nvPr/>
        </p:nvSpPr>
        <p:spPr>
          <a:xfrm>
            <a:off x="8553869" y="-6450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Intel –O3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99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8FCF4-D0C1-36D9-52DE-5798EB96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63CD32-6CB7-B5BA-89B1-CEF063F619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공개키 암호화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sz="2000" b="1" dirty="0" err="1">
                <a:solidFill>
                  <a:srgbClr val="FF0000"/>
                </a:solidFill>
              </a:rPr>
              <a:t>TiGER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 &gt; SMAUG &gt; </a:t>
            </a:r>
            <a:r>
              <a:rPr kumimoji="1" lang="en-US" altLang="ko-KR" sz="2000" b="1" dirty="0">
                <a:solidFill>
                  <a:srgbClr val="00B050"/>
                </a:solidFill>
              </a:rPr>
              <a:t>NTRU+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&gt;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PALOMA &gt; </a:t>
            </a:r>
            <a:r>
              <a:rPr kumimoji="1" lang="en-US" altLang="ko-KR" sz="2000" b="1" dirty="0">
                <a:solidFill>
                  <a:srgbClr val="00B050"/>
                </a:solidFill>
              </a:rPr>
              <a:t>ROLLO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 &gt; IPCC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000" b="1" dirty="0" err="1">
                <a:solidFill>
                  <a:srgbClr val="FF0000"/>
                </a:solidFill>
              </a:rPr>
              <a:t>TiGER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 &gt; SMAUG &gt; PALOMA &gt; </a:t>
            </a:r>
            <a:r>
              <a:rPr kumimoji="1" lang="en-US" altLang="ko-KR" sz="2000" b="1" dirty="0">
                <a:solidFill>
                  <a:srgbClr val="00B050"/>
                </a:solidFill>
              </a:rPr>
              <a:t>NTRU+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&gt;</a:t>
            </a:r>
            <a:r>
              <a:rPr kumimoji="1" lang="en-US" altLang="ko-KR" sz="2000" b="1" dirty="0">
                <a:solidFill>
                  <a:srgbClr val="00B05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IPCC &gt; </a:t>
            </a:r>
            <a:r>
              <a:rPr kumimoji="1" lang="en-US" altLang="ko-KR" sz="2000" b="1" dirty="0">
                <a:solidFill>
                  <a:srgbClr val="00B050"/>
                </a:solidFill>
              </a:rPr>
              <a:t>ROLLO (AVX </a:t>
            </a:r>
            <a:r>
              <a:rPr kumimoji="1" lang="ko-KR" altLang="en-US" sz="2000" b="1" dirty="0" err="1">
                <a:solidFill>
                  <a:srgbClr val="00B050"/>
                </a:solidFill>
              </a:rPr>
              <a:t>패널티</a:t>
            </a:r>
            <a:r>
              <a:rPr kumimoji="1" lang="ko-KR" altLang="en-US" sz="2000" b="1" dirty="0">
                <a:solidFill>
                  <a:srgbClr val="00B050"/>
                </a:solidFill>
              </a:rPr>
              <a:t> 적용</a:t>
            </a:r>
            <a:r>
              <a:rPr kumimoji="1" lang="en-US" altLang="ko-KR" sz="2000" b="1" dirty="0">
                <a:solidFill>
                  <a:srgbClr val="00B050"/>
                </a:solidFill>
              </a:rPr>
              <a:t>:</a:t>
            </a:r>
            <a:r>
              <a:rPr kumimoji="1" lang="ko-KR" altLang="en-US" sz="2000" b="1" dirty="0">
                <a:solidFill>
                  <a:srgbClr val="00B050"/>
                </a:solidFill>
              </a:rPr>
              <a:t> 성능</a:t>
            </a:r>
            <a:r>
              <a:rPr kumimoji="1" lang="en-US" altLang="ko-KR" sz="2000" b="1" dirty="0">
                <a:solidFill>
                  <a:srgbClr val="00B050"/>
                </a:solidFill>
              </a:rPr>
              <a:t>*3)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전자서명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FF0000"/>
                </a:solidFill>
              </a:rPr>
              <a:t>Peregrine &gt; </a:t>
            </a:r>
            <a:r>
              <a:rPr kumimoji="1" lang="en-US" altLang="ko-KR" sz="1600" b="1" dirty="0">
                <a:solidFill>
                  <a:srgbClr val="00B050"/>
                </a:solidFill>
              </a:rPr>
              <a:t>SOLMAE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&gt;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pqsig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&gt;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GCKSign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&gt; </a:t>
            </a:r>
            <a:r>
              <a:rPr kumimoji="1" lang="en-US" altLang="ko-KR" sz="1600" b="1" dirty="0" err="1">
                <a:solidFill>
                  <a:srgbClr val="00B050"/>
                </a:solidFill>
              </a:rPr>
              <a:t>MQSign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&gt; HAETAE &gt;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AIMer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&gt; NCC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600" b="1" dirty="0">
                <a:solidFill>
                  <a:srgbClr val="FF0000"/>
                </a:solidFill>
              </a:rPr>
              <a:t>Peregrine &gt;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pqsig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&gt;</a:t>
            </a:r>
            <a:r>
              <a:rPr kumimoji="1" lang="ko-KR" altLang="en-US" sz="16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GCKSign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&gt; </a:t>
            </a:r>
            <a:r>
              <a:rPr kumimoji="1" lang="en-US" altLang="ko-KR" sz="1600" b="1" dirty="0">
                <a:solidFill>
                  <a:srgbClr val="00B050"/>
                </a:solidFill>
              </a:rPr>
              <a:t>SOLMAE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&gt; HAETAE &gt; </a:t>
            </a:r>
            <a:r>
              <a:rPr kumimoji="1" lang="en-US" altLang="ko-KR" sz="1600" b="1" dirty="0" err="1">
                <a:solidFill>
                  <a:srgbClr val="00B050"/>
                </a:solidFill>
              </a:rPr>
              <a:t>MQSign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&gt; </a:t>
            </a:r>
            <a:r>
              <a:rPr kumimoji="1" lang="en-US" altLang="ko-KR" sz="1600" b="1" dirty="0" err="1">
                <a:solidFill>
                  <a:srgbClr val="FF0000"/>
                </a:solidFill>
              </a:rPr>
              <a:t>AIMer</a:t>
            </a:r>
            <a:r>
              <a:rPr kumimoji="1" lang="en-US" altLang="ko-KR" sz="1600" b="1" dirty="0">
                <a:solidFill>
                  <a:srgbClr val="FF0000"/>
                </a:solidFill>
              </a:rPr>
              <a:t> &gt; NCC </a:t>
            </a:r>
            <a:r>
              <a:rPr kumimoji="1" lang="en-US" altLang="ko-KR" sz="1600" b="1" dirty="0">
                <a:solidFill>
                  <a:srgbClr val="00B050"/>
                </a:solidFill>
              </a:rPr>
              <a:t>(AVX </a:t>
            </a:r>
            <a:r>
              <a:rPr kumimoji="1" lang="ko-KR" altLang="en-US" sz="1600" b="1" dirty="0" err="1">
                <a:solidFill>
                  <a:srgbClr val="00B050"/>
                </a:solidFill>
              </a:rPr>
              <a:t>패널티</a:t>
            </a:r>
            <a:r>
              <a:rPr kumimoji="1" lang="ko-KR" altLang="en-US" sz="1600" b="1" dirty="0">
                <a:solidFill>
                  <a:srgbClr val="00B050"/>
                </a:solidFill>
              </a:rPr>
              <a:t> 적용</a:t>
            </a:r>
            <a:r>
              <a:rPr kumimoji="1" lang="en-US" altLang="ko-KR" sz="1600" b="1" dirty="0">
                <a:solidFill>
                  <a:srgbClr val="00B050"/>
                </a:solidFill>
              </a:rPr>
              <a:t>:</a:t>
            </a:r>
            <a:r>
              <a:rPr kumimoji="1" lang="ko-KR" altLang="en-US" sz="1600" b="1" dirty="0">
                <a:solidFill>
                  <a:srgbClr val="00B050"/>
                </a:solidFill>
              </a:rPr>
              <a:t> 성능</a:t>
            </a:r>
            <a:r>
              <a:rPr kumimoji="1" lang="en-US" altLang="ko-KR" sz="1600" b="1" dirty="0">
                <a:solidFill>
                  <a:srgbClr val="00B050"/>
                </a:solidFill>
              </a:rPr>
              <a:t>*3)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최적화 레벨에 따른 성능 차이는 크지 않음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대부분의 알고리즘이 최적화가 잘 되었다고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784241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310E7-748A-C763-2143-1E685F36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향후 과제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297709-46FC-3D94-37A1-52EF39F0A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개발자들과 직접적인 소통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벤치마크는 좋으나</a:t>
            </a:r>
            <a:r>
              <a:rPr lang="en-US" altLang="ko-KR" dirty="0"/>
              <a:t>, </a:t>
            </a:r>
            <a:r>
              <a:rPr lang="ko-KR" altLang="en-US" dirty="0"/>
              <a:t>개발자들의 의도를 반영하지 못하는 부분이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독단적인 실험보다는 연락을 통해 더 좋은 결과를 도출하는 것이 좋음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AVX </a:t>
            </a:r>
            <a:r>
              <a:rPr lang="ko-KR" altLang="en-US" b="1" dirty="0">
                <a:solidFill>
                  <a:srgbClr val="FF0000"/>
                </a:solidFill>
              </a:rPr>
              <a:t>비활성화가 가능한 경우는 일반 성능도 측정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SOLMAE</a:t>
            </a:r>
            <a:r>
              <a:rPr lang="ko-KR" altLang="en-US" dirty="0"/>
              <a:t>가 이에 해당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무결성 검증이 추가적으로 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일부 알고리즘은 </a:t>
            </a:r>
            <a:r>
              <a:rPr lang="en-US" altLang="ko-KR" dirty="0"/>
              <a:t>KAT </a:t>
            </a:r>
            <a:r>
              <a:rPr lang="ko-KR" altLang="en-US" dirty="0"/>
              <a:t>값이 일부만 맞는 현상이 확인됨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메모리 문제일 가능성이 높음</a:t>
            </a:r>
          </a:p>
        </p:txBody>
      </p:sp>
    </p:spTree>
    <p:extLst>
      <p:ext uri="{BB962C8B-B14F-4D97-AF65-F5344CB8AC3E}">
        <p14:creationId xmlns:p14="http://schemas.microsoft.com/office/powerpoint/2010/main" val="369892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기존 진행 사항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알고리즘의 성능을 </a:t>
            </a:r>
            <a:r>
              <a:rPr lang="en-US" altLang="ko-KR" dirty="0"/>
              <a:t>Ryzen </a:t>
            </a:r>
            <a:r>
              <a:rPr lang="ko-KR" altLang="en-US" dirty="0"/>
              <a:t>프로세서</a:t>
            </a:r>
            <a:r>
              <a:rPr lang="en-US" altLang="ko-KR" dirty="0"/>
              <a:t> </a:t>
            </a:r>
            <a:r>
              <a:rPr lang="ko-KR" altLang="en-US" dirty="0"/>
              <a:t>상에서 </a:t>
            </a:r>
            <a:r>
              <a:rPr lang="en-US" altLang="ko-KR" dirty="0"/>
              <a:t>–O2</a:t>
            </a:r>
            <a:r>
              <a:rPr lang="ko-KR" altLang="en-US" dirty="0"/>
              <a:t>로 측정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이는 </a:t>
            </a:r>
            <a:r>
              <a:rPr lang="ko-KR" altLang="en-US" b="1" dirty="0">
                <a:solidFill>
                  <a:srgbClr val="FF0000"/>
                </a:solidFill>
              </a:rPr>
              <a:t>개발자들의 의도를 반영하지 못한다는 맹점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대부분의 </a:t>
            </a:r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알고리즘은 </a:t>
            </a:r>
            <a:r>
              <a:rPr lang="en-US" altLang="ko-KR" b="1" dirty="0">
                <a:solidFill>
                  <a:srgbClr val="0070C0"/>
                </a:solidFill>
              </a:rPr>
              <a:t>Intel </a:t>
            </a:r>
            <a:r>
              <a:rPr lang="ko-KR" altLang="en-US" b="1" dirty="0">
                <a:solidFill>
                  <a:srgbClr val="0070C0"/>
                </a:solidFill>
              </a:rPr>
              <a:t>상에서 </a:t>
            </a:r>
            <a:r>
              <a:rPr lang="en-US" altLang="ko-KR" b="1" dirty="0">
                <a:solidFill>
                  <a:srgbClr val="0070C0"/>
                </a:solidFill>
              </a:rPr>
              <a:t>–O3</a:t>
            </a:r>
            <a:r>
              <a:rPr lang="ko-KR" altLang="en-US" dirty="0"/>
              <a:t>로 측정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일부 알고리즘은 성능 측정을 진행하지 못함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FIBS, </a:t>
            </a:r>
            <a:r>
              <a:rPr lang="en-US" altLang="ko-KR" b="1" dirty="0">
                <a:solidFill>
                  <a:srgbClr val="0070C0"/>
                </a:solidFill>
              </a:rPr>
              <a:t>Layered-ROLLO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따라서 추가적인 실험을 진행하고 이를 기록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8AD90-916C-3A05-2AD2-9E4ABA97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추가 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15CD4-DE12-5EAE-13CC-3DCC4FBF1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r>
              <a:rPr lang="ko-KR" altLang="en-US" dirty="0"/>
              <a:t>벤치마킹은 다양한 환경에서 실험할 수록 좋음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기존 측정 환경</a:t>
            </a:r>
            <a:r>
              <a:rPr lang="en-US" altLang="ko-KR" dirty="0"/>
              <a:t>: 1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추가 측정 환경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1+3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ko-KR" dirty="0"/>
              <a:t>Ryzen </a:t>
            </a:r>
            <a:r>
              <a:rPr lang="ko-KR" altLang="en-US" dirty="0"/>
              <a:t>프로세서 장비</a:t>
            </a:r>
            <a:r>
              <a:rPr lang="en-US" altLang="ko-KR" dirty="0"/>
              <a:t>: TFG5746HS,</a:t>
            </a:r>
            <a:r>
              <a:rPr lang="ko-KR" altLang="en-US" dirty="0"/>
              <a:t> </a:t>
            </a:r>
            <a:r>
              <a:rPr lang="en-US" altLang="ko-KR" dirty="0"/>
              <a:t>Ryzen</a:t>
            </a:r>
            <a:r>
              <a:rPr lang="ko-KR" altLang="en-US" dirty="0"/>
              <a:t> </a:t>
            </a:r>
            <a:r>
              <a:rPr lang="en-US" altLang="ko-KR" dirty="0"/>
              <a:t>7 4800H, 16GB RAM</a:t>
            </a:r>
          </a:p>
          <a:p>
            <a:pPr>
              <a:lnSpc>
                <a:spcPct val="100000"/>
              </a:lnSpc>
            </a:pPr>
            <a:r>
              <a:rPr lang="en-US" altLang="ko-KR" dirty="0"/>
              <a:t>Intel</a:t>
            </a:r>
            <a:r>
              <a:rPr lang="ko-KR" altLang="en-US" dirty="0"/>
              <a:t> 프로세서 장비</a:t>
            </a:r>
            <a:r>
              <a:rPr lang="en-US" altLang="ko-KR" dirty="0"/>
              <a:t>: Intel NUC, Intel i5-8259U, 16GB RAM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352D3A5-6FE8-7F3B-6BA8-E12620AD1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06658"/>
              </p:ext>
            </p:extLst>
          </p:nvPr>
        </p:nvGraphicFramePr>
        <p:xfrm>
          <a:off x="296092" y="4185195"/>
          <a:ext cx="11599818" cy="1837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606">
                  <a:extLst>
                    <a:ext uri="{9D8B030D-6E8A-4147-A177-3AD203B41FA5}">
                      <a16:colId xmlns:a16="http://schemas.microsoft.com/office/drawing/2014/main" val="3295167502"/>
                    </a:ext>
                  </a:extLst>
                </a:gridCol>
                <a:gridCol w="3866606">
                  <a:extLst>
                    <a:ext uri="{9D8B030D-6E8A-4147-A177-3AD203B41FA5}">
                      <a16:colId xmlns:a16="http://schemas.microsoft.com/office/drawing/2014/main" val="172875380"/>
                    </a:ext>
                  </a:extLst>
                </a:gridCol>
                <a:gridCol w="3866606">
                  <a:extLst>
                    <a:ext uri="{9D8B030D-6E8A-4147-A177-3AD203B41FA5}">
                      <a16:colId xmlns:a16="http://schemas.microsoft.com/office/drawing/2014/main" val="2916042090"/>
                    </a:ext>
                  </a:extLst>
                </a:gridCol>
              </a:tblGrid>
              <a:tr h="612583">
                <a:tc>
                  <a:txBody>
                    <a:bodyPr/>
                    <a:lstStyle/>
                    <a:p>
                      <a:pPr algn="ctr" latinLnBrk="1"/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-O2</a:t>
                      </a:r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-O3</a:t>
                      </a:r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extLst>
                  <a:ext uri="{0D108BD9-81ED-4DB2-BD59-A6C34878D82A}">
                    <a16:rowId xmlns:a16="http://schemas.microsoft.com/office/drawing/2014/main" val="253335075"/>
                  </a:ext>
                </a:extLst>
              </a:tr>
              <a:tr h="61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Intel</a:t>
                      </a:r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Intel –O2</a:t>
                      </a:r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Intel –O3</a:t>
                      </a:r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extLst>
                  <a:ext uri="{0D108BD9-81ED-4DB2-BD59-A6C34878D82A}">
                    <a16:rowId xmlns:a16="http://schemas.microsoft.com/office/drawing/2014/main" val="3822729763"/>
                  </a:ext>
                </a:extLst>
              </a:tr>
              <a:tr h="61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Ryzen</a:t>
                      </a:r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Ryzen –O2</a:t>
                      </a:r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Ryzen –O3</a:t>
                      </a:r>
                      <a:endParaRPr lang="ko-KR" altLang="en-US" sz="2600" dirty="0"/>
                    </a:p>
                  </a:txBody>
                  <a:tcPr marL="130498" marR="130498" marT="65249" marB="65249" anchor="ctr"/>
                </a:tc>
                <a:extLst>
                  <a:ext uri="{0D108BD9-81ED-4DB2-BD59-A6C34878D82A}">
                    <a16:rowId xmlns:a16="http://schemas.microsoft.com/office/drawing/2014/main" val="1856332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1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D20F8-FDA8-F798-CB3A-8F314C96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추가 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E81B1-4A95-BE7C-5C0A-BD0A92493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실험을 위해 </a:t>
            </a:r>
            <a:r>
              <a:rPr lang="en-US" altLang="ko-KR" b="1" dirty="0" err="1">
                <a:solidFill>
                  <a:srgbClr val="FF0000"/>
                </a:solidFill>
              </a:rPr>
              <a:t>Makefile</a:t>
            </a:r>
            <a:r>
              <a:rPr lang="ko-KR" altLang="en-US" b="1" dirty="0">
                <a:solidFill>
                  <a:srgbClr val="FF0000"/>
                </a:solidFill>
              </a:rPr>
              <a:t>을 </a:t>
            </a:r>
            <a:r>
              <a:rPr lang="en-US" altLang="ko-KR" b="1" dirty="0">
                <a:solidFill>
                  <a:srgbClr val="FF0000"/>
                </a:solidFill>
              </a:rPr>
              <a:t>–O2</a:t>
            </a:r>
            <a:r>
              <a:rPr lang="ko-KR" altLang="en-US" b="1" dirty="0">
                <a:solidFill>
                  <a:srgbClr val="FF0000"/>
                </a:solidFill>
              </a:rPr>
              <a:t>로 설정</a:t>
            </a:r>
            <a:r>
              <a:rPr lang="ko-KR" altLang="en-US" dirty="0"/>
              <a:t>하고 다시 컴파일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벤치마킹을 하지 못한 코드를 추가로 벤치마크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Layered-ROLLO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FIBS</a:t>
            </a:r>
            <a:r>
              <a:rPr lang="ko-KR" altLang="en-US" dirty="0"/>
              <a:t>는 무한루프로 실행 불가</a:t>
            </a:r>
            <a:r>
              <a:rPr lang="en-US" altLang="ko-KR" dirty="0"/>
              <a:t>, REDOG</a:t>
            </a:r>
            <a:r>
              <a:rPr lang="ko-KR" altLang="en-US" dirty="0"/>
              <a:t>은 파이썬 코드로 측정 제외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AVX </a:t>
            </a:r>
            <a:r>
              <a:rPr lang="ko-KR" altLang="en-US" dirty="0"/>
              <a:t>의존성이 있는 코드는 제거하기가 어려우므로 그대로 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NTRU+, Layered-ROLLO,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SOLMAE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일부 소스코드는 </a:t>
            </a:r>
            <a:r>
              <a:rPr lang="en-US" altLang="ko-KR" b="1" dirty="0">
                <a:solidFill>
                  <a:srgbClr val="FF0000"/>
                </a:solidFill>
              </a:rPr>
              <a:t>OpenSSL </a:t>
            </a:r>
            <a:r>
              <a:rPr lang="ko-KR" altLang="en-US" b="1" dirty="0">
                <a:solidFill>
                  <a:srgbClr val="FF0000"/>
                </a:solidFill>
              </a:rPr>
              <a:t>의존성 제거가 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Layered-ROLLO</a:t>
            </a:r>
          </a:p>
        </p:txBody>
      </p:sp>
    </p:spTree>
    <p:extLst>
      <p:ext uri="{BB962C8B-B14F-4D97-AF65-F5344CB8AC3E}">
        <p14:creationId xmlns:p14="http://schemas.microsoft.com/office/powerpoint/2010/main" val="339718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0913F4E-A636-6187-1CF2-1EC54B6CA887}"/>
              </a:ext>
            </a:extLst>
          </p:cNvPr>
          <p:cNvSpPr txBox="1">
            <a:spLocks/>
          </p:cNvSpPr>
          <p:nvPr/>
        </p:nvSpPr>
        <p:spPr>
          <a:xfrm>
            <a:off x="411163" y="0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ko-KR" altLang="en-US" sz="1400" strike="sngStrike" dirty="0"/>
              <a:t>취소선</a:t>
            </a:r>
            <a:r>
              <a:rPr lang="en-US" altLang="ko-KR" sz="1400" dirty="0"/>
              <a:t>: </a:t>
            </a:r>
            <a:r>
              <a:rPr lang="ko-KR" altLang="en-US" sz="1400" dirty="0"/>
              <a:t>성능 측정 중 다소 이상한 부분이 있어서 </a:t>
            </a:r>
            <a:r>
              <a:rPr lang="ko-KR" altLang="en-US" sz="1400" dirty="0" err="1"/>
              <a:t>재측정</a:t>
            </a:r>
            <a:r>
              <a:rPr lang="ko-KR" altLang="en-US" sz="1400" dirty="0"/>
              <a:t> 필요 </a:t>
            </a:r>
            <a:r>
              <a:rPr lang="en-US" altLang="ko-KR" sz="1400" dirty="0"/>
              <a:t>(</a:t>
            </a:r>
            <a:r>
              <a:rPr lang="ko-KR" altLang="en-US" sz="1400" dirty="0"/>
              <a:t>성능의</a:t>
            </a:r>
            <a:r>
              <a:rPr lang="en-US" altLang="ko-KR" sz="1400" dirty="0"/>
              <a:t> </a:t>
            </a:r>
            <a:r>
              <a:rPr lang="ko-KR" altLang="en-US" sz="1400" dirty="0"/>
              <a:t>일관성 확인이 안됨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sz="1400" b="1" dirty="0">
                <a:solidFill>
                  <a:srgbClr val="00B050"/>
                </a:solidFill>
              </a:rPr>
              <a:t>녹색 이름 알고리즘</a:t>
            </a:r>
            <a:r>
              <a:rPr lang="en-US" altLang="ko-KR" sz="1400" b="1" dirty="0">
                <a:solidFill>
                  <a:srgbClr val="00B050"/>
                </a:solidFill>
              </a:rPr>
              <a:t>: AVX </a:t>
            </a:r>
            <a:r>
              <a:rPr lang="ko-KR" altLang="en-US" sz="1400" b="1" dirty="0">
                <a:solidFill>
                  <a:srgbClr val="00B050"/>
                </a:solidFill>
              </a:rPr>
              <a:t>적용</a:t>
            </a:r>
            <a:endParaRPr lang="en-US" altLang="ko-KR" sz="14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417F2FE-FFE6-5B7E-666E-6F2ECD7D0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98789"/>
              </p:ext>
            </p:extLst>
          </p:nvPr>
        </p:nvGraphicFramePr>
        <p:xfrm>
          <a:off x="0" y="470262"/>
          <a:ext cx="12191998" cy="638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0326544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772524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579260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9638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8433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71916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4446473"/>
                    </a:ext>
                  </a:extLst>
                </a:gridCol>
              </a:tblGrid>
              <a:tr h="622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Algorithm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Encapsulation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Encapsulation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29282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IPCC_f1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14,362,627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sng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164,892,550</a:t>
                      </a:r>
                      <a:endParaRPr lang="ko-KR" altLang="en-US" sz="1200" b="1" strike="sngStrike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2,484,981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14,376,006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sng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239,300,607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2,501,514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096056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IPCC_f3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14,170,647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898,710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2,619,570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14,178,752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941,012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2,633,907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093744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IPCC_f4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14,209,594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1,075,059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2,904,524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14,245,778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1,135,740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2,935,161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750142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NTRUplus-576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208,742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111,998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128,093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286,443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112,614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128,670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625121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NTRUplus-768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279,386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148,480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181,250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298,193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154,346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185,298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86035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NTRUplus-864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304,819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179,858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224,953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306,436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180,793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225,978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13321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NTRUplus-1152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444,744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223,619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278,690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801,975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224,602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279,606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95495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PALOMA-128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125,800,419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510,922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35,496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125,630,139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513,098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36,061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139046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PALOMA-192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125,360,779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514,228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34,220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125,242,970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516,579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34,419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5357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PALOMA-256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125,294,065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510,284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34,713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125,174,502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512,685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34,978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06100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SMAUG-128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171,477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154,483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178,205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181,007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156,512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181,950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2389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SMAUG-192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250,096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229,999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277,298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260,837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230,994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279,080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704182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SMAUG-256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479,138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385,178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438,364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490,702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387,420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439,345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362405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TiGER-128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273,470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466,755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628,778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286,082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471,567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632,066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002219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TiGER-192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288,550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518,491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674,192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293,000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524,467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691,838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132648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TiGER-256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536,152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sng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1,088,747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1,477,318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541,935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1,092,191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1,276,848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4065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EE484D-D21C-E1AB-C0F1-DAA259700B83}"/>
              </a:ext>
            </a:extLst>
          </p:cNvPr>
          <p:cNvSpPr txBox="1"/>
          <p:nvPr/>
        </p:nvSpPr>
        <p:spPr>
          <a:xfrm>
            <a:off x="9805850" y="166537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AC36E-DB82-7178-DF0B-13FE60029095}"/>
              </a:ext>
            </a:extLst>
          </p:cNvPr>
          <p:cNvSpPr txBox="1"/>
          <p:nvPr/>
        </p:nvSpPr>
        <p:spPr>
          <a:xfrm>
            <a:off x="4696237" y="16653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Ryzen –O2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2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BDD87C26-619C-01CF-0092-C1B23B44F664}"/>
              </a:ext>
            </a:extLst>
          </p:cNvPr>
          <p:cNvSpPr txBox="1">
            <a:spLocks/>
          </p:cNvSpPr>
          <p:nvPr/>
        </p:nvSpPr>
        <p:spPr>
          <a:xfrm>
            <a:off x="411163" y="0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ko-KR" altLang="en-US" sz="1400" strike="sngStrike" dirty="0"/>
              <a:t>취소선</a:t>
            </a:r>
            <a:r>
              <a:rPr lang="en-US" altLang="ko-KR" sz="1400" dirty="0"/>
              <a:t>: </a:t>
            </a:r>
            <a:r>
              <a:rPr lang="ko-KR" altLang="en-US" sz="1400" dirty="0"/>
              <a:t>성능 측정 중 다소 이상한 부분이 있어서 </a:t>
            </a:r>
            <a:r>
              <a:rPr lang="ko-KR" altLang="en-US" sz="1400" dirty="0" err="1"/>
              <a:t>재측정</a:t>
            </a:r>
            <a:r>
              <a:rPr lang="ko-KR" altLang="en-US" sz="1400" dirty="0"/>
              <a:t> 필요 </a:t>
            </a:r>
            <a:r>
              <a:rPr lang="en-US" altLang="ko-KR" sz="1400" dirty="0"/>
              <a:t>(</a:t>
            </a:r>
            <a:r>
              <a:rPr lang="ko-KR" altLang="en-US" sz="1400" dirty="0"/>
              <a:t>성능의</a:t>
            </a:r>
            <a:r>
              <a:rPr lang="en-US" altLang="ko-KR" sz="1400" dirty="0"/>
              <a:t> </a:t>
            </a:r>
            <a:r>
              <a:rPr lang="ko-KR" altLang="en-US" sz="1400" dirty="0"/>
              <a:t>일관성 확인이 안됨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sz="1400" b="1" dirty="0">
                <a:solidFill>
                  <a:srgbClr val="00B050"/>
                </a:solidFill>
              </a:rPr>
              <a:t>녹색 이름 알고리즘</a:t>
            </a:r>
            <a:r>
              <a:rPr lang="en-US" altLang="ko-KR" sz="1400" b="1" dirty="0">
                <a:solidFill>
                  <a:srgbClr val="00B050"/>
                </a:solidFill>
              </a:rPr>
              <a:t>: AVX </a:t>
            </a:r>
            <a:r>
              <a:rPr lang="ko-KR" altLang="en-US" sz="1400" b="1" dirty="0">
                <a:solidFill>
                  <a:srgbClr val="00B050"/>
                </a:solidFill>
              </a:rPr>
              <a:t>적용</a:t>
            </a:r>
            <a:endParaRPr lang="en-US" altLang="ko-KR" sz="14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417F2FE-FFE6-5B7E-666E-6F2ECD7D0D98}"/>
              </a:ext>
            </a:extLst>
          </p:cNvPr>
          <p:cNvGraphicFramePr>
            <a:graphicFrameLocks noGrp="1"/>
          </p:cNvGraphicFramePr>
          <p:nvPr/>
        </p:nvGraphicFramePr>
        <p:xfrm>
          <a:off x="0" y="505091"/>
          <a:ext cx="12191998" cy="6350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0326544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772524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579260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9638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8433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71916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4446473"/>
                    </a:ext>
                  </a:extLst>
                </a:gridCol>
              </a:tblGrid>
              <a:tr h="512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Algorithm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Encapsulation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Encapsulation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29282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IPCC_f1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13,940,097 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160,111,204</a:t>
                      </a: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16,360,164</a:t>
                      </a: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13,969,607 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strike="sng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232,561,407 </a:t>
                      </a:r>
                      <a:endParaRPr lang="en-KR" sz="1200" b="1" strike="sng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2,408,173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096056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IPCC_f3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13,996,024 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926,492 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2,512,836 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14,036,005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967,543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2,532,438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093744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IPCC_f4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13,989,832 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1,106,031 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2,714,531 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14,007,544 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1,165,274 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2,732,139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750142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NTRUplus-576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202,652 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110,026 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121,742 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287,810 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110,910 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123,929 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625121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NTRUplus-768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270,512 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146,566 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174,435 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281,685 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147,174 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175,018 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86035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NTRUplus-864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297,192 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168,113 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204,537 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302,876 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168,857 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206,046 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13321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NTRUplus-1152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435,305 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222,459 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266,626 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772,442 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223,429 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268,110 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95495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PALOMA-128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122,325,408 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498,365 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34,307 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122,253,994 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500,446 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34,484 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139046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PALOMA-192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122,290,738 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503,266 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34,278 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122,173,457 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506,366 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34,468 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5357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PALOMA-256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122,321,957 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497,959 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34,249 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122,254,172 </a:t>
                      </a:r>
                      <a:endParaRPr lang="en-KR" sz="1200" b="1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500,026 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34,420 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06100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SMAUG-128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72,790 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57,246 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50,460 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82,292 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57,466 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50,708 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2389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SMAUG-192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105,966 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82,940 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80,475 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108,491 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83,648 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81,029 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704182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SMAUG-256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158,021 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139,925 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135,749 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161,110 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141,573 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138,010 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362405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TiGER-128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65,482 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48,749 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51,214 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68,866 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49,105 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51,589 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002219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TiGER-192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69,426 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63,510 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57,739 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79,105 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63,805 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59,383 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132648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TiGER-256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81,316 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87,551 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93,090 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90,989 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88,218 </a:t>
                      </a:r>
                      <a:endParaRPr lang="en-KR" sz="12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93,436 </a:t>
                      </a:r>
                      <a:endParaRPr lang="en-KR" sz="1200" dirty="0"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406515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Layered ROLLO I-128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285,940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83,346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788,104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296,880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84,198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805,790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7818850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Layered ROLLO I-192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320,958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136,503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1,014,203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345,689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149,843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1,110,378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762611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Layered ROLLO I-256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687,721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201,913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1,945,871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700,284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207,030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1,948,662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97650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38C696-2AC5-8E34-3D4A-9165DF44F4EE}"/>
              </a:ext>
            </a:extLst>
          </p:cNvPr>
          <p:cNvSpPr txBox="1"/>
          <p:nvPr/>
        </p:nvSpPr>
        <p:spPr>
          <a:xfrm>
            <a:off x="9805850" y="166537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82472-F433-060B-7BF1-B1C616876278}"/>
              </a:ext>
            </a:extLst>
          </p:cNvPr>
          <p:cNvSpPr txBox="1"/>
          <p:nvPr/>
        </p:nvSpPr>
        <p:spPr>
          <a:xfrm>
            <a:off x="4696237" y="16653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Ryzen –O3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94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417F2FE-FFE6-5B7E-666E-6F2ECD7D0D98}"/>
              </a:ext>
            </a:extLst>
          </p:cNvPr>
          <p:cNvGraphicFramePr>
            <a:graphicFrameLocks noGrp="1"/>
          </p:cNvGraphicFramePr>
          <p:nvPr/>
        </p:nvGraphicFramePr>
        <p:xfrm>
          <a:off x="2" y="470262"/>
          <a:ext cx="12191998" cy="6387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0326544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772524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579260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9638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8433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71916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4446473"/>
                    </a:ext>
                  </a:extLst>
                </a:gridCol>
              </a:tblGrid>
              <a:tr h="622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Algorithm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Encapsulation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Encapsulation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29282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n-lt"/>
                          <a:ea typeface="Malgun Gothic" panose="020B0503020000020004" pitchFamily="34" charset="-127"/>
                        </a:rPr>
                        <a:t>IPCC_f1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13,792,887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sng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159,126,951</a:t>
                      </a:r>
                      <a:r>
                        <a:rPr lang="en-US" altLang="ko-Kore-KR" sz="1200" b="0" i="0" u="none" strike="sng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1,196,157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13,896,694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sng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231,010,613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1,259,215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096056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dirty="0">
                          <a:latin typeface="+mn-lt"/>
                          <a:ea typeface="Malgun Gothic" panose="020B0503020000020004" pitchFamily="34" charset="-127"/>
                        </a:rPr>
                        <a:t>IPCC_f3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13,754,219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870,059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1,235,991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13,864,988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922,755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1,307,538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3093744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latin typeface="+mn-lt"/>
                          <a:ea typeface="Malgun Gothic" panose="020B0503020000020004" pitchFamily="34" charset="-127"/>
                        </a:rPr>
                        <a:t>IPCC_f4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13,754,687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1,050,451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1,318,173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13,851,205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1,151,306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1,380,740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750142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00B050"/>
                          </a:solidFill>
                          <a:latin typeface="+mn-lt"/>
                          <a:ea typeface="Malgun Gothic" panose="020B0503020000020004" pitchFamily="34" charset="-127"/>
                        </a:rPr>
                        <a:t>NTRUplus-576</a:t>
                      </a:r>
                      <a:endParaRPr lang="ko-KR" altLang="en-US" sz="1200" b="1" i="0" dirty="0">
                        <a:solidFill>
                          <a:srgbClr val="00B05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186,944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105,686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120,194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271,460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121,722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132,428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0625121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00B050"/>
                          </a:solidFill>
                          <a:latin typeface="+mn-lt"/>
                          <a:ea typeface="Malgun Gothic" panose="020B0503020000020004" pitchFamily="34" charset="-127"/>
                        </a:rPr>
                        <a:t>NTRUplus-768</a:t>
                      </a:r>
                      <a:endParaRPr lang="ko-KR" altLang="en-US" sz="1200" b="1" i="0" dirty="0">
                        <a:solidFill>
                          <a:srgbClr val="00B05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246,616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139,310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166,938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265,516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154,868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174,788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9286035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00B050"/>
                          </a:solidFill>
                          <a:latin typeface="+mn-lt"/>
                          <a:ea typeface="Malgun Gothic" panose="020B0503020000020004" pitchFamily="34" charset="-127"/>
                        </a:rPr>
                        <a:t>NTRUplus-864</a:t>
                      </a:r>
                      <a:endParaRPr lang="ko-KR" altLang="en-US" sz="1200" b="1" i="0" dirty="0">
                        <a:solidFill>
                          <a:srgbClr val="00B05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270,494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160,789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200,702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288,025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180,014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206,856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7513321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i="0" dirty="0">
                          <a:solidFill>
                            <a:srgbClr val="00B050"/>
                          </a:solidFill>
                          <a:latin typeface="+mn-lt"/>
                          <a:ea typeface="Malgun Gothic" panose="020B0503020000020004" pitchFamily="34" charset="-127"/>
                        </a:rPr>
                        <a:t>NTRUplus-1152</a:t>
                      </a:r>
                      <a:endParaRPr lang="ko-KR" altLang="en-US" sz="1200" b="1" i="0" dirty="0">
                        <a:solidFill>
                          <a:srgbClr val="00B050"/>
                        </a:solidFill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698,490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202,678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257,114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744,381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212,073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267,046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4695495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latin typeface="+mn-lt"/>
                          <a:ea typeface="Malgun Gothic" panose="020B0503020000020004" pitchFamily="34" charset="-127"/>
                        </a:rPr>
                        <a:t>PALOMA-128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118,204,341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499,914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39,724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118,365,137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511,837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41,693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7139046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latin typeface="+mn-lt"/>
                          <a:ea typeface="Malgun Gothic" panose="020B0503020000020004" pitchFamily="34" charset="-127"/>
                        </a:rPr>
                        <a:t>PALOMA-192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118,310,371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499,302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38,846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118,490,933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514,299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41,016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1915357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latin typeface="+mn-lt"/>
                          <a:ea typeface="Malgun Gothic" panose="020B0503020000020004" pitchFamily="34" charset="-127"/>
                        </a:rPr>
                        <a:t>PALOMA-256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118,366,206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503,814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43,174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118,507,160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518,903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45,385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1306100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n-lt"/>
                          <a:ea typeface="Malgun Gothic" panose="020B0503020000020004" pitchFamily="34" charset="-127"/>
                        </a:rPr>
                        <a:t>SMAUG-128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b="0" i="0" baseline="3000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158,149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164,598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196,470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165,414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169,648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203,288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5002389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n-lt"/>
                          <a:ea typeface="Malgun Gothic" panose="020B0503020000020004" pitchFamily="34" charset="-127"/>
                        </a:rPr>
                        <a:t>SMAUG-192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244,736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225,490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272,132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265,142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236,227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285,366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704182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dirty="0">
                          <a:latin typeface="+mn-lt"/>
                          <a:ea typeface="Malgun Gothic" panose="020B0503020000020004" pitchFamily="34" charset="-127"/>
                        </a:rPr>
                        <a:t>SMAUG-256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435,790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411,917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465,572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448,654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422,602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486,263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362405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>
                          <a:latin typeface="+mn-lt"/>
                          <a:ea typeface="Malgun Gothic" panose="020B0503020000020004" pitchFamily="34" charset="-127"/>
                        </a:rPr>
                        <a:t>TiGER-128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163,856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209,168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311,924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182,794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217,723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325,532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002219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latin typeface="+mn-lt"/>
                          <a:ea typeface="Malgun Gothic" panose="020B0503020000020004" pitchFamily="34" charset="-127"/>
                        </a:rPr>
                        <a:t>TiGER-192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171,578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214,126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312,702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181,774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221,613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324,412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132648"/>
                  </a:ext>
                </a:extLst>
              </a:tr>
              <a:tr h="3603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>
                          <a:latin typeface="+mn-lt"/>
                          <a:ea typeface="Malgun Gothic" panose="020B0503020000020004" pitchFamily="34" charset="-127"/>
                        </a:rPr>
                        <a:t>TiGER-256</a:t>
                      </a:r>
                      <a:endParaRPr lang="ko-KR" altLang="en-US" sz="1200" b="0" i="0" dirty="0"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444,558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433,462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673,105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461,623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448,364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714,429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4065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5A3F27-727A-51B2-66A0-27F7D590A804}"/>
              </a:ext>
            </a:extLst>
          </p:cNvPr>
          <p:cNvSpPr txBox="1"/>
          <p:nvPr/>
        </p:nvSpPr>
        <p:spPr>
          <a:xfrm>
            <a:off x="9805850" y="166537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B3E60-B11D-3464-EC37-C493D7DA725E}"/>
              </a:ext>
            </a:extLst>
          </p:cNvPr>
          <p:cNvSpPr txBox="1"/>
          <p:nvPr/>
        </p:nvSpPr>
        <p:spPr>
          <a:xfrm>
            <a:off x="4696237" y="16653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Intel –O2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4C80C603-AFAC-85CB-EC84-AEA6F337FEA6}"/>
              </a:ext>
            </a:extLst>
          </p:cNvPr>
          <p:cNvSpPr txBox="1">
            <a:spLocks/>
          </p:cNvSpPr>
          <p:nvPr/>
        </p:nvSpPr>
        <p:spPr>
          <a:xfrm>
            <a:off x="411163" y="0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ko-KR" altLang="en-US" sz="1400" strike="sngStrike" dirty="0"/>
              <a:t>취소선</a:t>
            </a:r>
            <a:r>
              <a:rPr lang="en-US" altLang="ko-KR" sz="1400" dirty="0"/>
              <a:t>: </a:t>
            </a:r>
            <a:r>
              <a:rPr lang="ko-KR" altLang="en-US" sz="1400" dirty="0"/>
              <a:t>성능 측정 중 다소 이상한 부분이 있어서 </a:t>
            </a:r>
            <a:r>
              <a:rPr lang="ko-KR" altLang="en-US" sz="1400" dirty="0" err="1"/>
              <a:t>재측정</a:t>
            </a:r>
            <a:r>
              <a:rPr lang="ko-KR" altLang="en-US" sz="1400" dirty="0"/>
              <a:t> 필요 </a:t>
            </a:r>
            <a:r>
              <a:rPr lang="en-US" altLang="ko-KR" sz="1400" dirty="0"/>
              <a:t>(</a:t>
            </a:r>
            <a:r>
              <a:rPr lang="ko-KR" altLang="en-US" sz="1400" dirty="0"/>
              <a:t>성능의</a:t>
            </a:r>
            <a:r>
              <a:rPr lang="en-US" altLang="ko-KR" sz="1400" dirty="0"/>
              <a:t> </a:t>
            </a:r>
            <a:r>
              <a:rPr lang="ko-KR" altLang="en-US" sz="1400" dirty="0"/>
              <a:t>일관성 확인이 안됨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ko-KR" altLang="en-US" sz="1400" b="1" dirty="0">
                <a:solidFill>
                  <a:srgbClr val="00B050"/>
                </a:solidFill>
              </a:rPr>
              <a:t>녹색 이름 알고리즘</a:t>
            </a:r>
            <a:r>
              <a:rPr lang="en-US" altLang="ko-KR" sz="1400" b="1" dirty="0">
                <a:solidFill>
                  <a:srgbClr val="00B050"/>
                </a:solidFill>
              </a:rPr>
              <a:t>: AVX </a:t>
            </a:r>
            <a:r>
              <a:rPr lang="ko-KR" altLang="en-US" sz="1400" b="1" dirty="0">
                <a:solidFill>
                  <a:srgbClr val="00B050"/>
                </a:solidFill>
              </a:rPr>
              <a:t>적용</a:t>
            </a:r>
            <a:endParaRPr lang="en-US" altLang="ko-KR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2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67DF4A43-15CE-94B4-3833-1A650A9B2D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4574"/>
              </p:ext>
            </p:extLst>
          </p:nvPr>
        </p:nvGraphicFramePr>
        <p:xfrm>
          <a:off x="2" y="505091"/>
          <a:ext cx="12191998" cy="635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0326544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772524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579260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9638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8433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71916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4446473"/>
                    </a:ext>
                  </a:extLst>
                </a:gridCol>
              </a:tblGrid>
              <a:tr h="5123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Algorithm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Encapsulation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(Med.)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Keygen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Encapsulation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Decapsulation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(</a:t>
                      </a:r>
                      <a:r>
                        <a:rPr lang="en-US" altLang="ko-KR" sz="1200" dirty="0" err="1">
                          <a:latin typeface="+mn-lt"/>
                        </a:rPr>
                        <a:t>Avr</a:t>
                      </a:r>
                      <a:r>
                        <a:rPr lang="en-US" altLang="ko-KR" sz="1200" dirty="0">
                          <a:latin typeface="+mn-lt"/>
                        </a:rPr>
                        <a:t>.)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29282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IPCC_f1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12,643,392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sng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145,233,220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1,159,273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12,712,124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sng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210,977,105</a:t>
                      </a:r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1,185,580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8096056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IPCC_f3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12,795,377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874,663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1,206,585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12,874,291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922,533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1,267,783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093744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IPCC_f4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13,078,917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1,037,485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1,310,503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13,250,237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1,107,017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1,368,035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750142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NTRUplus-576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177,748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102,296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111,820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258,761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117,949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124,783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625121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NTRUplus-768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239,546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137,135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161,970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257,560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165,057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177,077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86035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NTRUplus-864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260,672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153,481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186,386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272,001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163,794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197,686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13321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NTRUplus-1152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568,556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201,226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246,050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698,764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209,569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256,800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95495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PALOMA-128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108,402,198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459,846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40,838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108,597,537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473,532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42,840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139046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PALOMA-192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108,206,652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460,374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40,688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108,344,570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472,432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42,798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5357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PALOMA-256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108,216,713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459,880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40,886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108,461,853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465,766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41,780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06100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SMAUG-128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63,020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49,324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39,196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65,919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55,873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42,528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2389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SMAUG-192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92,658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69,739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67,691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95,436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74,836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70,950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704182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SMAUG-256</a:t>
                      </a:r>
                      <a:r>
                        <a:rPr lang="en-US" altLang="ko-KR" sz="1200" dirty="0">
                          <a:latin typeface="+mn-lt"/>
                          <a:ea typeface="+mn-ea"/>
                        </a:rPr>
                        <a:t> (revised)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135,202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122,766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115,096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142,842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128,734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118,789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362405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+mn-lt"/>
                        </a:rPr>
                        <a:t>TiGER-128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62,490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45,398</a:t>
                      </a:r>
                      <a:endParaRPr lang="ko-KR" altLang="en-US" sz="1200" b="1" dirty="0">
                        <a:solidFill>
                          <a:srgbClr val="0070C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53,248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66,987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48,285</a:t>
                      </a:r>
                      <a:endParaRPr lang="en-US" altLang="ko-KR" sz="12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56,591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002219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TiGER-192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66,512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60,238</a:t>
                      </a:r>
                      <a:endParaRPr lang="en-US" altLang="ko-KR" sz="1200" b="1" i="0" u="none" strike="noStrike" dirty="0">
                        <a:solidFill>
                          <a:srgbClr val="0070C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58,572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71,626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71,973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71,967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132648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+mn-lt"/>
                        </a:rPr>
                        <a:t>TiGER-256</a:t>
                      </a:r>
                      <a:endParaRPr lang="ko-KR" altLang="en-US" sz="12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78,772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82,776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89,902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83,770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1" i="0" u="none" strike="noStrike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90,129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34" charset="-127"/>
                        </a:rPr>
                        <a:t>98,287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406515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Layered ROLLO I-128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203,181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66,529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558,503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231,523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77,774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602,966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711941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Layered ROLLO I-192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227,813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102,758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671,605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255,243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125,567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761,739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19997"/>
                  </a:ext>
                </a:extLst>
              </a:tr>
              <a:tr h="3073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B050"/>
                          </a:solidFill>
                          <a:latin typeface="+mn-lt"/>
                        </a:rPr>
                        <a:t>Layered ROLLO I-256</a:t>
                      </a:r>
                      <a:endParaRPr lang="ko-KR" altLang="en-US" sz="1200" b="1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375,056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136,052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1,245,346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455,911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146,919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1,337,504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990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318347A-1D83-FD85-AB20-D8C613687BCF}"/>
              </a:ext>
            </a:extLst>
          </p:cNvPr>
          <p:cNvSpPr txBox="1"/>
          <p:nvPr/>
        </p:nvSpPr>
        <p:spPr>
          <a:xfrm>
            <a:off x="9805850" y="166537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EC39-179D-B0BB-580E-1687085759F4}"/>
              </a:ext>
            </a:extLst>
          </p:cNvPr>
          <p:cNvSpPr txBox="1"/>
          <p:nvPr/>
        </p:nvSpPr>
        <p:spPr>
          <a:xfrm>
            <a:off x="4696237" y="166537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Intel –O3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8F6E27C-E220-0DA8-83D5-B9A0A0D36AFA}"/>
              </a:ext>
            </a:extLst>
          </p:cNvPr>
          <p:cNvSpPr txBox="1">
            <a:spLocks/>
          </p:cNvSpPr>
          <p:nvPr/>
        </p:nvSpPr>
        <p:spPr>
          <a:xfrm>
            <a:off x="411163" y="0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ko-KR" altLang="en-US" sz="1400" strike="sngStrike" dirty="0"/>
              <a:t>취소선</a:t>
            </a:r>
            <a:r>
              <a:rPr lang="en-US" altLang="ko-KR" sz="1400" dirty="0"/>
              <a:t>: </a:t>
            </a:r>
            <a:r>
              <a:rPr lang="ko-KR" altLang="en-US" sz="1400" dirty="0"/>
              <a:t>성능 측정 중 다소 이상한 부분이 있어서 </a:t>
            </a:r>
            <a:r>
              <a:rPr lang="ko-KR" altLang="en-US" sz="1400" dirty="0" err="1"/>
              <a:t>재측정</a:t>
            </a:r>
            <a:r>
              <a:rPr lang="ko-KR" altLang="en-US" sz="1400" dirty="0"/>
              <a:t> 필요 </a:t>
            </a:r>
            <a:r>
              <a:rPr lang="en-US" altLang="ko-KR" sz="1400" dirty="0"/>
              <a:t>(</a:t>
            </a:r>
            <a:r>
              <a:rPr lang="ko-KR" altLang="en-US" sz="1400" dirty="0"/>
              <a:t>성능의</a:t>
            </a:r>
            <a:r>
              <a:rPr lang="en-US" altLang="ko-KR" sz="1400" dirty="0"/>
              <a:t> </a:t>
            </a:r>
            <a:r>
              <a:rPr lang="ko-KR" altLang="en-US" sz="1400" dirty="0"/>
              <a:t>일관성 확인이 안됨</a:t>
            </a:r>
            <a:r>
              <a:rPr lang="en-US" altLang="ko-KR" sz="1400" dirty="0"/>
              <a:t>)</a:t>
            </a: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ko-KR" altLang="en-US" sz="1400" b="1" dirty="0">
                <a:solidFill>
                  <a:srgbClr val="00B050"/>
                </a:solidFill>
              </a:rPr>
              <a:t>녹색 이름 알고리즘</a:t>
            </a:r>
            <a:r>
              <a:rPr lang="en-US" altLang="ko-KR" sz="1400" b="1" dirty="0">
                <a:solidFill>
                  <a:srgbClr val="00B050"/>
                </a:solidFill>
              </a:rPr>
              <a:t>: AVX </a:t>
            </a:r>
            <a:r>
              <a:rPr lang="ko-KR" altLang="en-US" sz="1400" b="1" dirty="0">
                <a:solidFill>
                  <a:srgbClr val="00B050"/>
                </a:solidFill>
              </a:rPr>
              <a:t>적용</a:t>
            </a:r>
            <a:endParaRPr lang="en-US" altLang="ko-KR" sz="1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40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882FF6DE-84FD-2FF4-E0A6-D59188F8E394}"/>
              </a:ext>
            </a:extLst>
          </p:cNvPr>
          <p:cNvSpPr txBox="1">
            <a:spLocks/>
          </p:cNvSpPr>
          <p:nvPr/>
        </p:nvSpPr>
        <p:spPr>
          <a:xfrm>
            <a:off x="110717" y="17957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0000"/>
              </a:lnSpc>
              <a:buNone/>
            </a:pPr>
            <a:r>
              <a:rPr lang="ko-KR" altLang="en-US" sz="1200" strike="sngStrike" dirty="0"/>
              <a:t>취소선</a:t>
            </a:r>
            <a:r>
              <a:rPr lang="en-US" altLang="ko-KR" sz="1200" dirty="0"/>
              <a:t>: </a:t>
            </a:r>
            <a:r>
              <a:rPr lang="ko-KR" altLang="en-US" sz="1200" dirty="0"/>
              <a:t>성능 측정 중 다소 이상한 부분이 있어서 </a:t>
            </a:r>
            <a:r>
              <a:rPr lang="ko-KR" altLang="en-US" sz="1200" dirty="0" err="1"/>
              <a:t>재측정</a:t>
            </a:r>
            <a:r>
              <a:rPr lang="ko-KR" altLang="en-US" sz="1200" dirty="0"/>
              <a:t> 필요 </a:t>
            </a:r>
            <a:r>
              <a:rPr lang="en-US" altLang="ko-KR" sz="1200" dirty="0"/>
              <a:t>(</a:t>
            </a:r>
            <a:r>
              <a:rPr lang="ko-KR" altLang="en-US" sz="1200" dirty="0"/>
              <a:t>성능의</a:t>
            </a:r>
            <a:r>
              <a:rPr lang="en-US" altLang="ko-KR" sz="1200" dirty="0"/>
              <a:t> </a:t>
            </a:r>
            <a:r>
              <a:rPr lang="ko-KR" altLang="en-US" sz="1200" dirty="0"/>
              <a:t>일관성 확인이 안됨</a:t>
            </a:r>
            <a:r>
              <a:rPr lang="en-US" altLang="ko-KR" sz="1200" dirty="0"/>
              <a:t>) </a:t>
            </a:r>
            <a:r>
              <a:rPr lang="ko-KR" altLang="en-US" sz="1200" b="1" dirty="0">
                <a:solidFill>
                  <a:srgbClr val="00B050"/>
                </a:solidFill>
              </a:rPr>
              <a:t>녹색 이름 알고리즘</a:t>
            </a:r>
            <a:r>
              <a:rPr lang="en-US" altLang="ko-KR" sz="1200" b="1" dirty="0">
                <a:solidFill>
                  <a:srgbClr val="00B050"/>
                </a:solidFill>
              </a:rPr>
              <a:t>: AVX </a:t>
            </a:r>
            <a:r>
              <a:rPr lang="ko-KR" altLang="en-US" sz="1200" b="1" dirty="0">
                <a:solidFill>
                  <a:srgbClr val="00B050"/>
                </a:solidFill>
              </a:rPr>
              <a:t>적용</a:t>
            </a:r>
            <a:endParaRPr lang="en-US" altLang="ko-KR" sz="1200" b="1" dirty="0">
              <a:solidFill>
                <a:srgbClr val="00B050"/>
              </a:solidFill>
            </a:endParaRPr>
          </a:p>
          <a:p>
            <a:pPr marL="0"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ko-KR" sz="1200" dirty="0"/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D0913F4E-A636-6187-1CF2-1EC54B6CA887}"/>
              </a:ext>
            </a:extLst>
          </p:cNvPr>
          <p:cNvSpPr txBox="1">
            <a:spLocks/>
          </p:cNvSpPr>
          <p:nvPr/>
        </p:nvSpPr>
        <p:spPr>
          <a:xfrm>
            <a:off x="411163" y="0"/>
            <a:ext cx="11369675" cy="56038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400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417F2FE-FFE6-5B7E-666E-6F2ECD7D0D98}"/>
              </a:ext>
            </a:extLst>
          </p:cNvPr>
          <p:cNvGraphicFramePr>
            <a:graphicFrameLocks noGrp="1"/>
          </p:cNvGraphicFramePr>
          <p:nvPr/>
        </p:nvGraphicFramePr>
        <p:xfrm>
          <a:off x="2" y="209546"/>
          <a:ext cx="12191998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403265444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077252447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5792604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2996387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958433516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69719166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44446473"/>
                    </a:ext>
                  </a:extLst>
                </a:gridCol>
              </a:tblGrid>
              <a:tr h="262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Algorithm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Keygen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(Med.)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Sign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(Med.)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Verify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(Med.)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Keygen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Avr</a:t>
                      </a:r>
                      <a:r>
                        <a:rPr lang="en-US" altLang="ko-KR" sz="1100" dirty="0"/>
                        <a:t>.)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Sign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Avr</a:t>
                      </a:r>
                      <a:r>
                        <a:rPr lang="en-US" altLang="ko-KR" sz="1100" dirty="0"/>
                        <a:t>.)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Verify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Avr</a:t>
                      </a:r>
                      <a:r>
                        <a:rPr lang="en-US" altLang="ko-KR" sz="1100" dirty="0"/>
                        <a:t>.)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929282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AIMER-I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145,058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3,912,361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3,669,834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156,204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3,966,517</a:t>
                      </a:r>
                      <a:endParaRPr lang="en-US" altLang="ko-KR" sz="1100" b="0" i="0" u="none" strike="sng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3,701,498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096056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AIMER-III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296,496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8,001,274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7,550,063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315,810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8,033,590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7,548,322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093744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AIMER-V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710,442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18,068,276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17,415,022</a:t>
                      </a:r>
                      <a:endParaRPr lang="ko-KR" altLang="en-US" sz="1100" b="1" strike="noStrik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730,960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18,077,211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17,421,527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1750142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179,771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601,707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176,987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181,822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848,504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178,229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625121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-III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186,673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649,049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183,367</a:t>
                      </a:r>
                      <a:endParaRPr lang="ko-KR" altLang="en-US" sz="11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198,852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899,646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185,793</a:t>
                      </a:r>
                      <a:endParaRPr lang="ko-KR" altLang="en-US" sz="1100" b="1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928603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GCKSign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-V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252,822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917,415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277,733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255,206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1,099,271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284,217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7513321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HAETAE-II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798,312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4,605,461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147,494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1,091,637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5,704,780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148,078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69549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HAETAE-III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1,533,941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11,474,155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257,926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2,127,683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12,068,749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259,846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139046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HAETAE-V (revised)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846,713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3,902,298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305,428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1,104,472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5,214,861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306,973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5357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MQSign-72/46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94,788,559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516,954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1,461,281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94,829,257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518,651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1,465,923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306100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MQSign-112/72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488,913,828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1,493,703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5,211,909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490,448,324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1,513,132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5,258,218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002389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MQSign-148/96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1,488,480,956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3,162,943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12,036,827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1,488,377,972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3,164,654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12,041,118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3704182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-II(con)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2,650,542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10,404,301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5,232,079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2,670,083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10,419,012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5,244,741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36240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-III(con)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4,477,513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17,657,839</a:t>
                      </a:r>
                      <a:endParaRPr lang="ko-KR" altLang="en-US" sz="1100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8,867,243</a:t>
                      </a:r>
                      <a:endParaRPr lang="ko-KR" altLang="en-US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4,497,436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17,666,605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8,869,094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5002219"/>
                  </a:ext>
                </a:extLst>
              </a:tr>
              <a:tr h="2275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-V(con)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7,240,343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64,377,767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14,358,074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7,257,655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64,387,183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14,375,040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0132648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1,869,079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23,762,252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3,681,057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1,882,892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23,763,293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3,684,640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40651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-III(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3,655,334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39,587,190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7,241,808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3,675,996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39,635,337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7,246,465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1982197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NCCSign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-V(</a:t>
                      </a:r>
                      <a:r>
                        <a:rPr lang="en-US" altLang="ko-KR" sz="1100" dirty="0" err="1">
                          <a:latin typeface="+mn-lt"/>
                          <a:ea typeface="+mn-ea"/>
                        </a:rPr>
                        <a:t>ori</a:t>
                      </a: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6,263,739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179,281,596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12,418,902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6,268,503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179,337,534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12,422,702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698099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Peregrine-512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12,401,256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329,933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37,294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12,609,569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332,600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37,505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3273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Peregrine-1024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39,405,505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709,848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80,243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42,160,344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722,426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81,200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8622515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pqsigRM-613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6,013,112,315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7,210,560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2,223,401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5,970,970,554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9,823,994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2,303,399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5786711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+mn-lt"/>
                          <a:ea typeface="+mn-ea"/>
                        </a:rPr>
                        <a:t>pqsigRM-612</a:t>
                      </a:r>
                      <a:endParaRPr lang="ko-KR" altLang="en-US" sz="11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58,238,108,879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1,864,512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1,053,034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58,669,322,672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2,650,133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1,064,763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9763304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SOLMAE-512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23,848,774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378,392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43,935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29,181,985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385,719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44,109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052180"/>
                  </a:ext>
                </a:extLst>
              </a:tr>
              <a:tr h="1605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SOLMAE-1024</a:t>
                      </a:r>
                      <a:endParaRPr lang="ko-KR" altLang="en-US" sz="1100" b="1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55,350,546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760,380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141,375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70,141,847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764,304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142,357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17174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FAED67-0C3B-3513-3A99-2BFE9A9B1588}"/>
              </a:ext>
            </a:extLst>
          </p:cNvPr>
          <p:cNvSpPr txBox="1"/>
          <p:nvPr/>
        </p:nvSpPr>
        <p:spPr>
          <a:xfrm>
            <a:off x="9805850" y="-64504"/>
            <a:ext cx="24035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/>
              <a:t>Unit: clock cycles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49F47-45AD-DBF2-A317-ED4D6A750B02}"/>
              </a:ext>
            </a:extLst>
          </p:cNvPr>
          <p:cNvSpPr txBox="1"/>
          <p:nvPr/>
        </p:nvSpPr>
        <p:spPr>
          <a:xfrm>
            <a:off x="8553869" y="-64504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solidFill>
                  <a:srgbClr val="FF0000"/>
                </a:solidFill>
              </a:rPr>
              <a:t>Ryzen –O2</a:t>
            </a:r>
            <a:endParaRPr kumimoji="1" lang="ko-Kore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501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2103</Words>
  <Application>Microsoft Office PowerPoint</Application>
  <PresentationFormat>와이드스크린</PresentationFormat>
  <Paragraphs>1346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CryptoCraft 테마</vt:lpstr>
      <vt:lpstr>제목 테마</vt:lpstr>
      <vt:lpstr>KpqC 알고리즘 성능측정2</vt:lpstr>
      <vt:lpstr> 기존 진행 사항</vt:lpstr>
      <vt:lpstr> 추가 실험</vt:lpstr>
      <vt:lpstr> 추가 실험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실험 결과</vt:lpstr>
      <vt:lpstr> 향후 과제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67</cp:revision>
  <dcterms:created xsi:type="dcterms:W3CDTF">2019-03-05T04:29:07Z</dcterms:created>
  <dcterms:modified xsi:type="dcterms:W3CDTF">2023-07-17T17:17:53Z</dcterms:modified>
</cp:coreProperties>
</file>