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0" r:id="rId4"/>
    <p:sldId id="281" r:id="rId5"/>
    <p:sldId id="284" r:id="rId6"/>
    <p:sldId id="286" r:id="rId7"/>
    <p:sldId id="288" r:id="rId8"/>
    <p:sldId id="285" r:id="rId9"/>
    <p:sldId id="287" r:id="rId10"/>
    <p:sldId id="282" r:id="rId11"/>
    <p:sldId id="283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민호" userId="2b17f9b522adaa49" providerId="LiveId" clId="{209D82FB-5B5D-427B-A136-BB1ADEF3AC2F}"/>
    <pc:docChg chg="modSld">
      <pc:chgData name="송 민호" userId="2b17f9b522adaa49" providerId="LiveId" clId="{209D82FB-5B5D-427B-A136-BB1ADEF3AC2F}" dt="2023-08-13T21:02:58.180" v="0"/>
      <pc:docMkLst>
        <pc:docMk/>
      </pc:docMkLst>
      <pc:sldChg chg="modSp mod">
        <pc:chgData name="송 민호" userId="2b17f9b522adaa49" providerId="LiveId" clId="{209D82FB-5B5D-427B-A136-BB1ADEF3AC2F}" dt="2023-08-13T21:02:58.180" v="0"/>
        <pc:sldMkLst>
          <pc:docMk/>
          <pc:sldMk cId="2406322206" sldId="269"/>
        </pc:sldMkLst>
        <pc:spChg chg="mod">
          <ac:chgData name="송 민호" userId="2b17f9b522adaa49" providerId="LiveId" clId="{209D82FB-5B5D-427B-A136-BB1ADEF3AC2F}" dt="2023-08-13T21:02:58.180" v="0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격자기반 </a:t>
            </a:r>
            <a:r>
              <a:rPr lang="en-US" altLang="ko-KR" dirty="0"/>
              <a:t>PQC </a:t>
            </a:r>
            <a:r>
              <a:rPr lang="ko-KR" altLang="en-US" dirty="0" err="1"/>
              <a:t>부채널</a:t>
            </a:r>
            <a:r>
              <a:rPr lang="ko-KR" altLang="en-US" dirty="0"/>
              <a:t> 대응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https://youtu.be/lIc9i8HAmSc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Timing Attack </a:t>
            </a:r>
            <a:r>
              <a:rPr lang="ko-KR" altLang="en-US" dirty="0"/>
              <a:t>대응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비밀 값에 의존하지 않는 구현 기법 필요</a:t>
            </a:r>
            <a:endParaRPr lang="en-US" altLang="ko-KR" dirty="0"/>
          </a:p>
          <a:p>
            <a:pPr lvl="1"/>
            <a:r>
              <a:rPr lang="en-US" altLang="ko-KR" dirty="0"/>
              <a:t>Constant-time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ko-KR" altLang="en-US" dirty="0"/>
              <a:t>중간 값을 랜덤하게 하여 시간 차 정보를 랜덤하게 하는 </a:t>
            </a:r>
            <a:r>
              <a:rPr lang="ko-KR" altLang="en-US" dirty="0" err="1"/>
              <a:t>마스킹</a:t>
            </a:r>
            <a:r>
              <a:rPr lang="ko-KR" altLang="en-US" dirty="0"/>
              <a:t> 기법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캐시 타이밍 공격 대응</a:t>
            </a:r>
            <a:endParaRPr lang="en-US" altLang="ko-KR" dirty="0"/>
          </a:p>
          <a:p>
            <a:pPr lvl="1"/>
            <a:r>
              <a:rPr lang="ko-KR" altLang="en-US" dirty="0"/>
              <a:t>메모리 접근에 대한 </a:t>
            </a:r>
            <a:r>
              <a:rPr lang="ko-KR" altLang="en-US" dirty="0" err="1"/>
              <a:t>셔플링</a:t>
            </a:r>
            <a:r>
              <a:rPr lang="ko-KR" altLang="en-US" dirty="0"/>
              <a:t> 기법</a:t>
            </a:r>
            <a:endParaRPr lang="en-US" altLang="ko-KR" dirty="0"/>
          </a:p>
          <a:p>
            <a:pPr lvl="1"/>
            <a:r>
              <a:rPr lang="ko-KR" altLang="en-US" dirty="0"/>
              <a:t>중간 값을 숨기는 </a:t>
            </a:r>
            <a:r>
              <a:rPr lang="ko-KR" altLang="en-US" dirty="0" err="1"/>
              <a:t>마스킹</a:t>
            </a:r>
            <a:r>
              <a:rPr lang="ko-KR" altLang="en-US" dirty="0"/>
              <a:t> 기법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957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부채널</a:t>
            </a:r>
            <a:r>
              <a:rPr lang="ko-KR" altLang="en-US" dirty="0"/>
              <a:t>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암호 알고리즘이 동작 시 발생하는 부가적인 정보를 가지고 비밀 키를 획득하는 공격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임베디드 환경에 취약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침입 공격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준침입</a:t>
            </a:r>
            <a:r>
              <a:rPr lang="ko-KR" altLang="en-US" dirty="0"/>
              <a:t> 공격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비침입</a:t>
            </a:r>
            <a:r>
              <a:rPr lang="ko-KR" altLang="en-US" dirty="0"/>
              <a:t> 공격으로 나누어질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침입 공격</a:t>
            </a:r>
            <a:endParaRPr lang="en-US" altLang="ko-KR" dirty="0"/>
          </a:p>
          <a:p>
            <a:pPr lvl="1"/>
            <a:r>
              <a:rPr lang="ko-KR" altLang="en-US" dirty="0"/>
              <a:t>공격자가 물리적인 메모리에 접근하여 실제 비밀키의 정보를 획득하는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준침입</a:t>
            </a:r>
            <a:r>
              <a:rPr lang="ko-KR" altLang="en-US" dirty="0"/>
              <a:t> 공격</a:t>
            </a:r>
            <a:endParaRPr lang="en-US" altLang="ko-KR" dirty="0"/>
          </a:p>
          <a:p>
            <a:pPr lvl="1"/>
            <a:r>
              <a:rPr lang="ko-KR" altLang="en-US" dirty="0"/>
              <a:t>물리적인 장치에 오류를 주입하여 비밀키를 획득하는 것</a:t>
            </a:r>
            <a:endParaRPr lang="en-US" altLang="ko-KR" dirty="0"/>
          </a:p>
          <a:p>
            <a:pPr lvl="1"/>
            <a:r>
              <a:rPr lang="ko-KR" altLang="en-US" dirty="0"/>
              <a:t>대표적으로 </a:t>
            </a:r>
            <a:r>
              <a:rPr lang="en-US" altLang="ko-KR" dirty="0"/>
              <a:t>DFA(Differential Fault Attack)</a:t>
            </a:r>
            <a:r>
              <a:rPr lang="ko-KR" altLang="en-US" dirty="0"/>
              <a:t>이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비침입</a:t>
            </a:r>
            <a:r>
              <a:rPr lang="ko-KR" altLang="en-US" dirty="0"/>
              <a:t> 공격</a:t>
            </a:r>
            <a:endParaRPr lang="en-US" altLang="ko-KR" dirty="0"/>
          </a:p>
          <a:p>
            <a:pPr lvl="1"/>
            <a:r>
              <a:rPr lang="ko-KR" altLang="en-US" dirty="0"/>
              <a:t>전력</a:t>
            </a:r>
            <a:r>
              <a:rPr lang="en-US" altLang="ko-KR" dirty="0"/>
              <a:t>,</a:t>
            </a:r>
            <a:r>
              <a:rPr lang="ko-KR" altLang="en-US" dirty="0"/>
              <a:t> 전자파</a:t>
            </a:r>
            <a:r>
              <a:rPr lang="en-US" altLang="ko-KR" dirty="0"/>
              <a:t>,</a:t>
            </a:r>
            <a:r>
              <a:rPr lang="ko-KR" altLang="en-US" dirty="0"/>
              <a:t> 시간 차이 등의 정보를 이용하여 비밀키를 획득하는 것</a:t>
            </a:r>
            <a:endParaRPr lang="en-US" altLang="ko-KR" dirty="0"/>
          </a:p>
          <a:p>
            <a:pPr lvl="1"/>
            <a:r>
              <a:rPr lang="ko-KR" altLang="en-US" dirty="0"/>
              <a:t>대표적으로</a:t>
            </a:r>
            <a:r>
              <a:rPr lang="en-US" altLang="ko-KR" dirty="0"/>
              <a:t> SPA(Simple Power Analysis), DPA(Differential Power Analysis), TA(Timing Attack)</a:t>
            </a:r>
            <a:r>
              <a:rPr lang="ko-KR" altLang="en-US" dirty="0"/>
              <a:t>이 존재</a:t>
            </a:r>
          </a:p>
        </p:txBody>
      </p:sp>
    </p:spTree>
    <p:extLst>
      <p:ext uri="{BB962C8B-B14F-4D97-AF65-F5344CB8AC3E}">
        <p14:creationId xmlns:p14="http://schemas.microsoft.com/office/powerpoint/2010/main" val="2504297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Attack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임베디드 환경에서 암호 알고리즘 동작 시 특정 지점에 오류 주입</a:t>
            </a:r>
            <a:endParaRPr lang="en-US" altLang="ko-KR" dirty="0"/>
          </a:p>
          <a:p>
            <a:pPr lvl="1">
              <a:buFont typeface="Wingdings" pitchFamily="2" charset="2"/>
              <a:buChar char="Ø"/>
            </a:pPr>
            <a:r>
              <a:rPr lang="ko-KR" altLang="en-US" dirty="0"/>
              <a:t> 비밀 값 정보를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오류 주입</a:t>
            </a:r>
            <a:endParaRPr lang="en-US" altLang="ko-KR" dirty="0"/>
          </a:p>
          <a:p>
            <a:pPr lvl="1"/>
            <a:r>
              <a:rPr lang="ko-KR" altLang="en-US" dirty="0"/>
              <a:t>계산적</a:t>
            </a:r>
            <a:r>
              <a:rPr lang="en-US" altLang="ko-KR" dirty="0"/>
              <a:t>:</a:t>
            </a:r>
            <a:r>
              <a:rPr lang="ko-KR" altLang="en-US" dirty="0"/>
              <a:t> 암호 알고리즘 동작 시 특정 위치의 레지스터 내에 워드 값을 랜덤하게 변경</a:t>
            </a:r>
            <a:r>
              <a:rPr lang="en-US" altLang="ko-KR" dirty="0"/>
              <a:t>(</a:t>
            </a:r>
            <a:r>
              <a:rPr lang="ko-KR" altLang="en-US" dirty="0"/>
              <a:t>비트</a:t>
            </a:r>
            <a:r>
              <a:rPr lang="en-US" altLang="ko-KR" dirty="0"/>
              <a:t>,</a:t>
            </a:r>
            <a:r>
              <a:rPr lang="ko-KR" altLang="en-US" dirty="0"/>
              <a:t> 바이트</a:t>
            </a:r>
            <a:r>
              <a:rPr lang="en-US" altLang="ko-KR" dirty="0"/>
              <a:t>,</a:t>
            </a:r>
            <a:r>
              <a:rPr lang="ko-KR" altLang="en-US" dirty="0"/>
              <a:t> 워드 단위 다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명령어</a:t>
            </a:r>
            <a:r>
              <a:rPr lang="en-US" altLang="ko-KR" dirty="0"/>
              <a:t>:</a:t>
            </a:r>
            <a:r>
              <a:rPr lang="ko-KR" altLang="en-US" dirty="0"/>
              <a:t> 오류 주입을 통해 특정 명령어를 건너뛰게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993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Attack</a:t>
            </a:r>
            <a:r>
              <a:rPr lang="ko-KR" altLang="en-US" dirty="0"/>
              <a:t> 대응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Dilithium</a:t>
                </a:r>
                <a:r>
                  <a:rPr lang="ko-KR" altLang="en-US" dirty="0"/>
                  <a:t>같은 경우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서명 생성 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r>
                  <a:rPr lang="ko-KR" altLang="en-US" dirty="0"/>
                  <a:t> 식이 필요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챌린지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𝑛𝑜𝑛𝑐𝑒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결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정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적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된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값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오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주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입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여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을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그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대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지</m:t>
                    </m:r>
                  </m:oMath>
                </a14:m>
                <a:endParaRPr lang="en-US" altLang="ko-KR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다른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ko-KR" altLang="en-US" dirty="0"/>
                  <a:t>가 있는 동일한 메시지의 두 서명의 행렬 계산을 통해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값 추출 가능</a:t>
                </a:r>
                <a:endParaRPr lang="en-US" altLang="ko-KR" dirty="0"/>
              </a:p>
              <a:p>
                <a:pPr lvl="1">
                  <a:buFont typeface="Wingdings" pitchFamily="2" charset="2"/>
                  <a:buChar char="Ø"/>
                </a:pPr>
                <a:endParaRPr lang="en-US" altLang="ko-KR" dirty="0"/>
              </a:p>
              <a:p>
                <a:pPr lvl="1">
                  <a:buFont typeface="Wingdings" pitchFamily="2" charset="2"/>
                  <a:buChar char="Ø"/>
                </a:pPr>
                <a:endParaRPr lang="en-US" altLang="ko-KR" dirty="0"/>
              </a:p>
              <a:p>
                <a:r>
                  <a:rPr lang="en-US" altLang="ko-KR" dirty="0"/>
                  <a:t>Double computation</a:t>
                </a:r>
              </a:p>
              <a:p>
                <a:pPr lvl="1"/>
                <a:r>
                  <a:rPr lang="ko-KR" altLang="en-US" dirty="0"/>
                  <a:t>알고리즘을 두 번 실행하여 동일한지 비교를 통해 오류 감지</a:t>
                </a:r>
                <a:endParaRPr lang="en-US" altLang="ko-KR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ko-KR" altLang="en-US" dirty="0"/>
                  <a:t> 실행시간이 두 배로 늘어남</a:t>
                </a:r>
                <a:r>
                  <a:rPr lang="en-US" altLang="ko-KR" dirty="0"/>
                  <a:t>.</a:t>
                </a:r>
              </a:p>
              <a:p>
                <a:pPr lvl="1">
                  <a:buFont typeface="Wingdings" pitchFamily="2" charset="2"/>
                  <a:buChar char="Ø"/>
                </a:pPr>
                <a:r>
                  <a:rPr lang="ko-KR" altLang="en-US" dirty="0"/>
                  <a:t> 동일한 오류 주입 시 오류 감지 실패 가능성 존재</a:t>
                </a:r>
                <a:endParaRPr lang="en-US" altLang="ko-KR" dirty="0"/>
              </a:p>
              <a:p>
                <a:pPr>
                  <a:buFont typeface="Wingdings" pitchFamily="2" charset="2"/>
                  <a:buChar char="Ø"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2A601DA-BD81-529D-79A4-4A200F3D8C3A}"/>
              </a:ext>
            </a:extLst>
          </p:cNvPr>
          <p:cNvSpPr txBox="1"/>
          <p:nvPr/>
        </p:nvSpPr>
        <p:spPr>
          <a:xfrm>
            <a:off x="827314" y="6327087"/>
            <a:ext cx="1053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800" dirty="0">
                <a:effectLst/>
                <a:latin typeface="TimesNewRomanPSMT"/>
              </a:rPr>
              <a:t>L.G. </a:t>
            </a:r>
            <a:r>
              <a:rPr lang="en" altLang="ko-Kore-KR" sz="1800" dirty="0" err="1">
                <a:effectLst/>
                <a:latin typeface="TimesNewRomanPSMT"/>
              </a:rPr>
              <a:t>Bruinderink</a:t>
            </a:r>
            <a:r>
              <a:rPr lang="en" altLang="ko-Kore-KR" sz="1800" dirty="0">
                <a:effectLst/>
                <a:latin typeface="TimesNewRomanPSMT"/>
              </a:rPr>
              <a:t>, P. </a:t>
            </a:r>
            <a:r>
              <a:rPr lang="en" altLang="ko-Kore-KR" sz="1800" dirty="0" err="1">
                <a:effectLst/>
                <a:latin typeface="TimesNewRomanPSMT"/>
              </a:rPr>
              <a:t>Pessl</a:t>
            </a:r>
            <a:r>
              <a:rPr lang="en" altLang="ko-Kore-KR" sz="1800" dirty="0">
                <a:effectLst/>
                <a:latin typeface="TimesNewRomanPSMT"/>
              </a:rPr>
              <a:t>, “Differential Fault Attacks on Deterministic Lattice Signatures”, CHES, 2018, 21-43. </a:t>
            </a:r>
            <a:endParaRPr lang="en" altLang="ko-Kore-KR" dirty="0">
              <a:effectLst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102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Fault Attack</a:t>
            </a:r>
            <a:r>
              <a:rPr lang="ko-KR" altLang="en-US" dirty="0"/>
              <a:t> 대응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Verification-after-sign</a:t>
                </a:r>
              </a:p>
              <a:p>
                <a:pPr lvl="1"/>
                <a:r>
                  <a:rPr lang="ko-KR" altLang="en-US" dirty="0"/>
                  <a:t>서명 후 서명을 확인</a:t>
                </a:r>
                <a:endParaRPr lang="en-US" altLang="ko-KR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ko-KR" altLang="en-US" dirty="0"/>
                  <a:t> 두 번 서명 생성하는 것보단 실행시간이 효율적</a:t>
                </a:r>
                <a:endParaRPr lang="en-US" altLang="ko-KR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ko-KR" altLang="en-US" dirty="0"/>
                  <a:t> 유효한 서명을 생성하기 위한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의 샘플링에 삽입된 결함 감지 불가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r>
                  <a:rPr lang="en-US" altLang="ko-KR" dirty="0"/>
                  <a:t>Additional randomness</a:t>
                </a:r>
              </a:p>
              <a:p>
                <a:pPr lvl="1"/>
                <a:r>
                  <a:rPr lang="ko-KR" altLang="en-US" dirty="0"/>
                  <a:t>잡음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에 </a:t>
                </a:r>
                <a:r>
                  <a:rPr lang="ko-KR" altLang="en-US" dirty="0" err="1"/>
                  <a:t>솔트를</a:t>
                </a:r>
                <a:r>
                  <a:rPr lang="ko-KR" altLang="en-US" dirty="0"/>
                  <a:t> 추가하여 값을 </a:t>
                </a:r>
                <a:r>
                  <a:rPr lang="ko-KR" altLang="en-US" dirty="0" err="1"/>
                  <a:t>무작위함</a:t>
                </a:r>
                <a:endParaRPr lang="en-US" altLang="ko-KR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ko-KR" altLang="en-US" dirty="0"/>
                  <a:t> 제한된 환경에서 사용 불가</a:t>
                </a:r>
                <a:endParaRPr lang="en-US" altLang="ko-KR" dirty="0"/>
              </a:p>
              <a:p>
                <a:pPr lvl="1">
                  <a:buFont typeface="Wingdings" pitchFamily="2" charset="2"/>
                  <a:buChar char="Ø"/>
                </a:pPr>
                <a:r>
                  <a:rPr lang="ko-KR" altLang="en-US" dirty="0"/>
                  <a:t> </a:t>
                </a:r>
                <a:r>
                  <a:rPr lang="en-US" altLang="ko-KR" dirty="0" err="1"/>
                  <a:t>Dilithium</a:t>
                </a:r>
                <a:r>
                  <a:rPr lang="ko-KR" altLang="en-US" dirty="0"/>
                  <a:t>의 보안 위반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2A601DA-BD81-529D-79A4-4A200F3D8C3A}"/>
              </a:ext>
            </a:extLst>
          </p:cNvPr>
          <p:cNvSpPr txBox="1"/>
          <p:nvPr/>
        </p:nvSpPr>
        <p:spPr>
          <a:xfrm>
            <a:off x="827314" y="6327087"/>
            <a:ext cx="1053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800" dirty="0">
                <a:effectLst/>
                <a:latin typeface="TimesNewRomanPSMT"/>
              </a:rPr>
              <a:t>L.G. </a:t>
            </a:r>
            <a:r>
              <a:rPr lang="en" altLang="ko-Kore-KR" sz="1800" dirty="0" err="1">
                <a:effectLst/>
                <a:latin typeface="TimesNewRomanPSMT"/>
              </a:rPr>
              <a:t>Bruinderink</a:t>
            </a:r>
            <a:r>
              <a:rPr lang="en" altLang="ko-Kore-KR" sz="1800" dirty="0">
                <a:effectLst/>
                <a:latin typeface="TimesNewRomanPSMT"/>
              </a:rPr>
              <a:t>, P. </a:t>
            </a:r>
            <a:r>
              <a:rPr lang="en" altLang="ko-Kore-KR" sz="1800" dirty="0" err="1">
                <a:effectLst/>
                <a:latin typeface="TimesNewRomanPSMT"/>
              </a:rPr>
              <a:t>Pessl</a:t>
            </a:r>
            <a:r>
              <a:rPr lang="en" altLang="ko-Kore-KR" sz="1800" dirty="0">
                <a:effectLst/>
                <a:latin typeface="TimesNewRomanPSMT"/>
              </a:rPr>
              <a:t>, “Differential Fault Attacks on Deterministic Lattice Signatures”, CHES, 2018, 21-43. </a:t>
            </a:r>
            <a:endParaRPr lang="en" altLang="ko-Kore-KR" dirty="0">
              <a:effectLst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0848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Analysis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암호 알고리즘이 동작 시 발생하는 전력을 통해 비밀 값에 대한 정보를 분석하는 공격 기법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분석하는 파형의 수에 따라 분류</a:t>
            </a:r>
            <a:endParaRPr lang="en-US" altLang="ko-KR" dirty="0"/>
          </a:p>
          <a:p>
            <a:pPr lvl="1"/>
            <a:r>
              <a:rPr lang="ko-KR" altLang="en-US" dirty="0"/>
              <a:t>단순</a:t>
            </a:r>
            <a:r>
              <a:rPr lang="en-US" altLang="ko-KR" dirty="0"/>
              <a:t>:</a:t>
            </a:r>
            <a:r>
              <a:rPr lang="ko-KR" altLang="en-US" dirty="0"/>
              <a:t> 소수의 전력 파형 분석을 통해 비밀 값 분석</a:t>
            </a:r>
            <a:endParaRPr lang="en-US" altLang="ko-KR" dirty="0"/>
          </a:p>
          <a:p>
            <a:pPr lvl="1"/>
            <a:r>
              <a:rPr lang="ko-KR" altLang="en-US" dirty="0"/>
              <a:t>차분</a:t>
            </a:r>
            <a:r>
              <a:rPr lang="en-US" altLang="ko-KR" dirty="0"/>
              <a:t>,</a:t>
            </a:r>
            <a:r>
              <a:rPr lang="ko-KR" altLang="en-US" dirty="0"/>
              <a:t> 상관</a:t>
            </a:r>
            <a:r>
              <a:rPr lang="en-US" altLang="ko-KR" dirty="0"/>
              <a:t>:</a:t>
            </a:r>
            <a:r>
              <a:rPr lang="ko-KR" altLang="en-US" dirty="0"/>
              <a:t> 다수의 전력 파형 분석을 통해 평균의 </a:t>
            </a:r>
            <a:r>
              <a:rPr lang="en-US" altLang="ko-KR" dirty="0"/>
              <a:t>				</a:t>
            </a:r>
            <a:r>
              <a:rPr lang="ko-KR" altLang="en-US" dirty="0"/>
              <a:t>차나 상관계수 분석을 통해 비밀 값 분석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비밀 키에 의존한 연산에 효과적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A2306-7471-4FCA-B5A3-902D7D0E2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080" y="3043918"/>
            <a:ext cx="3810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49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Analysis</a:t>
            </a:r>
            <a:r>
              <a:rPr lang="ko-KR" altLang="en-US" dirty="0"/>
              <a:t> 대응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비밀키의 의존성을 제거하는 구현 필요</a:t>
            </a:r>
            <a:endParaRPr lang="en-US" altLang="ko-KR" dirty="0"/>
          </a:p>
          <a:p>
            <a:pPr lvl="1"/>
            <a:r>
              <a:rPr lang="ko-Kore-KR" altLang="en-US" dirty="0"/>
              <a:t>비밀 값의 연산 자체를 수정하는 방법</a:t>
            </a:r>
            <a:endParaRPr lang="en-US" altLang="ko-Kore-KR" dirty="0"/>
          </a:p>
          <a:p>
            <a:pPr lvl="1"/>
            <a:r>
              <a:rPr lang="ko-Kore-KR" altLang="en-US" dirty="0"/>
              <a:t>마스킹과 셔플링을 이용해 값을 숨기는 방법</a:t>
            </a:r>
            <a:endParaRPr lang="en-US" altLang="ko-Kore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ore-KR" altLang="en-US" dirty="0"/>
              <a:t>입력 배열에 대한 셔플링 연산</a:t>
            </a:r>
            <a:endParaRPr lang="en-US" altLang="ko-Kore-KR" dirty="0"/>
          </a:p>
          <a:p>
            <a:pPr lvl="1"/>
            <a:r>
              <a:rPr lang="ko-Kore-KR" altLang="en-US" dirty="0"/>
              <a:t>입력 배열의 순서를 무작위화함</a:t>
            </a:r>
            <a:endParaRPr lang="en-US" altLang="ko-Kore-KR" dirty="0"/>
          </a:p>
          <a:p>
            <a:pPr lvl="1">
              <a:buFont typeface="Wingdings" pitchFamily="2" charset="2"/>
              <a:buChar char="Ø"/>
            </a:pPr>
            <a:r>
              <a:rPr lang="en-US" altLang="ko-KR" dirty="0"/>
              <a:t> </a:t>
            </a:r>
            <a:r>
              <a:rPr lang="ko-KR" altLang="en-US" dirty="0"/>
              <a:t>수집한 전력분석 파형을 예측하기 어렵게 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ore-KR" altLang="en-US" dirty="0"/>
              <a:t>피연산자의 값을 무작위하함</a:t>
            </a:r>
            <a:endParaRPr lang="en-US" altLang="ko-Kore-KR" dirty="0"/>
          </a:p>
          <a:p>
            <a:pPr lvl="1"/>
            <a:r>
              <a:rPr lang="ko-Kore-KR" altLang="en-US" dirty="0"/>
              <a:t>컨볼루션의 피연산자의 배열을 초기에 제로가 아닌 무작위화함</a:t>
            </a:r>
            <a:endParaRPr lang="en-US" altLang="ko-Kore-KR" dirty="0"/>
          </a:p>
          <a:p>
            <a:pPr lvl="1">
              <a:buFont typeface="Wingdings" pitchFamily="2" charset="2"/>
              <a:buChar char="Ø"/>
            </a:pPr>
            <a:r>
              <a:rPr lang="ko-Kore-KR" altLang="en-US" dirty="0"/>
              <a:t> 전력소모 패턴 예측하기 어렵게함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87019-D85F-3DBC-6D31-580E99E153E2}"/>
              </a:ext>
            </a:extLst>
          </p:cNvPr>
          <p:cNvSpPr txBox="1"/>
          <p:nvPr/>
        </p:nvSpPr>
        <p:spPr>
          <a:xfrm>
            <a:off x="827314" y="6210300"/>
            <a:ext cx="10537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800" dirty="0">
                <a:effectLst/>
                <a:latin typeface="TimesNewRomanPSMT"/>
              </a:rPr>
              <a:t>M.K. Lee, J. Song, D.H. Choi, D.G. Han. Countermeasures against Power Analysis Attacks for the NTRU Public Key Cryptosystem. IEICE Transactions. (2010)  </a:t>
            </a:r>
            <a:endParaRPr lang="en" altLang="ko-Kore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126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Timing Attack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암호 알고리즘이 동작 시 발생하는 시간 차를 통해 비밀 값에 대한 정보를 분석하는 공격 기법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중간 연산 과정에서 발생하는 시간 차이 정보를 이용하여 분석</a:t>
            </a:r>
            <a:endParaRPr lang="en-US" altLang="ko-KR" dirty="0"/>
          </a:p>
          <a:p>
            <a:pPr lvl="1"/>
            <a:r>
              <a:rPr lang="ko-KR" altLang="en-US" dirty="0"/>
              <a:t>중간 연산이 비밀 값에 의존하지 않는 </a:t>
            </a:r>
            <a:r>
              <a:rPr lang="en-US" altLang="ko-KR" dirty="0"/>
              <a:t>Constant-time</a:t>
            </a:r>
            <a:r>
              <a:rPr lang="ko-KR" altLang="en-US" dirty="0"/>
              <a:t> 구현이 아닐 경우 취약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캐시 타이밍 공격</a:t>
            </a:r>
            <a:endParaRPr lang="en-US" altLang="ko-KR" dirty="0"/>
          </a:p>
          <a:p>
            <a:pPr lvl="1"/>
            <a:r>
              <a:rPr lang="ko-KR" altLang="en-US" dirty="0"/>
              <a:t>중간 값에 따라 캐시에 저장된 테이블에 접근확인을 통해 비밀키 분석</a:t>
            </a:r>
            <a:endParaRPr lang="en-US" altLang="ko-KR" dirty="0"/>
          </a:p>
          <a:p>
            <a:pPr lvl="1"/>
            <a:r>
              <a:rPr lang="ko-KR" altLang="en-US" dirty="0"/>
              <a:t>격자 기반에서 테이블 조회 기반 샘플링인 경우 이 공격에 취약할 수 있음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380392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585</Words>
  <Application>Microsoft Office PowerPoint</Application>
  <PresentationFormat>와이드스크린</PresentationFormat>
  <Paragraphs>91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TimesNewRomanPSMT</vt:lpstr>
      <vt:lpstr>맑은 고딕</vt:lpstr>
      <vt:lpstr>Arial</vt:lpstr>
      <vt:lpstr>Cambria Math</vt:lpstr>
      <vt:lpstr>Wingdings</vt:lpstr>
      <vt:lpstr>CryptoCraft 테마</vt:lpstr>
      <vt:lpstr>제목 테마</vt:lpstr>
      <vt:lpstr>격자기반 PQC 부채널 대응</vt:lpstr>
      <vt:lpstr>부채널 분석</vt:lpstr>
      <vt:lpstr>종류</vt:lpstr>
      <vt:lpstr>Fault Attack</vt:lpstr>
      <vt:lpstr>Fault Attack 대응</vt:lpstr>
      <vt:lpstr>Fault Attack 대응</vt:lpstr>
      <vt:lpstr>Power Analysis</vt:lpstr>
      <vt:lpstr>Power Analysis 대응</vt:lpstr>
      <vt:lpstr>Timing Attack</vt:lpstr>
      <vt:lpstr>Timing Attack 대응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 민호</cp:lastModifiedBy>
  <cp:revision>92</cp:revision>
  <dcterms:created xsi:type="dcterms:W3CDTF">2019-03-05T04:29:07Z</dcterms:created>
  <dcterms:modified xsi:type="dcterms:W3CDTF">2023-08-13T21:03:07Z</dcterms:modified>
</cp:coreProperties>
</file>