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275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AE2B0-87B8-2142-B81B-54C56F80F7B3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4AE33-0C48-6745-83EB-0B677EB15D6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147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88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4AE33-0C48-6745-83EB-0B677EB15D6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702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4AE33-0C48-6745-83EB-0B677EB15D6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746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C7A86-6109-E747-8F4B-C69C94766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5F78E4-0D0F-FD4B-91B9-4DF7F1E36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7EF73-9213-5644-8681-17A562B6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7C3E6-2AC3-2740-B08E-BFD02FB03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2A6AE-E490-554C-B893-62270641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846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A2EB0-51FC-A948-8130-13A878BF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51B81-110F-F54C-83C5-E3F9B4634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D59BA-DF4D-C244-9FD2-1CB35CAA5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C13BA-F025-6F47-A68D-2200CB7D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9F662-4BE2-1246-9B13-3B88CF42D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4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65AAF6-A705-1348-910D-6CA4AE1C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2A1A31-FA35-9A44-95E9-C7EB40201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DEADC3-7F38-B241-9AE4-2378D1F9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96FCE5-52F5-E047-B636-F89E9A3D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E450A-BA57-B342-B3D2-EDCFCDA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280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266809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073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BA5D8-A7FC-FC43-8D9C-ABE38731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2E553E-2C1D-E34F-88D2-A127443C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67FEA-C106-5A4B-9107-40BF90D7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7065B-4257-2C43-A3BB-FEEE40EA6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BF1EE-7DEA-D242-B436-0BB82349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5272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47B9-33BD-0340-9EBA-C186FA9C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DC3CE2-29A2-4344-81AA-F9E27BF5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8055EB-8E48-DE49-BC6A-18EA0FDBF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EA284-4D2B-4047-91BE-BFE75971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6E34AA-23C8-944C-AD4A-32EF9213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36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1DA9E-92EB-E845-BC2F-1EF32F81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CDC28-62DB-894A-8B32-54BB4C227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9816F0-36FB-D843-8211-C2F86B835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CE09A-FBAE-904C-9E75-BECE36AF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F44F6-D763-664F-A81E-45CBE2D5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A8B7A-CD87-AE4F-943A-EED6E205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5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8DC16-6AF4-5148-B810-C970E22B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4069B-9EF4-1C4C-87E6-8C4D57242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BE2594-E739-AC4D-95A1-371994FC0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A00BAC-516A-8842-96A9-319604BB5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FF330F-5EC2-BF4F-B187-CDEC64401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A3D83E-023D-BC40-939F-B476559D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83FE1-2A27-8C49-9B8C-7AB3E15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79DA87-0183-7F45-B78D-358D3D84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22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46482-DA8A-C74B-B952-A98BC7EE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DB247C-94DF-CA42-955C-6E2BE785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2105B9-DADD-B84C-8C03-241364D3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B9D931-7361-A249-AA03-BB738B07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494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6D9BBF4-C771-B146-8765-F0B7C9E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C5D14-49E4-F44C-A75A-170F3653D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F2042-297B-9D4A-B9D8-4BB94C95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488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456E0-09B2-824A-900C-1218BFBB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67FA2-03F4-1A49-9C57-3696F428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D2F357-31A2-2643-B872-D8B5D524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77DE7E-11C3-AF4F-92D1-BD841B23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124B3F-2F0A-4745-ADA9-36E0509F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45A1CB-E7C7-7C4E-A17C-9037A6E3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7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40C70-0A6B-A144-805E-FFDCB1CF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1D98A-6830-E447-9C96-DFF24BA7B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13CC5-9E62-8244-B2A8-FF03C2368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264F7-CA79-9540-89A1-C234854B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0CA5F-1634-D840-B4BB-227AE702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2814B-2448-DE41-98B8-4CBF3279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681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D6836F-B7D1-3E42-BD88-0BCC257E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6F0EC-8556-7945-BFD1-5E9E179CD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43CC8-468E-7D49-A385-9FCA99116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EABE-BD95-4749-B62E-0B0CBD4621E6}" type="datetimeFigureOut">
              <a:rPr kumimoji="1" lang="ko-KR" altLang="en-US" smtClean="0"/>
              <a:t>2019. 7. 19.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0CFE0-C71C-464D-8333-E4692D3B4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7D9B2-A3D1-5542-A97B-F5EE1D5F9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FBC9-A5AE-3D41-A80B-E8D6F82AED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51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JXD18x2QDU&amp;feature=youtu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747199"/>
            <a:ext cx="8403773" cy="238760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ECDSA nonce reuse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장경배</a:t>
            </a:r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7DF00-B380-2F43-A86D-DDC98D7306EA}"/>
              </a:ext>
            </a:extLst>
          </p:cNvPr>
          <p:cNvSpPr txBox="1"/>
          <p:nvPr/>
        </p:nvSpPr>
        <p:spPr>
          <a:xfrm>
            <a:off x="3913891" y="4622752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>
                <a:hlinkClick r:id="rId3"/>
              </a:rPr>
              <a:t>https://www.youtube.com/watch?v=RJXD18x2QDU&amp;feature=youtu.be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940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627A1C-297C-6443-B279-039844E2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58" y="1684085"/>
            <a:ext cx="6807200" cy="245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9BA40A-FF79-A74C-BF4F-595C8530A5DF}"/>
              </a:ext>
            </a:extLst>
          </p:cNvPr>
          <p:cNvSpPr txBox="1"/>
          <p:nvPr/>
        </p:nvSpPr>
        <p:spPr>
          <a:xfrm>
            <a:off x="4593868" y="4250628"/>
            <a:ext cx="7420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개인키를</a:t>
            </a:r>
            <a:r>
              <a:rPr kumimoji="1" lang="ko-KR" altLang="en-US" dirty="0"/>
              <a:t> 사용하여 같은 두개의 다른 </a:t>
            </a:r>
            <a:r>
              <a:rPr kumimoji="1" lang="ko-KR" altLang="en-US" dirty="0" err="1"/>
              <a:t>메세지에</a:t>
            </a:r>
            <a:r>
              <a:rPr kumimoji="1" lang="ko-KR" altLang="en-US" dirty="0"/>
              <a:t> 대한 서명을 생성할 때 같은 </a:t>
            </a:r>
            <a:r>
              <a:rPr kumimoji="1" lang="en-US" altLang="ko-KR" dirty="0"/>
              <a:t>nonce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k</a:t>
            </a:r>
            <a:r>
              <a:rPr kumimoji="1" lang="ko-KR" altLang="en-US" i="1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 서명 시 사용 된 개인키가 노출된다는 내용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8DD5E6-F465-E643-A6C5-084BB973C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235722"/>
            <a:ext cx="3846181" cy="34008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2043A-B82C-0F48-82F6-C359152DA758}"/>
              </a:ext>
            </a:extLst>
          </p:cNvPr>
          <p:cNvSpPr txBox="1"/>
          <p:nvPr/>
        </p:nvSpPr>
        <p:spPr>
          <a:xfrm>
            <a:off x="1781012" y="57866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레퍼런스</a:t>
            </a:r>
          </a:p>
        </p:txBody>
      </p:sp>
    </p:spTree>
    <p:extLst>
      <p:ext uri="{BB962C8B-B14F-4D97-AF65-F5344CB8AC3E}">
        <p14:creationId xmlns:p14="http://schemas.microsoft.com/office/powerpoint/2010/main" val="17590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5960E-8D25-D648-803E-BA2A5F42D2F8}"/>
              </a:ext>
            </a:extLst>
          </p:cNvPr>
          <p:cNvSpPr txBox="1"/>
          <p:nvPr/>
        </p:nvSpPr>
        <p:spPr>
          <a:xfrm>
            <a:off x="521102" y="1250072"/>
            <a:ext cx="10192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서명할 </a:t>
            </a:r>
            <a:r>
              <a:rPr kumimoji="1" lang="ko-KR" altLang="en-US" dirty="0" err="1"/>
              <a:t>메세지는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”ECDSA” 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“signature”</a:t>
            </a:r>
            <a:r>
              <a:rPr kumimoji="1" lang="ko-KR" altLang="en-US" dirty="0"/>
              <a:t>     </a:t>
            </a:r>
            <a:r>
              <a:rPr kumimoji="1" lang="ko-KR" altLang="en-US" dirty="0" err="1"/>
              <a:t>해시함수는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sha</a:t>
            </a:r>
            <a:r>
              <a:rPr kumimoji="1" lang="en-US" altLang="ko-KR" dirty="0"/>
              <a:t> 256</a:t>
            </a:r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BF115B-FA0E-F944-BCF5-483EB070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28" y="1686800"/>
            <a:ext cx="10855665" cy="47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9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0BC55-21F7-9444-9AD0-9E64BC04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21" y="1339715"/>
            <a:ext cx="6521561" cy="23482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991A608-A5C0-9D49-B068-D5873743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888" y="5905350"/>
            <a:ext cx="41783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A5C4A9-9E74-4B4A-8F9D-B8A7024F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21" y="3888550"/>
            <a:ext cx="8724900" cy="1346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950D3A-EC5E-E840-AA24-6B1AF3254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638" y="5383571"/>
            <a:ext cx="3058800" cy="269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6E8C5D-6D5B-894F-BFC0-80A509DCFFE3}"/>
              </a:ext>
            </a:extLst>
          </p:cNvPr>
          <p:cNvSpPr txBox="1"/>
          <p:nvPr/>
        </p:nvSpPr>
        <p:spPr>
          <a:xfrm>
            <a:off x="3957851" y="637536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nonce</a:t>
            </a:r>
            <a:r>
              <a:rPr kumimoji="1" lang="ko-KR" altLang="en-US" dirty="0"/>
              <a:t> </a:t>
            </a:r>
            <a:r>
              <a:rPr kumimoji="1" lang="en-US" altLang="ko-KR" b="1" i="1" dirty="0"/>
              <a:t>k</a:t>
            </a:r>
            <a:endParaRPr kumimoji="1" lang="ko-KR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70221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F920A9-817E-7645-BFF7-6F4691628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42326"/>
            <a:ext cx="6403985" cy="476617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0FFBBF-6D58-9A47-A885-C111244A7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901" y="1242325"/>
            <a:ext cx="5116621" cy="4766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5040F8-EE56-9B4B-BF70-4F8F07BE6241}"/>
              </a:ext>
            </a:extLst>
          </p:cNvPr>
          <p:cNvSpPr txBox="1"/>
          <p:nvPr/>
        </p:nvSpPr>
        <p:spPr>
          <a:xfrm>
            <a:off x="721057" y="6096254"/>
            <a:ext cx="1147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/>
              <a:t>라이브러리의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ECDSA </a:t>
            </a:r>
            <a:r>
              <a:rPr kumimoji="1" lang="ko-KR" altLang="en-US" b="1" dirty="0"/>
              <a:t>서명 함수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기존 </a:t>
            </a:r>
            <a:r>
              <a:rPr kumimoji="1" lang="ko-KR" altLang="en-US" dirty="0" err="1">
                <a:sym typeface="Wingdings" pitchFamily="2" charset="2"/>
              </a:rPr>
              <a:t>난수</a:t>
            </a:r>
            <a:r>
              <a:rPr kumimoji="1" lang="ko-KR" altLang="en-US" dirty="0">
                <a:sym typeface="Wingdings" pitchFamily="2" charset="2"/>
              </a:rPr>
              <a:t> 생성 부분을 임의로 주석처리 후 </a:t>
            </a:r>
            <a:r>
              <a:rPr kumimoji="1" lang="ko-KR" altLang="en-US" dirty="0" err="1">
                <a:sym typeface="Wingdings" pitchFamily="2" charset="2"/>
              </a:rPr>
              <a:t>난수</a:t>
            </a:r>
            <a:r>
              <a:rPr kumimoji="1" lang="ko-KR" altLang="en-US" dirty="0">
                <a:sym typeface="Wingdings" pitchFamily="2" charset="2"/>
              </a:rPr>
              <a:t> 값 고정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02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0BC55-21F7-9444-9AD0-9E64BC04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21" y="1339715"/>
            <a:ext cx="6521561" cy="2348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6E8C5D-6D5B-894F-BFC0-80A509DCFFE3}"/>
              </a:ext>
            </a:extLst>
          </p:cNvPr>
          <p:cNvSpPr txBox="1"/>
          <p:nvPr/>
        </p:nvSpPr>
        <p:spPr>
          <a:xfrm>
            <a:off x="4926843" y="6395842"/>
            <a:ext cx="142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i="1" dirty="0"/>
              <a:t>Private Key</a:t>
            </a:r>
            <a:endParaRPr kumimoji="1" lang="ko-KR" altLang="en-US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8F2474-A468-724F-8755-CC91D1038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3822493"/>
            <a:ext cx="10947400" cy="1358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D75C1D-DA82-FF49-A9E1-E5980F711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646" y="5372901"/>
            <a:ext cx="2878667" cy="381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B1D79E0-D267-9547-AA0F-37D889146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250" y="5945409"/>
            <a:ext cx="84455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3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D79E0-D267-9547-AA0F-37D88914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93" y="1446751"/>
            <a:ext cx="8445500" cy="3302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91C8F1-F998-D740-91F6-3D1C4445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4" y="2263137"/>
            <a:ext cx="108204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514BA1-9476-E044-8E0D-F548793288C1}"/>
              </a:ext>
            </a:extLst>
          </p:cNvPr>
          <p:cNvSpPr txBox="1"/>
          <p:nvPr/>
        </p:nvSpPr>
        <p:spPr>
          <a:xfrm>
            <a:off x="4175676" y="178761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개인 키 획득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1DA36-FEFF-EC47-84A9-3C72DF3830AC}"/>
              </a:ext>
            </a:extLst>
          </p:cNvPr>
          <p:cNvSpPr txBox="1"/>
          <p:nvPr/>
        </p:nvSpPr>
        <p:spPr>
          <a:xfrm>
            <a:off x="3916906" y="283719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획득한 개인 키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ADA5E5-E871-8343-86AF-DE26E19C342B}"/>
              </a:ext>
            </a:extLst>
          </p:cNvPr>
          <p:cNvSpPr txBox="1"/>
          <p:nvPr/>
        </p:nvSpPr>
        <p:spPr>
          <a:xfrm>
            <a:off x="2514915" y="6381033"/>
            <a:ext cx="819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획득한 개인키로 서명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미리 공개되 있던 공개키로 서명을 검증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6EEBEC4-AF87-2741-B380-38B5C47B3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04" y="3323377"/>
            <a:ext cx="109728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7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F31AD-5BE9-6F45-AE10-1E67FC03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ECDSA nonce reuse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14BA1-9476-E044-8E0D-F548793288C1}"/>
              </a:ext>
            </a:extLst>
          </p:cNvPr>
          <p:cNvSpPr txBox="1"/>
          <p:nvPr/>
        </p:nvSpPr>
        <p:spPr>
          <a:xfrm>
            <a:off x="4175676" y="1787610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개인 키 획득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1DA36-FEFF-EC47-84A9-3C72DF3830AC}"/>
              </a:ext>
            </a:extLst>
          </p:cNvPr>
          <p:cNvSpPr txBox="1"/>
          <p:nvPr/>
        </p:nvSpPr>
        <p:spPr>
          <a:xfrm>
            <a:off x="3916906" y="283719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획득한 개인 키 생성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F6477C3-EDE2-924B-BBE1-D7BC14D3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25" y="1650773"/>
            <a:ext cx="9093200" cy="3111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1414AF-00F2-8A4C-85B9-C316981B8CF9}"/>
              </a:ext>
            </a:extLst>
          </p:cNvPr>
          <p:cNvSpPr/>
          <p:nvPr/>
        </p:nvSpPr>
        <p:spPr>
          <a:xfrm>
            <a:off x="785124" y="5073190"/>
            <a:ext cx="10994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dirty="0"/>
              <a:t>같은 </a:t>
            </a:r>
            <a:r>
              <a:rPr kumimoji="1" lang="en-US" altLang="ko-KR" dirty="0"/>
              <a:t>nonce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k</a:t>
            </a:r>
            <a:r>
              <a:rPr kumimoji="1" lang="ko-KR" altLang="en-US" i="1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두개의 다른 </a:t>
            </a:r>
            <a:r>
              <a:rPr kumimoji="1" lang="ko-KR" altLang="en-US" dirty="0" err="1"/>
              <a:t>메세지에</a:t>
            </a:r>
            <a:r>
              <a:rPr kumimoji="1" lang="ko-KR" altLang="en-US" dirty="0"/>
              <a:t> 서명이 주어졌을 때 </a:t>
            </a:r>
            <a:r>
              <a:rPr kumimoji="1" lang="en-US" altLang="ko-KR" dirty="0"/>
              <a:t>nonce </a:t>
            </a:r>
            <a:r>
              <a:rPr kumimoji="1" lang="ko-KR" altLang="en-US" dirty="0"/>
              <a:t>값 </a:t>
            </a:r>
            <a:r>
              <a:rPr kumimoji="1" lang="en-US" altLang="ko-KR" dirty="0"/>
              <a:t>k</a:t>
            </a:r>
            <a:r>
              <a:rPr kumimoji="1" lang="ko-KR" altLang="en-US" dirty="0"/>
              <a:t> 와 개인키 도출 후 검증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공격자가 </a:t>
            </a:r>
            <a:r>
              <a:rPr kumimoji="1" lang="ko-KR" altLang="en-US" dirty="0" err="1">
                <a:sym typeface="Wingdings" pitchFamily="2" charset="2"/>
              </a:rPr>
              <a:t>서명주인인</a:t>
            </a:r>
            <a:r>
              <a:rPr kumimoji="1" lang="ko-KR" altLang="en-US" dirty="0">
                <a:sym typeface="Wingdings" pitchFamily="2" charset="2"/>
              </a:rPr>
              <a:t> 척 하고 </a:t>
            </a:r>
            <a:r>
              <a:rPr kumimoji="1" lang="ko-KR" altLang="en-US" dirty="0" err="1">
                <a:sym typeface="Wingdings" pitchFamily="2" charset="2"/>
              </a:rPr>
              <a:t>메세지를</a:t>
            </a:r>
            <a:r>
              <a:rPr kumimoji="1" lang="ko-KR" altLang="en-US" dirty="0">
                <a:sym typeface="Wingdings" pitchFamily="2" charset="2"/>
              </a:rPr>
              <a:t> 서명하면 </a:t>
            </a:r>
            <a:r>
              <a:rPr kumimoji="1" lang="ko-KR" altLang="en-US" dirty="0" err="1">
                <a:sym typeface="Wingdings" pitchFamily="2" charset="2"/>
              </a:rPr>
              <a:t>다른사람들은</a:t>
            </a:r>
            <a:r>
              <a:rPr kumimoji="1" lang="ko-KR" altLang="en-US" dirty="0">
                <a:sym typeface="Wingdings" pitchFamily="2" charset="2"/>
              </a:rPr>
              <a:t> 올바른 서명이라 판단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89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ECDSA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Key Generation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7" y="3052552"/>
            <a:ext cx="7948885" cy="718952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Signature &amp; Verify</a:t>
            </a:r>
            <a:endParaRPr lang="ko-KR" altLang="en-US" sz="240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38A7673-7112-40D8-A213-DC6933789049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ECC Library</a:t>
            </a:r>
            <a:endParaRPr lang="ko-KR" altLang="en-US" sz="2400" dirty="0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2768CBBD-B731-524B-9B59-E77A8EA2B736}"/>
              </a:ext>
            </a:extLst>
          </p:cNvPr>
          <p:cNvSpPr txBox="1">
            <a:spLocks/>
          </p:cNvSpPr>
          <p:nvPr/>
        </p:nvSpPr>
        <p:spPr>
          <a:xfrm>
            <a:off x="3797638" y="4887574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Nonce reuse Vulnerability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1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/>
              <a:t>ECDSA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0D2EA8-8039-0E47-BC60-F50896B92640}"/>
              </a:ext>
            </a:extLst>
          </p:cNvPr>
          <p:cNvSpPr/>
          <p:nvPr/>
        </p:nvSpPr>
        <p:spPr>
          <a:xfrm>
            <a:off x="411919" y="4677666"/>
            <a:ext cx="1087820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ECDSA</a:t>
            </a:r>
            <a:endParaRPr lang="en" altLang="ko-KR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ko-KR" alt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타원곡선을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이용한 디지털 서명 알고리즘으로 현재 비트코인에서 사용되고 있음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ko-KR" altLang="en-US" dirty="0" err="1"/>
              <a:t>암호방식에</a:t>
            </a:r>
            <a:r>
              <a:rPr lang="ko-KR" altLang="en-US" dirty="0"/>
              <a:t> 대한 대안으로</a:t>
            </a:r>
            <a:r>
              <a:rPr lang="en-US" altLang="ko-KR" dirty="0"/>
              <a:t> </a:t>
            </a:r>
            <a:r>
              <a:rPr lang="ko-KR" altLang="en-US" dirty="0"/>
              <a:t>성능이 우수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/>
              <a:t>3072-bit RSA </a:t>
            </a:r>
            <a:r>
              <a:rPr lang="ko-KR" altLang="en-US" dirty="0"/>
              <a:t>와 </a:t>
            </a:r>
            <a:r>
              <a:rPr lang="en-US" altLang="ko-KR" dirty="0"/>
              <a:t>256-bit ECC</a:t>
            </a:r>
            <a:r>
              <a:rPr lang="ko-KR" altLang="en-US" dirty="0"/>
              <a:t>의 </a:t>
            </a:r>
            <a:r>
              <a:rPr lang="ko-KR" altLang="en-US" dirty="0" err="1"/>
              <a:t>암호성능이</a:t>
            </a:r>
            <a:r>
              <a:rPr lang="ko-KR" altLang="en-US" dirty="0"/>
              <a:t> 동일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FF5E6-3661-B94A-B3B9-4EFFA7C6B09F}"/>
              </a:ext>
            </a:extLst>
          </p:cNvPr>
          <p:cNvSpPr txBox="1"/>
          <p:nvPr/>
        </p:nvSpPr>
        <p:spPr>
          <a:xfrm>
            <a:off x="411919" y="1397876"/>
            <a:ext cx="1151732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ko-KR" sz="2200" b="1" dirty="0"/>
              <a:t>ECC</a:t>
            </a:r>
          </a:p>
          <a:p>
            <a:r>
              <a:rPr kumimoji="1" lang="en-US" altLang="ko-KR" dirty="0"/>
              <a:t>     Elliptic Curve(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타원곡선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사용한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암호기술의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총체적인 이름이며 다음과 같은 용도로 사용됨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.   </a:t>
            </a:r>
          </a:p>
          <a:p>
            <a:r>
              <a:rPr kumimoji="1"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r>
              <a:rPr kumimoji="1"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*양자내성암호는 아님</a:t>
            </a:r>
            <a:endParaRPr kumimoji="1" lang="en-US" altLang="ko-KR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kumimoji="1" lang="en-US" altLang="ko-KR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dirty="0" err="1"/>
              <a:t>유한체</a:t>
            </a:r>
            <a:r>
              <a:rPr lang="ko-KR" altLang="en-US" dirty="0"/>
              <a:t> 상에서 정의한 </a:t>
            </a:r>
            <a:r>
              <a:rPr lang="ko-KR" altLang="en-US" dirty="0" err="1"/>
              <a:t>타원곡선의</a:t>
            </a:r>
            <a:r>
              <a:rPr lang="ko-KR" altLang="en-US" dirty="0"/>
              <a:t> 수학적 성질을 이용한 암호기술</a:t>
            </a:r>
            <a:endParaRPr lang="en-US" altLang="ko-KR" dirty="0"/>
          </a:p>
          <a:p>
            <a:endParaRPr lang="en-US" altLang="ko-KR" sz="1000" dirty="0"/>
          </a:p>
          <a:p>
            <a:r>
              <a:rPr lang="en-US" altLang="ko-KR" dirty="0"/>
              <a:t>     </a:t>
            </a:r>
            <a:r>
              <a:rPr lang="ko-KR" altLang="en-US" dirty="0" err="1"/>
              <a:t>타원곡선이</a:t>
            </a:r>
            <a:r>
              <a:rPr lang="ko-KR" altLang="en-US" dirty="0"/>
              <a:t> </a:t>
            </a:r>
            <a:r>
              <a:rPr lang="ko-KR" altLang="en-US" dirty="0" err="1"/>
              <a:t>암호학에</a:t>
            </a:r>
            <a:r>
              <a:rPr lang="ko-KR" altLang="en-US" dirty="0"/>
              <a:t> 적합한 이유는</a:t>
            </a:r>
            <a:r>
              <a:rPr lang="en-US" altLang="ko-KR" dirty="0"/>
              <a:t>, </a:t>
            </a:r>
            <a:r>
              <a:rPr lang="ko-KR" altLang="en-US" dirty="0" err="1"/>
              <a:t>실수상에서</a:t>
            </a:r>
            <a:r>
              <a:rPr lang="ko-KR" altLang="en-US" dirty="0"/>
              <a:t> 연산과 </a:t>
            </a:r>
            <a:r>
              <a:rPr lang="ko-KR" altLang="en-US" dirty="0" err="1"/>
              <a:t>유한체</a:t>
            </a:r>
            <a:r>
              <a:rPr lang="ko-KR" altLang="en-US" dirty="0"/>
              <a:t> 상에서 연산에</a:t>
            </a:r>
            <a:r>
              <a:rPr lang="en-US" altLang="ko-KR" dirty="0"/>
              <a:t> </a:t>
            </a:r>
          </a:p>
          <a:p>
            <a:r>
              <a:rPr lang="ko-KR" altLang="en-US" dirty="0"/>
              <a:t>     동일한 </a:t>
            </a:r>
            <a:r>
              <a:rPr lang="ko-KR" altLang="en-US" dirty="0" err="1"/>
              <a:t>수학법칙이</a:t>
            </a:r>
            <a:r>
              <a:rPr lang="ko-KR" altLang="en-US" dirty="0"/>
              <a:t> 적용되기 때문</a:t>
            </a:r>
            <a:endParaRPr lang="en-US" altLang="ko-KR" dirty="0"/>
          </a:p>
          <a:p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디지털 서명 용도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ECDSA (E</a:t>
            </a:r>
            <a:r>
              <a:rPr lang="en" altLang="ko-KR" dirty="0" err="1">
                <a:solidFill>
                  <a:srgbClr val="222222"/>
                </a:solidFill>
                <a:latin typeface="Arial" panose="020B0604020202020204" pitchFamily="34" charset="0"/>
              </a:rPr>
              <a:t>liptic</a:t>
            </a:r>
            <a:r>
              <a:rPr lang="en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Curve Digital Signature Algorithm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키교환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용도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: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ECDH (Elliptic Curve Diffie-Hellman)</a:t>
            </a:r>
          </a:p>
        </p:txBody>
      </p:sp>
    </p:spTree>
    <p:extLst>
      <p:ext uri="{BB962C8B-B14F-4D97-AF65-F5344CB8AC3E}">
        <p14:creationId xmlns:p14="http://schemas.microsoft.com/office/powerpoint/2010/main" val="325035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/>
              <a:t>ECDSA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FF5E6-3661-B94A-B3B9-4EFFA7C6B09F}"/>
              </a:ext>
            </a:extLst>
          </p:cNvPr>
          <p:cNvSpPr txBox="1"/>
          <p:nvPr/>
        </p:nvSpPr>
        <p:spPr>
          <a:xfrm>
            <a:off x="411919" y="1397876"/>
            <a:ext cx="115173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ECDSA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에서 사용하는 방정식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(a,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b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는 계수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</a:rPr>
              <a:t>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</a:t>
            </a: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ECC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사용하기 위해선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타원곡선을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정의할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Parameter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공유해야함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복잡한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Curve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상의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Point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연산이 필요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	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때문에 표준 단체에서는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타원곡선에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대한 몇가지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Parameter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발표 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r>
              <a:rPr lang="ko-KR" altLang="en-US" dirty="0"/>
              <a:t>비트코인에서 사용하는 </a:t>
            </a:r>
            <a:r>
              <a:rPr lang="en" altLang="ko-KR" dirty="0"/>
              <a:t>secp256k1 curve </a:t>
            </a:r>
            <a:r>
              <a:rPr lang="ko-KR" altLang="en-US" dirty="0"/>
              <a:t>의 경우에는 </a:t>
            </a:r>
            <a:r>
              <a:rPr lang="en" altLang="ko-KR" dirty="0"/>
              <a:t>a = 0 , b</a:t>
            </a:r>
            <a:r>
              <a:rPr lang="ko-KR" altLang="en-US" dirty="0"/>
              <a:t> </a:t>
            </a:r>
            <a:r>
              <a:rPr lang="en" altLang="ko-KR" dirty="0"/>
              <a:t>= 7 </a:t>
            </a:r>
            <a:r>
              <a:rPr lang="ko-KR" altLang="en-US" dirty="0"/>
              <a:t>을 사용함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l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Curve :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타원곡선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수식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g :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타원곡선의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기준점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n : g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의 차수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, g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n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번 더했을 때 원점이 되는 값으로 충분히 큰 소수를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사용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4B409-0118-FB49-BBB3-43598066C6DD}"/>
                  </a:ext>
                </a:extLst>
              </p:cNvPr>
              <p:cNvSpPr txBox="1"/>
              <p:nvPr/>
            </p:nvSpPr>
            <p:spPr>
              <a:xfrm>
                <a:off x="5805741" y="1408386"/>
                <a:ext cx="17518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04B409-0118-FB49-BBB3-43598066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41" y="1408386"/>
                <a:ext cx="1751826" cy="276999"/>
              </a:xfrm>
              <a:prstGeom prst="rect">
                <a:avLst/>
              </a:prstGeom>
              <a:blipFill>
                <a:blip r:embed="rId2"/>
                <a:stretch>
                  <a:fillRect l="-1439" t="-4348" r="-1439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B444B4-8088-6B43-9936-9D04150DFE30}"/>
              </a:ext>
            </a:extLst>
          </p:cNvPr>
          <p:cNvSpPr txBox="1"/>
          <p:nvPr/>
        </p:nvSpPr>
        <p:spPr>
          <a:xfrm>
            <a:off x="411919" y="3815254"/>
            <a:ext cx="13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Parameter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14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347801"/>
            <a:ext cx="11368160" cy="762163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/>
              <a:t>ECDSA</a:t>
            </a:r>
            <a:endParaRPr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FF5E6-3661-B94A-B3B9-4EFFA7C6B09F}"/>
              </a:ext>
            </a:extLst>
          </p:cNvPr>
          <p:cNvSpPr txBox="1"/>
          <p:nvPr/>
        </p:nvSpPr>
        <p:spPr>
          <a:xfrm>
            <a:off x="262759" y="1685385"/>
            <a:ext cx="1166648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Private key : d 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무작위로 선택된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1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부터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n-1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사이의 정수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Public key : Q  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Q = dg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로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타원곡선의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더하기 연산으로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g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d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번 더한 값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	g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는 공개된 값이지만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g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안다고 해서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d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값을 찾아내기는 매우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어려움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en-US" altLang="ko-KR" b="1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ECC</a:t>
            </a:r>
            <a:r>
              <a:rPr lang="ko-KR" altLang="en-US" b="1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에선 난수생성기가 매우 중요함</a:t>
            </a:r>
            <a:endParaRPr lang="en-US" altLang="ko-KR" b="1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sz="600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ECC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는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Private key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의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bit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수가 적기 때문에 우수하지 않은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난수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생성기를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사용 할 경우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Private key 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가 노출될 수 있음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안드로이드 핸드폰의 비트코인 지갑이 해킹당한적이 있음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      원인은 핸드폰에서 동작하는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난수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생성기를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사용하였기 때문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  <a:p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    즉 </a:t>
            </a:r>
            <a:r>
              <a:rPr lang="en-US" altLang="ko-KR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Pirvate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key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를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예측할 수 없는 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Random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한 </a:t>
            </a:r>
            <a:r>
              <a:rPr lang="ko-KR" altLang="en-US" dirty="0" err="1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난수</a:t>
            </a:r>
            <a:r>
              <a:rPr lang="ko-KR" altLang="en-US" dirty="0">
                <a:solidFill>
                  <a:srgbClr val="222222"/>
                </a:solidFill>
                <a:latin typeface="Arial" panose="020B0604020202020204" pitchFamily="34" charset="0"/>
                <a:sym typeface="Wingdings" pitchFamily="2" charset="2"/>
              </a:rPr>
              <a:t> 생성이 중요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sym typeface="Wingdings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444B4-8088-6B43-9936-9D04150DFE30}"/>
              </a:ext>
            </a:extLst>
          </p:cNvPr>
          <p:cNvSpPr txBox="1"/>
          <p:nvPr/>
        </p:nvSpPr>
        <p:spPr>
          <a:xfrm>
            <a:off x="262759" y="1223720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Key Generation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375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/>
              <a:t>ECDSA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FFF5E6-3661-B94A-B3B9-4EFFA7C6B09F}"/>
                  </a:ext>
                </a:extLst>
              </p:cNvPr>
              <p:cNvSpPr txBox="1"/>
              <p:nvPr/>
            </p:nvSpPr>
            <p:spPr>
              <a:xfrm>
                <a:off x="525517" y="1643346"/>
                <a:ext cx="11666483" cy="1821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e = H(m)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이고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H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는 </a:t>
                </a:r>
                <a:r>
                  <a:rPr lang="ko-KR" altLang="en-US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해시함수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m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은 </a:t>
                </a:r>
                <a:r>
                  <a:rPr lang="ko-KR" altLang="en-US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메세지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z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는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e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의 이진 값에서 왼쪽으로부터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n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번째까지 잘라낸 값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길이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암호학적으로 안전한 </a:t>
                </a:r>
                <a:r>
                  <a:rPr lang="ko-KR" altLang="en-US" b="1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난수</a:t>
                </a: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k</a:t>
                </a:r>
                <a:r>
                  <a:rPr lang="ko-KR" altLang="en-US" b="1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를</a:t>
                </a: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 </a:t>
                </a:r>
                <a:r>
                  <a:rPr lang="en-US" altLang="ko-KR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1 </a:t>
                </a: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과 </a:t>
                </a:r>
                <a:r>
                  <a:rPr lang="en-US" altLang="ko-KR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n-1 </a:t>
                </a: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사이에서 생성 </a:t>
                </a:r>
                <a:r>
                  <a:rPr lang="en-US" altLang="ko-KR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ko-KR" altLang="en-US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b="1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nonce reuse </a:t>
                </a:r>
                <a:r>
                  <a:rPr lang="en" altLang="ko-KR" b="1" dirty="0"/>
                  <a:t>vulnerability</a:t>
                </a:r>
                <a:endParaRPr lang="en-US" altLang="ko-KR" b="1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곡선위의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점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(x, y)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=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k * g </a:t>
                </a:r>
                <a:r>
                  <a:rPr lang="ko-KR" altLang="en-US" dirty="0" err="1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를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계산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r = x (mod n)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을 계산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만약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r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=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0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이면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3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단계로 돌아가 다시 수행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𝑟𝑑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을 계산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만약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s =0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이면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3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단계로 돌아가 다시 수행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완성된 서명은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(r,  s)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FFF5E6-3661-B94A-B3B9-4EFFA7C6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" y="1643346"/>
                <a:ext cx="11666483" cy="1821140"/>
              </a:xfrm>
              <a:prstGeom prst="rect">
                <a:avLst/>
              </a:prstGeom>
              <a:blipFill>
                <a:blip r:embed="rId2"/>
                <a:stretch>
                  <a:fillRect l="-217" t="-690" b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B444B4-8088-6B43-9936-9D04150DFE30}"/>
              </a:ext>
            </a:extLst>
          </p:cNvPr>
          <p:cNvSpPr txBox="1"/>
          <p:nvPr/>
        </p:nvSpPr>
        <p:spPr>
          <a:xfrm>
            <a:off x="262759" y="1223720"/>
            <a:ext cx="12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Signature</a:t>
            </a:r>
            <a:endParaRPr kumimoji="1"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AB941-200A-524C-B550-FA1CAF012A12}"/>
              </a:ext>
            </a:extLst>
          </p:cNvPr>
          <p:cNvSpPr txBox="1"/>
          <p:nvPr/>
        </p:nvSpPr>
        <p:spPr>
          <a:xfrm>
            <a:off x="262759" y="3686670"/>
            <a:ext cx="1953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Signature Verify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643B3-335C-DE44-8B03-F849E2FF475F}"/>
                  </a:ext>
                </a:extLst>
              </p:cNvPr>
              <p:cNvSpPr txBox="1"/>
              <p:nvPr/>
            </p:nvSpPr>
            <p:spPr>
              <a:xfrm>
                <a:off x="525517" y="4137922"/>
                <a:ext cx="11666483" cy="1487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" altLang="ko-KR" dirty="0" err="1"/>
                  <a:t>r,s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1</a:t>
                </a:r>
                <a:r>
                  <a:rPr lang="ko-KR" altLang="en-US" dirty="0" err="1"/>
                  <a:t>부터</a:t>
                </a:r>
                <a:r>
                  <a:rPr lang="ko-KR" altLang="en-US" dirty="0"/>
                  <a:t> </a:t>
                </a:r>
                <a:r>
                  <a:rPr lang="en" altLang="ko-KR" dirty="0"/>
                  <a:t>n-1</a:t>
                </a:r>
                <a:r>
                  <a:rPr lang="ko-KR" altLang="en-US" dirty="0"/>
                  <a:t>사이의 정수인지 확인한다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아니면 서명은 무효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e = H(m)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 z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는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e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의 이진 값에서 왼쪽으로부터 </a:t>
                </a:r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n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번째까지 잘라낸 값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𝑚𝑜𝑑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d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을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계산한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다음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1=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𝑧𝑤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u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2=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𝑟𝑤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1 ∗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𝑔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𝑢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2 ∗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𝑄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를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계산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.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만약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이면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서명은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무효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r</m:t>
                    </m:r>
                    <m:r>
                      <a:rPr lang="en-US" altLang="ko-KR" b="0" i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 (mod n) </a:t>
                </a:r>
                <a:r>
                  <a:rPr lang="ko-KR" altLang="en-US" dirty="0">
                    <a:solidFill>
                      <a:srgbClr val="222222"/>
                    </a:solidFill>
                    <a:latin typeface="Arial" panose="020B0604020202020204" pitchFamily="34" charset="0"/>
                    <a:sym typeface="Wingdings" pitchFamily="2" charset="2"/>
                  </a:rPr>
                  <a:t>이면 유효한 서명</a:t>
                </a:r>
                <a:endParaRPr lang="en-US" altLang="ko-KR" dirty="0">
                  <a:solidFill>
                    <a:srgbClr val="222222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8643B3-335C-DE44-8B03-F849E2FF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" y="4137922"/>
                <a:ext cx="11666483" cy="1487715"/>
              </a:xfrm>
              <a:prstGeom prst="rect">
                <a:avLst/>
              </a:prstGeom>
              <a:blipFill>
                <a:blip r:embed="rId3"/>
                <a:stretch>
                  <a:fillRect l="-435" t="-3390"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90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39A5-BC79-1D4C-BA48-D7909A18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ECC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E9A526-438B-F645-AA8D-7D9746D0DA5B}"/>
              </a:ext>
            </a:extLst>
          </p:cNvPr>
          <p:cNvSpPr/>
          <p:nvPr/>
        </p:nvSpPr>
        <p:spPr>
          <a:xfrm>
            <a:off x="536746" y="1457575"/>
            <a:ext cx="69045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2000" dirty="0">
                <a:latin typeface="HCRBatang"/>
              </a:rPr>
              <a:t>ECDSA library – https://</a:t>
            </a:r>
            <a:r>
              <a:rPr lang="en" altLang="ko-KR" sz="2000" dirty="0" err="1">
                <a:latin typeface="HCRBatang"/>
              </a:rPr>
              <a:t>github.com</a:t>
            </a:r>
            <a:r>
              <a:rPr lang="en" altLang="ko-KR" sz="2000" dirty="0">
                <a:latin typeface="HCRBatang"/>
              </a:rPr>
              <a:t>/</a:t>
            </a:r>
            <a:r>
              <a:rPr lang="en" altLang="ko-KR" sz="2000" dirty="0" err="1">
                <a:latin typeface="HCRBatang"/>
              </a:rPr>
              <a:t>esxgx</a:t>
            </a:r>
            <a:r>
              <a:rPr lang="en" altLang="ko-KR" sz="2000" dirty="0">
                <a:latin typeface="HCRBatang"/>
              </a:rPr>
              <a:t>/easy-</a:t>
            </a:r>
            <a:r>
              <a:rPr lang="en" altLang="ko-KR" sz="2000" dirty="0" err="1">
                <a:latin typeface="HCRBatang"/>
              </a:rPr>
              <a:t>ecc</a:t>
            </a:r>
            <a:r>
              <a:rPr lang="en" altLang="ko-KR" sz="2000" dirty="0">
                <a:latin typeface="HCRBatang"/>
              </a:rPr>
              <a:t> </a:t>
            </a:r>
            <a:endParaRPr lang="en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7E21D2-1C5B-5347-9FC0-42EA0791A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2" y="2217108"/>
            <a:ext cx="7142010" cy="3941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28583-FEC0-524B-9973-9520266B669E}"/>
              </a:ext>
            </a:extLst>
          </p:cNvPr>
          <p:cNvSpPr txBox="1"/>
          <p:nvPr/>
        </p:nvSpPr>
        <p:spPr>
          <a:xfrm>
            <a:off x="7765127" y="3731172"/>
            <a:ext cx="4109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err="1"/>
              <a:t>ecc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구현하기 위한 함수들이 제공됨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main </a:t>
            </a:r>
            <a:r>
              <a:rPr kumimoji="1" lang="ko-KR" altLang="en-US" dirty="0"/>
              <a:t>은 정의되어 있지 않아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원하는 함수</a:t>
            </a:r>
            <a:r>
              <a:rPr kumimoji="1" lang="en-US" altLang="ko-KR" dirty="0"/>
              <a:t> </a:t>
            </a:r>
            <a:r>
              <a:rPr kumimoji="1" lang="ko-KR" altLang="en-US" dirty="0"/>
              <a:t>호출을 통해 구현 가능</a:t>
            </a:r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934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39A5-BC79-1D4C-BA48-D7909A18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ECC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93701-3916-4B4A-A8C2-FEF46B63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78" y="1478657"/>
            <a:ext cx="7587049" cy="4131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CFDE0-0B1E-D54F-9106-E1308962A229}"/>
              </a:ext>
            </a:extLst>
          </p:cNvPr>
          <p:cNvSpPr txBox="1"/>
          <p:nvPr/>
        </p:nvSpPr>
        <p:spPr>
          <a:xfrm>
            <a:off x="4149794" y="5934652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정의되어있는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타원곡선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파라미터</a:t>
            </a:r>
            <a:r>
              <a:rPr kumimoji="1" lang="ko-KR" altLang="en-US" dirty="0"/>
              <a:t> 들</a:t>
            </a:r>
          </a:p>
        </p:txBody>
      </p:sp>
    </p:spTree>
    <p:extLst>
      <p:ext uri="{BB962C8B-B14F-4D97-AF65-F5344CB8AC3E}">
        <p14:creationId xmlns:p14="http://schemas.microsoft.com/office/powerpoint/2010/main" val="222767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439A5-BC79-1D4C-BA48-D7909A18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ECC</a:t>
            </a:r>
            <a:r>
              <a:rPr kumimoji="1" lang="ko-KR" altLang="en-US" dirty="0"/>
              <a:t> </a:t>
            </a:r>
            <a:r>
              <a:rPr kumimoji="1" lang="en-US" altLang="ko-KR" dirty="0"/>
              <a:t>Library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D8649-0846-5944-9F50-97E7E94A1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0" y="1760263"/>
            <a:ext cx="3695700" cy="356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A2018-FED2-6340-B96E-071BAE1A72A2}"/>
              </a:ext>
            </a:extLst>
          </p:cNvPr>
          <p:cNvSpPr txBox="1"/>
          <p:nvPr/>
        </p:nvSpPr>
        <p:spPr>
          <a:xfrm>
            <a:off x="876301" y="565478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개인키와</a:t>
            </a:r>
            <a:r>
              <a:rPr kumimoji="1" lang="ko-KR" altLang="en-US" dirty="0"/>
              <a:t> 공개키 쌍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AC6ECB-B15A-C141-85D8-87CBA9076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280" y="3766863"/>
            <a:ext cx="7035800" cy="156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FDB35D-E0C4-EC4B-BD3F-CEA83C3BE69E}"/>
              </a:ext>
            </a:extLst>
          </p:cNvPr>
          <p:cNvSpPr txBox="1"/>
          <p:nvPr/>
        </p:nvSpPr>
        <p:spPr>
          <a:xfrm>
            <a:off x="7323742" y="5555889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개인키 및 공개키 출력</a:t>
            </a:r>
          </a:p>
        </p:txBody>
      </p:sp>
    </p:spTree>
    <p:extLst>
      <p:ext uri="{BB962C8B-B14F-4D97-AF65-F5344CB8AC3E}">
        <p14:creationId xmlns:p14="http://schemas.microsoft.com/office/powerpoint/2010/main" val="400871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3970</TotalTime>
  <Words>519</Words>
  <Application>Microsoft Macintosh PowerPoint</Application>
  <PresentationFormat>와이드스크린</PresentationFormat>
  <Paragraphs>109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HCRBatang</vt:lpstr>
      <vt:lpstr>Arial</vt:lpstr>
      <vt:lpstr>Cambria Math</vt:lpstr>
      <vt:lpstr>Wingdings</vt:lpstr>
      <vt:lpstr>Office 테마</vt:lpstr>
      <vt:lpstr>ECDSA nonce reuse</vt:lpstr>
      <vt:lpstr>PowerPoint 프레젠테이션</vt:lpstr>
      <vt:lpstr> ECDSA</vt:lpstr>
      <vt:lpstr> ECDSA</vt:lpstr>
      <vt:lpstr> ECDSA</vt:lpstr>
      <vt:lpstr> ECDSA</vt:lpstr>
      <vt:lpstr>ECC Library</vt:lpstr>
      <vt:lpstr>ECC Library</vt:lpstr>
      <vt:lpstr>ECC Library</vt:lpstr>
      <vt:lpstr>ECDSA nonce reuse</vt:lpstr>
      <vt:lpstr>ECDSA nonce reuse</vt:lpstr>
      <vt:lpstr>ECDSA nonce reuse</vt:lpstr>
      <vt:lpstr>ECDSA nonce reuse</vt:lpstr>
      <vt:lpstr>ECDSA nonce reuse</vt:lpstr>
      <vt:lpstr>ECDSA nonce reuse</vt:lpstr>
      <vt:lpstr>ECDSA nonce reuse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ECDSA nonce reuse attack</dc:title>
  <dc:creator>장경배</dc:creator>
  <cp:lastModifiedBy>장경배</cp:lastModifiedBy>
  <cp:revision>21</cp:revision>
  <dcterms:created xsi:type="dcterms:W3CDTF">2019-07-17T09:16:21Z</dcterms:created>
  <dcterms:modified xsi:type="dcterms:W3CDTF">2019-07-20T06:34:08Z</dcterms:modified>
</cp:coreProperties>
</file>