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8"/>
  </p:notesMasterIdLst>
  <p:handoutMasterIdLst>
    <p:handoutMasterId r:id="rId39"/>
  </p:handoutMasterIdLst>
  <p:sldIdLst>
    <p:sldId id="269" r:id="rId3"/>
    <p:sldId id="275" r:id="rId4"/>
    <p:sldId id="293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5" r:id="rId14"/>
    <p:sldId id="306" r:id="rId15"/>
    <p:sldId id="307" r:id="rId16"/>
    <p:sldId id="280" r:id="rId17"/>
    <p:sldId id="288" r:id="rId18"/>
    <p:sldId id="289" r:id="rId19"/>
    <p:sldId id="283" r:id="rId20"/>
    <p:sldId id="284" r:id="rId21"/>
    <p:sldId id="285" r:id="rId22"/>
    <p:sldId id="286" r:id="rId23"/>
    <p:sldId id="287" r:id="rId24"/>
    <p:sldId id="281" r:id="rId25"/>
    <p:sldId id="282" r:id="rId26"/>
    <p:sldId id="290" r:id="rId27"/>
    <p:sldId id="291" r:id="rId28"/>
    <p:sldId id="292" r:id="rId29"/>
    <p:sldId id="310" r:id="rId30"/>
    <p:sldId id="308" r:id="rId31"/>
    <p:sldId id="309" r:id="rId32"/>
    <p:sldId id="314" r:id="rId33"/>
    <p:sldId id="315" r:id="rId34"/>
    <p:sldId id="312" r:id="rId35"/>
    <p:sldId id="313" r:id="rId36"/>
    <p:sldId id="27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DAC6"/>
    <a:srgbClr val="E1DECD"/>
    <a:srgbClr val="F5C38B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67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953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opsten.etherscan.io/address/0x10a259146c4ac177a74d17591bf83739587a219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smtClean="0"/>
              <a:t>비트코인 주소 생성 및 익명화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617103" y="4348205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https://youtu.be/wbpOUuXrS6M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2050" name="Picture 2" descr="C:\Users\Owner\Desktop\mi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90" y="1751837"/>
            <a:ext cx="1948073" cy="19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61909" y="3300761"/>
            <a:ext cx="2531326" cy="2319453"/>
            <a:chOff x="6177776" y="2315959"/>
            <a:chExt cx="3438248" cy="3471524"/>
          </a:xfrm>
        </p:grpSpPr>
        <p:sp>
          <p:nvSpPr>
            <p:cNvPr id="4" name="직사각형 3"/>
            <p:cNvSpPr/>
            <p:nvPr/>
          </p:nvSpPr>
          <p:spPr>
            <a:xfrm>
              <a:off x="6177776" y="3066585"/>
              <a:ext cx="3323063" cy="27208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9140" y="4251891"/>
              <a:ext cx="2616884" cy="5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 </a:t>
              </a:r>
              <a:r>
                <a:rPr lang="en-US" altLang="ko-KR" sz="1400" dirty="0" smtClean="0">
                  <a:sym typeface="Wingdings" pitchFamily="2" charset="2"/>
                </a:rPr>
                <a:t> B 10 BTC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2566" y="2315959"/>
              <a:ext cx="2793480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0xrq65q21128g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34583" y="3802282"/>
            <a:ext cx="2007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Value 11565789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7220" y="433261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+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41078" y="4210583"/>
            <a:ext cx="2534668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 0x128263…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775371" y="1471137"/>
            <a:ext cx="2937440" cy="206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Target: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smtClean="0"/>
              <a:t>Find less than 0x13948…</a:t>
            </a:r>
            <a:endParaRPr lang="ko-KR" alt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887622" y="1147971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/>
              <a:t>!</a:t>
            </a:r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6095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2050" name="Picture 2" descr="C:\Users\Owner\Desktop\mi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4" y="2969107"/>
            <a:ext cx="2550461" cy="2550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그룹 11"/>
          <p:cNvGrpSpPr/>
          <p:nvPr/>
        </p:nvGrpSpPr>
        <p:grpSpPr>
          <a:xfrm>
            <a:off x="2977716" y="2969107"/>
            <a:ext cx="2207999" cy="2435871"/>
            <a:chOff x="6289288" y="2464420"/>
            <a:chExt cx="3133492" cy="3456878"/>
          </a:xfrm>
        </p:grpSpPr>
        <p:grpSp>
          <p:nvGrpSpPr>
            <p:cNvPr id="3" name="그룹 2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99139" y="4251891"/>
                <a:ext cx="1962742" cy="52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A </a:t>
                </a:r>
                <a:r>
                  <a:rPr lang="en-US" altLang="ko-KR" sz="1000" dirty="0" smtClean="0">
                    <a:sym typeface="Wingdings" pitchFamily="2" charset="2"/>
                  </a:rPr>
                  <a:t> B 10 BTC</a:t>
                </a:r>
                <a:endParaRPr lang="ko-KR" altLang="en-US" sz="1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442566" y="2315959"/>
                <a:ext cx="2793480" cy="55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0xrq65q21128g</a:t>
                </a:r>
                <a:endParaRPr lang="ko-KR" altLang="en-US" sz="11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93568" y="2725872"/>
              <a:ext cx="2334420" cy="480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Value 11565789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5318346" y="3153338"/>
            <a:ext cx="1751527" cy="1757272"/>
            <a:chOff x="2414846" y="3561228"/>
            <a:chExt cx="1173840" cy="1177690"/>
          </a:xfrm>
        </p:grpSpPr>
        <p:sp>
          <p:nvSpPr>
            <p:cNvPr id="17" name="이등변 삼각형 16"/>
            <p:cNvSpPr/>
            <p:nvPr/>
          </p:nvSpPr>
          <p:spPr>
            <a:xfrm rot="16200000">
              <a:off x="2657010" y="3981192"/>
              <a:ext cx="525395" cy="3454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2966224" y="3968236"/>
              <a:ext cx="234175" cy="371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/>
            <p:cNvSpPr/>
            <p:nvPr/>
          </p:nvSpPr>
          <p:spPr>
            <a:xfrm rot="2650348">
              <a:off x="2504363" y="3714913"/>
              <a:ext cx="925552" cy="891566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원호 19"/>
            <p:cNvSpPr/>
            <p:nvPr/>
          </p:nvSpPr>
          <p:spPr>
            <a:xfrm rot="2650348">
              <a:off x="2414846" y="3561228"/>
              <a:ext cx="1173840" cy="117769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074" name="Picture 2" descr="C:\Users\Owner\Downloads\blockchai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29" y="2353483"/>
            <a:ext cx="3388684" cy="338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0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6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036135" y="2102555"/>
            <a:ext cx="1103999" cy="1217935"/>
            <a:chOff x="6289288" y="2464420"/>
            <a:chExt cx="3133492" cy="3456878"/>
          </a:xfrm>
        </p:grpSpPr>
        <p:grpSp>
          <p:nvGrpSpPr>
            <p:cNvPr id="14" name="그룹 13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65858" y="2858589"/>
            <a:ext cx="1103999" cy="1217935"/>
            <a:chOff x="6289288" y="2464420"/>
            <a:chExt cx="3133492" cy="3456878"/>
          </a:xfrm>
        </p:grpSpPr>
        <p:grpSp>
          <p:nvGrpSpPr>
            <p:cNvPr id="21" name="그룹 20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054825" y="5517254"/>
            <a:ext cx="1103999" cy="1217935"/>
            <a:chOff x="6289288" y="2464420"/>
            <a:chExt cx="3133492" cy="34568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</p:spTree>
    <p:extLst>
      <p:ext uri="{BB962C8B-B14F-4D97-AF65-F5344CB8AC3E}">
        <p14:creationId xmlns:p14="http://schemas.microsoft.com/office/powerpoint/2010/main" val="198261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6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4036135" y="2102555"/>
            <a:ext cx="1103999" cy="1217935"/>
            <a:chOff x="6289288" y="2464420"/>
            <a:chExt cx="3133492" cy="3456878"/>
          </a:xfrm>
        </p:grpSpPr>
        <p:grpSp>
          <p:nvGrpSpPr>
            <p:cNvPr id="14" name="그룹 13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15" name="TextBox 14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7965858" y="2858589"/>
            <a:ext cx="1103999" cy="1217935"/>
            <a:chOff x="6289288" y="2464420"/>
            <a:chExt cx="3133492" cy="3456878"/>
          </a:xfrm>
        </p:grpSpPr>
        <p:grpSp>
          <p:nvGrpSpPr>
            <p:cNvPr id="21" name="그룹 20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24" name="직사각형 23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3054825" y="5517254"/>
            <a:ext cx="1103999" cy="1217935"/>
            <a:chOff x="6289288" y="2464420"/>
            <a:chExt cx="3133492" cy="3456878"/>
          </a:xfrm>
        </p:grpSpPr>
        <p:grpSp>
          <p:nvGrpSpPr>
            <p:cNvPr id="28" name="그룹 27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31" name="직사각형 30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6999138" y="4251889"/>
                <a:ext cx="1688354" cy="588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" dirty="0" smtClean="0"/>
                  <a:t>A </a:t>
                </a:r>
                <a:r>
                  <a:rPr lang="en-US" altLang="ko-KR" sz="300" dirty="0" smtClean="0">
                    <a:sym typeface="Wingdings" pitchFamily="2" charset="2"/>
                  </a:rPr>
                  <a:t> B 10 BTC</a:t>
                </a:r>
                <a:endParaRPr lang="ko-KR" altLang="en-US" sz="3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442568" y="2315959"/>
                <a:ext cx="2793479" cy="719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500" dirty="0" smtClean="0"/>
                  <a:t>0xrq65q21128g</a:t>
                </a:r>
                <a:endParaRPr lang="ko-KR" altLang="en-US" sz="500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527224" y="2725871"/>
              <a:ext cx="2667104" cy="611497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dirty="0"/>
                <a:t>Value 11565789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50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796019" y="28961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57160" y="11459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490543" y="332049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Okay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29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grpSp>
        <p:nvGrpSpPr>
          <p:cNvPr id="12" name="그룹 11"/>
          <p:cNvGrpSpPr/>
          <p:nvPr/>
        </p:nvGrpSpPr>
        <p:grpSpPr>
          <a:xfrm>
            <a:off x="8653688" y="2602104"/>
            <a:ext cx="2207999" cy="2435871"/>
            <a:chOff x="6289288" y="2464420"/>
            <a:chExt cx="3133492" cy="3456878"/>
          </a:xfrm>
        </p:grpSpPr>
        <p:grpSp>
          <p:nvGrpSpPr>
            <p:cNvPr id="3" name="그룹 2"/>
            <p:cNvGrpSpPr/>
            <p:nvPr/>
          </p:nvGrpSpPr>
          <p:grpSpPr>
            <a:xfrm>
              <a:off x="6637518" y="3300761"/>
              <a:ext cx="2446524" cy="2319453"/>
              <a:chOff x="6177776" y="2315959"/>
              <a:chExt cx="3323063" cy="347152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6177776" y="3066585"/>
                <a:ext cx="3323063" cy="2720898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999139" y="4251891"/>
                <a:ext cx="1962742" cy="5229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 smtClean="0"/>
                  <a:t>A </a:t>
                </a:r>
                <a:r>
                  <a:rPr lang="en-US" altLang="ko-KR" sz="1000" dirty="0" smtClean="0">
                    <a:sym typeface="Wingdings" pitchFamily="2" charset="2"/>
                  </a:rPr>
                  <a:t> B 10 BTC</a:t>
                </a:r>
                <a:endParaRPr lang="ko-KR" altLang="en-US" sz="1000" dirty="0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442566" y="2315959"/>
                <a:ext cx="2793480" cy="555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dirty="0" smtClean="0"/>
                  <a:t>0xrq65q21128g</a:t>
                </a:r>
                <a:endParaRPr lang="ko-KR" altLang="en-US" sz="1100" dirty="0"/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6693568" y="2725872"/>
              <a:ext cx="2334420" cy="480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Value 11565789</a:t>
              </a: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289288" y="2464420"/>
              <a:ext cx="3133492" cy="345687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1145198" y="2602102"/>
            <a:ext cx="2207999" cy="24358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2" name="직사각형 21"/>
          <p:cNvSpPr/>
          <p:nvPr/>
        </p:nvSpPr>
        <p:spPr>
          <a:xfrm>
            <a:off x="3665432" y="2602105"/>
            <a:ext cx="2207999" cy="24358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3" name="직사각형 22"/>
          <p:cNvSpPr/>
          <p:nvPr/>
        </p:nvSpPr>
        <p:spPr>
          <a:xfrm>
            <a:off x="6152154" y="2602104"/>
            <a:ext cx="2207999" cy="243587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745443" y="3820035"/>
            <a:ext cx="79951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3096322" y="3820040"/>
            <a:ext cx="79951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 flipH="1">
            <a:off x="5605347" y="3820042"/>
            <a:ext cx="799510" cy="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H="1" flipV="1">
            <a:off x="8235479" y="3820044"/>
            <a:ext cx="554132" cy="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/>
          <p:cNvSpPr/>
          <p:nvPr/>
        </p:nvSpPr>
        <p:spPr>
          <a:xfrm>
            <a:off x="1580827" y="1115878"/>
            <a:ext cx="9484963" cy="51764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생성</a:t>
            </a:r>
            <a:endParaRPr lang="ko-KR" altLang="en-US" dirty="0"/>
          </a:p>
        </p:txBody>
      </p:sp>
      <p:grpSp>
        <p:nvGrpSpPr>
          <p:cNvPr id="36" name="그룹 35"/>
          <p:cNvGrpSpPr/>
          <p:nvPr/>
        </p:nvGrpSpPr>
        <p:grpSpPr>
          <a:xfrm>
            <a:off x="2462650" y="1442722"/>
            <a:ext cx="8017499" cy="4431136"/>
            <a:chOff x="788466" y="699542"/>
            <a:chExt cx="7095902" cy="3921785"/>
          </a:xfrm>
        </p:grpSpPr>
        <p:sp>
          <p:nvSpPr>
            <p:cNvPr id="4" name="TextBox 3"/>
            <p:cNvSpPr txBox="1"/>
            <p:nvPr/>
          </p:nvSpPr>
          <p:spPr>
            <a:xfrm>
              <a:off x="2465041" y="699542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Pirvate</a:t>
              </a:r>
              <a:r>
                <a:rPr lang="en-US" altLang="ko-KR" sz="1200" dirty="0" smtClean="0"/>
                <a:t> Key | 256 bits</a:t>
              </a:r>
              <a:endParaRPr lang="ko-KR" altLang="en-US" sz="12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01080" y="1086004"/>
              <a:ext cx="1344149" cy="2616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smtClean="0"/>
                <a:t>Generate (ECM)</a:t>
              </a:r>
              <a:endParaRPr lang="ko-KR" altLang="en-US" sz="105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249018" y="1508180"/>
              <a:ext cx="2448272" cy="276999"/>
            </a:xfrm>
            <a:prstGeom prst="rect">
              <a:avLst/>
            </a:prstGeom>
            <a:ln w="38100"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Public Key</a:t>
              </a:r>
              <a:endParaRPr lang="ko-KR" altLang="en-US" sz="1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03057" y="1951769"/>
              <a:ext cx="1740193" cy="2539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SHA 256</a:t>
              </a:r>
              <a:endParaRPr lang="ko-KR" altLang="en-US" sz="105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03057" y="2333655"/>
              <a:ext cx="1740193" cy="253916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 smtClean="0"/>
                <a:t>RIPE MD 160</a:t>
              </a:r>
              <a:endParaRPr lang="ko-KR" altLang="en-US" sz="105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192622" y="2927287"/>
              <a:ext cx="2556284" cy="276999"/>
            </a:xfrm>
            <a:prstGeom prst="rect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Public Key Hash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32482" y="2788787"/>
              <a:ext cx="1152128" cy="553998"/>
            </a:xfrm>
            <a:prstGeom prst="rect">
              <a:avLst/>
            </a:prstGeom>
            <a:solidFill>
              <a:srgbClr val="D15A12"/>
            </a:solidFill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1 byte prefix (version </a:t>
              </a:r>
              <a:r>
                <a:rPr lang="en-US" altLang="ko-KR" sz="1000" dirty="0" err="1" smtClean="0">
                  <a:solidFill>
                    <a:schemeClr val="bg1"/>
                  </a:solidFill>
                </a:rPr>
                <a:t>btye</a:t>
              </a:r>
              <a:r>
                <a:rPr lang="en-US" altLang="ko-KR" sz="1000" dirty="0" smtClean="0">
                  <a:solidFill>
                    <a:schemeClr val="bg1"/>
                  </a:solidFill>
                </a:rPr>
                <a:t>)</a:t>
              </a:r>
            </a:p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0x00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62651" y="3545741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SHA 256</a:t>
              </a:r>
              <a:endParaRPr lang="ko-KR" altLang="en-US" sz="120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62651" y="3955723"/>
              <a:ext cx="2016224" cy="276999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SHA 256</a:t>
              </a:r>
              <a:endParaRPr lang="ko-KR" altLang="en-US" sz="120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92622" y="4344328"/>
              <a:ext cx="2556284" cy="276999"/>
            </a:xfrm>
            <a:prstGeom prst="rect">
              <a:avLst/>
            </a:prstGeom>
            <a:ln>
              <a:solidFill>
                <a:srgbClr val="0070C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/>
                <a:t>Public Key Hash SHA 256 Twice</a:t>
              </a:r>
              <a:endParaRPr lang="ko-KR" altLang="en-US" sz="1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4480" y="4344328"/>
              <a:ext cx="1260140" cy="276999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</a:rPr>
                <a:t>First Four Bytes</a:t>
              </a:r>
              <a:endParaRPr lang="ko-KR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20914" y="2927287"/>
              <a:ext cx="1260140" cy="276999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7030A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</a:rPr>
                <a:t>First Four Bytes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788466" y="2715766"/>
              <a:ext cx="5472608" cy="744181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꺾인 연결선 16"/>
            <p:cNvCxnSpPr>
              <a:stCxn id="14" idx="2"/>
              <a:endCxn id="15" idx="2"/>
            </p:cNvCxnSpPr>
            <p:nvPr/>
          </p:nvCxnSpPr>
          <p:spPr>
            <a:xfrm rot="5400000" flipH="1" flipV="1">
              <a:off x="2789246" y="1959590"/>
              <a:ext cx="1417041" cy="3906434"/>
            </a:xfrm>
            <a:prstGeom prst="bentConnector3">
              <a:avLst>
                <a:gd name="adj1" fmla="val -91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436096" y="1512402"/>
              <a:ext cx="2448272" cy="276999"/>
            </a:xfrm>
            <a:prstGeom prst="rect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 err="1" smtClean="0"/>
                <a:t>Bitcoin</a:t>
              </a:r>
              <a:r>
                <a:rPr lang="en-US" altLang="ko-KR" sz="1200" dirty="0" smtClean="0"/>
                <a:t> Address</a:t>
              </a:r>
              <a:endParaRPr lang="ko-KR" alt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85010" y="2094548"/>
              <a:ext cx="1944216" cy="276999"/>
            </a:xfrm>
            <a:prstGeom prst="rect">
              <a:avLst/>
            </a:prstGeom>
            <a:solidFill>
              <a:srgbClr val="FFD44B"/>
            </a:solidFill>
            <a:ln>
              <a:solidFill>
                <a:srgbClr val="FFC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smtClean="0"/>
                <a:t>Base 58</a:t>
              </a:r>
              <a:endParaRPr lang="ko-KR" altLang="en-US" sz="1200"/>
            </a:p>
          </p:txBody>
        </p:sp>
        <p:cxnSp>
          <p:nvCxnSpPr>
            <p:cNvPr id="20" name="꺾인 연결선 19"/>
            <p:cNvCxnSpPr>
              <a:endCxn id="19" idx="2"/>
            </p:cNvCxnSpPr>
            <p:nvPr/>
          </p:nvCxnSpPr>
          <p:spPr>
            <a:xfrm flipV="1">
              <a:off x="6261074" y="2371547"/>
              <a:ext cx="396044" cy="708030"/>
            </a:xfrm>
            <a:prstGeom prst="bentConnector2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>
              <a:stCxn id="19" idx="0"/>
              <a:endCxn id="18" idx="2"/>
            </p:cNvCxnSpPr>
            <p:nvPr/>
          </p:nvCxnSpPr>
          <p:spPr>
            <a:xfrm flipV="1">
              <a:off x="6657118" y="1789401"/>
              <a:ext cx="3114" cy="305147"/>
            </a:xfrm>
            <a:prstGeom prst="straightConnector1">
              <a:avLst/>
            </a:prstGeom>
            <a:ln>
              <a:solidFill>
                <a:srgbClr val="FFFF00"/>
              </a:solidFill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4" idx="2"/>
              <a:endCxn id="5" idx="0"/>
            </p:cNvCxnSpPr>
            <p:nvPr/>
          </p:nvCxnSpPr>
          <p:spPr>
            <a:xfrm>
              <a:off x="3473153" y="976541"/>
              <a:ext cx="2" cy="1094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>
              <a:stCxn id="5" idx="2"/>
              <a:endCxn id="6" idx="0"/>
            </p:cNvCxnSpPr>
            <p:nvPr/>
          </p:nvCxnSpPr>
          <p:spPr>
            <a:xfrm flipH="1">
              <a:off x="3473154" y="1347614"/>
              <a:ext cx="1" cy="1605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직선 화살표 연결선 23"/>
            <p:cNvCxnSpPr>
              <a:stCxn id="6" idx="2"/>
              <a:endCxn id="7" idx="0"/>
            </p:cNvCxnSpPr>
            <p:nvPr/>
          </p:nvCxnSpPr>
          <p:spPr>
            <a:xfrm>
              <a:off x="3473154" y="1785179"/>
              <a:ext cx="0" cy="1665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7" idx="2"/>
              <a:endCxn id="8" idx="0"/>
            </p:cNvCxnSpPr>
            <p:nvPr/>
          </p:nvCxnSpPr>
          <p:spPr>
            <a:xfrm>
              <a:off x="3473154" y="2205685"/>
              <a:ext cx="0" cy="1279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H="1">
              <a:off x="3470763" y="2605578"/>
              <a:ext cx="2390" cy="3217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9" idx="2"/>
              <a:endCxn id="11" idx="0"/>
            </p:cNvCxnSpPr>
            <p:nvPr/>
          </p:nvCxnSpPr>
          <p:spPr>
            <a:xfrm flipH="1">
              <a:off x="3470763" y="3204286"/>
              <a:ext cx="1" cy="3414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>
              <a:stCxn id="11" idx="2"/>
              <a:endCxn id="12" idx="0"/>
            </p:cNvCxnSpPr>
            <p:nvPr/>
          </p:nvCxnSpPr>
          <p:spPr>
            <a:xfrm>
              <a:off x="3470763" y="3822740"/>
              <a:ext cx="0" cy="1329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>
              <a:stCxn id="12" idx="2"/>
              <a:endCxn id="13" idx="0"/>
            </p:cNvCxnSpPr>
            <p:nvPr/>
          </p:nvCxnSpPr>
          <p:spPr>
            <a:xfrm>
              <a:off x="3470763" y="4232722"/>
              <a:ext cx="1" cy="1116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354283" y="2107321"/>
              <a:ext cx="10129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smtClean="0"/>
                <a:t>Hash160()</a:t>
              </a:r>
              <a:endParaRPr lang="ko-KR" altLang="en-US" sz="1400"/>
            </a:p>
          </p:txBody>
        </p:sp>
        <p:cxnSp>
          <p:nvCxnSpPr>
            <p:cNvPr id="31" name="직선 화살표 연결선 30"/>
            <p:cNvCxnSpPr>
              <a:stCxn id="30" idx="3"/>
              <a:endCxn id="7" idx="1"/>
            </p:cNvCxnSpPr>
            <p:nvPr/>
          </p:nvCxnSpPr>
          <p:spPr>
            <a:xfrm flipV="1">
              <a:off x="2367226" y="2078727"/>
              <a:ext cx="235831" cy="1824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/>
            <p:cNvCxnSpPr>
              <a:stCxn id="30" idx="3"/>
              <a:endCxn id="8" idx="1"/>
            </p:cNvCxnSpPr>
            <p:nvPr/>
          </p:nvCxnSpPr>
          <p:spPr>
            <a:xfrm>
              <a:off x="2367226" y="2261210"/>
              <a:ext cx="235831" cy="1994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/>
            <p:nvPr/>
          </p:nvCxnSpPr>
          <p:spPr>
            <a:xfrm>
              <a:off x="932482" y="3363838"/>
              <a:ext cx="3816424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580827" y="1115878"/>
            <a:ext cx="9484963" cy="5176434"/>
          </a:xfrm>
          <a:prstGeom prst="rect">
            <a:avLst/>
          </a:prstGeom>
          <a:solidFill>
            <a:srgbClr val="E8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생성 </a:t>
            </a:r>
            <a:r>
              <a:rPr lang="en-US" altLang="ko-KR" dirty="0" smtClean="0"/>
              <a:t>– ui.cpp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2231739" y="1261059"/>
            <a:ext cx="8601575" cy="4947311"/>
          </a:xfrm>
          <a:prstGeom prst="rect">
            <a:avLst/>
          </a:prstGeom>
        </p:spPr>
        <p:txBody>
          <a:bodyPr/>
          <a:lstStyle/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  <a:endParaRPr lang="en-US" altLang="ko-KR" sz="2000" dirty="0" smtClean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// </a:t>
            </a:r>
            <a:r>
              <a:rPr lang="ko-KR" altLang="ko-KR" sz="1400" dirty="0">
                <a:solidFill>
                  <a:srgbClr val="999999"/>
                </a:solidFill>
                <a:latin typeface="Consolas" panose="020B0609020204030204" pitchFamily="49" charset="0"/>
              </a:rPr>
              <a:t>Ask name</a:t>
            </a:r>
            <a:endParaRPr lang="ko-KR" altLang="ko-KR" sz="14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CGetTextFromUserDialog dialog(</a:t>
            </a: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this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400" dirty="0">
                <a:solidFill>
                  <a:srgbClr val="993333"/>
                </a:solidFill>
                <a:latin typeface="Consolas" panose="020B0609020204030204" pitchFamily="49" charset="0"/>
              </a:rPr>
              <a:t>"New Bitcoin Address"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400" dirty="0">
                <a:solidFill>
                  <a:srgbClr val="993333"/>
                </a:solidFill>
                <a:latin typeface="Consolas" panose="020B0609020204030204" pitchFamily="49" charset="0"/>
              </a:rPr>
              <a:t>"Label"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, </a:t>
            </a:r>
            <a:r>
              <a:rPr lang="ko-KR" altLang="ko-KR" sz="1400" dirty="0">
                <a:solidFill>
                  <a:srgbClr val="993333"/>
                </a:solidFill>
                <a:latin typeface="Consolas" panose="020B0609020204030204" pitchFamily="49" charset="0"/>
              </a:rPr>
              <a:t>""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!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dialog.ShowModal())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0099CC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 strName </a:t>
            </a: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 dialog.GetValue</a:t>
            </a:r>
            <a:r>
              <a:rPr lang="ko-KR" altLang="ko-KR" sz="14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 smtClean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2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999999"/>
                </a:solidFill>
                <a:latin typeface="Consolas" panose="020B0609020204030204" pitchFamily="49" charset="0"/>
              </a:rPr>
              <a:t>// Generate new </a:t>
            </a:r>
            <a:r>
              <a:rPr lang="ko-KR" altLang="ko-KR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key</a:t>
            </a:r>
            <a:endParaRPr lang="ko-KR" altLang="ko-KR" sz="2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string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strAddress 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PubKeyToAddress(GenerateNewKey());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SetAddressBookName(strAddress, strName</a:t>
            </a: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lang="en-US" altLang="ko-KR" sz="2000" dirty="0" smtClean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2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999999"/>
                </a:solidFill>
                <a:latin typeface="Consolas" panose="020B0609020204030204" pitchFamily="49" charset="0"/>
              </a:rPr>
              <a:t>// Add to list and select </a:t>
            </a:r>
            <a:r>
              <a:rPr lang="ko-KR" altLang="ko-KR" sz="2000" dirty="0" smtClean="0">
                <a:solidFill>
                  <a:srgbClr val="999999"/>
                </a:solidFill>
                <a:latin typeface="Consolas" panose="020B0609020204030204" pitchFamily="49" charset="0"/>
              </a:rPr>
              <a:t>it</a:t>
            </a:r>
            <a:endParaRPr lang="en-US" altLang="ko-KR" sz="2000" dirty="0" smtClean="0">
              <a:solidFill>
                <a:srgbClr val="999999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0099CC"/>
                </a:solidFill>
                <a:latin typeface="Consolas" panose="020B0609020204030204" pitchFamily="49" charset="0"/>
              </a:rPr>
              <a:t>int</a:t>
            </a: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nIndex 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InsertLine(m_listCtrl, strName, strAddress</a:t>
            </a: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  <a:endParaRPr lang="ko-KR" altLang="ko-KR" sz="2000" dirty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SetSelection(m_listCtrl, nIndex);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m_listCtrl</a:t>
            </a:r>
            <a:r>
              <a:rPr lang="ko-KR" altLang="ko-KR" sz="1400" dirty="0">
                <a:solidFill>
                  <a:srgbClr val="FF3399"/>
                </a:solidFill>
                <a:latin typeface="Consolas" panose="020B0609020204030204" pitchFamily="49" charset="0"/>
              </a:rPr>
              <a:t>-&gt;</a:t>
            </a:r>
            <a:r>
              <a:rPr lang="ko-KR" altLang="ko-KR" sz="1400" dirty="0">
                <a:solidFill>
                  <a:srgbClr val="010101"/>
                </a:solidFill>
                <a:latin typeface="Consolas" panose="020B0609020204030204" pitchFamily="49" charset="0"/>
              </a:rPr>
              <a:t>SetFocus</a:t>
            </a:r>
            <a:r>
              <a:rPr lang="ko-KR" altLang="ko-KR" sz="14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();</a:t>
            </a:r>
            <a:endParaRPr lang="en-US" altLang="ko-KR" sz="1400" dirty="0" smtClean="0">
              <a:solidFill>
                <a:srgbClr val="010101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ko-KR" altLang="ko-KR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2267743" y="2649225"/>
            <a:ext cx="7930141" cy="10548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35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472339" y="1115875"/>
            <a:ext cx="9593451" cy="5176434"/>
          </a:xfrm>
          <a:prstGeom prst="rect">
            <a:avLst/>
          </a:prstGeom>
          <a:solidFill>
            <a:srgbClr val="E8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주소 생성 </a:t>
            </a:r>
            <a:r>
              <a:rPr lang="en-US" altLang="ko-KR" dirty="0" smtClean="0"/>
              <a:t>– main.cpp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4294967295"/>
          </p:nvPr>
        </p:nvSpPr>
        <p:spPr>
          <a:xfrm>
            <a:off x="1580827" y="1115875"/>
            <a:ext cx="9484963" cy="5176434"/>
          </a:xfrm>
          <a:prstGeom prst="rect">
            <a:avLst/>
          </a:prstGeom>
        </p:spPr>
        <p:txBody>
          <a:bodyPr/>
          <a:lstStyle/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vector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&lt;unsigned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099CC"/>
                </a:solidFill>
                <a:latin typeface="Consolas" panose="020B0609020204030204" pitchFamily="49" charset="0"/>
              </a:rPr>
              <a:t>char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&gt;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GenerateNewKey()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CKey key;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key.MakeNewKey();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if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(</a:t>
            </a: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!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AddKey(key))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throw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runtime_error(</a:t>
            </a:r>
            <a:r>
              <a:rPr lang="ko-KR" altLang="ko-KR" sz="1600" dirty="0">
                <a:solidFill>
                  <a:srgbClr val="993333"/>
                </a:solidFill>
                <a:latin typeface="Consolas" panose="020B0609020204030204" pitchFamily="49" charset="0"/>
              </a:rPr>
              <a:t>"GenerateNewKey() : AddKey failed\n"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CC0099"/>
                </a:solidFill>
                <a:latin typeface="Consolas" panose="020B0609020204030204" pitchFamily="49" charset="0"/>
                <a:hlinkClick r:id="" action="ppaction://noaction"/>
              </a:rPr>
              <a:t>return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key.GetPubKey();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  <a:endParaRPr lang="ko-KR" altLang="ko-KR" sz="4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1600" dirty="0" smtClean="0">
              <a:solidFill>
                <a:srgbClr val="0099CC"/>
              </a:solidFill>
              <a:latin typeface="Consolas" panose="020B0609020204030204" pitchFamily="49" charset="0"/>
            </a:endParaRP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2000" dirty="0" smtClean="0">
                <a:solidFill>
                  <a:srgbClr val="0099CC"/>
                </a:solidFill>
                <a:latin typeface="Consolas" panose="020B0609020204030204" pitchFamily="49" charset="0"/>
              </a:rPr>
              <a:t>bool</a:t>
            </a:r>
            <a:r>
              <a:rPr lang="ko-KR" altLang="ko-KR" sz="2000" dirty="0" smtClean="0">
                <a:solidFill>
                  <a:srgbClr val="010101"/>
                </a:solidFill>
                <a:latin typeface="Consolas" panose="020B0609020204030204" pitchFamily="49" charset="0"/>
              </a:rPr>
              <a:t> 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AddKey(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const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CKey</a:t>
            </a:r>
            <a:r>
              <a:rPr lang="ko-KR" altLang="ko-KR" sz="2000" dirty="0">
                <a:solidFill>
                  <a:srgbClr val="FF3399"/>
                </a:solidFill>
                <a:latin typeface="Consolas" panose="020B0609020204030204" pitchFamily="49" charset="0"/>
              </a:rPr>
              <a:t>&amp;</a:t>
            </a:r>
            <a:r>
              <a:rPr lang="ko-KR" altLang="ko-KR" sz="2000" dirty="0">
                <a:solidFill>
                  <a:srgbClr val="010101"/>
                </a:solidFill>
                <a:latin typeface="Consolas" panose="020B0609020204030204" pitchFamily="49" charset="0"/>
              </a:rPr>
              <a:t> key)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CRITICAL_BLOCK(cs_mapKeys)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mapKeys[key.GetPubKey()] </a:t>
            </a: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key.GetPrivKey();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mapPubKeys[</a:t>
            </a:r>
            <a:r>
              <a:rPr lang="ko-KR" altLang="ko-KR" sz="1600" dirty="0">
                <a:solidFill>
                  <a:srgbClr val="C00000"/>
                </a:solidFill>
                <a:latin typeface="Consolas" panose="020B0609020204030204" pitchFamily="49" charset="0"/>
              </a:rPr>
              <a:t>Hash160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(key.GetPubKey())] </a:t>
            </a: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=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key.GetPubKey();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FF3399"/>
                </a:solidFill>
                <a:latin typeface="Consolas" panose="020B0609020204030204" pitchFamily="49" charset="0"/>
              </a:rPr>
              <a:t>return</a:t>
            </a: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 CWalletDB().WriteKey(key.GetPubKey(), key.GetPrivKey());</a:t>
            </a:r>
          </a:p>
          <a:p>
            <a:pPr marL="0" lvl="0" indent="0" algn="l" eaLnBrk="0" fontAlgn="base" latinLnBrk="0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600" dirty="0">
                <a:solidFill>
                  <a:srgbClr val="01010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sp>
        <p:nvSpPr>
          <p:cNvPr id="11" name="직사각형 10"/>
          <p:cNvSpPr/>
          <p:nvPr/>
        </p:nvSpPr>
        <p:spPr>
          <a:xfrm>
            <a:off x="1614025" y="2051223"/>
            <a:ext cx="2350399" cy="276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534124" y="4128841"/>
            <a:ext cx="7015389" cy="43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62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58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104827" y="1190524"/>
            <a:ext cx="6096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91378"/>
              </p:ext>
            </p:extLst>
          </p:nvPr>
        </p:nvGraphicFramePr>
        <p:xfrm>
          <a:off x="3543045" y="2783720"/>
          <a:ext cx="1033410" cy="19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10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C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a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t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59033"/>
              </p:ext>
            </p:extLst>
          </p:nvPr>
        </p:nvGraphicFramePr>
        <p:xfrm>
          <a:off x="4584585" y="2783720"/>
          <a:ext cx="2519844" cy="19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844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300" b="0" smtClean="0"/>
                        <a:t>ASCII</a:t>
                      </a:r>
                      <a:endParaRPr lang="ko-KR" altLang="en-US" sz="2300" b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67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97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116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43455"/>
              </p:ext>
            </p:extLst>
          </p:nvPr>
        </p:nvGraphicFramePr>
        <p:xfrm>
          <a:off x="7104429" y="2783720"/>
          <a:ext cx="2818392" cy="19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67 * 2^(2 * 8)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97 * 2^(1 * 8)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116 * 2^(0 * 8)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842658"/>
              </p:ext>
            </p:extLst>
          </p:nvPr>
        </p:nvGraphicFramePr>
        <p:xfrm>
          <a:off x="2689397" y="2783720"/>
          <a:ext cx="845518" cy="1922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518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0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1494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58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79806"/>
              </p:ext>
            </p:extLst>
          </p:nvPr>
        </p:nvGraphicFramePr>
        <p:xfrm>
          <a:off x="2844990" y="2700498"/>
          <a:ext cx="1033410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410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C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a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t</a:t>
                      </a:r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1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4353607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884245"/>
              </p:ext>
            </p:extLst>
          </p:nvPr>
        </p:nvGraphicFramePr>
        <p:xfrm>
          <a:off x="3878400" y="2700498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67 * 2^(2 * 8)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97 * 2^(1 * 8)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116 * 2^(0 * 8)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66520063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815943"/>
              </p:ext>
            </p:extLst>
          </p:nvPr>
        </p:nvGraphicFramePr>
        <p:xfrm>
          <a:off x="6696792" y="2700498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4390912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24832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116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4415860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9999147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104827" y="1190524"/>
            <a:ext cx="6096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97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비트 코인 주소 생성 및 트랜잭션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블록체인 익명성 분석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595607" y="3006671"/>
            <a:ext cx="7733654" cy="2712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58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216542"/>
              </p:ext>
            </p:extLst>
          </p:nvPr>
        </p:nvGraphicFramePr>
        <p:xfrm>
          <a:off x="2382897" y="2771359"/>
          <a:ext cx="218844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44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계산</a:t>
                      </a:r>
                      <a:endParaRPr lang="ko-KR" altLang="en-US" sz="23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smtClean="0"/>
                        <a:t>4415860 </a:t>
                      </a:r>
                      <a:r>
                        <a:rPr lang="en-US" altLang="ko-KR" sz="2300" b="0" smtClean="0"/>
                        <a:t>/ 58</a:t>
                      </a:r>
                      <a:endParaRPr lang="ko-KR" altLang="en-US" sz="2300" b="0" smtClean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smtClean="0"/>
                        <a:t>76135 </a:t>
                      </a:r>
                      <a:r>
                        <a:rPr lang="en-US" altLang="ko-KR" sz="2300" b="0" smtClean="0"/>
                        <a:t>/ 58</a:t>
                      </a:r>
                      <a:endParaRPr lang="ko-KR" altLang="en-US" sz="2300" b="0" smtClean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smtClean="0"/>
                        <a:t>1312 </a:t>
                      </a:r>
                      <a:r>
                        <a:rPr lang="en-US" altLang="ko-KR" sz="2300" b="0" smtClean="0"/>
                        <a:t>/ 58</a:t>
                      </a:r>
                      <a:endParaRPr lang="ko-KR" altLang="en-US" sz="2300" b="0" smtClean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300" smtClean="0"/>
                        <a:t>22 </a:t>
                      </a:r>
                      <a:r>
                        <a:rPr lang="en-US" altLang="ko-KR" sz="2300" b="0" smtClean="0"/>
                        <a:t>/ 58</a:t>
                      </a:r>
                      <a:endParaRPr lang="ko-KR" altLang="en-US" sz="2300" b="0" smtClean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43536073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489117"/>
              </p:ext>
            </p:extLst>
          </p:nvPr>
        </p:nvGraphicFramePr>
        <p:xfrm>
          <a:off x="4571339" y="2771359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/>
                        <a:t>몫</a:t>
                      </a:r>
                      <a:endParaRPr lang="ko-KR" altLang="en-US" sz="2300" b="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76135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1312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665200630"/>
                  </a:ext>
                </a:extLst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709604"/>
              </p:ext>
            </p:extLst>
          </p:nvPr>
        </p:nvGraphicFramePr>
        <p:xfrm>
          <a:off x="7389731" y="2771359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23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30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39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36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9999147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04827" y="1190524"/>
            <a:ext cx="6096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87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58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405325"/>
              </p:ext>
            </p:extLst>
          </p:nvPr>
        </p:nvGraphicFramePr>
        <p:xfrm>
          <a:off x="6785391" y="2776691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b="0" smtClean="0"/>
                        <a:t>Base 58 </a:t>
                      </a:r>
                      <a:endParaRPr lang="ko-KR" altLang="en-US" sz="2300" b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X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g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d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P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665200630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32453"/>
              </p:ext>
            </p:extLst>
          </p:nvPr>
        </p:nvGraphicFramePr>
        <p:xfrm>
          <a:off x="3956177" y="2776691"/>
          <a:ext cx="2818392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392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나머지</a:t>
                      </a:r>
                      <a:endParaRPr lang="ko-KR" altLang="en-US" sz="2300" b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30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39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36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99991474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871359"/>
              </p:ext>
            </p:extLst>
          </p:nvPr>
        </p:nvGraphicFramePr>
        <p:xfrm>
          <a:off x="2640325" y="2776691"/>
          <a:ext cx="1296144" cy="238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>
                  <a:extLst>
                    <a:ext uri="{9D8B030D-6E8A-4147-A177-3AD203B41FA5}">
                      <a16:colId xmlns="" xmlns:a16="http://schemas.microsoft.com/office/drawing/2014/main" val="2155223230"/>
                    </a:ext>
                  </a:extLst>
                </a:gridCol>
              </a:tblGrid>
              <a:tr h="483822">
                <a:tc>
                  <a:txBody>
                    <a:bodyPr/>
                    <a:lstStyle/>
                    <a:p>
                      <a:pPr algn="ctr" latinLnBrk="1"/>
                      <a:endParaRPr lang="ko-KR" altLang="en-US" sz="23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3010593304"/>
                  </a:ext>
                </a:extLst>
              </a:tr>
              <a:tr h="483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3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194283278"/>
                  </a:ext>
                </a:extLst>
              </a:tr>
              <a:tr h="477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2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02629563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smtClean="0"/>
                        <a:t>1</a:t>
                      </a:r>
                      <a:endParaRPr lang="ko-KR" altLang="en-US" sz="230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2938341976"/>
                  </a:ext>
                </a:extLst>
              </a:tr>
              <a:tr h="2385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300" dirty="0" smtClean="0"/>
                        <a:t>0</a:t>
                      </a:r>
                      <a:endParaRPr lang="ko-KR" altLang="en-US" sz="2300" dirty="0"/>
                    </a:p>
                  </a:txBody>
                  <a:tcPr marL="119299" marR="119299" marT="59649" marB="59649"/>
                </a:tc>
                <a:extLst>
                  <a:ext uri="{0D108BD9-81ED-4DB2-BD59-A6C34878D82A}">
                    <a16:rowId xmlns="" xmlns:a16="http://schemas.microsoft.com/office/drawing/2014/main" val="9999147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640325" y="5253990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Result: </a:t>
            </a:r>
            <a:r>
              <a:rPr lang="en-US" altLang="ko-KR" dirty="0" err="1" smtClean="0"/>
              <a:t>PdgX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104827" y="1190524"/>
            <a:ext cx="6096000" cy="81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Cat</a:t>
            </a:r>
            <a:endParaRPr lang="ko-KR" altLang="en-US" sz="2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47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Base 58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1298" y="1178400"/>
            <a:ext cx="540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Base 64</a:t>
            </a:r>
            <a:endParaRPr lang="en-US" altLang="ko-KR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631297" y="3685651"/>
            <a:ext cx="63084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smtClean="0"/>
              <a:t>Base 58</a:t>
            </a:r>
            <a:endParaRPr lang="ko-KR" altLang="en-US" sz="3200"/>
          </a:p>
        </p:txBody>
      </p:sp>
      <p:sp>
        <p:nvSpPr>
          <p:cNvPr id="15" name="TextBox 14"/>
          <p:cNvSpPr txBox="1"/>
          <p:nvPr/>
        </p:nvSpPr>
        <p:spPr>
          <a:xfrm>
            <a:off x="631298" y="1763175"/>
            <a:ext cx="5407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0~9, A~Z, </a:t>
            </a:r>
            <a:r>
              <a:rPr lang="en-US" altLang="ko-KR" sz="3200" dirty="0" err="1" smtClean="0"/>
              <a:t>a~z</a:t>
            </a:r>
            <a:r>
              <a:rPr lang="en-US" altLang="ko-KR" sz="3200" dirty="0" smtClean="0"/>
              <a:t>, =, +, / ..</a:t>
            </a:r>
            <a:r>
              <a:rPr lang="en-US" altLang="ko-KR" sz="2400" dirty="0" err="1" smtClean="0"/>
              <a:t>etc</a:t>
            </a:r>
            <a:endParaRPr lang="en-US" altLang="ko-KR" sz="2400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631298" y="4270426"/>
            <a:ext cx="5407266" cy="1477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0~9, A~Z, </a:t>
            </a:r>
            <a:r>
              <a:rPr lang="en-US" altLang="ko-KR" sz="3200" dirty="0" err="1" smtClean="0"/>
              <a:t>a~z</a:t>
            </a:r>
            <a:endParaRPr lang="en-US" altLang="ko-KR" sz="32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dirty="0" smtClean="0"/>
              <a:t>o</a:t>
            </a:r>
            <a:r>
              <a:rPr lang="en-US" altLang="ko-KR" sz="3200" dirty="0"/>
              <a:t>, 0, I, </a:t>
            </a:r>
            <a:r>
              <a:rPr lang="en-US" altLang="ko-KR" sz="3200" dirty="0" smtClean="0"/>
              <a:t>l, </a:t>
            </a:r>
            <a:r>
              <a:rPr lang="ko-KR" altLang="en-US" sz="3200" dirty="0" smtClean="0"/>
              <a:t>특수 문자</a:t>
            </a:r>
            <a:r>
              <a:rPr lang="en-US" altLang="ko-KR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제외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1297" y="2841038"/>
            <a:ext cx="81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선택 시 특수 문자에서 걸림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1297" y="2279813"/>
            <a:ext cx="81108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2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가독성</a:t>
            </a:r>
            <a:r>
              <a:rPr lang="ko-KR" altLang="en-US" sz="32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떨어짐</a:t>
            </a:r>
            <a:endParaRPr lang="en-US" altLang="ko-KR" sz="32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7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코인 트랜잭션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71" y="1266575"/>
            <a:ext cx="7393732" cy="468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5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코인 트랜잭션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805565"/>
              </p:ext>
            </p:extLst>
          </p:nvPr>
        </p:nvGraphicFramePr>
        <p:xfrm>
          <a:off x="4287113" y="2028839"/>
          <a:ext cx="3132276" cy="2663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138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566138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 </a:t>
                      </a:r>
                      <a:r>
                        <a:rPr lang="en-US" altLang="ko-KR" sz="700" smtClean="0"/>
                        <a:t>vin[]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 </a:t>
                      </a:r>
                      <a:r>
                        <a:rPr lang="en-US" altLang="ko-KR" sz="700" smtClean="0"/>
                        <a:t>vout[]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79103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395516"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78755579"/>
                  </a:ext>
                </a:extLst>
              </a:tr>
              <a:tr h="3955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3297533426"/>
                  </a:ext>
                </a:extLst>
              </a:tr>
              <a:tr h="791030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35806412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365524"/>
              </p:ext>
            </p:extLst>
          </p:nvPr>
        </p:nvGraphicFramePr>
        <p:xfrm>
          <a:off x="1262777" y="1668799"/>
          <a:ext cx="1265464" cy="1091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732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632732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11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Input</a:t>
                      </a:r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Output</a:t>
                      </a:r>
                      <a:endParaRPr lang="ko-KR" altLang="en-US" sz="4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37906527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821218211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143571739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939584968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247894"/>
              </p:ext>
            </p:extLst>
          </p:nvPr>
        </p:nvGraphicFramePr>
        <p:xfrm>
          <a:off x="7959521" y="2028539"/>
          <a:ext cx="2204100" cy="1198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0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102050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31810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2154931803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292806285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442386" y="1652454"/>
            <a:ext cx="8217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b="1" smtClean="0"/>
              <a:t>TX: wtxNew</a:t>
            </a:r>
            <a:endParaRPr lang="ko-KR" altLang="en-US" sz="900" b="1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039399"/>
              </p:ext>
            </p:extLst>
          </p:nvPr>
        </p:nvGraphicFramePr>
        <p:xfrm>
          <a:off x="1262777" y="2893234"/>
          <a:ext cx="1265464" cy="1091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732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632732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11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Input</a:t>
                      </a:r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Output</a:t>
                      </a:r>
                      <a:endParaRPr lang="ko-KR" altLang="en-US" sz="4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37906527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821218211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143571739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939584968"/>
                  </a:ext>
                </a:extLst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485810"/>
              </p:ext>
            </p:extLst>
          </p:nvPr>
        </p:nvGraphicFramePr>
        <p:xfrm>
          <a:off x="1262777" y="4114973"/>
          <a:ext cx="1265464" cy="10918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732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632732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1189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Input</a:t>
                      </a:r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/>
                        <a:t>Output</a:t>
                      </a:r>
                      <a:endParaRPr lang="ko-KR" altLang="en-US" sz="4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1237906527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821218211"/>
                  </a:ext>
                </a:extLst>
              </a:tr>
              <a:tr h="194146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143571739"/>
                  </a:ext>
                </a:extLst>
              </a:tr>
              <a:tr h="194145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702" marR="29702" marT="14851" marB="14851"/>
                </a:tc>
                <a:extLst>
                  <a:ext uri="{0D108BD9-81ED-4DB2-BD59-A6C34878D82A}">
                    <a16:rowId xmlns="" xmlns:a16="http://schemas.microsoft.com/office/drawing/2014/main" val="3939584968"/>
                  </a:ext>
                </a:extLst>
              </a:tr>
            </a:tbl>
          </a:graphicData>
        </a:graphic>
      </p:graphicFrame>
      <p:cxnSp>
        <p:nvCxnSpPr>
          <p:cNvPr id="14" name="꺾인 연결선 13"/>
          <p:cNvCxnSpPr/>
          <p:nvPr/>
        </p:nvCxnSpPr>
        <p:spPr>
          <a:xfrm>
            <a:off x="2528241" y="2106057"/>
            <a:ext cx="1758872" cy="648372"/>
          </a:xfrm>
          <a:prstGeom prst="bentConnector3">
            <a:avLst>
              <a:gd name="adj1" fmla="val 48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/>
          <p:nvPr/>
        </p:nvCxnSpPr>
        <p:spPr>
          <a:xfrm flipV="1">
            <a:off x="2532281" y="3468999"/>
            <a:ext cx="1754832" cy="254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 flipV="1">
            <a:off x="2528241" y="4281163"/>
            <a:ext cx="1754832" cy="254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7313" y="2676911"/>
            <a:ext cx="10081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10 BTC</a:t>
            </a:r>
            <a:endParaRPr lang="ko-KR" altLang="en-US" sz="2000"/>
          </a:p>
        </p:txBody>
      </p:sp>
      <p:cxnSp>
        <p:nvCxnSpPr>
          <p:cNvPr id="18" name="꺾인 연결선 17"/>
          <p:cNvCxnSpPr>
            <a:stCxn id="17" idx="3"/>
          </p:cNvCxnSpPr>
          <p:nvPr/>
        </p:nvCxnSpPr>
        <p:spPr>
          <a:xfrm flipV="1">
            <a:off x="7095425" y="2430244"/>
            <a:ext cx="864096" cy="600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5145" y="2523902"/>
            <a:ext cx="1008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/>
              <a:t>5</a:t>
            </a:r>
            <a:r>
              <a:rPr lang="en-US" altLang="ko-KR" sz="2000" smtClean="0"/>
              <a:t> BTC</a:t>
            </a:r>
            <a:endParaRPr lang="ko-KR" altLang="en-US" sz="2000"/>
          </a:p>
        </p:txBody>
      </p:sp>
      <p:sp>
        <p:nvSpPr>
          <p:cNvPr id="20" name="TextBox 19"/>
          <p:cNvSpPr txBox="1"/>
          <p:nvPr/>
        </p:nvSpPr>
        <p:spPr>
          <a:xfrm>
            <a:off x="4575145" y="3354065"/>
            <a:ext cx="1008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4 BTC</a:t>
            </a:r>
            <a:endParaRPr lang="ko-KR" altLang="en-US" sz="2000"/>
          </a:p>
        </p:txBody>
      </p:sp>
      <p:sp>
        <p:nvSpPr>
          <p:cNvPr id="21" name="TextBox 20"/>
          <p:cNvSpPr txBox="1"/>
          <p:nvPr/>
        </p:nvSpPr>
        <p:spPr>
          <a:xfrm>
            <a:off x="4575145" y="4107779"/>
            <a:ext cx="1008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3 BTC</a:t>
            </a:r>
            <a:endParaRPr lang="ko-KR" altLang="en-US" sz="2000"/>
          </a:p>
        </p:txBody>
      </p:sp>
      <p:sp>
        <p:nvSpPr>
          <p:cNvPr id="22" name="TextBox 21"/>
          <p:cNvSpPr txBox="1"/>
          <p:nvPr/>
        </p:nvSpPr>
        <p:spPr>
          <a:xfrm>
            <a:off x="6087313" y="3993978"/>
            <a:ext cx="100811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2 BTC</a:t>
            </a:r>
            <a:endParaRPr lang="ko-KR" altLang="en-US" sz="2000"/>
          </a:p>
        </p:txBody>
      </p:sp>
      <p:cxnSp>
        <p:nvCxnSpPr>
          <p:cNvPr id="23" name="꺾인 연결선 22"/>
          <p:cNvCxnSpPr/>
          <p:nvPr/>
        </p:nvCxnSpPr>
        <p:spPr>
          <a:xfrm flipV="1">
            <a:off x="7095425" y="3985103"/>
            <a:ext cx="864096" cy="1935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285403"/>
              </p:ext>
            </p:extLst>
          </p:nvPr>
        </p:nvGraphicFramePr>
        <p:xfrm>
          <a:off x="7959521" y="3579621"/>
          <a:ext cx="2204100" cy="8799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0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102050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1261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318107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  <a:tr h="31810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2154931803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959521" y="2319489"/>
            <a:ext cx="10833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다른 사람 주소</a:t>
            </a:r>
            <a:endParaRPr lang="ko-KR" altLang="en-US" sz="10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59521" y="3861558"/>
            <a:ext cx="1083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주소</a:t>
            </a:r>
            <a:endParaRPr lang="ko-KR" altLang="en-US" sz="105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95509" y="1988189"/>
            <a:ext cx="6327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/>
              <a:t>5</a:t>
            </a:r>
            <a:r>
              <a:rPr lang="en-US" altLang="ko-KR" sz="700" smtClean="0"/>
              <a:t> BTC</a:t>
            </a:r>
            <a:endParaRPr lang="ko-KR" altLang="en-US" sz="700"/>
          </a:p>
        </p:txBody>
      </p:sp>
      <p:sp>
        <p:nvSpPr>
          <p:cNvPr id="28" name="TextBox 27"/>
          <p:cNvSpPr txBox="1"/>
          <p:nvPr/>
        </p:nvSpPr>
        <p:spPr>
          <a:xfrm>
            <a:off x="1895509" y="3596198"/>
            <a:ext cx="6327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4 BTC</a:t>
            </a:r>
            <a:endParaRPr lang="ko-KR" altLang="en-US" sz="700"/>
          </a:p>
        </p:txBody>
      </p:sp>
      <p:sp>
        <p:nvSpPr>
          <p:cNvPr id="29" name="TextBox 28"/>
          <p:cNvSpPr txBox="1"/>
          <p:nvPr/>
        </p:nvSpPr>
        <p:spPr>
          <a:xfrm>
            <a:off x="1895509" y="4432452"/>
            <a:ext cx="632732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3 BTC</a:t>
            </a:r>
            <a:endParaRPr lang="ko-KR" altLang="en-US" sz="700"/>
          </a:p>
        </p:txBody>
      </p:sp>
      <p:sp>
        <p:nvSpPr>
          <p:cNvPr id="30" name="직사각형 29"/>
          <p:cNvSpPr/>
          <p:nvPr/>
        </p:nvSpPr>
        <p:spPr>
          <a:xfrm>
            <a:off x="8031529" y="2307132"/>
            <a:ext cx="936104" cy="216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1" name="직사각형 30"/>
          <p:cNvSpPr/>
          <p:nvPr/>
        </p:nvSpPr>
        <p:spPr>
          <a:xfrm>
            <a:off x="8031529" y="3874307"/>
            <a:ext cx="936104" cy="21677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2" name="직사각형 31"/>
          <p:cNvSpPr/>
          <p:nvPr/>
        </p:nvSpPr>
        <p:spPr>
          <a:xfrm>
            <a:off x="9135169" y="2307132"/>
            <a:ext cx="936104" cy="21677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3" name="직사각형 32"/>
          <p:cNvSpPr/>
          <p:nvPr/>
        </p:nvSpPr>
        <p:spPr>
          <a:xfrm>
            <a:off x="9135169" y="3872451"/>
            <a:ext cx="936104" cy="2167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34" name="TextBox 33"/>
          <p:cNvSpPr txBox="1"/>
          <p:nvPr/>
        </p:nvSpPr>
        <p:spPr>
          <a:xfrm>
            <a:off x="1838841" y="1783950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[0]</a:t>
            </a:r>
            <a:endParaRPr lang="ko-KR" altLang="en-US" sz="1600"/>
          </a:p>
        </p:txBody>
      </p:sp>
      <p:sp>
        <p:nvSpPr>
          <p:cNvPr id="35" name="TextBox 34"/>
          <p:cNvSpPr txBox="1"/>
          <p:nvPr/>
        </p:nvSpPr>
        <p:spPr>
          <a:xfrm>
            <a:off x="1843363" y="1982404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[1]</a:t>
            </a:r>
            <a:endParaRPr lang="ko-KR" altLang="en-US" sz="1600"/>
          </a:p>
        </p:txBody>
      </p:sp>
      <p:sp>
        <p:nvSpPr>
          <p:cNvPr id="36" name="TextBox 35"/>
          <p:cNvSpPr txBox="1"/>
          <p:nvPr/>
        </p:nvSpPr>
        <p:spPr>
          <a:xfrm>
            <a:off x="1847753" y="2176856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[2]</a:t>
            </a:r>
            <a:endParaRPr lang="ko-KR" altLang="en-US" sz="1600"/>
          </a:p>
        </p:txBody>
      </p:sp>
      <p:sp>
        <p:nvSpPr>
          <p:cNvPr id="37" name="TextBox 36"/>
          <p:cNvSpPr txBox="1"/>
          <p:nvPr/>
        </p:nvSpPr>
        <p:spPr>
          <a:xfrm>
            <a:off x="1847753" y="2381191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[3]</a:t>
            </a:r>
            <a:endParaRPr lang="ko-KR" altLang="en-US" sz="1600"/>
          </a:p>
        </p:txBody>
      </p:sp>
      <p:sp>
        <p:nvSpPr>
          <p:cNvPr id="38" name="TextBox 37"/>
          <p:cNvSpPr txBox="1"/>
          <p:nvPr/>
        </p:nvSpPr>
        <p:spPr>
          <a:xfrm>
            <a:off x="1847753" y="2568314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[4]</a:t>
            </a:r>
            <a:endParaRPr lang="ko-KR" altLang="en-US" sz="1600"/>
          </a:p>
        </p:txBody>
      </p:sp>
      <p:sp>
        <p:nvSpPr>
          <p:cNvPr id="39" name="TextBox 38"/>
          <p:cNvSpPr txBox="1"/>
          <p:nvPr/>
        </p:nvSpPr>
        <p:spPr>
          <a:xfrm>
            <a:off x="1829929" y="3004834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[0]</a:t>
            </a:r>
            <a:endParaRPr lang="ko-KR" altLang="en-US" sz="1600"/>
          </a:p>
        </p:txBody>
      </p:sp>
      <p:sp>
        <p:nvSpPr>
          <p:cNvPr id="40" name="TextBox 39"/>
          <p:cNvSpPr txBox="1"/>
          <p:nvPr/>
        </p:nvSpPr>
        <p:spPr>
          <a:xfrm>
            <a:off x="1834451" y="3203288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[1]</a:t>
            </a:r>
            <a:endParaRPr lang="ko-KR" altLang="en-US" sz="1600"/>
          </a:p>
        </p:txBody>
      </p:sp>
      <p:sp>
        <p:nvSpPr>
          <p:cNvPr id="41" name="TextBox 40"/>
          <p:cNvSpPr txBox="1"/>
          <p:nvPr/>
        </p:nvSpPr>
        <p:spPr>
          <a:xfrm>
            <a:off x="1838841" y="3397740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[2]</a:t>
            </a:r>
            <a:endParaRPr lang="ko-KR" altLang="en-US" sz="1600"/>
          </a:p>
        </p:txBody>
      </p:sp>
      <p:sp>
        <p:nvSpPr>
          <p:cNvPr id="42" name="TextBox 41"/>
          <p:cNvSpPr txBox="1"/>
          <p:nvPr/>
        </p:nvSpPr>
        <p:spPr>
          <a:xfrm>
            <a:off x="1838841" y="3602075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[3]</a:t>
            </a:r>
            <a:endParaRPr lang="ko-KR" altLang="en-US" sz="1600"/>
          </a:p>
        </p:txBody>
      </p:sp>
      <p:sp>
        <p:nvSpPr>
          <p:cNvPr id="43" name="TextBox 42"/>
          <p:cNvSpPr txBox="1"/>
          <p:nvPr/>
        </p:nvSpPr>
        <p:spPr>
          <a:xfrm>
            <a:off x="1838841" y="3789198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[4]</a:t>
            </a:r>
            <a:endParaRPr lang="ko-KR" altLang="en-US" sz="1600"/>
          </a:p>
        </p:txBody>
      </p:sp>
      <p:sp>
        <p:nvSpPr>
          <p:cNvPr id="44" name="TextBox 43"/>
          <p:cNvSpPr txBox="1"/>
          <p:nvPr/>
        </p:nvSpPr>
        <p:spPr>
          <a:xfrm>
            <a:off x="1841977" y="4227173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[0]</a:t>
            </a:r>
            <a:endParaRPr lang="ko-KR" altLang="en-US" sz="1600"/>
          </a:p>
        </p:txBody>
      </p:sp>
      <p:sp>
        <p:nvSpPr>
          <p:cNvPr id="45" name="TextBox 44"/>
          <p:cNvSpPr txBox="1"/>
          <p:nvPr/>
        </p:nvSpPr>
        <p:spPr>
          <a:xfrm>
            <a:off x="1846499" y="4425627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[1]</a:t>
            </a:r>
            <a:endParaRPr lang="ko-KR" altLang="en-US" sz="1600"/>
          </a:p>
        </p:txBody>
      </p:sp>
      <p:sp>
        <p:nvSpPr>
          <p:cNvPr id="46" name="TextBox 45"/>
          <p:cNvSpPr txBox="1"/>
          <p:nvPr/>
        </p:nvSpPr>
        <p:spPr>
          <a:xfrm>
            <a:off x="1850889" y="4620079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[2]</a:t>
            </a:r>
            <a:endParaRPr lang="ko-KR" altLang="en-US" sz="1600"/>
          </a:p>
        </p:txBody>
      </p:sp>
      <p:sp>
        <p:nvSpPr>
          <p:cNvPr id="47" name="TextBox 46"/>
          <p:cNvSpPr txBox="1"/>
          <p:nvPr/>
        </p:nvSpPr>
        <p:spPr>
          <a:xfrm>
            <a:off x="1850889" y="4824414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[3]</a:t>
            </a:r>
            <a:endParaRPr lang="ko-KR" altLang="en-US" sz="1600"/>
          </a:p>
        </p:txBody>
      </p:sp>
      <p:sp>
        <p:nvSpPr>
          <p:cNvPr id="48" name="TextBox 47"/>
          <p:cNvSpPr txBox="1"/>
          <p:nvPr/>
        </p:nvSpPr>
        <p:spPr>
          <a:xfrm>
            <a:off x="1850889" y="5011537"/>
            <a:ext cx="2880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smtClean="0"/>
              <a:t>[4]</a:t>
            </a:r>
            <a:endParaRPr lang="ko-KR" altLang="en-US" sz="1600"/>
          </a:p>
        </p:txBody>
      </p:sp>
      <p:sp>
        <p:nvSpPr>
          <p:cNvPr id="49" name="TextBox 48"/>
          <p:cNvSpPr txBox="1"/>
          <p:nvPr/>
        </p:nvSpPr>
        <p:spPr>
          <a:xfrm>
            <a:off x="4251109" y="2340396"/>
            <a:ext cx="288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[0]</a:t>
            </a:r>
            <a:endParaRPr lang="ko-KR" altLang="en-US" sz="2000"/>
          </a:p>
        </p:txBody>
      </p:sp>
      <p:sp>
        <p:nvSpPr>
          <p:cNvPr id="50" name="TextBox 49"/>
          <p:cNvSpPr txBox="1"/>
          <p:nvPr/>
        </p:nvSpPr>
        <p:spPr>
          <a:xfrm>
            <a:off x="4251109" y="3156449"/>
            <a:ext cx="288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[1]</a:t>
            </a:r>
            <a:endParaRPr lang="ko-KR" altLang="en-US" sz="2000"/>
          </a:p>
        </p:txBody>
      </p:sp>
      <p:sp>
        <p:nvSpPr>
          <p:cNvPr id="51" name="TextBox 50"/>
          <p:cNvSpPr txBox="1"/>
          <p:nvPr/>
        </p:nvSpPr>
        <p:spPr>
          <a:xfrm>
            <a:off x="4268741" y="3911735"/>
            <a:ext cx="288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[2]</a:t>
            </a:r>
            <a:endParaRPr lang="ko-KR" altLang="en-US" sz="2000"/>
          </a:p>
        </p:txBody>
      </p:sp>
      <p:sp>
        <p:nvSpPr>
          <p:cNvPr id="52" name="TextBox 51"/>
          <p:cNvSpPr txBox="1"/>
          <p:nvPr/>
        </p:nvSpPr>
        <p:spPr>
          <a:xfrm>
            <a:off x="5865965" y="2340396"/>
            <a:ext cx="288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[0]</a:t>
            </a:r>
            <a:endParaRPr lang="ko-KR" altLang="en-US" sz="2000"/>
          </a:p>
        </p:txBody>
      </p:sp>
      <p:sp>
        <p:nvSpPr>
          <p:cNvPr id="53" name="TextBox 52"/>
          <p:cNvSpPr txBox="1"/>
          <p:nvPr/>
        </p:nvSpPr>
        <p:spPr>
          <a:xfrm>
            <a:off x="5871289" y="3519437"/>
            <a:ext cx="2880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smtClean="0"/>
              <a:t>[1]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410356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직사각형 114"/>
          <p:cNvSpPr/>
          <p:nvPr/>
        </p:nvSpPr>
        <p:spPr>
          <a:xfrm>
            <a:off x="710679" y="1115875"/>
            <a:ext cx="10706964" cy="5176434"/>
          </a:xfrm>
          <a:prstGeom prst="rect">
            <a:avLst/>
          </a:prstGeom>
          <a:solidFill>
            <a:srgbClr val="E8DA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코인 트랜잭션 </a:t>
            </a:r>
            <a:endParaRPr lang="ko-KR" altLang="en-US" dirty="0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018082"/>
              </p:ext>
            </p:extLst>
          </p:nvPr>
        </p:nvGraphicFramePr>
        <p:xfrm>
          <a:off x="4810849" y="2712565"/>
          <a:ext cx="3132276" cy="266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138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566138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 </a:t>
                      </a:r>
                      <a:r>
                        <a:rPr lang="en-US" altLang="ko-KR" sz="700" smtClean="0"/>
                        <a:t>vin[]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 </a:t>
                      </a:r>
                      <a:r>
                        <a:rPr lang="en-US" altLang="ko-KR" sz="700" smtClean="0"/>
                        <a:t>vout[]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2373091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400678"/>
              </p:ext>
            </p:extLst>
          </p:nvPr>
        </p:nvGraphicFramePr>
        <p:xfrm>
          <a:off x="1448403" y="2712265"/>
          <a:ext cx="2592288" cy="2232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521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914767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 </a:t>
                      </a:r>
                      <a:r>
                        <a:rPr lang="en-US" altLang="ko-KR" sz="700" smtClean="0"/>
                        <a:t>vin[]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 </a:t>
                      </a:r>
                      <a:r>
                        <a:rPr lang="en-US" altLang="ko-KR" sz="700" smtClean="0"/>
                        <a:t>vout[]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1988522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587584"/>
              </p:ext>
            </p:extLst>
          </p:nvPr>
        </p:nvGraphicFramePr>
        <p:xfrm>
          <a:off x="8173295" y="2712265"/>
          <a:ext cx="2204100" cy="2088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2050">
                  <a:extLst>
                    <a:ext uri="{9D8B030D-6E8A-4147-A177-3AD203B41FA5}">
                      <a16:colId xmlns="" xmlns:a16="http://schemas.microsoft.com/office/drawing/2014/main" val="4017134371"/>
                    </a:ext>
                  </a:extLst>
                </a:gridCol>
                <a:gridCol w="1102050">
                  <a:extLst>
                    <a:ext uri="{9D8B030D-6E8A-4147-A177-3AD203B41FA5}">
                      <a16:colId xmlns="" xmlns:a16="http://schemas.microsoft.com/office/drawing/2014/main" val="163277031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Input </a:t>
                      </a:r>
                      <a:r>
                        <a:rPr lang="en-US" altLang="ko-KR" sz="700" smtClean="0"/>
                        <a:t>vin[]</a:t>
                      </a:r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smtClean="0"/>
                        <a:t>Output </a:t>
                      </a:r>
                      <a:r>
                        <a:rPr lang="en-US" altLang="ko-KR" sz="700" smtClean="0"/>
                        <a:t>vout[]</a:t>
                      </a:r>
                      <a:endParaRPr lang="ko-KR" altLang="en-US" sz="7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606252301"/>
                  </a:ext>
                </a:extLst>
              </a:tr>
              <a:tr h="1844506"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 marL="60846" marR="60846" marT="30423" marB="30423"/>
                </a:tc>
                <a:extLst>
                  <a:ext uri="{0D108BD9-81ED-4DB2-BD59-A6C34878D82A}">
                    <a16:rowId xmlns="" xmlns:a16="http://schemas.microsoft.com/office/drawing/2014/main" val="1202293893"/>
                  </a:ext>
                </a:extLst>
              </a:tr>
            </a:tbl>
          </a:graphicData>
        </a:graphic>
      </p:graphicFrame>
      <p:sp>
        <p:nvSpPr>
          <p:cNvPr id="57" name="Round Same Side Corner Rectangle 8">
            <a:extLst>
              <a:ext uri="{FF2B5EF4-FFF2-40B4-BE49-F238E27FC236}">
                <a16:creationId xmlns="" xmlns:a16="http://schemas.microsoft.com/office/drawing/2014/main" id="{3AA62F62-F814-48C9-BA86-46DEAA876220}"/>
              </a:ext>
            </a:extLst>
          </p:cNvPr>
          <p:cNvSpPr/>
          <p:nvPr/>
        </p:nvSpPr>
        <p:spPr>
          <a:xfrm>
            <a:off x="4684060" y="1488129"/>
            <a:ext cx="455132" cy="4558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ound Same Side Corner Rectangle 8">
            <a:extLst>
              <a:ext uri="{FF2B5EF4-FFF2-40B4-BE49-F238E27FC236}">
                <a16:creationId xmlns="" xmlns:a16="http://schemas.microsoft.com/office/drawing/2014/main" id="{3AA62F62-F814-48C9-BA86-46DEAA876220}"/>
              </a:ext>
            </a:extLst>
          </p:cNvPr>
          <p:cNvSpPr/>
          <p:nvPr/>
        </p:nvSpPr>
        <p:spPr>
          <a:xfrm>
            <a:off x="1457468" y="1542383"/>
            <a:ext cx="400236" cy="40084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9" name="그룹 58"/>
          <p:cNvGrpSpPr/>
          <p:nvPr/>
        </p:nvGrpSpPr>
        <p:grpSpPr>
          <a:xfrm>
            <a:off x="5264827" y="1488129"/>
            <a:ext cx="2304256" cy="936104"/>
            <a:chOff x="3923928" y="915566"/>
            <a:chExt cx="2304256" cy="936104"/>
          </a:xfrm>
        </p:grpSpPr>
        <p:sp>
          <p:nvSpPr>
            <p:cNvPr id="60" name="직사각형 59"/>
            <p:cNvSpPr/>
            <p:nvPr/>
          </p:nvSpPr>
          <p:spPr>
            <a:xfrm>
              <a:off x="3923928" y="915566"/>
              <a:ext cx="2304256" cy="9361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74214" y="987574"/>
              <a:ext cx="864096" cy="246221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bg1"/>
                  </a:solidFill>
                </a:rPr>
                <a:t>PrivateKey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932040" y="987574"/>
              <a:ext cx="1224136" cy="2462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</a:rPr>
                <a:t>PublicKey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932040" y="1266731"/>
              <a:ext cx="1224136" cy="2462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dirty="0" err="1" smtClean="0">
                  <a:solidFill>
                    <a:schemeClr val="bg1"/>
                  </a:solidFill>
                </a:rPr>
                <a:t>PublicKeyHash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932040" y="1545888"/>
              <a:ext cx="1224136" cy="246221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smtClean="0">
                  <a:solidFill>
                    <a:schemeClr val="bg1"/>
                  </a:solidFill>
                </a:rPr>
                <a:t>Bitcoin Address</a:t>
              </a:r>
              <a:endParaRPr lang="ko-KR" altLang="en-US" sz="100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1957083" y="1560320"/>
            <a:ext cx="1772052" cy="719897"/>
            <a:chOff x="616184" y="1022018"/>
            <a:chExt cx="1772052" cy="719897"/>
          </a:xfrm>
        </p:grpSpPr>
        <p:grpSp>
          <p:nvGrpSpPr>
            <p:cNvPr id="66" name="그룹 65"/>
            <p:cNvGrpSpPr/>
            <p:nvPr/>
          </p:nvGrpSpPr>
          <p:grpSpPr>
            <a:xfrm>
              <a:off x="616184" y="1022018"/>
              <a:ext cx="1772052" cy="719897"/>
              <a:chOff x="3923928" y="915566"/>
              <a:chExt cx="2304256" cy="936104"/>
            </a:xfrm>
          </p:grpSpPr>
          <p:sp>
            <p:nvSpPr>
              <p:cNvPr id="68" name="직사각형 67"/>
              <p:cNvSpPr/>
              <p:nvPr/>
            </p:nvSpPr>
            <p:spPr>
              <a:xfrm>
                <a:off x="3923928" y="915566"/>
                <a:ext cx="2304256" cy="93610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3974214" y="987574"/>
                <a:ext cx="864096" cy="213392"/>
              </a:xfrm>
              <a:prstGeom prst="rect">
                <a:avLst/>
              </a:prstGeom>
              <a:solidFill>
                <a:srgbClr val="FF5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bg1"/>
                    </a:solidFill>
                  </a:rPr>
                  <a:t>PrivateKey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4932040" y="987574"/>
                <a:ext cx="1224137" cy="213392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bg1"/>
                    </a:solidFill>
                  </a:rPr>
                  <a:t>PublicKey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932040" y="1266731"/>
                <a:ext cx="1224137" cy="213392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bg1"/>
                    </a:solidFill>
                  </a:rPr>
                  <a:t>PublicKeyHash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932040" y="1545888"/>
                <a:ext cx="1224137" cy="213392"/>
              </a:xfrm>
              <a:prstGeom prst="rect">
                <a:avLst/>
              </a:prstGeom>
              <a:solidFill>
                <a:srgbClr val="FF99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smtClean="0">
                    <a:solidFill>
                      <a:schemeClr val="bg1"/>
                    </a:solidFill>
                  </a:rPr>
                  <a:t>Bitcoin Address</a:t>
                </a:r>
                <a:endParaRPr lang="ko-KR" altLang="en-US" sz="7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7" name="직사각형 66"/>
            <p:cNvSpPr/>
            <p:nvPr/>
          </p:nvSpPr>
          <p:spPr>
            <a:xfrm>
              <a:off x="616184" y="1022018"/>
              <a:ext cx="1772052" cy="719897"/>
            </a:xfrm>
            <a:prstGeom prst="rect">
              <a:avLst/>
            </a:prstGeom>
            <a:solidFill>
              <a:schemeClr val="bg2">
                <a:lumMod val="90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Round Same Side Corner Rectangle 8">
            <a:extLst>
              <a:ext uri="{FF2B5EF4-FFF2-40B4-BE49-F238E27FC236}">
                <a16:creationId xmlns="" xmlns:a16="http://schemas.microsoft.com/office/drawing/2014/main" id="{3AA62F62-F814-48C9-BA86-46DEAA876220}"/>
              </a:ext>
            </a:extLst>
          </p:cNvPr>
          <p:cNvSpPr/>
          <p:nvPr/>
        </p:nvSpPr>
        <p:spPr>
          <a:xfrm>
            <a:off x="8050055" y="1488129"/>
            <a:ext cx="455132" cy="455829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2096475" y="3199625"/>
            <a:ext cx="1872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b="1" smtClean="0">
                <a:solidFill>
                  <a:srgbClr val="FF0000"/>
                </a:solidFill>
              </a:rPr>
              <a:t>0</a:t>
            </a:r>
            <a:r>
              <a:rPr lang="en-US" altLang="ko-KR" sz="1000" smtClean="0"/>
              <a:t>] Address: </a:t>
            </a:r>
          </a:p>
          <a:p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Amount:  </a:t>
            </a:r>
            <a:r>
              <a:rPr lang="en-US" altLang="ko-KR" sz="1000" b="1" smtClean="0"/>
              <a:t>2BTC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40064" y="3233404"/>
            <a:ext cx="942466" cy="200055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>
                <a:solidFill>
                  <a:schemeClr val="bg1"/>
                </a:solidFill>
              </a:rPr>
              <a:t>Bitcoin Address</a:t>
            </a:r>
            <a:endParaRPr lang="ko-KR" altLang="en-US" sz="700">
              <a:solidFill>
                <a:schemeClr val="bg1"/>
              </a:solidFill>
            </a:endParaRPr>
          </a:p>
        </p:txBody>
      </p:sp>
      <p:cxnSp>
        <p:nvCxnSpPr>
          <p:cNvPr id="76" name="꺾인 연결선 75"/>
          <p:cNvCxnSpPr>
            <a:stCxn id="75" idx="3"/>
            <a:endCxn id="64" idx="1"/>
          </p:cNvCxnSpPr>
          <p:nvPr/>
        </p:nvCxnSpPr>
        <p:spPr>
          <a:xfrm flipV="1">
            <a:off x="3882530" y="2241562"/>
            <a:ext cx="2390409" cy="1091870"/>
          </a:xfrm>
          <a:prstGeom prst="bentConnector3">
            <a:avLst>
              <a:gd name="adj1" fmla="val 20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2278119" y="3720377"/>
            <a:ext cx="205943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ScriptPubKey:</a:t>
            </a:r>
          </a:p>
          <a:p>
            <a:r>
              <a:rPr lang="en-US" altLang="ko-KR" sz="1000" smtClean="0"/>
              <a:t> </a:t>
            </a:r>
            <a:r>
              <a:rPr lang="en-US" altLang="ko-KR" sz="700" smtClean="0"/>
              <a:t>OP_DUP OP_HASH160</a:t>
            </a:r>
          </a:p>
          <a:p>
            <a:endParaRPr lang="en-US" altLang="ko-KR" sz="700" b="1"/>
          </a:p>
          <a:p>
            <a:r>
              <a:rPr lang="en-US" altLang="ko-KR" sz="900" b="1" smtClean="0"/>
              <a:t>                             </a:t>
            </a:r>
          </a:p>
          <a:p>
            <a:r>
              <a:rPr lang="en-US" altLang="ko-KR" sz="700" smtClean="0"/>
              <a:t>OP_EQUALVERIFY OP_CHECKSIG</a:t>
            </a:r>
          </a:p>
        </p:txBody>
      </p:sp>
      <p:cxnSp>
        <p:nvCxnSpPr>
          <p:cNvPr id="78" name="꺾인 연결선 77"/>
          <p:cNvCxnSpPr>
            <a:stCxn id="91" idx="3"/>
            <a:endCxn id="63" idx="1"/>
          </p:cNvCxnSpPr>
          <p:nvPr/>
        </p:nvCxnSpPr>
        <p:spPr>
          <a:xfrm flipV="1">
            <a:off x="3017716" y="1962405"/>
            <a:ext cx="3255223" cy="221963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096475" y="4512465"/>
            <a:ext cx="1872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[1] Address: </a:t>
            </a:r>
            <a:r>
              <a:rPr lang="ko-KR" altLang="en-US" sz="800" smtClean="0"/>
              <a:t>주소</a:t>
            </a:r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Amount: </a:t>
            </a:r>
            <a:r>
              <a:rPr lang="ko-KR" altLang="en-US" sz="800" smtClean="0"/>
              <a:t>코인 양</a:t>
            </a:r>
            <a:endParaRPr lang="en-US" altLang="ko-KR" sz="800" b="1" smtClean="0"/>
          </a:p>
        </p:txBody>
      </p:sp>
      <p:sp>
        <p:nvSpPr>
          <p:cNvPr id="80" name="TextBox 79"/>
          <p:cNvSpPr txBox="1"/>
          <p:nvPr/>
        </p:nvSpPr>
        <p:spPr>
          <a:xfrm>
            <a:off x="2126190" y="2488763"/>
            <a:ext cx="82173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dirty="0" smtClean="0"/>
              <a:t>TX: </a:t>
            </a:r>
            <a:r>
              <a:rPr lang="en-US" altLang="ko-KR" sz="800" b="1" dirty="0" smtClean="0">
                <a:solidFill>
                  <a:srgbClr val="FF0000"/>
                </a:solidFill>
              </a:rPr>
              <a:t>ABC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739241" y="2488763"/>
            <a:ext cx="821730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b="1" smtClean="0"/>
              <a:t>TX: DEF</a:t>
            </a:r>
            <a:endParaRPr lang="ko-KR" altLang="en-US" sz="800" b="1"/>
          </a:p>
        </p:txBody>
      </p:sp>
      <p:sp>
        <p:nvSpPr>
          <p:cNvPr id="82" name="TextBox 81"/>
          <p:cNvSpPr txBox="1"/>
          <p:nvPr/>
        </p:nvSpPr>
        <p:spPr>
          <a:xfrm>
            <a:off x="4760771" y="3089369"/>
            <a:ext cx="187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[0] </a:t>
            </a:r>
            <a:r>
              <a:rPr lang="en-US" altLang="ko-KR" sz="1000" dirty="0" err="1" smtClean="0"/>
              <a:t>uint</a:t>
            </a:r>
            <a:r>
              <a:rPr lang="en-US" altLang="ko-KR" sz="1000" dirty="0" smtClean="0"/>
              <a:t> 256 hash: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ABC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n: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ko-KR" sz="1000" dirty="0" smtClean="0"/>
          </a:p>
          <a:p>
            <a:endParaRPr lang="en-US" altLang="ko-KR" sz="800" b="1" dirty="0" smtClean="0"/>
          </a:p>
        </p:txBody>
      </p:sp>
      <p:sp>
        <p:nvSpPr>
          <p:cNvPr id="83" name="TextBox 82"/>
          <p:cNvSpPr txBox="1"/>
          <p:nvPr/>
        </p:nvSpPr>
        <p:spPr>
          <a:xfrm>
            <a:off x="4822140" y="3835357"/>
            <a:ext cx="187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&lt;ScriptSig&gt; </a:t>
            </a:r>
          </a:p>
          <a:p>
            <a:r>
              <a:rPr lang="en-US" altLang="ko-KR" sz="1000" smtClean="0"/>
              <a:t>&lt;                         &gt;</a:t>
            </a:r>
            <a:endParaRPr lang="en-US" altLang="ko-KR" sz="1000" b="1" smtClean="0">
              <a:solidFill>
                <a:srgbClr val="FF0000"/>
              </a:solidFill>
            </a:endParaRPr>
          </a:p>
          <a:p>
            <a:endParaRPr lang="en-US" altLang="ko-KR" sz="1000" smtClean="0"/>
          </a:p>
          <a:p>
            <a:endParaRPr lang="en-US" altLang="ko-KR" sz="800" b="1" smtClean="0"/>
          </a:p>
        </p:txBody>
      </p:sp>
      <p:cxnSp>
        <p:nvCxnSpPr>
          <p:cNvPr id="84" name="꺾인 연결선 83"/>
          <p:cNvCxnSpPr>
            <a:stCxn id="92" idx="3"/>
            <a:endCxn id="62" idx="1"/>
          </p:cNvCxnSpPr>
          <p:nvPr/>
        </p:nvCxnSpPr>
        <p:spPr>
          <a:xfrm flipV="1">
            <a:off x="5817223" y="1683248"/>
            <a:ext cx="455716" cy="2448852"/>
          </a:xfrm>
          <a:prstGeom prst="bentConnector3">
            <a:avLst>
              <a:gd name="adj1" fmla="val 68241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/>
          <p:cNvGrpSpPr/>
          <p:nvPr/>
        </p:nvGrpSpPr>
        <p:grpSpPr>
          <a:xfrm>
            <a:off x="8649203" y="1542383"/>
            <a:ext cx="1629582" cy="737834"/>
            <a:chOff x="3923928" y="915566"/>
            <a:chExt cx="2304256" cy="936104"/>
          </a:xfrm>
        </p:grpSpPr>
        <p:sp>
          <p:nvSpPr>
            <p:cNvPr id="86" name="직사각형 85"/>
            <p:cNvSpPr/>
            <p:nvPr/>
          </p:nvSpPr>
          <p:spPr>
            <a:xfrm>
              <a:off x="3923928" y="915566"/>
              <a:ext cx="2304256" cy="93610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974215" y="987573"/>
              <a:ext cx="864096" cy="261121"/>
            </a:xfrm>
            <a:prstGeom prst="rect">
              <a:avLst/>
            </a:prstGeom>
            <a:solidFill>
              <a:srgbClr val="FF5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PrivateKey</a:t>
              </a:r>
              <a:endParaRPr lang="ko-KR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32040" y="987573"/>
              <a:ext cx="1224135" cy="261121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PublicKey</a:t>
              </a:r>
              <a:endParaRPr lang="ko-KR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932040" y="1266731"/>
              <a:ext cx="1224135" cy="23428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PKeyHash</a:t>
              </a:r>
              <a:endParaRPr lang="ko-KR" altLang="en-US" sz="600">
                <a:solidFill>
                  <a:schemeClr val="bg1"/>
                </a:solidFill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932040" y="1545888"/>
              <a:ext cx="1224135" cy="234289"/>
            </a:xfrm>
            <a:prstGeom prst="rect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smtClean="0">
                  <a:solidFill>
                    <a:schemeClr val="bg1"/>
                  </a:solidFill>
                </a:rPr>
                <a:t>BAddress</a:t>
              </a:r>
              <a:endParaRPr lang="ko-KR" altLang="en-US" sz="600">
                <a:solidFill>
                  <a:schemeClr val="bg1"/>
                </a:solidFill>
              </a:endParaRPr>
            </a:p>
          </p:txBody>
        </p:sp>
      </p:grpSp>
      <p:sp>
        <p:nvSpPr>
          <p:cNvPr id="91" name="TextBox 90"/>
          <p:cNvSpPr txBox="1"/>
          <p:nvPr/>
        </p:nvSpPr>
        <p:spPr>
          <a:xfrm>
            <a:off x="2402811" y="4097403"/>
            <a:ext cx="614905" cy="1692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smtClean="0">
                <a:solidFill>
                  <a:schemeClr val="bg1"/>
                </a:solidFill>
              </a:rPr>
              <a:t>PublicKeyHash</a:t>
            </a:r>
            <a:endParaRPr lang="ko-KR" altLang="en-US" sz="500">
              <a:solidFill>
                <a:schemeClr val="bg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043098" y="4039767"/>
            <a:ext cx="774125" cy="184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PublicKey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344946" y="3120963"/>
            <a:ext cx="1872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b="1" smtClean="0">
                <a:solidFill>
                  <a:srgbClr val="FF0000"/>
                </a:solidFill>
              </a:rPr>
              <a:t>0</a:t>
            </a:r>
            <a:r>
              <a:rPr lang="en-US" altLang="ko-KR" sz="1000" smtClean="0"/>
              <a:t>] Address: </a:t>
            </a:r>
          </a:p>
          <a:p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Amount:  </a:t>
            </a:r>
            <a:r>
              <a:rPr lang="en-US" altLang="ko-KR" sz="1000" b="1" smtClean="0"/>
              <a:t>1.7BTC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73749" y="3720377"/>
            <a:ext cx="2059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ScriptPubKey:</a:t>
            </a:r>
          </a:p>
          <a:p>
            <a:r>
              <a:rPr lang="en-US" altLang="ko-KR" sz="700" smtClean="0"/>
              <a:t>OP_DUP OP_HASH160</a:t>
            </a:r>
          </a:p>
          <a:p>
            <a:endParaRPr lang="en-US" altLang="ko-KR" sz="700" b="1"/>
          </a:p>
          <a:p>
            <a:r>
              <a:rPr lang="en-US" altLang="ko-KR" sz="900" b="1" smtClean="0"/>
              <a:t>                             </a:t>
            </a:r>
          </a:p>
          <a:p>
            <a:r>
              <a:rPr lang="en-US" altLang="ko-KR" sz="700" smtClean="0"/>
              <a:t>OP_EQUALVERIFY OP_CHECKSIG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456805" y="4039767"/>
            <a:ext cx="824246" cy="18466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PKeyHash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09500" y="3148765"/>
            <a:ext cx="675607" cy="184666"/>
          </a:xfrm>
          <a:prstGeom prst="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BAddress</a:t>
            </a:r>
            <a:endParaRPr lang="ko-KR" altLang="en-US" sz="600">
              <a:solidFill>
                <a:schemeClr val="bg1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6330421" y="4436646"/>
            <a:ext cx="18722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[</a:t>
            </a:r>
            <a:r>
              <a:rPr lang="en-US" altLang="ko-KR" sz="1000" b="1">
                <a:solidFill>
                  <a:srgbClr val="FF0000"/>
                </a:solidFill>
              </a:rPr>
              <a:t>1</a:t>
            </a:r>
            <a:r>
              <a:rPr lang="en-US" altLang="ko-KR" sz="1000" smtClean="0"/>
              <a:t>] Address: </a:t>
            </a:r>
          </a:p>
          <a:p>
            <a:endParaRPr lang="en-US" altLang="ko-KR" sz="1000" smtClean="0"/>
          </a:p>
          <a:p>
            <a:r>
              <a:rPr lang="en-US" altLang="ko-KR" sz="1000"/>
              <a:t> </a:t>
            </a:r>
            <a:r>
              <a:rPr lang="en-US" altLang="ko-KR" sz="1000" smtClean="0"/>
              <a:t>    Amount:  </a:t>
            </a:r>
            <a:r>
              <a:rPr lang="en-US" altLang="ko-KR" sz="1000" b="1" smtClean="0"/>
              <a:t>0.3BTC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6416955" y="4923153"/>
            <a:ext cx="2059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ScriptPubKey:</a:t>
            </a:r>
          </a:p>
          <a:p>
            <a:endParaRPr lang="en-US" altLang="ko-KR" sz="700" smtClean="0"/>
          </a:p>
          <a:p>
            <a:r>
              <a:rPr lang="en-US" altLang="ko-KR" sz="700"/>
              <a:t> </a:t>
            </a:r>
            <a:r>
              <a:rPr lang="en-US" altLang="ko-KR" sz="700" smtClean="0"/>
              <a:t>                              OP_CHECKSIG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481865" y="5150091"/>
            <a:ext cx="774125" cy="1846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>
                <a:solidFill>
                  <a:schemeClr val="bg1"/>
                </a:solidFill>
              </a:rPr>
              <a:t>PublicKey</a:t>
            </a:r>
            <a:endParaRPr lang="ko-KR" altLang="en-US" sz="600">
              <a:solidFill>
                <a:schemeClr val="bg1"/>
              </a:solidFill>
            </a:endParaRPr>
          </a:p>
        </p:txBody>
      </p:sp>
      <p:cxnSp>
        <p:nvCxnSpPr>
          <p:cNvPr id="100" name="직선 화살표 연결선 99"/>
          <p:cNvCxnSpPr>
            <a:stCxn id="96" idx="3"/>
          </p:cNvCxnSpPr>
          <p:nvPr/>
        </p:nvCxnSpPr>
        <p:spPr>
          <a:xfrm>
            <a:off x="7785107" y="3241098"/>
            <a:ext cx="264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95" idx="3"/>
          </p:cNvCxnSpPr>
          <p:nvPr/>
        </p:nvCxnSpPr>
        <p:spPr>
          <a:xfrm>
            <a:off x="7281051" y="4132100"/>
            <a:ext cx="769004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99" idx="1"/>
            <a:endCxn id="62" idx="1"/>
          </p:cNvCxnSpPr>
          <p:nvPr/>
        </p:nvCxnSpPr>
        <p:spPr>
          <a:xfrm rot="10800000">
            <a:off x="6272939" y="1683248"/>
            <a:ext cx="208926" cy="3559176"/>
          </a:xfrm>
          <a:prstGeom prst="bentConnector3">
            <a:avLst>
              <a:gd name="adj1" fmla="val 16963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8339240" y="5088074"/>
            <a:ext cx="18722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&lt;ScriptSig&gt; </a:t>
            </a:r>
            <a:endParaRPr lang="en-US" altLang="ko-KR" sz="1000" b="1" smtClean="0">
              <a:solidFill>
                <a:srgbClr val="FF0000"/>
              </a:solidFill>
            </a:endParaRPr>
          </a:p>
        </p:txBody>
      </p:sp>
      <p:cxnSp>
        <p:nvCxnSpPr>
          <p:cNvPr id="104" name="직선 화살표 연결선 103"/>
          <p:cNvCxnSpPr>
            <a:endCxn id="103" idx="1"/>
          </p:cNvCxnSpPr>
          <p:nvPr/>
        </p:nvCxnSpPr>
        <p:spPr>
          <a:xfrm>
            <a:off x="7975580" y="5208895"/>
            <a:ext cx="363660" cy="229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4760771" y="4461199"/>
            <a:ext cx="187220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[1] </a:t>
            </a:r>
            <a:r>
              <a:rPr lang="en-US" altLang="ko-KR" sz="1000" dirty="0" err="1" smtClean="0"/>
              <a:t>uint</a:t>
            </a:r>
            <a:r>
              <a:rPr lang="en-US" altLang="ko-KR" sz="1000" dirty="0" smtClean="0"/>
              <a:t> 256 hash: 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~~~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   n: </a:t>
            </a:r>
            <a:r>
              <a:rPr lang="en-US" altLang="ko-KR" sz="1000" b="1" dirty="0">
                <a:solidFill>
                  <a:srgbClr val="FF0000"/>
                </a:solidFill>
              </a:rPr>
              <a:t>-</a:t>
            </a:r>
            <a:endParaRPr lang="en-US" altLang="ko-KR" sz="1000" b="1" dirty="0" smtClean="0">
              <a:solidFill>
                <a:srgbClr val="FF0000"/>
              </a:solidFill>
            </a:endParaRPr>
          </a:p>
          <a:p>
            <a:endParaRPr lang="en-US" altLang="ko-KR" sz="1000" dirty="0" smtClean="0"/>
          </a:p>
          <a:p>
            <a:endParaRPr lang="en-US" altLang="ko-KR" sz="800" b="1" dirty="0" smtClean="0"/>
          </a:p>
        </p:txBody>
      </p:sp>
      <p:sp>
        <p:nvSpPr>
          <p:cNvPr id="112" name="TextBox 111"/>
          <p:cNvSpPr txBox="1"/>
          <p:nvPr/>
        </p:nvSpPr>
        <p:spPr>
          <a:xfrm>
            <a:off x="4890523" y="4853649"/>
            <a:ext cx="18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mtClean="0"/>
              <a:t>&lt;ScriptSig&gt; </a:t>
            </a:r>
          </a:p>
          <a:p>
            <a:endParaRPr lang="en-US" altLang="ko-KR" sz="800" b="1" smtClean="0"/>
          </a:p>
        </p:txBody>
      </p:sp>
      <p:cxnSp>
        <p:nvCxnSpPr>
          <p:cNvPr id="113" name="직선 연결선 112"/>
          <p:cNvCxnSpPr/>
          <p:nvPr/>
        </p:nvCxnSpPr>
        <p:spPr>
          <a:xfrm>
            <a:off x="4810849" y="4428263"/>
            <a:ext cx="1562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2126190" y="4478602"/>
            <a:ext cx="19145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5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코인 트랜잭션 </a:t>
            </a:r>
            <a:endParaRPr lang="ko-KR" alt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624803" y="1877518"/>
            <a:ext cx="882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mtClean="0"/>
              <a:t>비트 코인에서 </a:t>
            </a:r>
            <a:r>
              <a:rPr lang="en-US" altLang="ko-KR" smtClean="0"/>
              <a:t>node</a:t>
            </a:r>
            <a:r>
              <a:rPr lang="ko-KR" altLang="en-US" smtClean="0"/>
              <a:t>를 돌리는 언어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소</a:t>
            </a:r>
            <a:r>
              <a:rPr lang="ko-KR" altLang="en-US" smtClean="0"/>
              <a:t>규모 가벼운 프로그램 언어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None </a:t>
            </a:r>
            <a:r>
              <a:rPr lang="ko-KR" altLang="en-US" smtClean="0"/>
              <a:t>튜링 언어</a:t>
            </a:r>
            <a:endParaRPr lang="en-US" altLang="ko-KR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/>
              <a:t>Stack Based </a:t>
            </a:r>
            <a:r>
              <a:rPr lang="ko-KR" altLang="en-US" smtClean="0"/>
              <a:t>언어</a:t>
            </a:r>
            <a:endParaRPr lang="ko-KR" altLang="en-US"/>
          </a:p>
        </p:txBody>
      </p:sp>
      <p:sp>
        <p:nvSpPr>
          <p:cNvPr id="106" name="TextBox 105"/>
          <p:cNvSpPr txBox="1"/>
          <p:nvPr/>
        </p:nvSpPr>
        <p:spPr>
          <a:xfrm>
            <a:off x="2469546" y="3849074"/>
            <a:ext cx="10156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 + 4</a:t>
            </a:r>
            <a:endParaRPr lang="ko-KR" altLang="en-US" sz="2400"/>
          </a:p>
        </p:txBody>
      </p:sp>
      <p:sp>
        <p:nvSpPr>
          <p:cNvPr id="107" name="TextBox 106"/>
          <p:cNvSpPr txBox="1"/>
          <p:nvPr/>
        </p:nvSpPr>
        <p:spPr>
          <a:xfrm>
            <a:off x="3837698" y="3849074"/>
            <a:ext cx="117187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smtClean="0"/>
              <a:t>3  4 +</a:t>
            </a:r>
            <a:endParaRPr lang="ko-KR" altLang="en-US" sz="2400"/>
          </a:p>
        </p:txBody>
      </p:sp>
      <p:sp>
        <p:nvSpPr>
          <p:cNvPr id="108" name="오른쪽 화살표 107"/>
          <p:cNvSpPr/>
          <p:nvPr/>
        </p:nvSpPr>
        <p:spPr>
          <a:xfrm>
            <a:off x="3501114" y="3971893"/>
            <a:ext cx="312500" cy="271979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/>
          <p:cNvGrpSpPr/>
          <p:nvPr/>
        </p:nvGrpSpPr>
        <p:grpSpPr>
          <a:xfrm>
            <a:off x="5293310" y="3702123"/>
            <a:ext cx="859374" cy="1424654"/>
            <a:chOff x="4788024" y="2427734"/>
            <a:chExt cx="1368152" cy="2160240"/>
          </a:xfrm>
        </p:grpSpPr>
        <p:sp>
          <p:nvSpPr>
            <p:cNvPr id="110" name="직사각형 109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5423371" y="4412744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118" name="TextBox 117"/>
          <p:cNvSpPr txBox="1"/>
          <p:nvPr/>
        </p:nvSpPr>
        <p:spPr>
          <a:xfrm>
            <a:off x="5423371" y="4058128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19" name="TextBox 118"/>
          <p:cNvSpPr txBox="1"/>
          <p:nvPr/>
        </p:nvSpPr>
        <p:spPr>
          <a:xfrm>
            <a:off x="5430839" y="3710528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+</a:t>
            </a:r>
            <a:endParaRPr lang="ko-KR" altLang="en-US" sz="1400"/>
          </a:p>
        </p:txBody>
      </p:sp>
      <p:grpSp>
        <p:nvGrpSpPr>
          <p:cNvPr id="120" name="그룹 119"/>
          <p:cNvGrpSpPr/>
          <p:nvPr/>
        </p:nvGrpSpPr>
        <p:grpSpPr>
          <a:xfrm>
            <a:off x="6589454" y="3702123"/>
            <a:ext cx="859374" cy="1424654"/>
            <a:chOff x="4788024" y="2427734"/>
            <a:chExt cx="1368152" cy="2160240"/>
          </a:xfrm>
        </p:grpSpPr>
        <p:sp>
          <p:nvSpPr>
            <p:cNvPr id="121" name="직사각형 120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직사각형 121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6722883" y="4412744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24" name="오른쪽 화살표 123"/>
          <p:cNvSpPr/>
          <p:nvPr/>
        </p:nvSpPr>
        <p:spPr>
          <a:xfrm>
            <a:off x="6193410" y="4185605"/>
            <a:ext cx="310104" cy="28597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TextBox 124"/>
          <p:cNvSpPr txBox="1"/>
          <p:nvPr/>
        </p:nvSpPr>
        <p:spPr>
          <a:xfrm>
            <a:off x="7726130" y="4429435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26" name="TextBox 125"/>
          <p:cNvSpPr txBox="1"/>
          <p:nvPr/>
        </p:nvSpPr>
        <p:spPr>
          <a:xfrm>
            <a:off x="2806129" y="3910434"/>
            <a:ext cx="1275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OP_DUP</a:t>
            </a:r>
            <a:endParaRPr lang="ko-KR" altLang="en-US" sz="1600"/>
          </a:p>
        </p:txBody>
      </p:sp>
      <p:sp>
        <p:nvSpPr>
          <p:cNvPr id="127" name="TextBox 126"/>
          <p:cNvSpPr txBox="1"/>
          <p:nvPr/>
        </p:nvSpPr>
        <p:spPr>
          <a:xfrm>
            <a:off x="4125729" y="3910434"/>
            <a:ext cx="1658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OP_HASH160</a:t>
            </a:r>
            <a:endParaRPr lang="ko-KR" altLang="en-US" sz="1600"/>
          </a:p>
        </p:txBody>
      </p:sp>
      <p:sp>
        <p:nvSpPr>
          <p:cNvPr id="128" name="TextBox 127"/>
          <p:cNvSpPr txBox="1"/>
          <p:nvPr/>
        </p:nvSpPr>
        <p:spPr>
          <a:xfrm>
            <a:off x="5835117" y="3910434"/>
            <a:ext cx="220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OP_EQUALVERIFY</a:t>
            </a:r>
            <a:endParaRPr lang="ko-KR" altLang="en-US" sz="1600"/>
          </a:p>
        </p:txBody>
      </p:sp>
      <p:sp>
        <p:nvSpPr>
          <p:cNvPr id="129" name="TextBox 128"/>
          <p:cNvSpPr txBox="1"/>
          <p:nvPr/>
        </p:nvSpPr>
        <p:spPr>
          <a:xfrm>
            <a:off x="8014161" y="3911639"/>
            <a:ext cx="1796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/>
              <a:t>OP_CHECKSIG</a:t>
            </a:r>
            <a:endParaRPr lang="ko-KR" altLang="en-US" sz="1600"/>
          </a:p>
        </p:txBody>
      </p:sp>
      <p:grpSp>
        <p:nvGrpSpPr>
          <p:cNvPr id="130" name="그룹 129"/>
          <p:cNvGrpSpPr/>
          <p:nvPr/>
        </p:nvGrpSpPr>
        <p:grpSpPr>
          <a:xfrm>
            <a:off x="2986787" y="4660347"/>
            <a:ext cx="859374" cy="1424654"/>
            <a:chOff x="4788024" y="2427734"/>
            <a:chExt cx="1368152" cy="2160240"/>
          </a:xfrm>
        </p:grpSpPr>
        <p:sp>
          <p:nvSpPr>
            <p:cNvPr id="131" name="직사각형 130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3" name="TextBox 132"/>
          <p:cNvSpPr txBox="1"/>
          <p:nvPr/>
        </p:nvSpPr>
        <p:spPr>
          <a:xfrm>
            <a:off x="3115161" y="5369766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134" name="TextBox 133"/>
          <p:cNvSpPr txBox="1"/>
          <p:nvPr/>
        </p:nvSpPr>
        <p:spPr>
          <a:xfrm>
            <a:off x="3115161" y="5038460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grpSp>
        <p:nvGrpSpPr>
          <p:cNvPr id="135" name="그룹 134"/>
          <p:cNvGrpSpPr/>
          <p:nvPr/>
        </p:nvGrpSpPr>
        <p:grpSpPr>
          <a:xfrm>
            <a:off x="8446210" y="4649188"/>
            <a:ext cx="859374" cy="1424654"/>
            <a:chOff x="4788024" y="2427734"/>
            <a:chExt cx="1368152" cy="2160240"/>
          </a:xfrm>
        </p:grpSpPr>
        <p:sp>
          <p:nvSpPr>
            <p:cNvPr id="136" name="직사각형 135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8" name="TextBox 137"/>
          <p:cNvSpPr txBox="1"/>
          <p:nvPr/>
        </p:nvSpPr>
        <p:spPr>
          <a:xfrm>
            <a:off x="8592514" y="5462639"/>
            <a:ext cx="580815" cy="1846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smtClean="0"/>
              <a:t>Signature</a:t>
            </a:r>
            <a:endParaRPr lang="ko-KR" altLang="en-US" sz="600"/>
          </a:p>
        </p:txBody>
      </p:sp>
      <p:grpSp>
        <p:nvGrpSpPr>
          <p:cNvPr id="139" name="그룹 138"/>
          <p:cNvGrpSpPr/>
          <p:nvPr/>
        </p:nvGrpSpPr>
        <p:grpSpPr>
          <a:xfrm>
            <a:off x="4385742" y="4649188"/>
            <a:ext cx="859374" cy="1424654"/>
            <a:chOff x="4788024" y="2427734"/>
            <a:chExt cx="1368152" cy="2160240"/>
          </a:xfrm>
        </p:grpSpPr>
        <p:sp>
          <p:nvSpPr>
            <p:cNvPr id="140" name="직사각형 139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2" name="TextBox 141"/>
          <p:cNvSpPr txBox="1"/>
          <p:nvPr/>
        </p:nvSpPr>
        <p:spPr>
          <a:xfrm>
            <a:off x="4514116" y="5358607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143" name="TextBox 142"/>
          <p:cNvSpPr txBox="1"/>
          <p:nvPr/>
        </p:nvSpPr>
        <p:spPr>
          <a:xfrm>
            <a:off x="4517711" y="5226124"/>
            <a:ext cx="580815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Hash160(x)</a:t>
            </a:r>
            <a:endParaRPr lang="ko-KR" altLang="en-US" sz="1050"/>
          </a:p>
        </p:txBody>
      </p:sp>
      <p:grpSp>
        <p:nvGrpSpPr>
          <p:cNvPr id="144" name="그룹 143"/>
          <p:cNvGrpSpPr/>
          <p:nvPr/>
        </p:nvGrpSpPr>
        <p:grpSpPr>
          <a:xfrm>
            <a:off x="6283739" y="4649188"/>
            <a:ext cx="859374" cy="1424654"/>
            <a:chOff x="4788024" y="2427734"/>
            <a:chExt cx="1368152" cy="2160240"/>
          </a:xfrm>
        </p:grpSpPr>
        <p:sp>
          <p:nvSpPr>
            <p:cNvPr id="145" name="직사각형 144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6412113" y="5358607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148" name="TextBox 147"/>
          <p:cNvSpPr txBox="1"/>
          <p:nvPr/>
        </p:nvSpPr>
        <p:spPr>
          <a:xfrm>
            <a:off x="6412113" y="5018226"/>
            <a:ext cx="58081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grpSp>
        <p:nvGrpSpPr>
          <p:cNvPr id="149" name="그룹 148"/>
          <p:cNvGrpSpPr/>
          <p:nvPr/>
        </p:nvGrpSpPr>
        <p:grpSpPr>
          <a:xfrm>
            <a:off x="6270017" y="4649188"/>
            <a:ext cx="876682" cy="1424654"/>
            <a:chOff x="4788024" y="2427734"/>
            <a:chExt cx="1368152" cy="2160240"/>
          </a:xfrm>
        </p:grpSpPr>
        <p:sp>
          <p:nvSpPr>
            <p:cNvPr id="150" name="직사각형 149"/>
            <p:cNvSpPr/>
            <p:nvPr/>
          </p:nvSpPr>
          <p:spPr>
            <a:xfrm>
              <a:off x="4788024" y="2427734"/>
              <a:ext cx="1368152" cy="21602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4997190" y="2430388"/>
              <a:ext cx="968607" cy="1941562"/>
            </a:xfrm>
            <a:prstGeom prst="rect">
              <a:avLst/>
            </a:prstGeom>
            <a:solidFill>
              <a:srgbClr val="CFC5AA"/>
            </a:solidFill>
            <a:ln>
              <a:solidFill>
                <a:srgbClr val="CFC5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2" name="TextBox 151"/>
          <p:cNvSpPr txBox="1"/>
          <p:nvPr/>
        </p:nvSpPr>
        <p:spPr>
          <a:xfrm>
            <a:off x="8585236" y="5200990"/>
            <a:ext cx="580815" cy="2000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smtClean="0"/>
              <a:t>PubKey</a:t>
            </a:r>
            <a:endParaRPr lang="ko-KR" altLang="en-US" sz="700"/>
          </a:p>
        </p:txBody>
      </p:sp>
      <p:sp>
        <p:nvSpPr>
          <p:cNvPr id="15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0744" y="1169356"/>
            <a:ext cx="9144000" cy="576064"/>
          </a:xfrm>
        </p:spPr>
        <p:txBody>
          <a:bodyPr/>
          <a:lstStyle/>
          <a:p>
            <a:r>
              <a:rPr lang="en-US" altLang="ko-KR" sz="2800" dirty="0" smtClean="0"/>
              <a:t>Script </a:t>
            </a:r>
            <a:r>
              <a:rPr lang="ko-KR" altLang="en-US" sz="2800" dirty="0" smtClean="0"/>
              <a:t>언어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7706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6" grpId="1"/>
      <p:bldP spid="107" grpId="0"/>
      <p:bldP spid="107" grpId="1"/>
      <p:bldP spid="108" grpId="0" animBg="1"/>
      <p:bldP spid="108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/>
      <p:bldP spid="127" grpId="0"/>
      <p:bldP spid="128" grpId="0"/>
      <p:bldP spid="129" grpId="0"/>
      <p:bldP spid="133" grpId="0" animBg="1"/>
      <p:bldP spid="134" grpId="0" animBg="1"/>
      <p:bldP spid="138" grpId="0" animBg="1"/>
      <p:bldP spid="142" grpId="0" animBg="1"/>
      <p:bldP spid="142" grpId="1" animBg="1"/>
      <p:bldP spid="143" grpId="0" animBg="1"/>
      <p:bldP spid="147" grpId="0" animBg="1"/>
      <p:bldP spid="147" grpId="1" animBg="1"/>
      <p:bldP spid="148" grpId="0" animBg="1"/>
      <p:bldP spid="148" grpId="1" animBg="1"/>
      <p:bldP spid="1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비트 코인 트랜잭션 </a:t>
            </a:r>
            <a:endParaRPr lang="ko-KR" altLang="en-US" dirty="0"/>
          </a:p>
        </p:txBody>
      </p:sp>
      <p:sp>
        <p:nvSpPr>
          <p:cNvPr id="153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460744" y="1169356"/>
            <a:ext cx="9144000" cy="576064"/>
          </a:xfrm>
        </p:spPr>
        <p:txBody>
          <a:bodyPr/>
          <a:lstStyle/>
          <a:p>
            <a:r>
              <a:rPr lang="en-US" altLang="ko-KR" sz="2800" dirty="0" smtClean="0"/>
              <a:t>Script </a:t>
            </a:r>
            <a:r>
              <a:rPr lang="ko-KR" altLang="en-US" sz="2800" dirty="0" smtClean="0"/>
              <a:t>언어</a:t>
            </a:r>
            <a:endParaRPr lang="ko-KR" altLang="en-US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4120988" y="2656914"/>
            <a:ext cx="71483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OP_DUP  OP_HASH160  </a:t>
            </a:r>
            <a:r>
              <a:rPr lang="en-US" altLang="ko-KR" sz="1400" b="1" dirty="0" smtClean="0">
                <a:solidFill>
                  <a:srgbClr val="00823B"/>
                </a:solidFill>
              </a:rPr>
              <a:t>&lt;PublicKey160&gt;  </a:t>
            </a:r>
            <a:r>
              <a:rPr lang="en-US" altLang="ko-KR" sz="1400" dirty="0" smtClean="0"/>
              <a:t>OP_EQUALVERIFY   OP_CHECKSIG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407070" y="2610748"/>
            <a:ext cx="34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/>
              <a:t>A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03648" y="3484135"/>
            <a:ext cx="341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mtClean="0"/>
              <a:t>B</a:t>
            </a:r>
            <a:endParaRPr lang="en-US" altLang="ko-KR" sz="2000" b="1"/>
          </a:p>
        </p:txBody>
      </p:sp>
      <p:sp>
        <p:nvSpPr>
          <p:cNvPr id="50" name="TextBox 49"/>
          <p:cNvSpPr txBox="1"/>
          <p:nvPr/>
        </p:nvSpPr>
        <p:spPr>
          <a:xfrm>
            <a:off x="4120988" y="3511718"/>
            <a:ext cx="3787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solidFill>
                  <a:srgbClr val="0070C0"/>
                </a:solidFill>
              </a:rPr>
              <a:t>&lt;</a:t>
            </a:r>
            <a:r>
              <a:rPr lang="en-US" altLang="ko-KR" sz="1400" b="1" dirty="0" err="1" smtClean="0">
                <a:solidFill>
                  <a:srgbClr val="0070C0"/>
                </a:solidFill>
              </a:rPr>
              <a:t>PublicKey</a:t>
            </a:r>
            <a:r>
              <a:rPr lang="en-US" altLang="ko-KR" sz="1400" b="1" dirty="0" smtClean="0">
                <a:solidFill>
                  <a:srgbClr val="0070C0"/>
                </a:solidFill>
              </a:rPr>
              <a:t>&gt;  </a:t>
            </a:r>
            <a:r>
              <a:rPr lang="en-US" altLang="ko-KR" sz="1400" dirty="0" smtClean="0"/>
              <a:t>OP_CHECKSIG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411766" y="4906872"/>
            <a:ext cx="610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smtClean="0">
                <a:solidFill>
                  <a:srgbClr val="FF0000"/>
                </a:solidFill>
              </a:rPr>
              <a:t>&lt;Signature&gt; </a:t>
            </a:r>
            <a:r>
              <a:rPr lang="en-US" altLang="ko-KR" b="1" smtClean="0">
                <a:solidFill>
                  <a:srgbClr val="0070C0"/>
                </a:solidFill>
              </a:rPr>
              <a:t>&lt;PublicKey&gt; </a:t>
            </a:r>
            <a:r>
              <a:rPr lang="en-US" altLang="ko-KR" smtClean="0"/>
              <a:t>OP_CHECKSIG</a:t>
            </a:r>
            <a:endParaRPr lang="en-US" altLang="ko-KR"/>
          </a:p>
        </p:txBody>
      </p:sp>
      <p:sp>
        <p:nvSpPr>
          <p:cNvPr id="52" name="TextBox 51"/>
          <p:cNvSpPr txBox="1"/>
          <p:nvPr/>
        </p:nvSpPr>
        <p:spPr>
          <a:xfrm>
            <a:off x="1900070" y="3530302"/>
            <a:ext cx="1522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smtClean="0">
                <a:solidFill>
                  <a:srgbClr val="FF0000"/>
                </a:solidFill>
              </a:rPr>
              <a:t>&lt;Signature&gt; </a:t>
            </a:r>
            <a:endParaRPr lang="en-US" altLang="ko-KR" sz="1400" b="1" smtClean="0">
              <a:solidFill>
                <a:srgbClr val="0070C0"/>
              </a:solidFill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4067950" y="2106692"/>
            <a:ext cx="0" cy="2376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940158" y="2106692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/>
              <a:t>Output Quiz</a:t>
            </a:r>
            <a:endParaRPr lang="ko-KR" altLang="en-US" sz="2000"/>
          </a:p>
        </p:txBody>
      </p:sp>
      <p:sp>
        <p:nvSpPr>
          <p:cNvPr id="55" name="TextBox 54"/>
          <p:cNvSpPr txBox="1"/>
          <p:nvPr/>
        </p:nvSpPr>
        <p:spPr>
          <a:xfrm>
            <a:off x="2036795" y="2106692"/>
            <a:ext cx="18555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Quiz’s Answer</a:t>
            </a:r>
            <a:endParaRPr lang="ko-KR" altLang="en-US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763694" y="2656914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mtClean="0">
                <a:solidFill>
                  <a:srgbClr val="FF0000"/>
                </a:solidFill>
              </a:rPr>
              <a:t>&lt;Signature&gt; </a:t>
            </a:r>
            <a:r>
              <a:rPr lang="en-US" altLang="ko-KR" sz="1400" b="1" smtClean="0">
                <a:solidFill>
                  <a:srgbClr val="0070C0"/>
                </a:solidFill>
              </a:rPr>
              <a:t>&lt;PublicKey&gt;</a:t>
            </a:r>
          </a:p>
        </p:txBody>
      </p:sp>
    </p:spTree>
    <p:extLst>
      <p:ext uri="{BB962C8B-B14F-4D97-AF65-F5344CB8AC3E}">
        <p14:creationId xmlns:p14="http://schemas.microsoft.com/office/powerpoint/2010/main" val="376710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8138766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암호 화폐를 이용한 많은 악용 사례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가상화폐를 활용한 범죄 피해액에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조 </a:t>
            </a:r>
            <a:r>
              <a:rPr lang="en-US" altLang="ko-KR" sz="2400" dirty="0" smtClean="0"/>
              <a:t>7000</a:t>
            </a:r>
            <a:r>
              <a:rPr lang="ko-KR" altLang="en-US" sz="2400" dirty="0" smtClean="0"/>
              <a:t>억 원에 달함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랜덤웨어의</a:t>
            </a:r>
            <a:r>
              <a:rPr lang="ko-KR" altLang="en-US" sz="2400" dirty="0" smtClean="0"/>
              <a:t> 비용을 가상화폐를 통해 요구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암시장에서 활용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11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8028160" cy="22675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주소 형태</a:t>
            </a:r>
            <a:endParaRPr lang="en-US" altLang="ko-KR" sz="2400" dirty="0" smtClean="0"/>
          </a:p>
          <a:p>
            <a:pPr>
              <a:lnSpc>
                <a:spcPct val="12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</a:t>
            </a:r>
          </a:p>
          <a:p>
            <a:pPr>
              <a:lnSpc>
                <a:spcPct val="120000"/>
              </a:lnSpc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 0x10A259146C4AC177A74D17591bf83739587a219D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   0xA60b375aA200949a56c26E99fCFF0a0DAE6E9a51</a:t>
            </a:r>
          </a:p>
          <a:p>
            <a:pPr>
              <a:lnSpc>
                <a:spcPct val="120000"/>
              </a:lnSpc>
            </a:pPr>
            <a:r>
              <a:rPr lang="en-US" altLang="ko-KR" sz="2400" dirty="0" smtClean="0"/>
              <a:t>     0xF40893049EBfa855d6ad5b64613811805881bFE2</a:t>
            </a:r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468176" y="5995342"/>
            <a:ext cx="1085757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https://ropsten.etherscan.io/address/0x10a259146c4ac177a74d17591bf83739587a219d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0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6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987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605005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주소 형태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사람에게 의미가 없는 듯한 형태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해당 주소만으로 신분을 알아낼 수 없음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한 명이 여러 개의 주소 사용 가능성 있음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익명성 분석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공개된 장부이기에 추적은 가능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머신 러닝으로도 분석 가능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6568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10955371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추적을 통한 분석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err="1" smtClean="0"/>
              <a:t>센티널</a:t>
            </a:r>
            <a:r>
              <a:rPr lang="ko-KR" altLang="en-US" sz="2400" dirty="0" smtClean="0"/>
              <a:t> 프로토콜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암호화폐 추적 솔루션 사용</a:t>
            </a:r>
            <a:r>
              <a:rPr lang="en-US" altLang="ko-KR" sz="2400" dirty="0" smtClean="0"/>
              <a:t>: CATV(Crypto Analysis Transaction Visualization)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추적을 막기 위한 </a:t>
            </a:r>
            <a:r>
              <a:rPr lang="ko-KR" altLang="en-US" sz="2400" dirty="0" err="1" smtClean="0"/>
              <a:t>믹싱</a:t>
            </a:r>
            <a:r>
              <a:rPr lang="ko-KR" altLang="en-US" sz="2400" dirty="0" smtClean="0"/>
              <a:t> 앤 텀블러</a:t>
            </a:r>
            <a:r>
              <a:rPr lang="en-US" altLang="ko-KR" sz="2400" dirty="0" smtClean="0"/>
              <a:t>(Mixing and Tumbler) </a:t>
            </a:r>
            <a:r>
              <a:rPr lang="ko-KR" altLang="en-US" sz="2400" dirty="0" smtClean="0"/>
              <a:t>또한 분석 가능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보안 위협 정보 수집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위험한 주소면 트랜잭션 차단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약 </a:t>
            </a:r>
            <a:r>
              <a:rPr lang="en-US" altLang="ko-KR" sz="2400" dirty="0" smtClean="0"/>
              <a:t>131</a:t>
            </a:r>
            <a:r>
              <a:rPr lang="ko-KR" altLang="en-US" sz="2400" dirty="0" smtClean="0"/>
              <a:t>만</a:t>
            </a:r>
            <a:r>
              <a:rPr lang="en-US" altLang="ko-KR" sz="2400" dirty="0" smtClean="0"/>
              <a:t>6762</a:t>
            </a:r>
            <a:r>
              <a:rPr lang="ko-KR" altLang="en-US" sz="2400" dirty="0" smtClean="0"/>
              <a:t>건의 위험 정보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294232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741901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추적을 통한 분석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관련되어 있는 모든 트랜잭션을 시각적으로 보여줌</a:t>
            </a:r>
            <a:endParaRPr lang="en-US" altLang="ko-KR" sz="2400" dirty="0" smtClean="0"/>
          </a:p>
        </p:txBody>
      </p:sp>
      <p:pic>
        <p:nvPicPr>
          <p:cNvPr id="4098" name="Picture 2" descr="https://www.coindeskkorea.com/wp-content/uploads/2019/05/%ED%93%A8%EC%96%B4%EB%B9%97-%EC%97%85%EB%B9%84%ED%8A%B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235" y="2593215"/>
            <a:ext cx="6788253" cy="3560614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95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10551286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머신 러닝을 통한 분석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체인 분석</a:t>
            </a:r>
            <a:r>
              <a:rPr lang="en-US" altLang="ko-KR" sz="2400" dirty="0" smtClean="0"/>
              <a:t>(</a:t>
            </a:r>
            <a:r>
              <a:rPr lang="en-US" altLang="ko-KR" sz="2400" dirty="0" err="1" smtClean="0"/>
              <a:t>Chainalysis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회사에서 </a:t>
            </a:r>
            <a:r>
              <a:rPr lang="en-US" altLang="ko-KR" sz="2400" dirty="0" smtClean="0"/>
              <a:t>2</a:t>
            </a:r>
            <a:r>
              <a:rPr lang="ko-KR" altLang="en-US" sz="2400" dirty="0" smtClean="0"/>
              <a:t>억 개가 넘는 트랜잭션 데이터를 분류함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지도 학습</a:t>
            </a:r>
            <a:r>
              <a:rPr lang="en-US" altLang="ko-KR" sz="2400" dirty="0" smtClean="0"/>
              <a:t>(Supervised Machine Learning)</a:t>
            </a:r>
            <a:r>
              <a:rPr lang="ko-KR" altLang="en-US" sz="2400" dirty="0" smtClean="0"/>
              <a:t>을 통해 학습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분류</a:t>
            </a:r>
            <a:r>
              <a:rPr lang="en-US" altLang="ko-KR" sz="2400" dirty="0" smtClean="0"/>
              <a:t>: </a:t>
            </a:r>
            <a:r>
              <a:rPr lang="ko-KR" altLang="en-US" sz="2400" dirty="0" smtClean="0"/>
              <a:t>거래소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개인 지갑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도박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랜섬웨어</a:t>
            </a:r>
            <a:r>
              <a:rPr lang="ko-KR" altLang="en-US" sz="2400" dirty="0" smtClean="0"/>
              <a:t> 등 </a:t>
            </a:r>
            <a:r>
              <a:rPr lang="en-US" altLang="ko-KR" sz="2400" dirty="0" smtClean="0"/>
              <a:t>10</a:t>
            </a:r>
            <a:r>
              <a:rPr lang="ko-KR" altLang="en-US" sz="2400" dirty="0" smtClean="0"/>
              <a:t>개 항목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4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결과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약 </a:t>
            </a:r>
            <a:r>
              <a:rPr lang="en-US" altLang="ko-KR" sz="2400" dirty="0" smtClean="0"/>
              <a:t>77%</a:t>
            </a:r>
            <a:r>
              <a:rPr lang="ko-KR" altLang="en-US" sz="2400" dirty="0" smtClean="0"/>
              <a:t>의 정확도로 식별되지 않은 트랜잭션 분류가 가능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여러 개의 주소를 사용해 트랜잭션을 발생시키는 경우에도 분류 가능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35599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블록체인 익명성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468176" y="1292870"/>
            <a:ext cx="9690473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400" dirty="0" smtClean="0"/>
              <a:t>현실 세계의 신원과 블록체인 상의 주소의 연결점을 찾을 수 있는 곳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거래소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암호화폐를 실제 현금으로 환전하기 위한 장소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개인적인 권한으로는 정보에 대한 협조를 하지 않음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정부 차원의 개입이 필요</a:t>
            </a:r>
            <a:endParaRPr lang="en-US" altLang="ko-KR" sz="2400" dirty="0" smtClean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dirty="0" smtClean="0"/>
              <a:t>블록체인 정책적 문제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52251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186238" y="2014538"/>
            <a:ext cx="3971925" cy="2157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 smtClean="0">
                <a:solidFill>
                  <a:schemeClr val="tx1"/>
                </a:solidFill>
              </a:rPr>
              <a:t>감사합니다</a:t>
            </a:r>
            <a:endParaRPr lang="ko-KR" altLang="en-US" sz="5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547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6964" y="547097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2474785" y="3893258"/>
            <a:ext cx="775861" cy="778406"/>
            <a:chOff x="2414846" y="3561228"/>
            <a:chExt cx="1173840" cy="1177690"/>
          </a:xfrm>
        </p:grpSpPr>
        <p:sp>
          <p:nvSpPr>
            <p:cNvPr id="7" name="이등변 삼각형 6"/>
            <p:cNvSpPr/>
            <p:nvPr/>
          </p:nvSpPr>
          <p:spPr>
            <a:xfrm rot="16200000">
              <a:off x="2657010" y="3981192"/>
              <a:ext cx="525395" cy="34548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/>
            <p:cNvSpPr/>
            <p:nvPr/>
          </p:nvSpPr>
          <p:spPr>
            <a:xfrm>
              <a:off x="2966224" y="3968236"/>
              <a:ext cx="234175" cy="37139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원호 12"/>
            <p:cNvSpPr/>
            <p:nvPr/>
          </p:nvSpPr>
          <p:spPr>
            <a:xfrm rot="2650348">
              <a:off x="2504363" y="3714913"/>
              <a:ext cx="925552" cy="891566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원호 15"/>
            <p:cNvSpPr/>
            <p:nvPr/>
          </p:nvSpPr>
          <p:spPr>
            <a:xfrm rot="2650348">
              <a:off x="2414846" y="3561228"/>
              <a:ext cx="1173840" cy="1177690"/>
            </a:xfrm>
            <a:prstGeom prst="arc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94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6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6964" y="547097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2379" y="550758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134" y="4486998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89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1026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73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134" y="1729002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Owner\Desktop\man-user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17" y="3875920"/>
            <a:ext cx="1591488" cy="159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56" y="4385837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03" y="342896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Owner\Desktop\stor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71" y="4411702"/>
            <a:ext cx="966749" cy="96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958724" y="3256878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24120" y="1068973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B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857504" y="32516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C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746964" y="547097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062379" y="5507581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40134" y="4486998"/>
            <a:ext cx="168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 </a:t>
            </a:r>
            <a:r>
              <a:rPr lang="en-US" altLang="ko-KR" dirty="0" smtClean="0">
                <a:sym typeface="Wingdings" pitchFamily="2" charset="2"/>
              </a:rPr>
              <a:t> B 10 BTC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81709" y="4411702"/>
            <a:ext cx="73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==</a:t>
            </a:r>
            <a:endParaRPr lang="ko-KR" alt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7211123" y="4411702"/>
            <a:ext cx="7359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==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068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374737" y="2584207"/>
            <a:ext cx="3299599" cy="2583425"/>
            <a:chOff x="1374737" y="3256878"/>
            <a:chExt cx="3299599" cy="2583425"/>
          </a:xfrm>
        </p:grpSpPr>
        <p:pic>
          <p:nvPicPr>
            <p:cNvPr id="1026" name="Picture 2" descr="C:\Users\Owner\Desktop\man-user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4737" y="3875920"/>
              <a:ext cx="1591488" cy="15914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Owner\Desktop\stor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5574" y="4385837"/>
              <a:ext cx="966749" cy="9667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1958724" y="3256878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A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94004" y="5470971"/>
              <a:ext cx="1680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A </a:t>
              </a:r>
              <a:r>
                <a:rPr lang="en-US" altLang="ko-KR" dirty="0" smtClean="0">
                  <a:sym typeface="Wingdings" pitchFamily="2" charset="2"/>
                </a:rPr>
                <a:t> B 10 BTC</a:t>
              </a:r>
              <a:endParaRPr lang="ko-KR" altLang="en-US" dirty="0"/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74785" y="3893258"/>
              <a:ext cx="775861" cy="778406"/>
              <a:chOff x="2414846" y="3561228"/>
              <a:chExt cx="1173840" cy="1177690"/>
            </a:xfrm>
          </p:grpSpPr>
          <p:sp>
            <p:nvSpPr>
              <p:cNvPr id="18" name="이등변 삼각형 17"/>
              <p:cNvSpPr/>
              <p:nvPr/>
            </p:nvSpPr>
            <p:spPr>
              <a:xfrm rot="16200000">
                <a:off x="2657010" y="3981192"/>
                <a:ext cx="525395" cy="345487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/>
              <p:cNvSpPr/>
              <p:nvPr/>
            </p:nvSpPr>
            <p:spPr>
              <a:xfrm>
                <a:off x="2966224" y="3968236"/>
                <a:ext cx="234175" cy="37139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원호 19"/>
              <p:cNvSpPr/>
              <p:nvPr/>
            </p:nvSpPr>
            <p:spPr>
              <a:xfrm rot="2650348">
                <a:off x="2504363" y="3714913"/>
                <a:ext cx="925552" cy="891566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원호 20"/>
              <p:cNvSpPr/>
              <p:nvPr/>
            </p:nvSpPr>
            <p:spPr>
              <a:xfrm rot="2650348">
                <a:off x="2414846" y="3561228"/>
                <a:ext cx="1173840" cy="1177690"/>
              </a:xfrm>
              <a:prstGeom prst="arc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050" name="Picture 2" descr="C:\Users\Owner\Desktop\min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209" y="2534524"/>
            <a:ext cx="2928937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오른쪽 화살표 14"/>
          <p:cNvSpPr/>
          <p:nvPr/>
        </p:nvSpPr>
        <p:spPr>
          <a:xfrm>
            <a:off x="5163015" y="3785975"/>
            <a:ext cx="1962614" cy="68566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470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177776" y="3066585"/>
            <a:ext cx="3323063" cy="27208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2050" name="Picture 2" descr="C:\Users\Owner\Desktop\m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77" y="2534524"/>
            <a:ext cx="2928937" cy="292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84284" y="4251891"/>
            <a:ext cx="2510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 </a:t>
            </a:r>
            <a:r>
              <a:rPr lang="en-US" altLang="ko-KR" sz="2800" dirty="0" smtClean="0">
                <a:sym typeface="Wingdings" pitchFamily="2" charset="2"/>
              </a:rPr>
              <a:t> B 10 BTC</a:t>
            </a:r>
            <a:endParaRPr lang="ko-KR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442567" y="2315959"/>
            <a:ext cx="2793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0xrq65q21128g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1426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블록 체인</a:t>
            </a:r>
            <a:endParaRPr lang="ko-KR" altLang="en-US" dirty="0"/>
          </a:p>
        </p:txBody>
      </p:sp>
      <p:pic>
        <p:nvPicPr>
          <p:cNvPr id="2050" name="Picture 2" descr="C:\Users\Owner\Desktop\min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890" y="1751837"/>
            <a:ext cx="1948073" cy="19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1061909" y="3300761"/>
            <a:ext cx="2531326" cy="2319453"/>
            <a:chOff x="6177776" y="2315959"/>
            <a:chExt cx="3438248" cy="3471524"/>
          </a:xfrm>
        </p:grpSpPr>
        <p:sp>
          <p:nvSpPr>
            <p:cNvPr id="4" name="직사각형 3"/>
            <p:cNvSpPr/>
            <p:nvPr/>
          </p:nvSpPr>
          <p:spPr>
            <a:xfrm>
              <a:off x="6177776" y="3066585"/>
              <a:ext cx="3323063" cy="27208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999140" y="4251891"/>
              <a:ext cx="2616884" cy="5974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 </a:t>
              </a:r>
              <a:r>
                <a:rPr lang="en-US" altLang="ko-KR" sz="1400" dirty="0" smtClean="0">
                  <a:sym typeface="Wingdings" pitchFamily="2" charset="2"/>
                </a:rPr>
                <a:t> B 10 BTC</a:t>
              </a:r>
              <a:endParaRPr lang="ko-KR" altLang="en-US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2566" y="2315959"/>
              <a:ext cx="2793480" cy="5527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smtClean="0"/>
                <a:t>0xrq65q21128g</a:t>
              </a:r>
              <a:endParaRPr lang="ko-KR" altLang="en-US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34583" y="3802282"/>
            <a:ext cx="20072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Value 1</a:t>
            </a:r>
          </a:p>
          <a:p>
            <a:pPr algn="ctr"/>
            <a:r>
              <a:rPr lang="en-US" altLang="ko-KR" sz="2800" dirty="0" smtClean="0"/>
              <a:t>Value 2</a:t>
            </a:r>
          </a:p>
          <a:p>
            <a:pPr algn="ctr"/>
            <a:r>
              <a:rPr lang="en-US" altLang="ko-KR" sz="2800" dirty="0" smtClean="0"/>
              <a:t>Value 3</a:t>
            </a:r>
          </a:p>
          <a:p>
            <a:pPr algn="ctr"/>
            <a:r>
              <a:rPr lang="en-US" altLang="ko-KR" sz="2800" dirty="0" smtClean="0"/>
              <a:t>…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057220" y="433261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/>
              <a:t>+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441078" y="3802282"/>
            <a:ext cx="2334293" cy="1384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=  0x15351…</a:t>
            </a:r>
          </a:p>
          <a:p>
            <a:r>
              <a:rPr lang="en-US" altLang="ko-KR" sz="2800" dirty="0" smtClean="0"/>
              <a:t>=  0x9732…</a:t>
            </a:r>
          </a:p>
          <a:p>
            <a:r>
              <a:rPr lang="en-US" altLang="ko-KR" sz="2800" dirty="0" smtClean="0"/>
              <a:t>=  0x48612…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775371" y="1471137"/>
            <a:ext cx="2937440" cy="206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 smtClean="0"/>
              <a:t>Target:</a:t>
            </a:r>
          </a:p>
          <a:p>
            <a:pPr algn="ctr"/>
            <a:endParaRPr lang="en-US" altLang="ko-KR" sz="3200" dirty="0"/>
          </a:p>
          <a:p>
            <a:pPr algn="ctr"/>
            <a:r>
              <a:rPr lang="en-US" altLang="ko-KR" sz="3200" dirty="0" smtClean="0"/>
              <a:t>Find less than 0x13948…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84344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1122</Words>
  <Application>Microsoft Office PowerPoint</Application>
  <PresentationFormat>사용자 지정</PresentationFormat>
  <Paragraphs>409</Paragraphs>
  <Slides>35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7" baseType="lpstr">
      <vt:lpstr>CryptoCraft 테마</vt:lpstr>
      <vt:lpstr>제목 테마</vt:lpstr>
      <vt:lpstr>비트코인 주소 생성 및 익명화</vt:lpstr>
      <vt:lpstr>PowerPoint 프레젠테이션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블록 체인</vt:lpstr>
      <vt:lpstr>주소 생성</vt:lpstr>
      <vt:lpstr>주소 생성 – ui.cpp</vt:lpstr>
      <vt:lpstr>주소 생성 – main.cpp</vt:lpstr>
      <vt:lpstr>Base 58</vt:lpstr>
      <vt:lpstr>Base 58</vt:lpstr>
      <vt:lpstr>Base 58</vt:lpstr>
      <vt:lpstr>Base 58</vt:lpstr>
      <vt:lpstr>Base 58</vt:lpstr>
      <vt:lpstr>비트 코인 트랜잭션 </vt:lpstr>
      <vt:lpstr>비트 코인 트랜잭션 </vt:lpstr>
      <vt:lpstr>비트 코인 트랜잭션 </vt:lpstr>
      <vt:lpstr>비트 코인 트랜잭션 </vt:lpstr>
      <vt:lpstr>비트 코인 트랜잭션 </vt:lpstr>
      <vt:lpstr>블록체인 익명성</vt:lpstr>
      <vt:lpstr>블록체인 익명성</vt:lpstr>
      <vt:lpstr>블록체인 익명성</vt:lpstr>
      <vt:lpstr>블록체인 익명성</vt:lpstr>
      <vt:lpstr>블록체인 익명성</vt:lpstr>
      <vt:lpstr>블록체인 익명성</vt:lpstr>
      <vt:lpstr>블록체인 익명성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128</cp:revision>
  <dcterms:created xsi:type="dcterms:W3CDTF">2019-03-05T04:29:07Z</dcterms:created>
  <dcterms:modified xsi:type="dcterms:W3CDTF">2019-07-21T14:09:45Z</dcterms:modified>
</cp:coreProperties>
</file>