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8" r:id="rId3"/>
    <p:sldId id="264" r:id="rId4"/>
    <p:sldId id="265" r:id="rId5"/>
    <p:sldId id="289" r:id="rId6"/>
    <p:sldId id="291" r:id="rId7"/>
    <p:sldId id="327" r:id="rId8"/>
    <p:sldId id="275" r:id="rId9"/>
    <p:sldId id="269" r:id="rId10"/>
    <p:sldId id="288" r:id="rId11"/>
    <p:sldId id="325" r:id="rId12"/>
    <p:sldId id="278" r:id="rId13"/>
    <p:sldId id="279" r:id="rId14"/>
    <p:sldId id="284" r:id="rId15"/>
    <p:sldId id="280" r:id="rId16"/>
    <p:sldId id="285" r:id="rId17"/>
    <p:sldId id="281" r:id="rId18"/>
    <p:sldId id="286" r:id="rId19"/>
    <p:sldId id="282" r:id="rId20"/>
    <p:sldId id="283" r:id="rId21"/>
    <p:sldId id="287" r:id="rId22"/>
    <p:sldId id="324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276" r:id="rId56"/>
    <p:sldId id="326" r:id="rId57"/>
    <p:sldId id="272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수현 채" initials="수채" lastIdx="1" clrIdx="0">
    <p:extLst>
      <p:ext uri="{19B8F6BF-5375-455C-9EA6-DF929625EA0E}">
        <p15:presenceInfo xmlns:p15="http://schemas.microsoft.com/office/powerpoint/2012/main" userId="4f1476b872a005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9" autoAdjust="0"/>
    <p:restoredTop sz="87450" autoAdjust="0"/>
  </p:normalViewPr>
  <p:slideViewPr>
    <p:cSldViewPr snapToGrid="0">
      <p:cViewPr>
        <p:scale>
          <a:sx n="56" d="100"/>
          <a:sy n="56" d="100"/>
        </p:scale>
        <p:origin x="456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8BDB4-6031-41D8-8C0E-2BF47E787FA7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AFC81-9E5D-40F5-9F2B-93F4979DB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32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외적인 기능 </a:t>
            </a:r>
            <a:r>
              <a:rPr lang="en-US" altLang="ko-KR" dirty="0"/>
              <a:t>-&gt; </a:t>
            </a:r>
            <a:r>
              <a:rPr lang="ko-KR" altLang="en-US" dirty="0"/>
              <a:t>계획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05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962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게임의 큰 틀을 만드는 블록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 데이터에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1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개만 있을 수 있고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게임제목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변수의 초기화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게임의 최종 점수를 정할 수 있음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484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스테이지 블록은 게임의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페이즈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(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장면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)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들을 모아 놓은 단계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페이즈는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1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부터 시작해서 순서대로 진행이 되며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, -1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일때는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정규 엔딩 루트가 아닌 엑스트라 엔딩 루트를 설정 할 수 있음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582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3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화면상에 보여주는 지문부분 역할을 하고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스테이지 안에서 여러 분기를 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나누는 조건을 설정해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페이즈의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진입을 나눌 수 있음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페이즈의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조건은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페이즈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번호 순으로 진행되어 만약 해당하는 </a:t>
            </a:r>
            <a:r>
              <a:rPr lang="ko-KR" altLang="en-US" sz="1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페이즈가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없으면 게임이 종료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64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3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게임에서 보여지는 선택지를 설정하는 블록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이 선택지를 고르면 이동단계에 적힌 스테이지로 이동을 하고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, </a:t>
            </a: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변수 변화에</a:t>
            </a: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있는 변수를 수치만큼 변화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350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3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변수의 조건이나 변화를 지정해주는 블록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22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변수의 기본값과 속성을 정의하는 블록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가시성은 게임 내에서 변수의 노출을 정함</a:t>
            </a:r>
            <a:r>
              <a:rPr lang="en-US" altLang="ko-KR" sz="1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변수 만들기를 하면 여러 종류의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myparam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블록을 만들 수 있음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.</a:t>
            </a:r>
            <a:endParaRPr lang="en-US" altLang="ko-KR" sz="11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3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037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9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12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36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122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77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3863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035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088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27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41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742950" algn="ctr">
              <a:lnSpc>
                <a:spcPct val="150000"/>
              </a:lnSpc>
              <a:buAutoNum type="arabicPeriod"/>
            </a:pPr>
            <a:r>
              <a:rPr lang="ko-KR" altLang="en-US" sz="1200" b="1" dirty="0"/>
              <a:t>재시작 불가 </a:t>
            </a:r>
            <a:r>
              <a:rPr lang="en-US" altLang="ko-KR" sz="1200" b="1" dirty="0" err="1"/>
              <a:t>Save&amp;Load</a:t>
            </a:r>
            <a:r>
              <a:rPr lang="ko-KR" altLang="en-US" sz="1200" b="1" dirty="0"/>
              <a:t>안됨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 algn="ctr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 요소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925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09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5033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682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21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863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656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031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364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5000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55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indent="-742950" algn="ctr">
              <a:lnSpc>
                <a:spcPct val="150000"/>
              </a:lnSpc>
              <a:buAutoNum type="arabicPeriod"/>
            </a:pPr>
            <a:r>
              <a:rPr lang="ko-KR" altLang="en-US" sz="1200" b="1" dirty="0"/>
              <a:t>재시작 불가 </a:t>
            </a:r>
            <a:r>
              <a:rPr lang="en-US" altLang="ko-KR" sz="1200" b="1" dirty="0" err="1"/>
              <a:t>Save&amp;Load</a:t>
            </a:r>
            <a:r>
              <a:rPr lang="ko-KR" altLang="en-US" sz="1200" b="1" dirty="0"/>
              <a:t>안됨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742950" indent="-742950" algn="ctr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랜덤 요소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5908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7314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8811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5167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58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731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101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528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3803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5884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2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가공해서 </a:t>
            </a:r>
            <a:r>
              <a:rPr lang="ko-KR" altLang="en-US" dirty="0" err="1"/>
              <a:t>여렇게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1232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4985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3051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4685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952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0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95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049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077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AFC81-9E5D-40F5-9F2B-93F4979DB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38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61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4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0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07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84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6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70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56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9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EFC74-BCF9-4D2F-93BF-D1053BDA4388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468C-CCE9-4121-BCDF-E4E72CA40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651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3.125.172.123:3000/#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2852434" y="1268327"/>
            <a:ext cx="6487131" cy="4321346"/>
            <a:chOff x="3433483" y="1474988"/>
            <a:chExt cx="5638800" cy="3756238"/>
          </a:xfrm>
        </p:grpSpPr>
        <p:sp>
          <p:nvSpPr>
            <p:cNvPr id="4" name="자유형 3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3519055" y="2084256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3826435" y="423632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8231773" y="46655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5991" y="1719149"/>
              <a:ext cx="120073" cy="12007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501468" y="5143182"/>
              <a:ext cx="495091" cy="88044"/>
              <a:chOff x="7501468" y="5331072"/>
              <a:chExt cx="495091" cy="88044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7924559" y="5347116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7818787" y="5343105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4080661" y="1474988"/>
              <a:ext cx="283546" cy="80022"/>
              <a:chOff x="7501468" y="5331072"/>
              <a:chExt cx="283546" cy="80022"/>
            </a:xfrm>
          </p:grpSpPr>
          <p:sp>
            <p:nvSpPr>
              <p:cNvPr id="36" name="타원 35"/>
              <p:cNvSpPr/>
              <p:nvPr/>
            </p:nvSpPr>
            <p:spPr>
              <a:xfrm>
                <a:off x="7713014" y="5339094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7607241" y="5335083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7501468" y="5331072"/>
                <a:ext cx="72000" cy="72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3393793" y="2598715"/>
            <a:ext cx="543879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6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RougeWrite</a:t>
            </a:r>
            <a:endParaRPr lang="ko-KR" altLang="en-US" sz="7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378418" y="4855374"/>
            <a:ext cx="26491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담당교수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  <a:p>
            <a:pPr algn="ctr"/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지준 교수님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  <a:p>
            <a:pPr algn="ctr"/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1494052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박재훈 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  <a:p>
            <a:pPr algn="ctr"/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1494037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채수현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9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98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832929" y="1167121"/>
            <a:ext cx="325138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 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&amp;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엔진 설명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832929" y="1728226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F846DED-AE9F-4CFA-BF46-F68741C3A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540" y="2010844"/>
            <a:ext cx="5703384" cy="4372594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AAC6D7-CDE8-4637-804F-497C83FB77AA}"/>
              </a:ext>
            </a:extLst>
          </p:cNvPr>
          <p:cNvSpPr/>
          <p:nvPr/>
        </p:nvSpPr>
        <p:spPr>
          <a:xfrm>
            <a:off x="675076" y="2994086"/>
            <a:ext cx="5329146" cy="1900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게임을 만드는 툴의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Workspace</a:t>
            </a:r>
          </a:p>
          <a:p>
            <a:pPr>
              <a:lnSpc>
                <a:spcPct val="150000"/>
              </a:lnSpc>
            </a:pP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  <a:hlinkClick r:id="rId4"/>
              </a:rPr>
              <a:t>roguewrite.kro.kr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0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98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832929" y="1167121"/>
            <a:ext cx="325138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 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&amp;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엔진 설명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832929" y="1728226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3" y="2029228"/>
            <a:ext cx="6644640" cy="42443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864" y="2029228"/>
            <a:ext cx="4355227" cy="334901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4033203" y="2320413"/>
            <a:ext cx="3419649" cy="14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866968" y="3086516"/>
            <a:ext cx="3038167" cy="3646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5743027" y="5053781"/>
            <a:ext cx="1926134" cy="408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5743027" y="4242033"/>
            <a:ext cx="2024457" cy="469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1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98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832929" y="1167121"/>
            <a:ext cx="325138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 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&amp;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엔진 설명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832929" y="1728226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DE76AEA1-7766-4381-8847-A17C03453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23" y="2548999"/>
            <a:ext cx="3077893" cy="2952522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DD9B42-FD30-45F1-8D66-3A92DA81CF9C}"/>
              </a:ext>
            </a:extLst>
          </p:cNvPr>
          <p:cNvSpPr/>
          <p:nvPr/>
        </p:nvSpPr>
        <p:spPr>
          <a:xfrm>
            <a:off x="3825982" y="2234475"/>
            <a:ext cx="7945585" cy="2735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game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제목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text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스테이지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stage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배열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parameter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배열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점수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math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블록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525387C-4074-464B-B54A-15D7623536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371" y="3768507"/>
            <a:ext cx="687082" cy="37390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78070A5-9199-4D9F-B37E-6E2D0F9E36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17" y="3331708"/>
            <a:ext cx="798239" cy="39809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EA8E919-EFCF-4BEB-A4B4-EC76D7369B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87" y="4181118"/>
            <a:ext cx="1593115" cy="293253"/>
          </a:xfrm>
          <a:prstGeom prst="rect">
            <a:avLst/>
          </a:prstGeom>
        </p:spPr>
      </p:pic>
      <p:pic>
        <p:nvPicPr>
          <p:cNvPr id="42" name="그림 41" descr="스크린샷이(가) 표시된 사진&#10;&#10;자동 생성된 설명">
            <a:extLst>
              <a:ext uri="{FF2B5EF4-FFF2-40B4-BE49-F238E27FC236}">
                <a16:creationId xmlns:a16="http://schemas.microsoft.com/office/drawing/2014/main" id="{DCFB1A57-3CF1-4E04-994F-1D3FD2265B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10" y="4644956"/>
            <a:ext cx="556245" cy="1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29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98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832929" y="1167121"/>
            <a:ext cx="325138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 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&amp;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엔진 설명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832929" y="1728226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186A414-CFD0-46B8-93A5-70FFC5465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0" y="2905270"/>
            <a:ext cx="3841577" cy="209056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3DC26D-0558-44E0-A554-9B00C8B21208}"/>
              </a:ext>
            </a:extLst>
          </p:cNvPr>
          <p:cNvSpPr/>
          <p:nvPr/>
        </p:nvSpPr>
        <p:spPr>
          <a:xfrm>
            <a:off x="3931542" y="2908054"/>
            <a:ext cx="7945585" cy="190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stage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스테이지 번호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number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페이즈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phase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배열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88AAD86-79E8-44A5-88FC-28BB65F3A3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268" y="3983643"/>
            <a:ext cx="522712" cy="4351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248778-BBC4-48CC-A9AB-F6BD1E884F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523" y="4418807"/>
            <a:ext cx="732935" cy="78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7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E4DE551-8694-4D19-B546-EDB72F45D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84" y="246772"/>
            <a:ext cx="5737036" cy="651291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98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832929" y="1167121"/>
            <a:ext cx="325138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 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&amp;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엔진 설명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832929" y="1728226"/>
            <a:ext cx="49196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BDE4EDF1-604A-465B-95B2-6610282606B5}"/>
              </a:ext>
            </a:extLst>
          </p:cNvPr>
          <p:cNvSpPr/>
          <p:nvPr/>
        </p:nvSpPr>
        <p:spPr>
          <a:xfrm>
            <a:off x="5926238" y="671333"/>
            <a:ext cx="371793" cy="5359077"/>
          </a:xfrm>
          <a:prstGeom prst="leftBracket">
            <a:avLst>
              <a:gd name="adj" fmla="val 26984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4D634D-308C-4959-A7EA-A566A2EE3F89}"/>
              </a:ext>
            </a:extLst>
          </p:cNvPr>
          <p:cNvSpPr/>
          <p:nvPr/>
        </p:nvSpPr>
        <p:spPr>
          <a:xfrm>
            <a:off x="818501" y="2387983"/>
            <a:ext cx="4714198" cy="2091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5EF33-24ED-4774-A4C8-D664F3C9D87F}"/>
              </a:ext>
            </a:extLst>
          </p:cNvPr>
          <p:cNvSpPr txBox="1"/>
          <p:nvPr/>
        </p:nvSpPr>
        <p:spPr>
          <a:xfrm>
            <a:off x="1102291" y="2754775"/>
            <a:ext cx="4175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stage </a:t>
            </a:r>
            <a:r>
              <a:rPr lang="ko-KR" altLang="en-US" dirty="0"/>
              <a:t>블록이 게임 화면 전체를 의미함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Stage</a:t>
            </a:r>
            <a:r>
              <a:rPr lang="ko-KR" altLang="en-US" dirty="0"/>
              <a:t>에 </a:t>
            </a:r>
            <a:r>
              <a:rPr lang="ko-KR" altLang="en-US" dirty="0" err="1"/>
              <a:t>속해있는</a:t>
            </a:r>
            <a:r>
              <a:rPr lang="ko-KR" altLang="en-US" dirty="0"/>
              <a:t> </a:t>
            </a:r>
            <a:r>
              <a:rPr lang="en-US" altLang="ko-KR" dirty="0"/>
              <a:t>phase</a:t>
            </a:r>
            <a:r>
              <a:rPr lang="ko-KR" altLang="en-US" dirty="0"/>
              <a:t>를 현재 변수 상황에 맞게 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4F7BC9B2-9065-4F76-B484-68A14DDD3A56}"/>
              </a:ext>
            </a:extLst>
          </p:cNvPr>
          <p:cNvSpPr/>
          <p:nvPr/>
        </p:nvSpPr>
        <p:spPr>
          <a:xfrm rot="4104760" flipV="1">
            <a:off x="4177559" y="3167595"/>
            <a:ext cx="2654146" cy="2091420"/>
          </a:xfrm>
          <a:prstGeom prst="arc">
            <a:avLst>
              <a:gd name="adj1" fmla="val 15759341"/>
              <a:gd name="adj2" fmla="val 204696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77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98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832929" y="1167121"/>
            <a:ext cx="325138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 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&amp;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엔진 설명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832929" y="1728226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D1C39E-1312-4682-9A37-2267AE2CF236}"/>
              </a:ext>
            </a:extLst>
          </p:cNvPr>
          <p:cNvSpPr/>
          <p:nvPr/>
        </p:nvSpPr>
        <p:spPr>
          <a:xfrm>
            <a:off x="3931542" y="2661647"/>
            <a:ext cx="7945585" cy="2735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phase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페이즈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번호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number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내용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text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조건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set_param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배열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선택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choice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배열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9FB17D9-DDFA-4B77-B25E-0F0599DAB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24" y="2548999"/>
            <a:ext cx="3204130" cy="34414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6116E2C-8EDE-4399-86F1-BA4AC6086B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505" y="3672804"/>
            <a:ext cx="596230" cy="49636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503E068-9413-4685-BF75-E398B79D9F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638" y="4080578"/>
            <a:ext cx="995299" cy="4963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2F4506E-AEC8-4AFA-B422-019162B92D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20" y="4498670"/>
            <a:ext cx="2034967" cy="47832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E467F0B-711B-4EDF-9611-120627EBAB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557" y="4940217"/>
            <a:ext cx="900126" cy="8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1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E4DE551-8694-4D19-B546-EDB72F45D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84" y="246772"/>
            <a:ext cx="5737036" cy="651291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98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832929" y="1167121"/>
            <a:ext cx="325138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 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&amp;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엔진 설명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id="{19776464-2658-40C7-94A1-C15479943730}"/>
              </a:ext>
            </a:extLst>
          </p:cNvPr>
          <p:cNvSpPr/>
          <p:nvPr/>
        </p:nvSpPr>
        <p:spPr>
          <a:xfrm>
            <a:off x="5926238" y="861874"/>
            <a:ext cx="371793" cy="4184688"/>
          </a:xfrm>
          <a:prstGeom prst="leftBracket">
            <a:avLst>
              <a:gd name="adj" fmla="val 26984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E65BA0C-9084-458E-9DFD-D58759EFCF45}"/>
              </a:ext>
            </a:extLst>
          </p:cNvPr>
          <p:cNvCxnSpPr>
            <a:cxnSpLocks/>
          </p:cNvCxnSpPr>
          <p:nvPr/>
        </p:nvCxnSpPr>
        <p:spPr>
          <a:xfrm>
            <a:off x="832929" y="1728226"/>
            <a:ext cx="49196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36C86C1-2F3E-40E0-951A-7723B41D8E23}"/>
              </a:ext>
            </a:extLst>
          </p:cNvPr>
          <p:cNvCxnSpPr>
            <a:cxnSpLocks/>
          </p:cNvCxnSpPr>
          <p:nvPr/>
        </p:nvCxnSpPr>
        <p:spPr>
          <a:xfrm>
            <a:off x="832929" y="1728226"/>
            <a:ext cx="49196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89E8FD-82EE-4DDF-9366-75EAF606E805}"/>
              </a:ext>
            </a:extLst>
          </p:cNvPr>
          <p:cNvSpPr/>
          <p:nvPr/>
        </p:nvSpPr>
        <p:spPr>
          <a:xfrm>
            <a:off x="818501" y="2387983"/>
            <a:ext cx="4714198" cy="20914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251069-F5F1-448D-9F3A-4B563FE352DD}"/>
              </a:ext>
            </a:extLst>
          </p:cNvPr>
          <p:cNvSpPr txBox="1"/>
          <p:nvPr/>
        </p:nvSpPr>
        <p:spPr>
          <a:xfrm>
            <a:off x="1087717" y="3015220"/>
            <a:ext cx="4175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조건에 맞게 선택된 </a:t>
            </a:r>
            <a:r>
              <a:rPr lang="en-US" altLang="ko-KR" dirty="0"/>
              <a:t>phase</a:t>
            </a:r>
            <a:r>
              <a:rPr lang="ko-KR" altLang="en-US" dirty="0"/>
              <a:t>블록은 현재 </a:t>
            </a:r>
            <a:r>
              <a:rPr lang="en-US" altLang="ko-KR" dirty="0"/>
              <a:t>stage</a:t>
            </a:r>
            <a:r>
              <a:rPr lang="ko-KR" altLang="en-US" dirty="0"/>
              <a:t>에서 </a:t>
            </a:r>
            <a:r>
              <a:rPr lang="en-US" altLang="ko-KR" dirty="0"/>
              <a:t>phase</a:t>
            </a:r>
            <a:r>
              <a:rPr lang="ko-KR" altLang="en-US" dirty="0"/>
              <a:t>블록에 있는 </a:t>
            </a:r>
            <a:endParaRPr lang="en-US" altLang="ko-KR" dirty="0"/>
          </a:p>
          <a:p>
            <a:r>
              <a:rPr lang="ko-KR" altLang="en-US" dirty="0"/>
              <a:t>지문이나 선택지를 출력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49956FB7-0C3A-4F51-A05D-92583114544C}"/>
              </a:ext>
            </a:extLst>
          </p:cNvPr>
          <p:cNvSpPr/>
          <p:nvPr/>
        </p:nvSpPr>
        <p:spPr>
          <a:xfrm rot="1057344" flipV="1">
            <a:off x="3583301" y="2811961"/>
            <a:ext cx="2654146" cy="2091420"/>
          </a:xfrm>
          <a:prstGeom prst="arc">
            <a:avLst>
              <a:gd name="adj1" fmla="val 14030116"/>
              <a:gd name="adj2" fmla="val 2000941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24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98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832929" y="1167121"/>
            <a:ext cx="325138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 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&amp;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엔진 설명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832929" y="1728226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43E34C-FDB7-4BBF-AB46-6D590FD61464}"/>
              </a:ext>
            </a:extLst>
          </p:cNvPr>
          <p:cNvSpPr/>
          <p:nvPr/>
        </p:nvSpPr>
        <p:spPr>
          <a:xfrm>
            <a:off x="3857674" y="2602872"/>
            <a:ext cx="7945585" cy="2735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choice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조건 번호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number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이동 단계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number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내용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text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변수 변화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set_param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블록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C4B808-A398-4336-917A-5D76884BE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5" y="2744401"/>
            <a:ext cx="3151615" cy="28080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5BA43B-1E03-46BB-8035-3F9A80A096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345" y="3660880"/>
            <a:ext cx="634989" cy="5286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E80E02-9C82-4927-9C6F-36726D9065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220" y="4068510"/>
            <a:ext cx="626749" cy="5217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61DA56-74F1-445D-A515-1E0C9202B7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75" y="4462857"/>
            <a:ext cx="1046239" cy="5217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DFE24F-81D2-47BC-89A1-937A543938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839" y="4984632"/>
            <a:ext cx="1684336" cy="39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1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E4DE551-8694-4D19-B546-EDB72F45D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84" y="246772"/>
            <a:ext cx="5737036" cy="651291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98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832929" y="1167121"/>
            <a:ext cx="325138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 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&amp;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엔진 설명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62A1D8-7ECA-44B3-91B2-67EBFDE2F000}"/>
              </a:ext>
            </a:extLst>
          </p:cNvPr>
          <p:cNvCxnSpPr>
            <a:cxnSpLocks/>
          </p:cNvCxnSpPr>
          <p:nvPr/>
        </p:nvCxnSpPr>
        <p:spPr>
          <a:xfrm>
            <a:off x="832929" y="1728226"/>
            <a:ext cx="49196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C1A1C31C-6509-4B67-9C66-920411E3408B}"/>
              </a:ext>
            </a:extLst>
          </p:cNvPr>
          <p:cNvSpPr/>
          <p:nvPr/>
        </p:nvSpPr>
        <p:spPr>
          <a:xfrm>
            <a:off x="5937813" y="5058136"/>
            <a:ext cx="284000" cy="854777"/>
          </a:xfrm>
          <a:prstGeom prst="leftBracket">
            <a:avLst>
              <a:gd name="adj" fmla="val 7136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963A17-CE1E-413C-8444-1925834C2127}"/>
              </a:ext>
            </a:extLst>
          </p:cNvPr>
          <p:cNvSpPr/>
          <p:nvPr/>
        </p:nvSpPr>
        <p:spPr>
          <a:xfrm>
            <a:off x="818501" y="2285908"/>
            <a:ext cx="4714198" cy="2630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5E64A6-1775-432F-ABBD-AB591562E9C1}"/>
              </a:ext>
            </a:extLst>
          </p:cNvPr>
          <p:cNvSpPr txBox="1"/>
          <p:nvPr/>
        </p:nvSpPr>
        <p:spPr>
          <a:xfrm>
            <a:off x="1102291" y="2660175"/>
            <a:ext cx="4175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choice </a:t>
            </a:r>
            <a:r>
              <a:rPr lang="ko-KR" altLang="en-US" dirty="0"/>
              <a:t>블록은 해당 상황에 대한 플레이어가 선택할 수 있는 선택지를 의미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선택지를 고르면 그 선택지에 맞는 </a:t>
            </a:r>
            <a:r>
              <a:rPr lang="en-US" altLang="ko-KR" dirty="0"/>
              <a:t>choice</a:t>
            </a:r>
            <a:r>
              <a:rPr lang="ko-KR" altLang="en-US" dirty="0"/>
              <a:t>블록의 변수변화와 </a:t>
            </a:r>
            <a:r>
              <a:rPr lang="en-US" altLang="ko-KR" dirty="0"/>
              <a:t>stage </a:t>
            </a:r>
            <a:r>
              <a:rPr lang="ko-KR" altLang="en-US" dirty="0"/>
              <a:t>이동 정보에 맞춰 다음 </a:t>
            </a:r>
            <a:r>
              <a:rPr lang="en-US" altLang="ko-KR" dirty="0"/>
              <a:t>stage</a:t>
            </a:r>
            <a:r>
              <a:rPr lang="ko-KR" altLang="en-US" dirty="0"/>
              <a:t>의 </a:t>
            </a:r>
            <a:r>
              <a:rPr lang="en-US" altLang="ko-KR" dirty="0"/>
              <a:t>phase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E6B3F6B8-E945-47A4-B004-600D7B0EFB4F}"/>
              </a:ext>
            </a:extLst>
          </p:cNvPr>
          <p:cNvSpPr/>
          <p:nvPr/>
        </p:nvSpPr>
        <p:spPr>
          <a:xfrm rot="3014477" flipV="1">
            <a:off x="3679611" y="3350023"/>
            <a:ext cx="2654146" cy="2091420"/>
          </a:xfrm>
          <a:prstGeom prst="arc">
            <a:avLst>
              <a:gd name="adj1" fmla="val 15759341"/>
              <a:gd name="adj2" fmla="val 20667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09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98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832929" y="1167121"/>
            <a:ext cx="325138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 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&amp;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엔진 설명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832929" y="1728226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651F9A0E-56B8-4274-894E-CB8548426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149" y="2132992"/>
            <a:ext cx="972916" cy="80996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F2A083C-254C-498C-B9EC-2D74C2759A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8" y="1967467"/>
            <a:ext cx="2119486" cy="105701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D6AC0E2-150F-4248-AC94-B6BBF1A17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52" y="2990569"/>
            <a:ext cx="5638700" cy="1325386"/>
          </a:xfrm>
          <a:prstGeom prst="rect">
            <a:avLst/>
          </a:prstGeom>
        </p:spPr>
      </p:pic>
      <p:pic>
        <p:nvPicPr>
          <p:cNvPr id="28" name="그림 27" descr="스크린샷이(가) 표시된 사진&#10;&#10;자동 생성된 설명">
            <a:extLst>
              <a:ext uri="{FF2B5EF4-FFF2-40B4-BE49-F238E27FC236}">
                <a16:creationId xmlns:a16="http://schemas.microsoft.com/office/drawing/2014/main" id="{72DF93D2-BB84-4323-BB1D-03258F1932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935" y="2148601"/>
            <a:ext cx="2218557" cy="79435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CD595C-2606-484D-B640-9D5CBCAEBEB9}"/>
              </a:ext>
            </a:extLst>
          </p:cNvPr>
          <p:cNvSpPr/>
          <p:nvPr/>
        </p:nvSpPr>
        <p:spPr>
          <a:xfrm>
            <a:off x="2759773" y="2280212"/>
            <a:ext cx="2791215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text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79F6435-0A5D-4DC4-B578-FA16D9E1B4C6}"/>
              </a:ext>
            </a:extLst>
          </p:cNvPr>
          <p:cNvSpPr/>
          <p:nvPr/>
        </p:nvSpPr>
        <p:spPr>
          <a:xfrm>
            <a:off x="5197032" y="2196213"/>
            <a:ext cx="2791215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number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D004991-02EE-4064-8BFD-7D962F9884D0}"/>
              </a:ext>
            </a:extLst>
          </p:cNvPr>
          <p:cNvSpPr/>
          <p:nvPr/>
        </p:nvSpPr>
        <p:spPr>
          <a:xfrm>
            <a:off x="9432227" y="2056798"/>
            <a:ext cx="1936961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math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사칙연산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6374BA-7D3F-4035-8EAA-6BDE3E054F6A}"/>
              </a:ext>
            </a:extLst>
          </p:cNvPr>
          <p:cNvSpPr/>
          <p:nvPr/>
        </p:nvSpPr>
        <p:spPr>
          <a:xfrm>
            <a:off x="848868" y="4047588"/>
            <a:ext cx="10811223" cy="1904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set_param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변수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myparam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이상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이하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number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, math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2A7FF262-DC93-4908-8EBD-CE1752D68FB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54" y="5083742"/>
            <a:ext cx="1422956" cy="51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9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509247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7867" y="2903515"/>
            <a:ext cx="3233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24752" y="3672956"/>
            <a:ext cx="285974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/>
          <p:cNvSpPr txBox="1"/>
          <p:nvPr/>
        </p:nvSpPr>
        <p:spPr>
          <a:xfrm>
            <a:off x="5069490" y="563985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1</a:t>
            </a:r>
            <a:endParaRPr lang="ko-KR" altLang="en-US" sz="287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7883" y="343990"/>
            <a:ext cx="2300951" cy="1442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소개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개발 주제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Light" panose="020B0306030504020204" pitchFamily="34" charset="0"/>
            </a:endParaRP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 Rogue-lite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의 특징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Light" panose="020B03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9490" y="2660250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2</a:t>
            </a:r>
            <a:endParaRPr lang="ko-KR" altLang="en-US" sz="287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7883" y="2556005"/>
            <a:ext cx="2515432" cy="1442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개발 기능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툴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&amp;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엔진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)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개발 기능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사이트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69490" y="4721499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3</a:t>
            </a:r>
            <a:endParaRPr lang="ko-KR" altLang="en-US" sz="287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7883" y="4663552"/>
            <a:ext cx="1789592" cy="1442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개발 일정</a:t>
            </a: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 개발 일정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Light" panose="020B0306030504020204" pitchFamily="34" charset="0"/>
            </a:endParaRPr>
          </a:p>
          <a:p>
            <a:pPr marL="268288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 개선 세부사항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809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98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832929" y="1167121"/>
            <a:ext cx="325138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 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&amp;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엔진 설명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832929" y="1728226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D9E45F-94C8-419B-81D0-F3AD811EC7F6}"/>
              </a:ext>
            </a:extLst>
          </p:cNvPr>
          <p:cNvSpPr/>
          <p:nvPr/>
        </p:nvSpPr>
        <p:spPr>
          <a:xfrm>
            <a:off x="832929" y="2942565"/>
            <a:ext cx="7945585" cy="2273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parameter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변수 이름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</a:t>
            </a:r>
            <a:r>
              <a:rPr lang="en-US" altLang="ko-KR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myparam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기본값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number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가시성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input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: true, false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97C39A-1908-4599-B9C6-7863BB3F5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29" y="1875758"/>
            <a:ext cx="5795492" cy="10668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095540-015B-43CA-B8FA-E41465D9F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889" y="2603311"/>
            <a:ext cx="3028843" cy="10869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D753136-DEAE-456F-A309-1775934B41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11" y="4290415"/>
            <a:ext cx="684758" cy="570070"/>
          </a:xfrm>
          <a:prstGeom prst="rect">
            <a:avLst/>
          </a:prstGeom>
        </p:spPr>
      </p:pic>
      <p:pic>
        <p:nvPicPr>
          <p:cNvPr id="17" name="그림 16" descr="개체이(가) 표시된 사진&#10;&#10;자동 생성된 설명">
            <a:extLst>
              <a:ext uri="{FF2B5EF4-FFF2-40B4-BE49-F238E27FC236}">
                <a16:creationId xmlns:a16="http://schemas.microsoft.com/office/drawing/2014/main" id="{F3B11AB4-3D3F-401B-9D8B-AD053BCF1B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044" y="1875758"/>
            <a:ext cx="2768799" cy="789175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D81FF99-6B53-4EB4-8269-DFFD3B478C43}"/>
              </a:ext>
            </a:extLst>
          </p:cNvPr>
          <p:cNvSpPr/>
          <p:nvPr/>
        </p:nvSpPr>
        <p:spPr>
          <a:xfrm>
            <a:off x="7597366" y="3876159"/>
            <a:ext cx="435362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myparam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564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E4DE551-8694-4D19-B546-EDB72F45D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084" y="246772"/>
            <a:ext cx="5737036" cy="651291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98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832929" y="1167121"/>
            <a:ext cx="325138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 툴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&amp;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엔진 설명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362A1D8-7ECA-44B3-91B2-67EBFDE2F000}"/>
              </a:ext>
            </a:extLst>
          </p:cNvPr>
          <p:cNvCxnSpPr>
            <a:cxnSpLocks/>
          </p:cNvCxnSpPr>
          <p:nvPr/>
        </p:nvCxnSpPr>
        <p:spPr>
          <a:xfrm>
            <a:off x="832929" y="1728226"/>
            <a:ext cx="491968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C1A1C31C-6509-4B67-9C66-920411E3408B}"/>
              </a:ext>
            </a:extLst>
          </p:cNvPr>
          <p:cNvSpPr/>
          <p:nvPr/>
        </p:nvSpPr>
        <p:spPr>
          <a:xfrm>
            <a:off x="6035916" y="6084704"/>
            <a:ext cx="237561" cy="674985"/>
          </a:xfrm>
          <a:prstGeom prst="leftBracket">
            <a:avLst>
              <a:gd name="adj" fmla="val 351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963A17-CE1E-413C-8444-1925834C2127}"/>
              </a:ext>
            </a:extLst>
          </p:cNvPr>
          <p:cNvSpPr/>
          <p:nvPr/>
        </p:nvSpPr>
        <p:spPr>
          <a:xfrm>
            <a:off x="962360" y="2922517"/>
            <a:ext cx="4714198" cy="2630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5E64A6-1775-432F-ABBD-AB591562E9C1}"/>
              </a:ext>
            </a:extLst>
          </p:cNvPr>
          <p:cNvSpPr txBox="1"/>
          <p:nvPr/>
        </p:nvSpPr>
        <p:spPr>
          <a:xfrm>
            <a:off x="1231576" y="3227955"/>
            <a:ext cx="4175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game </a:t>
            </a:r>
            <a:r>
              <a:rPr lang="ko-KR" altLang="en-US" dirty="0"/>
              <a:t>블록의 </a:t>
            </a:r>
            <a:r>
              <a:rPr lang="en-US" altLang="ko-KR" dirty="0"/>
              <a:t>parameter </a:t>
            </a:r>
            <a:r>
              <a:rPr lang="ko-KR" altLang="en-US" dirty="0"/>
              <a:t>블록에 </a:t>
            </a:r>
            <a:endParaRPr lang="en-US" altLang="ko-KR" dirty="0"/>
          </a:p>
          <a:p>
            <a:r>
              <a:rPr lang="ko-KR" altLang="en-US" dirty="0" err="1"/>
              <a:t>정해놓은</a:t>
            </a:r>
            <a:r>
              <a:rPr lang="ko-KR" altLang="en-US" dirty="0"/>
              <a:t> 변수의 기본값과 게임이 </a:t>
            </a:r>
            <a:endParaRPr lang="en-US" altLang="ko-KR" dirty="0"/>
          </a:p>
          <a:p>
            <a:r>
              <a:rPr lang="ko-KR" altLang="en-US" dirty="0"/>
              <a:t>진행되면서 바뀌는 변수의 변화를 선</a:t>
            </a:r>
            <a:endParaRPr lang="en-US" altLang="ko-KR" dirty="0"/>
          </a:p>
          <a:p>
            <a:r>
              <a:rPr lang="ko-KR" altLang="en-US" dirty="0"/>
              <a:t>택지를 고를 때 마다 변화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parameter</a:t>
            </a:r>
            <a:r>
              <a:rPr lang="ko-KR" altLang="en-US" dirty="0"/>
              <a:t> 블록에서 가시성을 </a:t>
            </a:r>
            <a:r>
              <a:rPr lang="en-US" altLang="ko-KR" dirty="0"/>
              <a:t>false</a:t>
            </a:r>
            <a:r>
              <a:rPr lang="ko-KR" altLang="en-US" dirty="0"/>
              <a:t>로 설정했으면 출력되지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E6B3F6B8-E945-47A4-B004-600D7B0EFB4F}"/>
              </a:ext>
            </a:extLst>
          </p:cNvPr>
          <p:cNvSpPr/>
          <p:nvPr/>
        </p:nvSpPr>
        <p:spPr>
          <a:xfrm rot="3629210" flipV="1">
            <a:off x="3979922" y="4146490"/>
            <a:ext cx="2654146" cy="2091420"/>
          </a:xfrm>
          <a:prstGeom prst="arc">
            <a:avLst>
              <a:gd name="adj1" fmla="val 15759341"/>
              <a:gd name="adj2" fmla="val 206672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12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3837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07332" y="1866508"/>
            <a:ext cx="418576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/>
              <a:t>게시판 생성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 err="1"/>
              <a:t>임시저장</a:t>
            </a:r>
            <a:r>
              <a:rPr lang="ko-KR" altLang="en-US" sz="2400" dirty="0"/>
              <a:t> 및 </a:t>
            </a:r>
            <a:r>
              <a:rPr lang="ko-KR" altLang="en-US" sz="2400" dirty="0" err="1"/>
              <a:t>작업목록</a:t>
            </a:r>
            <a:r>
              <a:rPr lang="ko-KR" altLang="en-US" sz="2400" dirty="0"/>
              <a:t> 관리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타 게임에 대해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 err="1"/>
              <a:t>블록게시판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 err="1"/>
              <a:t>어드민</a:t>
            </a:r>
            <a:r>
              <a:rPr lang="ko-KR" altLang="en-US" sz="2400" dirty="0"/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3530672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5979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게시판 생성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23" y="2027430"/>
            <a:ext cx="6576027" cy="30630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17719" y="3393649"/>
            <a:ext cx="4368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업로드 한 게임의 추천</a:t>
            </a:r>
            <a:r>
              <a:rPr lang="en-US" altLang="ko-KR" dirty="0"/>
              <a:t>/</a:t>
            </a:r>
            <a:r>
              <a:rPr lang="ko-KR" altLang="en-US" dirty="0" err="1"/>
              <a:t>비추천</a:t>
            </a:r>
            <a:r>
              <a:rPr lang="ko-KR" altLang="en-US" dirty="0"/>
              <a:t> 비율이</a:t>
            </a:r>
            <a:endParaRPr lang="en-US" altLang="ko-KR" dirty="0"/>
          </a:p>
          <a:p>
            <a:r>
              <a:rPr lang="ko-KR" altLang="en-US" dirty="0"/>
              <a:t>일정 이상이 될 경우 해당 게임의 게시판</a:t>
            </a:r>
            <a:endParaRPr lang="en-US" altLang="ko-KR" dirty="0"/>
          </a:p>
          <a:p>
            <a:r>
              <a:rPr lang="ko-KR" altLang="en-US" dirty="0"/>
              <a:t>생성 요청이 가능해짐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1831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5979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게시판 생성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1" y="1995077"/>
            <a:ext cx="4511846" cy="308293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710463" y="3265365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조건이 만족되면 게임 </a:t>
            </a:r>
            <a:r>
              <a:rPr lang="ko-KR" altLang="en-US" dirty="0" err="1"/>
              <a:t>개발자한테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게시판 생성 요청</a:t>
            </a:r>
            <a:r>
              <a:rPr lang="en-US" altLang="ko-KR" dirty="0"/>
              <a:t>‘ </a:t>
            </a:r>
            <a:r>
              <a:rPr lang="ko-KR" altLang="en-US" dirty="0"/>
              <a:t>버튼이 생김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1485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5979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게시판 생성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633477" y="3139374"/>
            <a:ext cx="45255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 요청된 게임의 경우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어드민으로</a:t>
            </a:r>
            <a:r>
              <a:rPr lang="ko-KR" altLang="en-US" dirty="0"/>
              <a:t> 로그인했을 때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게시판 생성 요청 수락</a:t>
            </a:r>
            <a:r>
              <a:rPr lang="en-US" altLang="ko-KR" dirty="0"/>
              <a:t>‘ </a:t>
            </a:r>
            <a:r>
              <a:rPr lang="ko-KR" altLang="en-US" dirty="0"/>
              <a:t>버튼이 보이게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44" y="2696268"/>
            <a:ext cx="4706732" cy="180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8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5979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게시판 생성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476776" y="3016080"/>
            <a:ext cx="3892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생성이 수락될 경우 서브게시판에서</a:t>
            </a:r>
            <a:endParaRPr lang="en-US" altLang="ko-KR" dirty="0"/>
          </a:p>
          <a:p>
            <a:r>
              <a:rPr lang="ko-KR" altLang="en-US" dirty="0"/>
              <a:t>해당 게시판 확인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게시판은 가나다 순으로 정렬됨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23" y="2142016"/>
            <a:ext cx="6647541" cy="294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49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5979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게시판 생성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67326" y="3379751"/>
            <a:ext cx="505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게시판을 </a:t>
            </a:r>
            <a:r>
              <a:rPr lang="ko-KR" altLang="en-US" dirty="0" err="1"/>
              <a:t>즐겨찾기에</a:t>
            </a:r>
            <a:r>
              <a:rPr lang="ko-KR" altLang="en-US" dirty="0"/>
              <a:t> 추가할 경우</a:t>
            </a:r>
            <a:endParaRPr lang="en-US" altLang="ko-KR" dirty="0"/>
          </a:p>
          <a:p>
            <a:r>
              <a:rPr lang="ko-KR" altLang="en-US" dirty="0"/>
              <a:t>서브게시판의 </a:t>
            </a:r>
            <a:r>
              <a:rPr lang="en-US" altLang="ko-KR" dirty="0"/>
              <a:t>‘</a:t>
            </a:r>
            <a:r>
              <a:rPr lang="ko-KR" altLang="en-US" dirty="0" err="1"/>
              <a:t>즐겨찾는</a:t>
            </a:r>
            <a:r>
              <a:rPr lang="ko-KR" altLang="en-US" dirty="0"/>
              <a:t> 게시판</a:t>
            </a:r>
            <a:r>
              <a:rPr lang="en-US" altLang="ko-KR" dirty="0"/>
              <a:t>‘</a:t>
            </a:r>
            <a:r>
              <a:rPr lang="ko-KR" altLang="en-US" dirty="0"/>
              <a:t>에서 확인 가능</a:t>
            </a:r>
            <a:r>
              <a:rPr lang="en-US" altLang="ko-KR" dirty="0"/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6" y="2420420"/>
            <a:ext cx="6364350" cy="239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87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5979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게시판 생성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939045" y="2865760"/>
            <a:ext cx="49119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게시판 내에서 제목 옆의 ☆ 모양을 눌러서</a:t>
            </a:r>
            <a:endParaRPr lang="en-US" altLang="ko-KR" dirty="0"/>
          </a:p>
          <a:p>
            <a:r>
              <a:rPr lang="ko-KR" altLang="en-US" dirty="0" err="1"/>
              <a:t>즐겨찾기에</a:t>
            </a:r>
            <a:r>
              <a:rPr lang="ko-KR" altLang="en-US" dirty="0"/>
              <a:t> 추가할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</a:t>
            </a:r>
            <a:r>
              <a:rPr lang="ko-KR" altLang="en-US" dirty="0"/>
              <a:t> 게시판에서 게임으로 이동할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5" y="2116025"/>
            <a:ext cx="6324009" cy="285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2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5979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게시판 생성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39045" y="3325675"/>
            <a:ext cx="476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게임으로부터 게시판으로도 이동 가능</a:t>
            </a:r>
            <a:r>
              <a:rPr lang="en-US" altLang="ko-KR" dirty="0"/>
              <a:t>.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6" y="2149312"/>
            <a:ext cx="6319616" cy="293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214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소개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16055" y="1532861"/>
            <a:ext cx="7619254" cy="4057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Open Sans Light" panose="020B0306030504020204" pitchFamily="34" charset="0"/>
              </a:rPr>
              <a:t>  </a:t>
            </a:r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Open Sans Light" panose="020B0306030504020204" pitchFamily="34" charset="0"/>
              </a:rPr>
              <a:t>게임제작 </a:t>
            </a:r>
            <a:r>
              <a:rPr lang="en-US" altLang="ko-KR" sz="3200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Open Sans Light" panose="020B0306030504020204" pitchFamily="34" charset="0"/>
              </a:rPr>
              <a:t>+ </a:t>
            </a:r>
            <a:r>
              <a:rPr lang="ko-KR" altLang="en-US" sz="3200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Open Sans Light" panose="020B0306030504020204" pitchFamily="34" charset="0"/>
              </a:rPr>
              <a:t>사이트 플랫폼</a:t>
            </a:r>
            <a:endParaRPr lang="en-US" altLang="ko-KR" sz="2400" dirty="0">
              <a:latin typeface="Noto Sans CJK KR Bold" panose="020B0800000000000000" pitchFamily="34" charset="-127"/>
              <a:ea typeface="Noto Sans CJK KR Bold" panose="020B0800000000000000" pitchFamily="34" charset="-127"/>
              <a:cs typeface="Open Sans Light" panose="020B0306030504020204" pitchFamily="34" charset="0"/>
            </a:endParaRPr>
          </a:p>
          <a:p>
            <a:pPr marL="627063" lvl="1" indent="-1698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게시판 기능과 게임제작의 기능을 지원하는 플랫폼</a:t>
            </a:r>
            <a:endParaRPr lang="en-US" altLang="ko-KR" sz="2000" dirty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  <a:p>
            <a:pPr marL="627063" lvl="1" indent="-1698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로그라이트의</a:t>
            </a:r>
            <a:r>
              <a:rPr lang="ko-KR" altLang="en-US" sz="20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장르를 채용한 게임의 툴을 제공</a:t>
            </a:r>
            <a:endParaRPr lang="en-US" altLang="ko-KR" sz="2000" dirty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  <a:p>
            <a:pPr marL="627063" lvl="1" indent="-1698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만든 게임을 게시판에 올려 교류하고</a:t>
            </a:r>
            <a:r>
              <a:rPr lang="en-US" altLang="ko-KR" sz="20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,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</a:t>
            </a:r>
            <a:r>
              <a:rPr lang="ko-KR" altLang="en-US" sz="20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수정과 피드백을 </a:t>
            </a:r>
            <a:r>
              <a:rPr lang="ko-KR" altLang="en-US" sz="2000" dirty="0" err="1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해나가는</a:t>
            </a:r>
            <a:r>
              <a:rPr lang="ko-KR" altLang="en-US" sz="20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방식</a:t>
            </a:r>
            <a:endParaRPr lang="en-US" altLang="ko-KR" sz="2000" dirty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  <a:p>
            <a:pPr marL="627063" lvl="1" indent="-1698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게임 제작 방법을 이해하면 간단히 게임 제작 가능</a:t>
            </a:r>
            <a:endParaRPr lang="en-US" altLang="ko-KR" sz="2000" dirty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DFEF56D-E535-4495-961F-356A4A8FE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6" y="1389473"/>
            <a:ext cx="4391864" cy="489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60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845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임시저장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 및 작업 목록 관리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65981" y="3791089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제작 도중 </a:t>
            </a:r>
            <a:r>
              <a:rPr lang="ko-KR" altLang="en-US" dirty="0" err="1"/>
              <a:t>임시저장이</a:t>
            </a:r>
            <a:r>
              <a:rPr lang="ko-KR" altLang="en-US" dirty="0"/>
              <a:t> 가능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332" y="2072779"/>
            <a:ext cx="5273040" cy="34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28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845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임시저장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 및 작업 목록 관리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986872" y="3555419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임시저장할</a:t>
            </a:r>
            <a:r>
              <a:rPr lang="ko-KR" altLang="en-US" dirty="0"/>
              <a:t> 제목에 대한 설정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341" y="1173927"/>
            <a:ext cx="4545946" cy="498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64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845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임시저장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 및 작업 목록 관리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71714" y="3418274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임시저장된</a:t>
            </a:r>
            <a:r>
              <a:rPr lang="ko-KR" altLang="en-US" dirty="0"/>
              <a:t> 목록이 있을 경우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불러오기</a:t>
            </a:r>
            <a:r>
              <a:rPr lang="en-US" altLang="ko-KR" dirty="0"/>
              <a:t>‘</a:t>
            </a:r>
            <a:r>
              <a:rPr lang="ko-KR" altLang="en-US" dirty="0"/>
              <a:t> 버튼이 생김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1" y="3252620"/>
            <a:ext cx="5332571" cy="9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91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845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임시저장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 및 작업 목록 관리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71714" y="3418274"/>
            <a:ext cx="4650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버튼을 누르면 내 작업 목록이 나오고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원하는 작업 목록을 눌러서 불러올 수 있음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1" y="3249526"/>
            <a:ext cx="5731019" cy="98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7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845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임시저장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 및 작업 목록 관리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71714" y="3418274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불러오기를 했을 경우</a:t>
            </a:r>
            <a:endParaRPr lang="en-US" altLang="ko-KR" dirty="0"/>
          </a:p>
          <a:p>
            <a:r>
              <a:rPr lang="ko-KR" altLang="en-US" dirty="0"/>
              <a:t>덧붙이기 버튼이 생기게 됨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01" y="2225551"/>
            <a:ext cx="5753100" cy="34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177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845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임시저장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 및 작업 목록 관리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71714" y="3418274"/>
            <a:ext cx="3892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덧붙이기를 하면</a:t>
            </a:r>
            <a:endParaRPr lang="en-US" altLang="ko-KR" dirty="0"/>
          </a:p>
          <a:p>
            <a:r>
              <a:rPr lang="ko-KR" altLang="en-US" dirty="0"/>
              <a:t>이 워크스페이스로 다른 </a:t>
            </a:r>
            <a:r>
              <a:rPr lang="ko-KR" altLang="en-US" dirty="0" err="1"/>
              <a:t>작업목록을</a:t>
            </a:r>
            <a:endParaRPr lang="en-US" altLang="ko-KR" dirty="0"/>
          </a:p>
          <a:p>
            <a:r>
              <a:rPr lang="ko-KR" altLang="en-US" dirty="0"/>
              <a:t>불러올 수 있음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51" y="1699279"/>
            <a:ext cx="5859780" cy="408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63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845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임시저장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 및 작업 목록 관리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988088" y="3231035"/>
            <a:ext cx="206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프로필 페이지의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내 작업 목록</a:t>
            </a:r>
            <a:r>
              <a:rPr lang="en-US" altLang="ko-KR" dirty="0"/>
              <a:t>’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/>
              <a:t>확인할 수 있음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23" y="2061273"/>
            <a:ext cx="8084627" cy="326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99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845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임시저장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 및 작업 목록 관리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532037" y="2867749"/>
            <a:ext cx="32816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작업목록</a:t>
            </a:r>
            <a:r>
              <a:rPr lang="ko-KR" altLang="en-US" dirty="0"/>
              <a:t> 페이지로 갈 경우</a:t>
            </a:r>
            <a:endParaRPr lang="en-US" altLang="ko-KR" dirty="0"/>
          </a:p>
          <a:p>
            <a:r>
              <a:rPr lang="ko-KR" altLang="en-US" dirty="0" err="1"/>
              <a:t>임시저장한</a:t>
            </a:r>
            <a:r>
              <a:rPr lang="ko-KR" altLang="en-US" dirty="0"/>
              <a:t> 시점을 기준으로</a:t>
            </a:r>
            <a:endParaRPr lang="en-US" altLang="ko-KR" dirty="0"/>
          </a:p>
          <a:p>
            <a:r>
              <a:rPr lang="ko-KR" altLang="en-US" dirty="0"/>
              <a:t>버전이 업로드가 되며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원하는 버전의 블록을 보거나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되돌리기</a:t>
            </a:r>
            <a:r>
              <a:rPr lang="en-US" altLang="ko-KR" dirty="0"/>
              <a:t>‘</a:t>
            </a:r>
            <a:r>
              <a:rPr lang="ko-KR" altLang="en-US" dirty="0"/>
              <a:t>를 통해 </a:t>
            </a:r>
            <a:r>
              <a:rPr lang="ko-KR" altLang="en-US" dirty="0" err="1"/>
              <a:t>롤백할</a:t>
            </a:r>
            <a:r>
              <a:rPr lang="ko-KR" altLang="en-US" dirty="0"/>
              <a:t> 수</a:t>
            </a:r>
            <a:endParaRPr lang="en-US" altLang="ko-KR" dirty="0"/>
          </a:p>
          <a:p>
            <a:r>
              <a:rPr lang="ko-KR" altLang="en-US" dirty="0"/>
              <a:t>있음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32" y="1215196"/>
            <a:ext cx="7398693" cy="533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83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845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임시저장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 및 작업 목록 관리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552048" y="3273102"/>
            <a:ext cx="3251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작업목록을</a:t>
            </a:r>
            <a:r>
              <a:rPr lang="ko-KR" altLang="en-US" dirty="0"/>
              <a:t> 만든 사람은</a:t>
            </a:r>
            <a:endParaRPr lang="en-US" altLang="ko-KR" dirty="0"/>
          </a:p>
          <a:p>
            <a:r>
              <a:rPr lang="ko-KR" altLang="en-US" dirty="0"/>
              <a:t>그 </a:t>
            </a:r>
            <a:r>
              <a:rPr lang="ko-KR" altLang="en-US" dirty="0" err="1"/>
              <a:t>작업목록에</a:t>
            </a:r>
            <a:r>
              <a:rPr lang="ko-KR" altLang="en-US" dirty="0"/>
              <a:t> 대해서</a:t>
            </a:r>
            <a:endParaRPr lang="en-US" altLang="ko-KR" dirty="0"/>
          </a:p>
          <a:p>
            <a:r>
              <a:rPr lang="ko-KR" altLang="en-US" dirty="0"/>
              <a:t>공동제작자를 추가할 수 있음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8" y="1229491"/>
            <a:ext cx="7498318" cy="510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07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845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임시저장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 및 작업 목록 관리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8552048" y="3273102"/>
            <a:ext cx="3199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공동작업 요청을 받은 사람은</a:t>
            </a:r>
            <a:endParaRPr lang="en-US" altLang="ko-KR" dirty="0"/>
          </a:p>
          <a:p>
            <a:r>
              <a:rPr lang="ko-KR" altLang="en-US" dirty="0"/>
              <a:t>자신의 프로필 페이지에서</a:t>
            </a:r>
            <a:endParaRPr lang="en-US" altLang="ko-KR" dirty="0"/>
          </a:p>
          <a:p>
            <a:r>
              <a:rPr lang="ko-KR" altLang="en-US" dirty="0"/>
              <a:t>요청에 대한 수락</a:t>
            </a:r>
            <a:r>
              <a:rPr lang="en-US" altLang="ko-KR" dirty="0"/>
              <a:t>/</a:t>
            </a:r>
            <a:r>
              <a:rPr lang="ko-KR" altLang="en-US" dirty="0"/>
              <a:t>거절 가능</a:t>
            </a:r>
            <a:r>
              <a:rPr lang="en-US" altLang="ko-KR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29" y="2120485"/>
            <a:ext cx="7897740" cy="31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6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42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소개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32928" y="1091705"/>
            <a:ext cx="473627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로그라이트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(Rouge-lite)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장르의 특징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5823006" y="1652810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4C32962-002D-4927-B693-A076AB92C7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882" y="3584569"/>
            <a:ext cx="3509319" cy="2063578"/>
          </a:xfrm>
          <a:prstGeom prst="rect">
            <a:avLst/>
          </a:prstGeom>
        </p:spPr>
      </p:pic>
      <p:pic>
        <p:nvPicPr>
          <p:cNvPr id="14" name="그림 13" descr="개체이(가) 표시된 사진&#10;&#10;자동 생성된 설명">
            <a:extLst>
              <a:ext uri="{FF2B5EF4-FFF2-40B4-BE49-F238E27FC236}">
                <a16:creationId xmlns:a16="http://schemas.microsoft.com/office/drawing/2014/main" id="{D73BD5E1-A222-4C48-8822-FE09F4929A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96" y="3584569"/>
            <a:ext cx="1981204" cy="1981204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732F77B-099A-4B3B-A43C-779FF70239E4}"/>
              </a:ext>
            </a:extLst>
          </p:cNvPr>
          <p:cNvSpPr/>
          <p:nvPr/>
        </p:nvSpPr>
        <p:spPr>
          <a:xfrm>
            <a:off x="5911555" y="4300948"/>
            <a:ext cx="1388962" cy="65975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82CF8-DD2C-44B5-8107-C11B597525DE}"/>
              </a:ext>
            </a:extLst>
          </p:cNvPr>
          <p:cNvSpPr txBox="1"/>
          <p:nvPr/>
        </p:nvSpPr>
        <p:spPr>
          <a:xfrm>
            <a:off x="1051363" y="2224245"/>
            <a:ext cx="97203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b="1" dirty="0"/>
              <a:t> 게임의 세이브가 없음</a:t>
            </a:r>
            <a:r>
              <a:rPr lang="en-US" altLang="ko-KR" sz="3200" b="1" dirty="0"/>
              <a:t>. </a:t>
            </a:r>
          </a:p>
          <a:p>
            <a:endParaRPr lang="en-US" altLang="ko-KR" dirty="0"/>
          </a:p>
          <a:p>
            <a:r>
              <a:rPr lang="ko-KR" altLang="en-US" sz="2000" dirty="0"/>
              <a:t>게임 저장 기능이 없고</a:t>
            </a:r>
            <a:r>
              <a:rPr lang="en-US" altLang="ko-KR" sz="2000" dirty="0"/>
              <a:t>, </a:t>
            </a:r>
            <a:r>
              <a:rPr lang="ko-KR" altLang="en-US" sz="2000" dirty="0"/>
              <a:t>게임이 끝나면 다음 게임은 새로 시작해야함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304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845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임시저장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 및 작업 목록 관리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015111" y="3320236"/>
            <a:ext cx="4584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공동제작자는 작업물의 수정은 가능하지만</a:t>
            </a:r>
            <a:endParaRPr lang="en-US" altLang="ko-KR" dirty="0"/>
          </a:p>
          <a:p>
            <a:r>
              <a:rPr lang="ko-KR" altLang="en-US" dirty="0"/>
              <a:t>최종 업로드는 할 수 없음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38" y="2738213"/>
            <a:ext cx="5479595" cy="195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98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6445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타 게임에 대해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6" y="1741485"/>
            <a:ext cx="7981881" cy="36883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4983" y="3123997"/>
            <a:ext cx="2714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퍼가기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블록 보기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 임시저장으로 복사</a:t>
            </a:r>
          </a:p>
        </p:txBody>
      </p:sp>
    </p:spTree>
    <p:extLst>
      <p:ext uri="{BB962C8B-B14F-4D97-AF65-F5344CB8AC3E}">
        <p14:creationId xmlns:p14="http://schemas.microsoft.com/office/powerpoint/2010/main" val="4126531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6445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타 게임에 대해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86" y="2396216"/>
            <a:ext cx="7737722" cy="289222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32929" y="1167121"/>
            <a:ext cx="3251386" cy="49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퍼가기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832929" y="1728226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475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6445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타 게임에 대해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832929" y="1167121"/>
            <a:ext cx="3251386" cy="49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퍼가기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832929" y="1728226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09" y="1917196"/>
            <a:ext cx="6977253" cy="46627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6656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6445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타 게임에 대해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832929" y="1167121"/>
            <a:ext cx="3251386" cy="49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블록 보기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832929" y="1728226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95" y="1964633"/>
            <a:ext cx="6885784" cy="426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913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6445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타 게임에 대해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832929" y="1167121"/>
            <a:ext cx="3251386" cy="49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내 임시저장으로 복사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832929" y="1728226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07" y="2181009"/>
            <a:ext cx="8602980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423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6445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타 게임에 대해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832929" y="1167121"/>
            <a:ext cx="3251386" cy="49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내 임시저장으로 복사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832929" y="1728226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30" y="2207649"/>
            <a:ext cx="8483069" cy="33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187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6445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타 게임에 대해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832929" y="1167121"/>
            <a:ext cx="3251386" cy="49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내 임시저장으로 복사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832929" y="1728226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331" y="2066879"/>
            <a:ext cx="7362429" cy="404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902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6445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타 게임에 대해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832929" y="1167121"/>
            <a:ext cx="3251386" cy="49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내 임시저장으로 복사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832929" y="1728226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802" y="1889216"/>
            <a:ext cx="6190906" cy="473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17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5872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블록게시판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654983" y="3123997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 업로드 시</a:t>
            </a:r>
            <a:endParaRPr lang="en-US" altLang="ko-KR" dirty="0"/>
          </a:p>
          <a:p>
            <a:r>
              <a:rPr lang="ko-KR" altLang="en-US" dirty="0"/>
              <a:t>첨부할 </a:t>
            </a:r>
            <a:r>
              <a:rPr lang="ko-KR" altLang="en-US" dirty="0" err="1"/>
              <a:t>작업목록</a:t>
            </a:r>
            <a:r>
              <a:rPr lang="ko-KR" altLang="en-US" dirty="0"/>
              <a:t> 선택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1" y="1176585"/>
            <a:ext cx="7166002" cy="53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8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42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소개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/>
          </a:p>
        </p:txBody>
      </p:sp>
      <p:cxnSp>
        <p:nvCxnSpPr>
          <p:cNvPr id="11" name="직선 연결선 10"/>
          <p:cNvCxnSpPr>
            <a:cxnSpLocks/>
          </p:cNvCxnSpPr>
          <p:nvPr/>
        </p:nvCxnSpPr>
        <p:spPr>
          <a:xfrm>
            <a:off x="5823006" y="1652810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AD233C-F581-4107-8F77-0576CD7500D3}"/>
              </a:ext>
            </a:extLst>
          </p:cNvPr>
          <p:cNvSpPr/>
          <p:nvPr/>
        </p:nvSpPr>
        <p:spPr>
          <a:xfrm>
            <a:off x="832928" y="1091705"/>
            <a:ext cx="4736273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로그라이트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(Rouge-lite)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장르의 특징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19BF9B-4755-4431-99FE-10C5C526BDF5}"/>
              </a:ext>
            </a:extLst>
          </p:cNvPr>
          <p:cNvSpPr txBox="1"/>
          <p:nvPr/>
        </p:nvSpPr>
        <p:spPr>
          <a:xfrm>
            <a:off x="1051363" y="2224245"/>
            <a:ext cx="101007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2. </a:t>
            </a:r>
            <a:r>
              <a:rPr lang="ko-KR" altLang="en-US" sz="3200" b="1" dirty="0"/>
              <a:t>게임을 새로 플레이 하면 이전과 다름</a:t>
            </a:r>
            <a:endParaRPr lang="en-US" altLang="ko-KR" sz="3200" b="1" dirty="0"/>
          </a:p>
          <a:p>
            <a:endParaRPr lang="en-US" altLang="ko-KR" dirty="0"/>
          </a:p>
          <a:p>
            <a:r>
              <a:rPr lang="ko-KR" altLang="en-US" sz="2000" dirty="0"/>
              <a:t>게임을 구성하는 요소에 </a:t>
            </a:r>
            <a:r>
              <a:rPr lang="ko-KR" altLang="en-US" sz="2400" b="1" dirty="0"/>
              <a:t>무작위</a:t>
            </a:r>
            <a:r>
              <a:rPr lang="ko-KR" altLang="en-US" sz="2000" dirty="0"/>
              <a:t>를 추가해 같은 행동을 해도 다른 결과가 나옴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66D2A4-5DB8-4444-9FE6-32921E935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63" y="3530390"/>
            <a:ext cx="2286000" cy="2286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66479DE-4AD3-49F0-B08D-F44E4459E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579" y="3393796"/>
            <a:ext cx="2286000" cy="2286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114ADF9-145D-4BA5-958C-0B2F1FD40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819" y="4049573"/>
            <a:ext cx="1011217" cy="97444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DFDDB47-25D1-41FC-9D3F-4432519179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03" y="4088614"/>
            <a:ext cx="1129395" cy="1169551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A866828-01E8-48DF-9B07-A40AE65B58F6}"/>
              </a:ext>
            </a:extLst>
          </p:cNvPr>
          <p:cNvCxnSpPr/>
          <p:nvPr/>
        </p:nvCxnSpPr>
        <p:spPr>
          <a:xfrm flipH="1">
            <a:off x="5696740" y="3530390"/>
            <a:ext cx="940781" cy="19833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9EF30C63-0536-4D34-8E7D-64C4785F9BCA}"/>
              </a:ext>
            </a:extLst>
          </p:cNvPr>
          <p:cNvSpPr/>
          <p:nvPr/>
        </p:nvSpPr>
        <p:spPr>
          <a:xfrm>
            <a:off x="3059976" y="4431073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1AFFD41-BE10-4499-96E0-B82A68A49D7B}"/>
              </a:ext>
            </a:extLst>
          </p:cNvPr>
          <p:cNvSpPr/>
          <p:nvPr/>
        </p:nvSpPr>
        <p:spPr>
          <a:xfrm>
            <a:off x="8210192" y="4321031"/>
            <a:ext cx="97840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화살표: 위로 구부러짐 29">
            <a:extLst>
              <a:ext uri="{FF2B5EF4-FFF2-40B4-BE49-F238E27FC236}">
                <a16:creationId xmlns:a16="http://schemas.microsoft.com/office/drawing/2014/main" id="{F3C1FE51-4965-487C-A841-E6647C72FDB8}"/>
              </a:ext>
            </a:extLst>
          </p:cNvPr>
          <p:cNvSpPr/>
          <p:nvPr/>
        </p:nvSpPr>
        <p:spPr>
          <a:xfrm>
            <a:off x="5157590" y="5650290"/>
            <a:ext cx="1583140" cy="694818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2E68C6-593B-4BFD-A46F-CB24BD10DEB0}"/>
              </a:ext>
            </a:extLst>
          </p:cNvPr>
          <p:cNvSpPr txBox="1"/>
          <p:nvPr/>
        </p:nvSpPr>
        <p:spPr>
          <a:xfrm>
            <a:off x="5157589" y="5786883"/>
            <a:ext cx="147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재시작</a:t>
            </a:r>
          </a:p>
        </p:txBody>
      </p:sp>
    </p:spTree>
    <p:extLst>
      <p:ext uri="{BB962C8B-B14F-4D97-AF65-F5344CB8AC3E}">
        <p14:creationId xmlns:p14="http://schemas.microsoft.com/office/powerpoint/2010/main" val="660929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5872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블록게시판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654983" y="3123997"/>
            <a:ext cx="2476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첨부한 블록이</a:t>
            </a:r>
            <a:endParaRPr lang="en-US" altLang="ko-KR" dirty="0"/>
          </a:p>
          <a:p>
            <a:r>
              <a:rPr lang="ko-KR" altLang="en-US" dirty="0" err="1"/>
              <a:t>게시글</a:t>
            </a:r>
            <a:r>
              <a:rPr lang="ko-KR" altLang="en-US" dirty="0"/>
              <a:t> 내에서 나타남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36" y="1079561"/>
            <a:ext cx="6303496" cy="553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125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5872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블록게시판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654983" y="3123997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댓글을 쓴 사람들에게</a:t>
            </a:r>
            <a:endParaRPr lang="en-US" altLang="ko-KR" dirty="0"/>
          </a:p>
          <a:p>
            <a:r>
              <a:rPr lang="ko-KR" altLang="en-US" dirty="0"/>
              <a:t>작업 요청을 보낼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1" y="2256635"/>
            <a:ext cx="8101839" cy="223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7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6338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어드민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 페이지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654983" y="312399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회원들에 대한 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23" y="1275641"/>
            <a:ext cx="7963340" cy="488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607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6338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–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어드민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 페이지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654983" y="3123997"/>
            <a:ext cx="3281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생성 요청에 대한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거절할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다시 요청할 수</a:t>
            </a:r>
            <a:r>
              <a:rPr lang="en-US" altLang="ko-KR" dirty="0"/>
              <a:t> </a:t>
            </a:r>
            <a:r>
              <a:rPr lang="ko-KR" altLang="en-US" dirty="0"/>
              <a:t>없음</a:t>
            </a:r>
            <a:r>
              <a:rPr lang="en-US" altLang="ko-KR" dirty="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62" y="1857710"/>
            <a:ext cx="8270413" cy="33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416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3714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일정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sz="24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881171" y="1803749"/>
          <a:ext cx="8128000" cy="38209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02672">
                  <a:extLst>
                    <a:ext uri="{9D8B030D-6E8A-4147-A177-3AD203B41FA5}">
                      <a16:colId xmlns:a16="http://schemas.microsoft.com/office/drawing/2014/main" val="1605790512"/>
                    </a:ext>
                  </a:extLst>
                </a:gridCol>
                <a:gridCol w="6125328">
                  <a:extLst>
                    <a:ext uri="{9D8B030D-6E8A-4147-A177-3AD203B41FA5}">
                      <a16:colId xmlns:a16="http://schemas.microsoft.com/office/drawing/2014/main" val="4170886153"/>
                    </a:ext>
                  </a:extLst>
                </a:gridCol>
              </a:tblGrid>
              <a:tr h="4209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738659"/>
                  </a:ext>
                </a:extLst>
              </a:tr>
              <a:tr h="593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안드로이드 앱 제작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216973"/>
                  </a:ext>
                </a:extLst>
              </a:tr>
              <a:tr h="10248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안드로이드 앱</a:t>
                      </a:r>
                      <a:r>
                        <a:rPr lang="ko-KR" altLang="en-US" baseline="0" dirty="0"/>
                        <a:t> 완성</a:t>
                      </a:r>
                      <a:endParaRPr lang="en-US" altLang="ko-KR" baseline="0" dirty="0"/>
                    </a:p>
                    <a:p>
                      <a:pPr latinLnBrk="1"/>
                      <a:r>
                        <a:rPr lang="ko-KR" altLang="en-US" dirty="0"/>
                        <a:t>툴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웹 개선 및 디버깅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637242"/>
                  </a:ext>
                </a:extLst>
              </a:tr>
              <a:tr h="593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툴 </a:t>
                      </a:r>
                      <a:r>
                        <a:rPr lang="en-US" altLang="ko-KR" dirty="0"/>
                        <a:t>&amp;</a:t>
                      </a:r>
                      <a:r>
                        <a:rPr lang="ko-KR" altLang="en-US" dirty="0"/>
                        <a:t> 웹 개선 및 디버깅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941181"/>
                  </a:ext>
                </a:extLst>
              </a:tr>
              <a:tr h="593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 다듬기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670866"/>
                  </a:ext>
                </a:extLst>
              </a:tr>
              <a:tr h="593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최종 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316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4976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330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게임 외적인 기능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3879252" y="3289042"/>
            <a:ext cx="7619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7063" lvl="1" indent="-1698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웹에서의 기능을 앱을 통해서도 실행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  <a:p>
            <a:pPr marL="627063" lvl="1" indent="-1698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웹의 게임을 기기에 저장하여 오프라인 플레이 가능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  <a:p>
            <a:pPr marL="627063" lvl="1" indent="-169863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앱 특성상 </a:t>
            </a:r>
            <a:r>
              <a:rPr lang="en-US" altLang="ko-KR" dirty="0">
                <a:ea typeface="Noto Sans CJK KR Light" panose="020B0300000000000000" pitchFamily="34" charset="-127"/>
                <a:cs typeface="Open Sans Light" panose="020B0306030504020204" pitchFamily="34" charset="0"/>
              </a:rPr>
              <a:t>‘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다량의 </a:t>
            </a:r>
            <a:r>
              <a:rPr lang="ko-KR" altLang="en-US" dirty="0">
                <a:ea typeface="Noto Sans CJK KR Light" panose="020B0300000000000000" pitchFamily="34" charset="-127"/>
                <a:cs typeface="Open Sans Light" panose="020B0306030504020204" pitchFamily="34" charset="0"/>
              </a:rPr>
              <a:t>정보</a:t>
            </a:r>
            <a:r>
              <a:rPr lang="en-US" altLang="ko-KR" dirty="0">
                <a:ea typeface="Noto Sans CJK KR Light" panose="020B0300000000000000" pitchFamily="34" charset="-127"/>
                <a:cs typeface="Open Sans Light" panose="020B0306030504020204" pitchFamily="34" charset="0"/>
              </a:rPr>
              <a:t>’</a:t>
            </a:r>
            <a:r>
              <a:rPr lang="ko-KR" altLang="en-US" dirty="0">
                <a:ea typeface="Noto Sans CJK KR Light" panose="020B0300000000000000" pitchFamily="34" charset="-127"/>
                <a:cs typeface="Open Sans Light" panose="020B0306030504020204" pitchFamily="34" charset="0"/>
              </a:rPr>
              <a:t>보다는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</a:t>
            </a:r>
            <a:r>
              <a:rPr lang="en-US" altLang="ko-KR" dirty="0">
                <a:ea typeface="Noto Sans CJK KR Light" panose="020B0300000000000000" pitchFamily="34" charset="-127"/>
                <a:cs typeface="Open Sans Light" panose="020B0306030504020204" pitchFamily="34" charset="0"/>
              </a:rPr>
              <a:t>‘</a:t>
            </a:r>
            <a:r>
              <a:rPr lang="ko-KR" altLang="en-US" dirty="0">
                <a:ea typeface="Noto Sans CJK KR Light" panose="020B0300000000000000" pitchFamily="34" charset="-127"/>
                <a:cs typeface="Open Sans Light" panose="020B0306030504020204" pitchFamily="34" charset="0"/>
              </a:rPr>
              <a:t>편의성</a:t>
            </a:r>
            <a:r>
              <a:rPr lang="en-US" altLang="ko-KR" dirty="0">
                <a:ea typeface="Noto Sans CJK KR Light" panose="020B0300000000000000" pitchFamily="34" charset="-127"/>
                <a:cs typeface="Open Sans Light" panose="020B0306030504020204" pitchFamily="34" charset="0"/>
              </a:rPr>
              <a:t>’</a:t>
            </a:r>
            <a:r>
              <a:rPr lang="ko-KR" altLang="en-US" dirty="0">
                <a:ea typeface="Noto Sans CJK KR Light" panose="020B0300000000000000" pitchFamily="34" charset="-127"/>
                <a:cs typeface="Open Sans Light" panose="020B0306030504020204" pitchFamily="34" charset="0"/>
              </a:rPr>
              <a:t>에</a:t>
            </a:r>
            <a:r>
              <a:rPr lang="ko-KR" altLang="en-US" dirty="0">
                <a:latin typeface="Noto Sans CJK KR Light" panose="020B0300000000000000" pitchFamily="34" charset="-127"/>
                <a:ea typeface="Noto Sans CJK KR Light" panose="020B0300000000000000" pitchFamily="34" charset="-127"/>
                <a:cs typeface="Open Sans Light" panose="020B0306030504020204" pitchFamily="34" charset="0"/>
              </a:rPr>
              <a:t> 초점</a:t>
            </a:r>
            <a:endParaRPr lang="en-US" altLang="ko-KR" dirty="0">
              <a:latin typeface="Noto Sans CJK KR Light" panose="020B0300000000000000" pitchFamily="34" charset="-127"/>
              <a:ea typeface="Noto Sans CJK KR Light" panose="020B0300000000000000" pitchFamily="34" charset="-127"/>
              <a:cs typeface="Open Sans Light" panose="020B0306030504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44303" y="1281073"/>
            <a:ext cx="8562642" cy="816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안드로이드 앱</a:t>
            </a:r>
            <a:endParaRPr lang="en-US" altLang="ko-KR" sz="3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648230" y="2194791"/>
            <a:ext cx="3192496" cy="165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56" y="1634319"/>
            <a:ext cx="2706683" cy="48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552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07332" y="277099"/>
            <a:ext cx="3714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일정</a:t>
            </a:r>
            <a:endParaRPr lang="ko-KR" altLang="en-US" sz="66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64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3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A18FF5-3550-4951-B26B-9082110B6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25" y="2319118"/>
            <a:ext cx="1893037" cy="16276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FD038A9-482B-42FD-AFDD-5149E9A124CF}"/>
              </a:ext>
            </a:extLst>
          </p:cNvPr>
          <p:cNvSpPr/>
          <p:nvPr/>
        </p:nvSpPr>
        <p:spPr>
          <a:xfrm>
            <a:off x="960343" y="1264826"/>
            <a:ext cx="7228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툴 </a:t>
            </a:r>
            <a:r>
              <a:rPr lang="en-US" altLang="ko-KR" sz="2800" dirty="0"/>
              <a:t>&amp;</a:t>
            </a:r>
            <a:r>
              <a:rPr lang="ko-KR" altLang="en-US" sz="2800" dirty="0"/>
              <a:t> 엔진 개선 예정 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D88CA-F252-4AC1-B141-1A29E22E12DD}"/>
              </a:ext>
            </a:extLst>
          </p:cNvPr>
          <p:cNvSpPr txBox="1"/>
          <p:nvPr/>
        </p:nvSpPr>
        <p:spPr>
          <a:xfrm>
            <a:off x="2947916" y="2798156"/>
            <a:ext cx="780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/>
              <a:t>1. </a:t>
            </a:r>
            <a:r>
              <a:rPr lang="ko-KR" altLang="en-US" sz="2400" dirty="0"/>
              <a:t>툴</a:t>
            </a:r>
            <a:r>
              <a:rPr lang="en-US" altLang="ko-KR" sz="2400" dirty="0"/>
              <a:t>&amp;</a:t>
            </a:r>
            <a:r>
              <a:rPr lang="ko-KR" altLang="en-US" sz="2400" dirty="0"/>
              <a:t>엔진에 </a:t>
            </a:r>
            <a:r>
              <a:rPr lang="en-US" altLang="ko-KR" sz="2400" dirty="0"/>
              <a:t>IF</a:t>
            </a:r>
            <a:r>
              <a:rPr lang="ko-KR" altLang="en-US" sz="2400" dirty="0"/>
              <a:t>문을 추가해 더 다양 방법의 게임 제작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A30770-00DB-48E1-9B24-D1CDE84A58ED}"/>
              </a:ext>
            </a:extLst>
          </p:cNvPr>
          <p:cNvSpPr txBox="1"/>
          <p:nvPr/>
        </p:nvSpPr>
        <p:spPr>
          <a:xfrm>
            <a:off x="831325" y="4295401"/>
            <a:ext cx="979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en-US" altLang="ko-KR" sz="2400" dirty="0" err="1"/>
              <a:t>myparam</a:t>
            </a:r>
            <a:r>
              <a:rPr lang="ko-KR" altLang="en-US" sz="2400" dirty="0"/>
              <a:t>에서 문자열 변수도 지정 가능하게 수정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BFD507-0A5B-4D4C-BF6C-28188A39DE5E}"/>
              </a:ext>
            </a:extLst>
          </p:cNvPr>
          <p:cNvSpPr txBox="1"/>
          <p:nvPr/>
        </p:nvSpPr>
        <p:spPr>
          <a:xfrm>
            <a:off x="831325" y="5188198"/>
            <a:ext cx="9794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3. phase</a:t>
            </a:r>
            <a:r>
              <a:rPr lang="ko-KR" altLang="en-US" sz="2400" dirty="0"/>
              <a:t>의 </a:t>
            </a:r>
            <a:r>
              <a:rPr lang="en-US" altLang="ko-KR" sz="2400" dirty="0"/>
              <a:t>content</a:t>
            </a:r>
            <a:r>
              <a:rPr lang="ko-KR" altLang="en-US" sz="2400" dirty="0"/>
              <a:t>에서 </a:t>
            </a:r>
            <a:r>
              <a:rPr lang="en-US" altLang="ko-KR" sz="2400" dirty="0" err="1"/>
              <a:t>myparam</a:t>
            </a:r>
            <a:r>
              <a:rPr lang="ko-KR" altLang="en-US" sz="2400" dirty="0"/>
              <a:t>에 할당된 값을 출력</a:t>
            </a:r>
          </a:p>
        </p:txBody>
      </p:sp>
    </p:spTree>
    <p:extLst>
      <p:ext uri="{BB962C8B-B14F-4D97-AF65-F5344CB8AC3E}">
        <p14:creationId xmlns:p14="http://schemas.microsoft.com/office/powerpoint/2010/main" val="11970166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61855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283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소개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1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A25C67-1F8F-48AF-B602-48D6240FD7C1}"/>
              </a:ext>
            </a:extLst>
          </p:cNvPr>
          <p:cNvSpPr/>
          <p:nvPr/>
        </p:nvSpPr>
        <p:spPr>
          <a:xfrm>
            <a:off x="7715490" y="1450798"/>
            <a:ext cx="3032567" cy="4790069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5613B32-9B77-4488-B25A-A82920FBC3BD}"/>
              </a:ext>
            </a:extLst>
          </p:cNvPr>
          <p:cNvSpPr/>
          <p:nvPr/>
        </p:nvSpPr>
        <p:spPr>
          <a:xfrm>
            <a:off x="8023185" y="2345987"/>
            <a:ext cx="2417180" cy="34318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B80534-7D83-4FF9-9068-A6176FED2DB5}"/>
              </a:ext>
            </a:extLst>
          </p:cNvPr>
          <p:cNvSpPr/>
          <p:nvPr/>
        </p:nvSpPr>
        <p:spPr>
          <a:xfrm>
            <a:off x="960344" y="1614668"/>
            <a:ext cx="2484993" cy="14825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AC3987-AF0E-4DB9-9865-BD89B44DE3C5}"/>
              </a:ext>
            </a:extLst>
          </p:cNvPr>
          <p:cNvSpPr/>
          <p:nvPr/>
        </p:nvSpPr>
        <p:spPr>
          <a:xfrm>
            <a:off x="4468333" y="1439887"/>
            <a:ext cx="2375398" cy="1796969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89D04C5-996A-4AD0-8483-EE8D5A7FC42D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445337" y="2338372"/>
            <a:ext cx="1022996" cy="1755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251B964-8591-46AC-85DF-BE1EF326DD09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6843731" y="2338372"/>
            <a:ext cx="1179454" cy="17235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D9DDB269-57D6-492C-9275-4A4575169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02" y="3748106"/>
            <a:ext cx="2081739" cy="242461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79A2A41-A643-446C-A7FD-A6988CFA253B}"/>
              </a:ext>
            </a:extLst>
          </p:cNvPr>
          <p:cNvSpPr txBox="1"/>
          <p:nvPr/>
        </p:nvSpPr>
        <p:spPr>
          <a:xfrm>
            <a:off x="4999461" y="6175878"/>
            <a:ext cx="113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 User</a:t>
            </a:r>
            <a:endParaRPr lang="ko-KR" altLang="en-US" sz="28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8BFED8C-6945-4FC5-82C5-24C81F12D46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527858" y="3097193"/>
            <a:ext cx="674983" cy="66361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4" name="그림 73">
            <a:extLst>
              <a:ext uri="{FF2B5EF4-FFF2-40B4-BE49-F238E27FC236}">
                <a16:creationId xmlns:a16="http://schemas.microsoft.com/office/drawing/2014/main" id="{371B73FD-7FD7-4425-822A-FF96AF96F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413" y="3751264"/>
            <a:ext cx="2081739" cy="2424614"/>
          </a:xfrm>
          <a:prstGeom prst="rect">
            <a:avLst/>
          </a:prstGeom>
        </p:spPr>
      </p:pic>
      <p:sp>
        <p:nvSpPr>
          <p:cNvPr id="81" name="화살표: 왼쪽/오른쪽 80">
            <a:extLst>
              <a:ext uri="{FF2B5EF4-FFF2-40B4-BE49-F238E27FC236}">
                <a16:creationId xmlns:a16="http://schemas.microsoft.com/office/drawing/2014/main" id="{DB00B649-3AB5-4160-83D6-2109864AF922}"/>
              </a:ext>
            </a:extLst>
          </p:cNvPr>
          <p:cNvSpPr/>
          <p:nvPr/>
        </p:nvSpPr>
        <p:spPr>
          <a:xfrm>
            <a:off x="2189688" y="5511721"/>
            <a:ext cx="2697261" cy="410924"/>
          </a:xfrm>
          <a:prstGeom prst="left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1284B7-5E55-4EA2-9B98-76F64C906516}"/>
              </a:ext>
            </a:extLst>
          </p:cNvPr>
          <p:cNvSpPr txBox="1"/>
          <p:nvPr/>
        </p:nvSpPr>
        <p:spPr>
          <a:xfrm>
            <a:off x="2602020" y="5148237"/>
            <a:ext cx="185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Feedback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131E33-EE74-4824-9D5D-9F7DCDCEE929}"/>
              </a:ext>
            </a:extLst>
          </p:cNvPr>
          <p:cNvSpPr txBox="1"/>
          <p:nvPr/>
        </p:nvSpPr>
        <p:spPr>
          <a:xfrm>
            <a:off x="634635" y="6168621"/>
            <a:ext cx="1440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Creator</a:t>
            </a:r>
            <a:endParaRPr lang="ko-KR" altLang="en-US" sz="2800" dirty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5973CD94-D57C-4710-B5F8-BCEB69492094}"/>
              </a:ext>
            </a:extLst>
          </p:cNvPr>
          <p:cNvCxnSpPr>
            <a:endCxn id="29" idx="1"/>
          </p:cNvCxnSpPr>
          <p:nvPr/>
        </p:nvCxnSpPr>
        <p:spPr>
          <a:xfrm flipV="1">
            <a:off x="6158374" y="4485232"/>
            <a:ext cx="2314002" cy="40442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317AA4D0-62E5-4504-B2EB-FEF113AB8848}"/>
              </a:ext>
            </a:extLst>
          </p:cNvPr>
          <p:cNvSpPr/>
          <p:nvPr/>
        </p:nvSpPr>
        <p:spPr>
          <a:xfrm>
            <a:off x="6596943" y="4502781"/>
            <a:ext cx="864319" cy="36932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PLAY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096513" y="1393110"/>
            <a:ext cx="1071862" cy="391221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Tool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669426" y="1227066"/>
            <a:ext cx="1071862" cy="391221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8023185" y="1250569"/>
            <a:ext cx="1572228" cy="39122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게임 게시판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8255127" y="2177768"/>
            <a:ext cx="964002" cy="39122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엔진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8472376" y="3767477"/>
            <a:ext cx="1493506" cy="1435510"/>
            <a:chOff x="8472376" y="3767477"/>
            <a:chExt cx="1493506" cy="1435510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8472376" y="3767477"/>
              <a:ext cx="1493506" cy="143551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DEA78589-A096-4120-AF8D-362534D44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8723" y="3874826"/>
              <a:ext cx="1220812" cy="1220812"/>
            </a:xfrm>
            <a:prstGeom prst="rect">
              <a:avLst/>
            </a:prstGeom>
          </p:spPr>
        </p:pic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03" y="1939151"/>
            <a:ext cx="1149242" cy="988999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49" y="1818554"/>
            <a:ext cx="1074304" cy="107430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767" y="2658717"/>
            <a:ext cx="938724" cy="93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4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1" y="277099"/>
            <a:ext cx="398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467123" y="2083559"/>
            <a:ext cx="3049075" cy="100866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Stage 1.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적 몬스터가 나타났다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7123" y="3092227"/>
            <a:ext cx="3049075" cy="4430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싸운다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123" y="3528832"/>
            <a:ext cx="3049075" cy="44305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도망친다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90240" y="2800533"/>
            <a:ext cx="3129699" cy="49962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경험치 </a:t>
            </a:r>
            <a:r>
              <a:rPr lang="en-US" altLang="ko-KR" dirty="0">
                <a:solidFill>
                  <a:schemeClr val="tx1"/>
                </a:solidFill>
              </a:rPr>
              <a:t>20</a:t>
            </a:r>
            <a:r>
              <a:rPr lang="ko-KR" altLang="en-US" dirty="0">
                <a:solidFill>
                  <a:schemeClr val="tx1"/>
                </a:solidFill>
              </a:rPr>
              <a:t>↑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체력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↓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390240" y="3863381"/>
            <a:ext cx="3129699" cy="4996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파라미터</a:t>
            </a:r>
            <a:r>
              <a:rPr lang="ko-KR" altLang="en-US" dirty="0">
                <a:solidFill>
                  <a:schemeClr val="tx1"/>
                </a:solidFill>
              </a:rPr>
              <a:t> 값 변화 없음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393981" y="1400249"/>
            <a:ext cx="3049075" cy="100866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Stage 2. (phase1)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부상을 치유해야 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93981" y="2408917"/>
            <a:ext cx="3049075" cy="4430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진료소로 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393981" y="2845522"/>
            <a:ext cx="3049075" cy="4430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약초를 찾아본다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93981" y="3863381"/>
            <a:ext cx="3049075" cy="100866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Stage 2. (phase2)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근처의 숲으로 들어왔다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93981" y="4872049"/>
            <a:ext cx="3049075" cy="44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숲을 탐색한다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393981" y="5308654"/>
            <a:ext cx="3049075" cy="4430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야영지를 꾸린다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7415" y="4352530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챕터는 지문</a:t>
            </a:r>
            <a:r>
              <a:rPr lang="en-US" altLang="ko-KR" dirty="0"/>
              <a:t>, </a:t>
            </a:r>
            <a:r>
              <a:rPr lang="ko-KR" altLang="en-US" dirty="0"/>
              <a:t>선택지로</a:t>
            </a:r>
            <a:endParaRPr lang="en-US" altLang="ko-KR" dirty="0"/>
          </a:p>
          <a:p>
            <a:r>
              <a:rPr lang="ko-KR" altLang="en-US" dirty="0"/>
              <a:t>이루어짐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85965" y="4482445"/>
            <a:ext cx="2738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선택지 선택을 통해</a:t>
            </a:r>
            <a:endParaRPr lang="en-US" altLang="ko-KR" dirty="0"/>
          </a:p>
          <a:p>
            <a:r>
              <a:rPr lang="ko-KR" altLang="en-US" dirty="0"/>
              <a:t>게임 개발자가 설정한</a:t>
            </a:r>
            <a:endParaRPr lang="en-US" altLang="ko-KR" dirty="0"/>
          </a:p>
          <a:p>
            <a:r>
              <a:rPr lang="ko-KR" altLang="en-US" dirty="0" err="1"/>
              <a:t>파라미터</a:t>
            </a:r>
            <a:r>
              <a:rPr lang="ko-KR" altLang="en-US" dirty="0"/>
              <a:t> 값에 변화를 줌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93981" y="5908429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</a:t>
            </a:r>
            <a:r>
              <a:rPr lang="ko-KR" altLang="en-US" dirty="0" err="1"/>
              <a:t>파라미터</a:t>
            </a:r>
            <a:r>
              <a:rPr lang="ko-KR" altLang="en-US" dirty="0"/>
              <a:t> 값에 기반하여</a:t>
            </a:r>
            <a:endParaRPr lang="en-US" altLang="ko-KR" dirty="0"/>
          </a:p>
          <a:p>
            <a:r>
              <a:rPr lang="ko-KR" altLang="en-US" dirty="0"/>
              <a:t>다음 챕터 지문으로 이동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32929" y="1167121"/>
            <a:ext cx="3251386" cy="494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게임의 형태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cxnSp>
        <p:nvCxnSpPr>
          <p:cNvPr id="47" name="직선 연결선 46"/>
          <p:cNvCxnSpPr>
            <a:cxnSpLocks/>
          </p:cNvCxnSpPr>
          <p:nvPr/>
        </p:nvCxnSpPr>
        <p:spPr>
          <a:xfrm>
            <a:off x="832929" y="1728226"/>
            <a:ext cx="5329147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38FCBB9C-25D0-4B31-9034-F3C4A6650769}"/>
              </a:ext>
            </a:extLst>
          </p:cNvPr>
          <p:cNvCxnSpPr>
            <a:stCxn id="18" idx="3"/>
            <a:endCxn id="5" idx="1"/>
          </p:cNvCxnSpPr>
          <p:nvPr/>
        </p:nvCxnSpPr>
        <p:spPr>
          <a:xfrm flipV="1">
            <a:off x="3516198" y="3050344"/>
            <a:ext cx="874042" cy="2634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D9DD9014-B99C-4078-9529-5437FDD7D473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3516198" y="3750362"/>
            <a:ext cx="874042" cy="3628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C2DEC0A-F13B-4006-961E-D246E259283A}"/>
              </a:ext>
            </a:extLst>
          </p:cNvPr>
          <p:cNvCxnSpPr>
            <a:stCxn id="22" idx="3"/>
            <a:endCxn id="31" idx="1"/>
          </p:cNvCxnSpPr>
          <p:nvPr/>
        </p:nvCxnSpPr>
        <p:spPr>
          <a:xfrm>
            <a:off x="7519939" y="4113192"/>
            <a:ext cx="874042" cy="254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FD439013-2E7C-4490-A65D-7FB911FDFEB3}"/>
              </a:ext>
            </a:extLst>
          </p:cNvPr>
          <p:cNvCxnSpPr>
            <a:stCxn id="5" idx="3"/>
            <a:endCxn id="27" idx="1"/>
          </p:cNvCxnSpPr>
          <p:nvPr/>
        </p:nvCxnSpPr>
        <p:spPr>
          <a:xfrm flipV="1">
            <a:off x="7519939" y="1904583"/>
            <a:ext cx="874042" cy="11457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3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208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내용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19334EC-676A-473A-8A29-2C81253E7FB9}"/>
              </a:ext>
            </a:extLst>
          </p:cNvPr>
          <p:cNvSpPr/>
          <p:nvPr/>
        </p:nvSpPr>
        <p:spPr>
          <a:xfrm>
            <a:off x="-341650" y="3317963"/>
            <a:ext cx="4644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 제작 툴 제작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(</a:t>
            </a:r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Blockly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)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E1BC918-F05E-429D-BCA7-93AD3574F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8" y="4138979"/>
            <a:ext cx="2186389" cy="218092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DDB2FB-1FB7-4859-9E55-C2F50CF7C332}"/>
              </a:ext>
            </a:extLst>
          </p:cNvPr>
          <p:cNvSpPr/>
          <p:nvPr/>
        </p:nvSpPr>
        <p:spPr>
          <a:xfrm>
            <a:off x="7557352" y="3314819"/>
            <a:ext cx="4644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웹에서 엔진을 통해 구현되는 게임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(TypeScript)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2A36F1-98FE-42AB-ABA0-7E5CC02569CB}"/>
              </a:ext>
            </a:extLst>
          </p:cNvPr>
          <p:cNvSpPr/>
          <p:nvPr/>
        </p:nvSpPr>
        <p:spPr>
          <a:xfrm>
            <a:off x="771724" y="6295519"/>
            <a:ext cx="464456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게임이 게시되는 게시판 기능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6C01C31-AD5F-4A18-8A76-A11B190D1FB2}"/>
              </a:ext>
            </a:extLst>
          </p:cNvPr>
          <p:cNvSpPr/>
          <p:nvPr/>
        </p:nvSpPr>
        <p:spPr>
          <a:xfrm>
            <a:off x="6835985" y="6297269"/>
            <a:ext cx="464456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앱에서도 자작 게임이 실행가능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08" r="27708"/>
          <a:stretch/>
        </p:blipFill>
        <p:spPr>
          <a:xfrm>
            <a:off x="5046807" y="1333833"/>
            <a:ext cx="1626072" cy="2006001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DDB2FB-1FB7-4859-9E55-C2F50CF7C332}"/>
              </a:ext>
            </a:extLst>
          </p:cNvPr>
          <p:cNvSpPr/>
          <p:nvPr/>
        </p:nvSpPr>
        <p:spPr>
          <a:xfrm>
            <a:off x="3528480" y="3314819"/>
            <a:ext cx="4644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게임 데이터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(JSON)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093A737-B38E-4F4C-8EEB-B4FE2CFB905E}"/>
              </a:ext>
            </a:extLst>
          </p:cNvPr>
          <p:cNvCxnSpPr>
            <a:cxnSpLocks/>
          </p:cNvCxnSpPr>
          <p:nvPr/>
        </p:nvCxnSpPr>
        <p:spPr>
          <a:xfrm>
            <a:off x="818501" y="4092042"/>
            <a:ext cx="1076772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2A44D6F5-9750-4742-B155-ECC965B4EBC6}"/>
              </a:ext>
            </a:extLst>
          </p:cNvPr>
          <p:cNvCxnSpPr>
            <a:cxnSpLocks/>
          </p:cNvCxnSpPr>
          <p:nvPr/>
        </p:nvCxnSpPr>
        <p:spPr>
          <a:xfrm>
            <a:off x="6072850" y="4092042"/>
            <a:ext cx="0" cy="2738634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742441" y="2543509"/>
            <a:ext cx="1238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6795422" y="2543509"/>
            <a:ext cx="1238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6248409-9063-41FC-9E57-C85993B7CD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0" y="4259612"/>
            <a:ext cx="3395771" cy="2032763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9D89A550-0BD8-4ECB-8DB1-D0605FF585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1" y="1118898"/>
            <a:ext cx="3248543" cy="1946452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A81AECAD-689B-4511-A578-CB1593C654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88" y="317768"/>
            <a:ext cx="2571049" cy="291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50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09445" y="243900"/>
            <a:ext cx="892846" cy="620396"/>
            <a:chOff x="3433483" y="1542298"/>
            <a:chExt cx="5638800" cy="3558988"/>
          </a:xfrm>
        </p:grpSpPr>
        <p:sp>
          <p:nvSpPr>
            <p:cNvPr id="7" name="자유형 6"/>
            <p:cNvSpPr/>
            <p:nvPr/>
          </p:nvSpPr>
          <p:spPr>
            <a:xfrm>
              <a:off x="3433483" y="1631945"/>
              <a:ext cx="5638800" cy="3218329"/>
            </a:xfrm>
            <a:custGeom>
              <a:avLst/>
              <a:gdLst>
                <a:gd name="connsiteX0" fmla="*/ 0 w 5620871"/>
                <a:gd name="connsiteY0" fmla="*/ 600635 h 3218329"/>
                <a:gd name="connsiteX1" fmla="*/ 268941 w 5620871"/>
                <a:gd name="connsiteY1" fmla="*/ 2599765 h 3218329"/>
                <a:gd name="connsiteX2" fmla="*/ 4939553 w 5620871"/>
                <a:gd name="connsiteY2" fmla="*/ 3218329 h 3218329"/>
                <a:gd name="connsiteX3" fmla="*/ 5620871 w 5620871"/>
                <a:gd name="connsiteY3" fmla="*/ 0 h 3218329"/>
                <a:gd name="connsiteX4" fmla="*/ 0 w 5620871"/>
                <a:gd name="connsiteY4" fmla="*/ 600635 h 3218329"/>
                <a:gd name="connsiteX0" fmla="*/ 0 w 5638800"/>
                <a:gd name="connsiteY0" fmla="*/ 376517 h 3218329"/>
                <a:gd name="connsiteX1" fmla="*/ 286870 w 5638800"/>
                <a:gd name="connsiteY1" fmla="*/ 2599765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  <a:gd name="connsiteX0" fmla="*/ 0 w 5638800"/>
                <a:gd name="connsiteY0" fmla="*/ 376517 h 3218329"/>
                <a:gd name="connsiteX1" fmla="*/ 349623 w 5638800"/>
                <a:gd name="connsiteY1" fmla="*/ 2788024 h 3218329"/>
                <a:gd name="connsiteX2" fmla="*/ 4957482 w 5638800"/>
                <a:gd name="connsiteY2" fmla="*/ 3218329 h 3218329"/>
                <a:gd name="connsiteX3" fmla="*/ 5638800 w 5638800"/>
                <a:gd name="connsiteY3" fmla="*/ 0 h 3218329"/>
                <a:gd name="connsiteX4" fmla="*/ 0 w 5638800"/>
                <a:gd name="connsiteY4" fmla="*/ 376517 h 3218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8800" h="3218329">
                  <a:moveTo>
                    <a:pt x="0" y="376517"/>
                  </a:moveTo>
                  <a:lnTo>
                    <a:pt x="349623" y="2788024"/>
                  </a:lnTo>
                  <a:lnTo>
                    <a:pt x="4957482" y="3218329"/>
                  </a:lnTo>
                  <a:lnTo>
                    <a:pt x="5638800" y="0"/>
                  </a:lnTo>
                  <a:lnTo>
                    <a:pt x="0" y="37651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7"/>
            <p:cNvSpPr/>
            <p:nvPr/>
          </p:nvSpPr>
          <p:spPr>
            <a:xfrm>
              <a:off x="4096871" y="1542298"/>
              <a:ext cx="4078941" cy="3558988"/>
            </a:xfrm>
            <a:custGeom>
              <a:avLst/>
              <a:gdLst>
                <a:gd name="connsiteX0" fmla="*/ 35858 w 4078941"/>
                <a:gd name="connsiteY0" fmla="*/ 618565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15153 w 4078941"/>
                <a:gd name="connsiteY5" fmla="*/ 2770094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13530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51011 w 4078941"/>
                <a:gd name="connsiteY5" fmla="*/ 2967318 h 3558988"/>
                <a:gd name="connsiteX0" fmla="*/ 45719 w 4078941"/>
                <a:gd name="connsiteY0" fmla="*/ 421341 h 3558988"/>
                <a:gd name="connsiteX1" fmla="*/ 0 w 4078941"/>
                <a:gd name="connsiteY1" fmla="*/ 89647 h 3558988"/>
                <a:gd name="connsiteX2" fmla="*/ 4078941 w 4078941"/>
                <a:gd name="connsiteY2" fmla="*/ 0 h 3558988"/>
                <a:gd name="connsiteX3" fmla="*/ 3881717 w 4078941"/>
                <a:gd name="connsiteY3" fmla="*/ 3558988 h 3558988"/>
                <a:gd name="connsiteX4" fmla="*/ 277905 w 4078941"/>
                <a:gd name="connsiteY4" fmla="*/ 3424518 h 3558988"/>
                <a:gd name="connsiteX5" fmla="*/ 242046 w 4078941"/>
                <a:gd name="connsiteY5" fmla="*/ 2958353 h 3558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78941" h="3558988">
                  <a:moveTo>
                    <a:pt x="45719" y="421341"/>
                  </a:moveTo>
                  <a:lnTo>
                    <a:pt x="0" y="89647"/>
                  </a:lnTo>
                  <a:lnTo>
                    <a:pt x="4078941" y="0"/>
                  </a:lnTo>
                  <a:lnTo>
                    <a:pt x="3881717" y="3558988"/>
                  </a:lnTo>
                  <a:lnTo>
                    <a:pt x="277905" y="3424518"/>
                  </a:lnTo>
                  <a:lnTo>
                    <a:pt x="242046" y="2958353"/>
                  </a:ln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207332" y="277099"/>
            <a:ext cx="4129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Semibold" panose="020B0706030804020204" pitchFamily="34" charset="0"/>
              </a:rPr>
              <a:t>프로젝트 개발 기능</a:t>
            </a:r>
            <a:endParaRPr lang="ko-KR" altLang="en-US" sz="72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Semibold" panose="020B0706030804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152153" y="243900"/>
            <a:ext cx="798842" cy="147736"/>
            <a:chOff x="10939502" y="179966"/>
            <a:chExt cx="1050432" cy="194265"/>
          </a:xfrm>
        </p:grpSpPr>
        <p:sp>
          <p:nvSpPr>
            <p:cNvPr id="23" name="타원 22"/>
            <p:cNvSpPr/>
            <p:nvPr/>
          </p:nvSpPr>
          <p:spPr>
            <a:xfrm>
              <a:off x="11510280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11224891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0939502" y="179966"/>
              <a:ext cx="194265" cy="19426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11795669" y="179966"/>
              <a:ext cx="194265" cy="19426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467123" y="305634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Open Sans Extrabold" panose="020B0906030804020204" pitchFamily="34" charset="0"/>
              </a:rPr>
              <a:t>2</a:t>
            </a:r>
            <a:endParaRPr lang="ko-KR" altLang="en-US" sz="2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C9AEE7-A088-42B1-8448-D3222E651E50}"/>
              </a:ext>
            </a:extLst>
          </p:cNvPr>
          <p:cNvSpPr/>
          <p:nvPr/>
        </p:nvSpPr>
        <p:spPr>
          <a:xfrm>
            <a:off x="832929" y="1091705"/>
            <a:ext cx="3251386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Extrabold" panose="020B0906030804020204" pitchFamily="34" charset="0"/>
              </a:rPr>
              <a:t>개발 관련 자료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Extrabold" panose="020B0906030804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3DAF2D2-0A80-43BF-B05E-2C299D592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44" y="1651937"/>
            <a:ext cx="1829248" cy="14633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63D13E-B301-434C-94C8-86524B007D83}"/>
              </a:ext>
            </a:extLst>
          </p:cNvPr>
          <p:cNvSpPr txBox="1"/>
          <p:nvPr/>
        </p:nvSpPr>
        <p:spPr>
          <a:xfrm>
            <a:off x="2963119" y="1801374"/>
            <a:ext cx="8574065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Blockly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 :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구글에서 제공하는 오픈소스로 게임의 툴을 제작하기 위해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시각적으로 코딩을 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	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도와주는 기능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, 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다양한 프로그래밍 언어로 변환 가능한 점을 이용해</a:t>
            </a:r>
            <a:endParaRPr lang="en-US" altLang="ko-KR" sz="17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	</a:t>
            </a:r>
            <a:r>
              <a:rPr lang="ko-KR" altLang="en-US" sz="1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툴 개발용으로 수정해서 사용</a:t>
            </a:r>
            <a:r>
              <a:rPr lang="en-US" altLang="ko-KR" sz="17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F59136C-52B5-434A-836D-0E98330BF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80" y="3339275"/>
            <a:ext cx="1397449" cy="13974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50CE03-D73F-420E-AFA1-BF01AC2D0D32}"/>
              </a:ext>
            </a:extLst>
          </p:cNvPr>
          <p:cNvSpPr txBox="1"/>
          <p:nvPr/>
        </p:nvSpPr>
        <p:spPr>
          <a:xfrm>
            <a:off x="775054" y="4664731"/>
            <a:ext cx="18292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프론트엔드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Light" panose="020B03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Angular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11DD8E8-D172-4204-BBEB-1CF97B5E7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38" y="3548207"/>
            <a:ext cx="2078604" cy="11387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D9680CC-B0BB-4E97-849F-700669D4E948}"/>
              </a:ext>
            </a:extLst>
          </p:cNvPr>
          <p:cNvSpPr txBox="1"/>
          <p:nvPr/>
        </p:nvSpPr>
        <p:spPr>
          <a:xfrm>
            <a:off x="3049477" y="4664730"/>
            <a:ext cx="19539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백엔드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  <a:cs typeface="Open Sans Light" panose="020B0306030504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NodeJs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 &amp; Express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2E8B105-C103-4477-BB65-FDBB2A8403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26" y="3289503"/>
            <a:ext cx="1496992" cy="14969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1058ABE-F399-4E33-B985-0434284DA941}"/>
              </a:ext>
            </a:extLst>
          </p:cNvPr>
          <p:cNvSpPr txBox="1"/>
          <p:nvPr/>
        </p:nvSpPr>
        <p:spPr>
          <a:xfrm>
            <a:off x="5337292" y="4664730"/>
            <a:ext cx="18292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DB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MongoDB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44385E-5FAF-4581-9BC7-18A73EBF66DF}"/>
              </a:ext>
            </a:extLst>
          </p:cNvPr>
          <p:cNvSpPr txBox="1"/>
          <p:nvPr/>
        </p:nvSpPr>
        <p:spPr>
          <a:xfrm>
            <a:off x="7301424" y="4674496"/>
            <a:ext cx="24213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CSS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Google Material Design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Bootstrap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47AEE40-B3D7-4052-A152-FEDF3D013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156" y="3426075"/>
            <a:ext cx="1378028" cy="13780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F86C7E0-5917-40FE-B2F4-EEB89F847DA2}"/>
              </a:ext>
            </a:extLst>
          </p:cNvPr>
          <p:cNvSpPr txBox="1"/>
          <p:nvPr/>
        </p:nvSpPr>
        <p:spPr>
          <a:xfrm>
            <a:off x="9900401" y="4640680"/>
            <a:ext cx="18292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App</a:t>
            </a:r>
          </a:p>
          <a:p>
            <a:pPr algn="ctr">
              <a:lnSpc>
                <a:spcPct val="200000"/>
              </a:lnSpc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Open Sans Light" panose="020B0306030504020204" pitchFamily="34" charset="0"/>
              </a:rPr>
              <a:t>Android Studio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E1384E-D1EF-4B64-89D6-2CAB8DE8A4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154" y="3691068"/>
            <a:ext cx="1496993" cy="123170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4BF6BCFF-A658-4E7C-956C-9368D9B90F2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31" y="3206751"/>
            <a:ext cx="931156" cy="93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1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1580</Words>
  <Application>Microsoft Office PowerPoint</Application>
  <PresentationFormat>와이드스크린</PresentationFormat>
  <Paragraphs>440</Paragraphs>
  <Slides>57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Noto Sans CJK KR Bold</vt:lpstr>
      <vt:lpstr>Noto Sans CJK KR Light</vt:lpstr>
      <vt:lpstr>Open Sans Extrabold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Bella</dc:creator>
  <cp:lastModifiedBy>수현 채</cp:lastModifiedBy>
  <cp:revision>78</cp:revision>
  <dcterms:created xsi:type="dcterms:W3CDTF">2018-01-15T00:40:39Z</dcterms:created>
  <dcterms:modified xsi:type="dcterms:W3CDTF">2019-04-29T14:10:15Z</dcterms:modified>
</cp:coreProperties>
</file>