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968" r:id="rId2"/>
  </p:sldMasterIdLst>
  <p:notesMasterIdLst>
    <p:notesMasterId r:id="rId20"/>
  </p:notesMasterIdLst>
  <p:sldIdLst>
    <p:sldId id="260" r:id="rId3"/>
    <p:sldId id="416" r:id="rId4"/>
    <p:sldId id="456" r:id="rId5"/>
    <p:sldId id="461" r:id="rId6"/>
    <p:sldId id="486" r:id="rId7"/>
    <p:sldId id="474" r:id="rId8"/>
    <p:sldId id="491" r:id="rId9"/>
    <p:sldId id="504" r:id="rId10"/>
    <p:sldId id="512" r:id="rId11"/>
    <p:sldId id="511" r:id="rId12"/>
    <p:sldId id="513" r:id="rId13"/>
    <p:sldId id="510" r:id="rId14"/>
    <p:sldId id="505" r:id="rId15"/>
    <p:sldId id="508" r:id="rId16"/>
    <p:sldId id="509" r:id="rId17"/>
    <p:sldId id="463" r:id="rId18"/>
    <p:sldId id="479" r:id="rId19"/>
  </p:sldIdLst>
  <p:sldSz cx="9144000" cy="6858000" type="screen4x3"/>
  <p:notesSz cx="6805613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158" userDrawn="1">
          <p15:clr>
            <a:srgbClr val="A4A3A4"/>
          </p15:clr>
        </p15:guide>
        <p15:guide id="7" pos="56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00"/>
    <a:srgbClr val="002060"/>
    <a:srgbClr val="CCFFFF"/>
    <a:srgbClr val="FFFFFF"/>
    <a:srgbClr val="F2F2F2"/>
    <a:srgbClr val="0CFEE7"/>
    <a:srgbClr val="DDDDDD"/>
    <a:srgbClr val="CCECFF"/>
    <a:srgbClr val="ADF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9" autoAdjust="0"/>
    <p:restoredTop sz="94540" autoAdjust="0"/>
  </p:normalViewPr>
  <p:slideViewPr>
    <p:cSldViewPr>
      <p:cViewPr varScale="1">
        <p:scale>
          <a:sx n="75" d="100"/>
          <a:sy n="75" d="100"/>
        </p:scale>
        <p:origin x="600" y="53"/>
      </p:cViewPr>
      <p:guideLst>
        <p:guide orient="horz" pos="1071"/>
        <p:guide pos="2880"/>
        <p:guide orient="horz" pos="2160"/>
        <p:guide pos="158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237" y="-72"/>
      </p:cViewPr>
      <p:guideLst>
        <p:guide orient="horz" pos="3130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AC6BC-38B6-46AD-A583-0BC7F0F701D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99B11F0-2096-4017-A6E8-CF8C2189DBE6}">
      <dgm:prSet phldrT="[텍스트]" custT="1"/>
      <dgm:spPr>
        <a:solidFill>
          <a:schemeClr val="accent1">
            <a:lumMod val="25000"/>
          </a:schemeClr>
        </a:solidFill>
      </dgm:spPr>
      <dgm:t>
        <a:bodyPr/>
        <a:lstStyle/>
        <a:p>
          <a:pPr latinLnBrk="1"/>
          <a:r>
            <a:rPr lang="ko-KR" altLang="en-US" sz="1400" b="1" dirty="0"/>
            <a:t>착수</a:t>
          </a:r>
        </a:p>
      </dgm:t>
    </dgm:pt>
    <dgm:pt modelId="{D9CD0F8D-0A36-4B69-A105-ED93FD0584E7}" type="parTrans" cxnId="{E0A91FB0-E6A9-4C8D-9A50-FE0929B7603E}">
      <dgm:prSet/>
      <dgm:spPr/>
      <dgm:t>
        <a:bodyPr/>
        <a:lstStyle/>
        <a:p>
          <a:pPr latinLnBrk="1"/>
          <a:endParaRPr lang="ko-KR" altLang="en-US"/>
        </a:p>
      </dgm:t>
    </dgm:pt>
    <dgm:pt modelId="{F77FB993-F028-4671-8F7C-D4CF85312C31}" type="sibTrans" cxnId="{E0A91FB0-E6A9-4C8D-9A50-FE0929B7603E}">
      <dgm:prSet/>
      <dgm:spPr/>
      <dgm:t>
        <a:bodyPr/>
        <a:lstStyle/>
        <a:p>
          <a:pPr latinLnBrk="1"/>
          <a:endParaRPr lang="ko-KR" altLang="en-US"/>
        </a:p>
      </dgm:t>
    </dgm:pt>
    <dgm:pt modelId="{EFEBE31F-6139-47CF-95A2-B0813C487F21}">
      <dgm:prSet phldrT="[텍스트]" custT="1"/>
      <dgm:spPr>
        <a:solidFill>
          <a:schemeClr val="accent1">
            <a:lumMod val="25000"/>
          </a:schemeClr>
        </a:solidFill>
      </dgm:spPr>
      <dgm:t>
        <a:bodyPr/>
        <a:lstStyle/>
        <a:p>
          <a:pPr latinLnBrk="1"/>
          <a:r>
            <a:rPr lang="ko-KR" altLang="en-US" sz="1400" b="1" dirty="0"/>
            <a:t>설계</a:t>
          </a:r>
        </a:p>
      </dgm:t>
    </dgm:pt>
    <dgm:pt modelId="{7FF0D934-D0F5-4D87-971E-5C2552552CB2}" type="parTrans" cxnId="{76E69A3A-E756-43B0-9FCF-552DC3E044A3}">
      <dgm:prSet/>
      <dgm:spPr/>
      <dgm:t>
        <a:bodyPr/>
        <a:lstStyle/>
        <a:p>
          <a:pPr latinLnBrk="1"/>
          <a:endParaRPr lang="ko-KR" altLang="en-US"/>
        </a:p>
      </dgm:t>
    </dgm:pt>
    <dgm:pt modelId="{CFC961F3-E9D1-4F77-92F7-7221255BE963}" type="sibTrans" cxnId="{76E69A3A-E756-43B0-9FCF-552DC3E044A3}">
      <dgm:prSet/>
      <dgm:spPr/>
      <dgm:t>
        <a:bodyPr/>
        <a:lstStyle/>
        <a:p>
          <a:pPr latinLnBrk="1"/>
          <a:endParaRPr lang="ko-KR" altLang="en-US"/>
        </a:p>
      </dgm:t>
    </dgm:pt>
    <dgm:pt modelId="{C8C42C33-C189-43CF-8D52-D731B2C8ADF2}">
      <dgm:prSet phldrT="[텍스트]" custT="1"/>
      <dgm:spPr>
        <a:solidFill>
          <a:schemeClr val="accent1">
            <a:lumMod val="25000"/>
          </a:schemeClr>
        </a:solidFill>
      </dgm:spPr>
      <dgm:t>
        <a:bodyPr/>
        <a:lstStyle/>
        <a:p>
          <a:pPr latinLnBrk="1"/>
          <a:r>
            <a:rPr lang="ko-KR" altLang="en-US" sz="1400" b="1"/>
            <a:t>테스트</a:t>
          </a:r>
          <a:endParaRPr lang="ko-KR" altLang="en-US" sz="1400" b="1" dirty="0"/>
        </a:p>
      </dgm:t>
    </dgm:pt>
    <dgm:pt modelId="{2F138178-AA0A-4B45-B91F-73D5D4A73367}" type="parTrans" cxnId="{5D2C0ADF-1322-4C05-8869-140DD68572F0}">
      <dgm:prSet/>
      <dgm:spPr/>
      <dgm:t>
        <a:bodyPr/>
        <a:lstStyle/>
        <a:p>
          <a:pPr latinLnBrk="1"/>
          <a:endParaRPr lang="ko-KR" altLang="en-US"/>
        </a:p>
      </dgm:t>
    </dgm:pt>
    <dgm:pt modelId="{713E3D4E-9F38-4629-BB34-86C2018DAE07}" type="sibTrans" cxnId="{5D2C0ADF-1322-4C05-8869-140DD68572F0}">
      <dgm:prSet/>
      <dgm:spPr/>
      <dgm:t>
        <a:bodyPr/>
        <a:lstStyle/>
        <a:p>
          <a:pPr latinLnBrk="1"/>
          <a:endParaRPr lang="ko-KR" altLang="en-US"/>
        </a:p>
      </dgm:t>
    </dgm:pt>
    <dgm:pt modelId="{81642461-2760-4795-8340-1C7032267260}">
      <dgm:prSet phldrT="[텍스트]" custT="1"/>
      <dgm:spPr>
        <a:solidFill>
          <a:schemeClr val="accent1">
            <a:lumMod val="25000"/>
          </a:schemeClr>
        </a:solidFill>
      </dgm:spPr>
      <dgm:t>
        <a:bodyPr/>
        <a:lstStyle/>
        <a:p>
          <a:pPr latinLnBrk="1"/>
          <a:r>
            <a:rPr lang="ko-KR" altLang="en-US" sz="1400" b="1" dirty="0"/>
            <a:t>종료</a:t>
          </a:r>
        </a:p>
      </dgm:t>
    </dgm:pt>
    <dgm:pt modelId="{63B2B82E-2552-4FB6-843A-38235D75E518}" type="parTrans" cxnId="{59BD03C6-9648-46DE-8E2C-C4927AB4E2AB}">
      <dgm:prSet/>
      <dgm:spPr/>
      <dgm:t>
        <a:bodyPr/>
        <a:lstStyle/>
        <a:p>
          <a:pPr latinLnBrk="1"/>
          <a:endParaRPr lang="ko-KR" altLang="en-US"/>
        </a:p>
      </dgm:t>
    </dgm:pt>
    <dgm:pt modelId="{780B1A33-C284-4553-AA6A-D97706368A1B}" type="sibTrans" cxnId="{59BD03C6-9648-46DE-8E2C-C4927AB4E2AB}">
      <dgm:prSet/>
      <dgm:spPr/>
      <dgm:t>
        <a:bodyPr/>
        <a:lstStyle/>
        <a:p>
          <a:pPr latinLnBrk="1"/>
          <a:endParaRPr lang="ko-KR" altLang="en-US"/>
        </a:p>
      </dgm:t>
    </dgm:pt>
    <dgm:pt modelId="{457223CE-B1D7-43B8-8F02-929653971E94}">
      <dgm:prSet phldrT="[텍스트]" custT="1"/>
      <dgm:spPr>
        <a:solidFill>
          <a:schemeClr val="accent1">
            <a:lumMod val="25000"/>
          </a:schemeClr>
        </a:solidFill>
      </dgm:spPr>
      <dgm:t>
        <a:bodyPr/>
        <a:lstStyle/>
        <a:p>
          <a:pPr latinLnBrk="1"/>
          <a:r>
            <a:rPr lang="ko-KR" altLang="en-US" sz="1400" b="1" dirty="0"/>
            <a:t>개발</a:t>
          </a:r>
        </a:p>
      </dgm:t>
    </dgm:pt>
    <dgm:pt modelId="{3FFD0DA0-2A4A-42E4-B889-53B929AE5978}" type="sibTrans" cxnId="{9B5ECF1F-D25A-42A5-80F2-EA04EC08F548}">
      <dgm:prSet/>
      <dgm:spPr/>
      <dgm:t>
        <a:bodyPr/>
        <a:lstStyle/>
        <a:p>
          <a:pPr latinLnBrk="1"/>
          <a:endParaRPr lang="ko-KR" altLang="en-US"/>
        </a:p>
      </dgm:t>
    </dgm:pt>
    <dgm:pt modelId="{69EF2AFC-85FA-44D3-985E-C126719A1AFE}" type="parTrans" cxnId="{9B5ECF1F-D25A-42A5-80F2-EA04EC08F548}">
      <dgm:prSet/>
      <dgm:spPr/>
      <dgm:t>
        <a:bodyPr/>
        <a:lstStyle/>
        <a:p>
          <a:pPr latinLnBrk="1"/>
          <a:endParaRPr lang="ko-KR" altLang="en-US"/>
        </a:p>
      </dgm:t>
    </dgm:pt>
    <dgm:pt modelId="{437D37D3-3ECD-4824-8367-67D09578AC27}" type="pres">
      <dgm:prSet presAssocID="{30AAC6BC-38B6-46AD-A583-0BC7F0F701DB}" presName="Name0" presStyleCnt="0">
        <dgm:presLayoutVars>
          <dgm:dir/>
          <dgm:animLvl val="lvl"/>
          <dgm:resizeHandles val="exact"/>
        </dgm:presLayoutVars>
      </dgm:prSet>
      <dgm:spPr/>
    </dgm:pt>
    <dgm:pt modelId="{40CADB08-7BC3-4522-8695-204C3BFCAF6A}" type="pres">
      <dgm:prSet presAssocID="{F99B11F0-2096-4017-A6E8-CF8C2189DBE6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7EA234E-5258-4A59-B782-B2ED675A2FF8}" type="pres">
      <dgm:prSet presAssocID="{F77FB993-F028-4671-8F7C-D4CF85312C31}" presName="parTxOnlySpace" presStyleCnt="0"/>
      <dgm:spPr/>
    </dgm:pt>
    <dgm:pt modelId="{B6B1F1D4-C555-4B6A-B5DE-4E2D1B74A7E2}" type="pres">
      <dgm:prSet presAssocID="{EFEBE31F-6139-47CF-95A2-B0813C487F21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C6B4FFA-D5FE-4869-8DA2-7EA5DA3AC483}" type="pres">
      <dgm:prSet presAssocID="{CFC961F3-E9D1-4F77-92F7-7221255BE963}" presName="parTxOnlySpace" presStyleCnt="0"/>
      <dgm:spPr/>
    </dgm:pt>
    <dgm:pt modelId="{ABEA7011-5586-4028-A853-DA4E4F5DBF49}" type="pres">
      <dgm:prSet presAssocID="{457223CE-B1D7-43B8-8F02-929653971E94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AA629D5-6C37-4E92-9301-5D663BD0A854}" type="pres">
      <dgm:prSet presAssocID="{3FFD0DA0-2A4A-42E4-B889-53B929AE5978}" presName="parTxOnlySpace" presStyleCnt="0"/>
      <dgm:spPr/>
    </dgm:pt>
    <dgm:pt modelId="{2A1CB5DB-5617-4262-974E-789616DDB02B}" type="pres">
      <dgm:prSet presAssocID="{C8C42C33-C189-43CF-8D52-D731B2C8ADF2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2C5413E1-7A2D-4682-890A-61DDA39BB05C}" type="pres">
      <dgm:prSet presAssocID="{713E3D4E-9F38-4629-BB34-86C2018DAE07}" presName="parTxOnlySpace" presStyleCnt="0"/>
      <dgm:spPr/>
    </dgm:pt>
    <dgm:pt modelId="{42066EC5-9A91-468C-A603-482B225D9B3E}" type="pres">
      <dgm:prSet presAssocID="{81642461-2760-4795-8340-1C703226726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B5ECF1F-D25A-42A5-80F2-EA04EC08F548}" srcId="{30AAC6BC-38B6-46AD-A583-0BC7F0F701DB}" destId="{457223CE-B1D7-43B8-8F02-929653971E94}" srcOrd="2" destOrd="0" parTransId="{69EF2AFC-85FA-44D3-985E-C126719A1AFE}" sibTransId="{3FFD0DA0-2A4A-42E4-B889-53B929AE5978}"/>
    <dgm:cxn modelId="{EEAAF526-6E76-476F-AEE5-74F9C9E8E2FB}" type="presOf" srcId="{EFEBE31F-6139-47CF-95A2-B0813C487F21}" destId="{B6B1F1D4-C555-4B6A-B5DE-4E2D1B74A7E2}" srcOrd="0" destOrd="0" presId="urn:microsoft.com/office/officeart/2005/8/layout/chevron1"/>
    <dgm:cxn modelId="{4A81D832-8632-4D55-BF41-F3A9767B7469}" type="presOf" srcId="{81642461-2760-4795-8340-1C7032267260}" destId="{42066EC5-9A91-468C-A603-482B225D9B3E}" srcOrd="0" destOrd="0" presId="urn:microsoft.com/office/officeart/2005/8/layout/chevron1"/>
    <dgm:cxn modelId="{76E69A3A-E756-43B0-9FCF-552DC3E044A3}" srcId="{30AAC6BC-38B6-46AD-A583-0BC7F0F701DB}" destId="{EFEBE31F-6139-47CF-95A2-B0813C487F21}" srcOrd="1" destOrd="0" parTransId="{7FF0D934-D0F5-4D87-971E-5C2552552CB2}" sibTransId="{CFC961F3-E9D1-4F77-92F7-7221255BE963}"/>
    <dgm:cxn modelId="{3ECE4256-FD9D-43A7-9C14-F7A75E44D644}" type="presOf" srcId="{30AAC6BC-38B6-46AD-A583-0BC7F0F701DB}" destId="{437D37D3-3ECD-4824-8367-67D09578AC27}" srcOrd="0" destOrd="0" presId="urn:microsoft.com/office/officeart/2005/8/layout/chevron1"/>
    <dgm:cxn modelId="{19F019A8-1522-463C-816B-6D8AD688E3B1}" type="presOf" srcId="{F99B11F0-2096-4017-A6E8-CF8C2189DBE6}" destId="{40CADB08-7BC3-4522-8695-204C3BFCAF6A}" srcOrd="0" destOrd="0" presId="urn:microsoft.com/office/officeart/2005/8/layout/chevron1"/>
    <dgm:cxn modelId="{B7A4B3AD-8926-4555-8A91-4EB9159C7AC4}" type="presOf" srcId="{457223CE-B1D7-43B8-8F02-929653971E94}" destId="{ABEA7011-5586-4028-A853-DA4E4F5DBF49}" srcOrd="0" destOrd="0" presId="urn:microsoft.com/office/officeart/2005/8/layout/chevron1"/>
    <dgm:cxn modelId="{E0A91FB0-E6A9-4C8D-9A50-FE0929B7603E}" srcId="{30AAC6BC-38B6-46AD-A583-0BC7F0F701DB}" destId="{F99B11F0-2096-4017-A6E8-CF8C2189DBE6}" srcOrd="0" destOrd="0" parTransId="{D9CD0F8D-0A36-4B69-A105-ED93FD0584E7}" sibTransId="{F77FB993-F028-4671-8F7C-D4CF85312C31}"/>
    <dgm:cxn modelId="{59BD03C6-9648-46DE-8E2C-C4927AB4E2AB}" srcId="{30AAC6BC-38B6-46AD-A583-0BC7F0F701DB}" destId="{81642461-2760-4795-8340-1C7032267260}" srcOrd="4" destOrd="0" parTransId="{63B2B82E-2552-4FB6-843A-38235D75E518}" sibTransId="{780B1A33-C284-4553-AA6A-D97706368A1B}"/>
    <dgm:cxn modelId="{5D2C0ADF-1322-4C05-8869-140DD68572F0}" srcId="{30AAC6BC-38B6-46AD-A583-0BC7F0F701DB}" destId="{C8C42C33-C189-43CF-8D52-D731B2C8ADF2}" srcOrd="3" destOrd="0" parTransId="{2F138178-AA0A-4B45-B91F-73D5D4A73367}" sibTransId="{713E3D4E-9F38-4629-BB34-86C2018DAE07}"/>
    <dgm:cxn modelId="{BC2C21E1-D314-446A-A9BB-2222CE7BF8C8}" type="presOf" srcId="{C8C42C33-C189-43CF-8D52-D731B2C8ADF2}" destId="{2A1CB5DB-5617-4262-974E-789616DDB02B}" srcOrd="0" destOrd="0" presId="urn:microsoft.com/office/officeart/2005/8/layout/chevron1"/>
    <dgm:cxn modelId="{830DF131-C067-4F04-B187-0D24D2C16AB9}" type="presParOf" srcId="{437D37D3-3ECD-4824-8367-67D09578AC27}" destId="{40CADB08-7BC3-4522-8695-204C3BFCAF6A}" srcOrd="0" destOrd="0" presId="urn:microsoft.com/office/officeart/2005/8/layout/chevron1"/>
    <dgm:cxn modelId="{ECB6BC3F-66DE-4115-979D-E39FED88AFAB}" type="presParOf" srcId="{437D37D3-3ECD-4824-8367-67D09578AC27}" destId="{C7EA234E-5258-4A59-B782-B2ED675A2FF8}" srcOrd="1" destOrd="0" presId="urn:microsoft.com/office/officeart/2005/8/layout/chevron1"/>
    <dgm:cxn modelId="{8C62742C-2D4E-499F-940A-369B2139E220}" type="presParOf" srcId="{437D37D3-3ECD-4824-8367-67D09578AC27}" destId="{B6B1F1D4-C555-4B6A-B5DE-4E2D1B74A7E2}" srcOrd="2" destOrd="0" presId="urn:microsoft.com/office/officeart/2005/8/layout/chevron1"/>
    <dgm:cxn modelId="{9EDCFAE2-20FD-41B2-9568-61DBAF49FB1D}" type="presParOf" srcId="{437D37D3-3ECD-4824-8367-67D09578AC27}" destId="{3C6B4FFA-D5FE-4869-8DA2-7EA5DA3AC483}" srcOrd="3" destOrd="0" presId="urn:microsoft.com/office/officeart/2005/8/layout/chevron1"/>
    <dgm:cxn modelId="{7F5014EC-58C5-4AA7-823A-1EDAD0541248}" type="presParOf" srcId="{437D37D3-3ECD-4824-8367-67D09578AC27}" destId="{ABEA7011-5586-4028-A853-DA4E4F5DBF49}" srcOrd="4" destOrd="0" presId="urn:microsoft.com/office/officeart/2005/8/layout/chevron1"/>
    <dgm:cxn modelId="{014F6807-C9DC-483B-A391-58C8409C0EE6}" type="presParOf" srcId="{437D37D3-3ECD-4824-8367-67D09578AC27}" destId="{0AA629D5-6C37-4E92-9301-5D663BD0A854}" srcOrd="5" destOrd="0" presId="urn:microsoft.com/office/officeart/2005/8/layout/chevron1"/>
    <dgm:cxn modelId="{47D2C5A5-EF72-42BC-ABF1-198109F6FBFC}" type="presParOf" srcId="{437D37D3-3ECD-4824-8367-67D09578AC27}" destId="{2A1CB5DB-5617-4262-974E-789616DDB02B}" srcOrd="6" destOrd="0" presId="urn:microsoft.com/office/officeart/2005/8/layout/chevron1"/>
    <dgm:cxn modelId="{6E5AC1B0-89AA-44B1-9F48-9A3C33DF5097}" type="presParOf" srcId="{437D37D3-3ECD-4824-8367-67D09578AC27}" destId="{2C5413E1-7A2D-4682-890A-61DDA39BB05C}" srcOrd="7" destOrd="0" presId="urn:microsoft.com/office/officeart/2005/8/layout/chevron1"/>
    <dgm:cxn modelId="{CD30E540-7145-4415-8B83-075174E253E9}" type="presParOf" srcId="{437D37D3-3ECD-4824-8367-67D09578AC27}" destId="{42066EC5-9A91-468C-A603-482B225D9B3E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ADB08-7BC3-4522-8695-204C3BFCAF6A}">
      <dsp:nvSpPr>
        <dsp:cNvPr id="0" name=""/>
        <dsp:cNvSpPr/>
      </dsp:nvSpPr>
      <dsp:spPr>
        <a:xfrm>
          <a:off x="2069" y="0"/>
          <a:ext cx="1842044" cy="363008"/>
        </a:xfrm>
        <a:prstGeom prst="chevron">
          <a:avLst/>
        </a:prstGeom>
        <a:solidFill>
          <a:schemeClr val="accent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착수</a:t>
          </a:r>
        </a:p>
      </dsp:txBody>
      <dsp:txXfrm>
        <a:off x="183573" y="0"/>
        <a:ext cx="1479036" cy="363008"/>
      </dsp:txXfrm>
    </dsp:sp>
    <dsp:sp modelId="{B6B1F1D4-C555-4B6A-B5DE-4E2D1B74A7E2}">
      <dsp:nvSpPr>
        <dsp:cNvPr id="0" name=""/>
        <dsp:cNvSpPr/>
      </dsp:nvSpPr>
      <dsp:spPr>
        <a:xfrm>
          <a:off x="1659909" y="0"/>
          <a:ext cx="1842044" cy="363008"/>
        </a:xfrm>
        <a:prstGeom prst="chevron">
          <a:avLst/>
        </a:prstGeom>
        <a:solidFill>
          <a:schemeClr val="accent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설계</a:t>
          </a:r>
        </a:p>
      </dsp:txBody>
      <dsp:txXfrm>
        <a:off x="1841413" y="0"/>
        <a:ext cx="1479036" cy="363008"/>
      </dsp:txXfrm>
    </dsp:sp>
    <dsp:sp modelId="{ABEA7011-5586-4028-A853-DA4E4F5DBF49}">
      <dsp:nvSpPr>
        <dsp:cNvPr id="0" name=""/>
        <dsp:cNvSpPr/>
      </dsp:nvSpPr>
      <dsp:spPr>
        <a:xfrm>
          <a:off x="3317749" y="0"/>
          <a:ext cx="1842044" cy="363008"/>
        </a:xfrm>
        <a:prstGeom prst="chevron">
          <a:avLst/>
        </a:prstGeom>
        <a:solidFill>
          <a:schemeClr val="accent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개발</a:t>
          </a:r>
        </a:p>
      </dsp:txBody>
      <dsp:txXfrm>
        <a:off x="3499253" y="0"/>
        <a:ext cx="1479036" cy="363008"/>
      </dsp:txXfrm>
    </dsp:sp>
    <dsp:sp modelId="{2A1CB5DB-5617-4262-974E-789616DDB02B}">
      <dsp:nvSpPr>
        <dsp:cNvPr id="0" name=""/>
        <dsp:cNvSpPr/>
      </dsp:nvSpPr>
      <dsp:spPr>
        <a:xfrm>
          <a:off x="4975589" y="0"/>
          <a:ext cx="1842044" cy="363008"/>
        </a:xfrm>
        <a:prstGeom prst="chevron">
          <a:avLst/>
        </a:prstGeom>
        <a:solidFill>
          <a:schemeClr val="accent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/>
            <a:t>테스트</a:t>
          </a:r>
          <a:endParaRPr lang="ko-KR" altLang="en-US" sz="1400" b="1" kern="1200" dirty="0"/>
        </a:p>
      </dsp:txBody>
      <dsp:txXfrm>
        <a:off x="5157093" y="0"/>
        <a:ext cx="1479036" cy="363008"/>
      </dsp:txXfrm>
    </dsp:sp>
    <dsp:sp modelId="{42066EC5-9A91-468C-A603-482B225D9B3E}">
      <dsp:nvSpPr>
        <dsp:cNvPr id="0" name=""/>
        <dsp:cNvSpPr/>
      </dsp:nvSpPr>
      <dsp:spPr>
        <a:xfrm>
          <a:off x="6633429" y="0"/>
          <a:ext cx="1842044" cy="363008"/>
        </a:xfrm>
        <a:prstGeom prst="chevron">
          <a:avLst/>
        </a:prstGeom>
        <a:solidFill>
          <a:schemeClr val="accent1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b="1" kern="1200" dirty="0"/>
            <a:t>종료</a:t>
          </a:r>
        </a:p>
      </dsp:txBody>
      <dsp:txXfrm>
        <a:off x="6814933" y="0"/>
        <a:ext cx="1479036" cy="363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67913D9-B64E-4296-87FC-0407BA1D53EC}" type="datetimeFigureOut">
              <a:rPr lang="ko-KR" altLang="en-US" smtClean="0"/>
              <a:pPr>
                <a:defRPr/>
              </a:pPr>
              <a:t>2019-04-28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33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ko-KR" dirty="0"/>
              <a:t>&lt;</a:t>
            </a:r>
            <a:r>
              <a:rPr lang="ko-KR" altLang="en-US" dirty="0"/>
              <a:t>추가 목록</a:t>
            </a:r>
            <a:r>
              <a:rPr lang="en-US" altLang="ko-KR" dirty="0"/>
              <a:t>&gt;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ko-KR" altLang="en-US" dirty="0"/>
              <a:t>서울 </a:t>
            </a:r>
            <a:r>
              <a:rPr lang="en-US" altLang="ko-KR" dirty="0"/>
              <a:t>(</a:t>
            </a:r>
            <a:r>
              <a:rPr lang="ko-KR" altLang="en-US" dirty="0"/>
              <a:t>경기도</a:t>
            </a:r>
            <a:r>
              <a:rPr lang="en-US" altLang="ko-KR" dirty="0"/>
              <a:t>)</a:t>
            </a:r>
            <a:r>
              <a:rPr lang="ko-KR" altLang="en-US" dirty="0"/>
              <a:t>만 해도 </a:t>
            </a:r>
            <a:r>
              <a:rPr lang="ko-KR" altLang="en-US" dirty="0" err="1"/>
              <a:t>될듯</a:t>
            </a:r>
            <a:endParaRPr lang="en-US" altLang="ko-KR" dirty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ko-KR" altLang="en-US" dirty="0"/>
              <a:t>게시판에 미세먼지 절감 운동 참여 사진 올리기</a:t>
            </a:r>
            <a:endParaRPr lang="en-US" altLang="ko-KR" dirty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ko-KR" altLang="en-US" dirty="0"/>
              <a:t>사진 찍을 때 타임스탬프 찍어서 인증</a:t>
            </a:r>
            <a:endParaRPr lang="en-US" altLang="ko-KR" dirty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교통카드</a:t>
            </a:r>
            <a:r>
              <a:rPr lang="en-US" altLang="ko-KR" dirty="0"/>
              <a:t>, </a:t>
            </a:r>
            <a:r>
              <a:rPr lang="ko-KR" altLang="en-US" dirty="0"/>
              <a:t>물 사진</a:t>
            </a:r>
            <a:r>
              <a:rPr lang="en-US" altLang="ko-KR" dirty="0"/>
              <a:t>, </a:t>
            </a:r>
            <a:r>
              <a:rPr lang="ko-KR" altLang="en-US" dirty="0"/>
              <a:t>공기청정기</a:t>
            </a:r>
            <a:r>
              <a:rPr lang="en-US" altLang="ko-KR" dirty="0"/>
              <a:t> </a:t>
            </a:r>
            <a:r>
              <a:rPr lang="ko-KR" altLang="en-US" dirty="0"/>
              <a:t>인증</a:t>
            </a:r>
            <a:r>
              <a:rPr lang="en-US" altLang="ko-KR" dirty="0"/>
              <a:t>, </a:t>
            </a:r>
            <a:r>
              <a:rPr lang="ko-KR" altLang="en-US" dirty="0"/>
              <a:t>창문 인증</a:t>
            </a:r>
            <a:r>
              <a:rPr lang="en-US" altLang="ko-KR" dirty="0"/>
              <a:t>) SNS</a:t>
            </a:r>
            <a:r>
              <a:rPr lang="ko-KR" altLang="en-US" dirty="0"/>
              <a:t>에 정보 올리기 </a:t>
            </a:r>
            <a:r>
              <a:rPr lang="en-US" altLang="ko-KR" dirty="0"/>
              <a:t>~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ko-KR" altLang="en-US" dirty="0"/>
              <a:t>나들이 장소 추천 </a:t>
            </a:r>
            <a:r>
              <a:rPr lang="en-US" altLang="ko-KR" dirty="0"/>
              <a:t>(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/>
              <a:t>미세먼지에 따른</a:t>
            </a:r>
            <a:r>
              <a:rPr lang="en-US" altLang="ko-KR" dirty="0"/>
              <a:t>)</a:t>
            </a:r>
          </a:p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B5D0DAC8-560A-4E3D-AD40-0794F58F0575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02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06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79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7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596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3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74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28670699-1D89-427C-8098-35140A307BC3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823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fld id="{C0D4EF9C-CF65-4EA0-8CD2-EB61C3DD1D91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13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2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62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471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5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70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805AD-6704-4B10-AACC-DE65CEE1AE91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6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2408238" y="6500813"/>
            <a:ext cx="4327525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Copyrightⓒ2019 by 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서울하늘</a:t>
            </a:r>
            <a:r>
              <a:rPr 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All rights reserved</a:t>
            </a:r>
            <a:endParaRPr lang="ko-KR" altLang="en-US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96A8C51-3274-48CB-A4A2-7E07F61C2252}"/>
              </a:ext>
            </a:extLst>
          </p:cNvPr>
          <p:cNvCxnSpPr/>
          <p:nvPr userDrawn="1"/>
        </p:nvCxnSpPr>
        <p:spPr>
          <a:xfrm>
            <a:off x="107950" y="6442075"/>
            <a:ext cx="89281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_x144920744" descr="EMB000016f02c01">
            <a:extLst>
              <a:ext uri="{FF2B5EF4-FFF2-40B4-BE49-F238E27FC236}">
                <a16:creationId xmlns:a16="http://schemas.microsoft.com/office/drawing/2014/main" id="{A067E5A6-F542-4CA6-B158-26F81AABAB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6410"/>
            <a:ext cx="432048" cy="3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52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08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59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314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95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71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79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06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37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 userDrawn="1"/>
        </p:nvCxnSpPr>
        <p:spPr>
          <a:xfrm>
            <a:off x="107950" y="6442075"/>
            <a:ext cx="89281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4"/>
          <p:cNvSpPr>
            <a:spLocks noChangeArrowheads="1"/>
          </p:cNvSpPr>
          <p:nvPr userDrawn="1"/>
        </p:nvSpPr>
        <p:spPr bwMode="auto">
          <a:xfrm>
            <a:off x="3970598" y="6529388"/>
            <a:ext cx="12028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fld id="{65165880-3999-4F87-9501-4D53BEA2A599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/ 17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112358" y="908720"/>
            <a:ext cx="8931275" cy="5324475"/>
          </a:xfrm>
          <a:prstGeom prst="roundRect">
            <a:avLst>
              <a:gd name="adj" fmla="val 422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 contourW="25400">
              <a:bevelT w="1270"/>
              <a:contourClr>
                <a:schemeClr val="bg1"/>
              </a:contourClr>
            </a:sp3d>
          </a:bodyPr>
          <a:lstStyle/>
          <a:p>
            <a:pPr marL="0" lvl="1" indent="-142863" algn="ctr" defTabSz="1330219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140000"/>
              <a:tabLst>
                <a:tab pos="5647876" algn="l"/>
              </a:tabLst>
              <a:defRPr/>
            </a:pPr>
            <a:endParaRPr kumimoji="0" lang="ko-KR" altLang="en-US" sz="1200" kern="0" dirty="0">
              <a:solidFill>
                <a:srgbClr val="29292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  <a:prstGeom prst="rect">
            <a:avLst/>
          </a:prstGeom>
        </p:spPr>
        <p:txBody>
          <a:bodyPr lIns="114966" tIns="57483" rIns="114966" bIns="57483"/>
          <a:lstStyle>
            <a:lvl1pPr algn="l">
              <a:defRPr sz="2400" b="1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_x144920744" descr="EMB000016f02c01">
            <a:extLst>
              <a:ext uri="{FF2B5EF4-FFF2-40B4-BE49-F238E27FC236}">
                <a16:creationId xmlns:a16="http://schemas.microsoft.com/office/drawing/2014/main" id="{2B7D9F32-9C0F-4C07-82E0-4D7008453A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6410"/>
            <a:ext cx="432048" cy="3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137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직선 연결선 4"/>
          <p:cNvCxnSpPr/>
          <p:nvPr userDrawn="1"/>
        </p:nvCxnSpPr>
        <p:spPr>
          <a:xfrm>
            <a:off x="107950" y="6442075"/>
            <a:ext cx="89281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4"/>
          <p:cNvSpPr>
            <a:spLocks noChangeArrowheads="1"/>
          </p:cNvSpPr>
          <p:nvPr userDrawn="1"/>
        </p:nvSpPr>
        <p:spPr bwMode="auto">
          <a:xfrm>
            <a:off x="4305300" y="6529388"/>
            <a:ext cx="533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</a:t>
            </a:r>
            <a:fld id="{65165880-3999-4F87-9501-4D53BEA2A599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112358" y="908720"/>
            <a:ext cx="8931275" cy="5324475"/>
          </a:xfrm>
          <a:prstGeom prst="roundRect">
            <a:avLst>
              <a:gd name="adj" fmla="val 422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 contourW="25400">
              <a:bevelT w="1270"/>
              <a:contourClr>
                <a:schemeClr val="bg1"/>
              </a:contourClr>
            </a:sp3d>
          </a:bodyPr>
          <a:lstStyle/>
          <a:p>
            <a:pPr marL="0" lvl="1" indent="-142863" algn="ctr" defTabSz="1330219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140000"/>
              <a:tabLst>
                <a:tab pos="5647876" algn="l"/>
              </a:tabLst>
              <a:defRPr/>
            </a:pPr>
            <a:endParaRPr kumimoji="0" lang="ko-KR" altLang="en-US" sz="1200" kern="0" dirty="0">
              <a:solidFill>
                <a:srgbClr val="29292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  <a:prstGeom prst="rect">
            <a:avLst/>
          </a:prstGeom>
        </p:spPr>
        <p:txBody>
          <a:bodyPr lIns="114966" tIns="57483" rIns="114966" bIns="57483"/>
          <a:lstStyle>
            <a:lvl1pPr algn="l">
              <a:defRPr sz="2400" b="1" spc="-100" baseline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Picture 2" descr="C:\Users\Administrator\Desktop\10492148_589502881165442_2026402654097588875_n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453" y="6473826"/>
            <a:ext cx="9636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_x144920744" descr="EMB000016f02c01">
            <a:extLst>
              <a:ext uri="{FF2B5EF4-FFF2-40B4-BE49-F238E27FC236}">
                <a16:creationId xmlns:a16="http://schemas.microsoft.com/office/drawing/2014/main" id="{27B5CBA6-A7F3-48EB-9B0D-37880F02D2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6410"/>
            <a:ext cx="432048" cy="3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5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3828A"/>
                  </a:outerShdw>
                </a:effectLst>
              </a14:hiddenEffects>
            </a:ext>
          </a:extLst>
        </p:spPr>
      </p:pic>
      <p:cxnSp>
        <p:nvCxnSpPr>
          <p:cNvPr id="3" name="직선 연결선 2"/>
          <p:cNvCxnSpPr/>
          <p:nvPr userDrawn="1"/>
        </p:nvCxnSpPr>
        <p:spPr>
          <a:xfrm>
            <a:off x="107950" y="6442075"/>
            <a:ext cx="89281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144920744" descr="EMB000016f02c01">
            <a:extLst>
              <a:ext uri="{FF2B5EF4-FFF2-40B4-BE49-F238E27FC236}">
                <a16:creationId xmlns:a16="http://schemas.microsoft.com/office/drawing/2014/main" id="{00D24653-B065-44C2-A527-339A1FBF4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6410"/>
            <a:ext cx="432048" cy="3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4">
            <a:extLst>
              <a:ext uri="{FF2B5EF4-FFF2-40B4-BE49-F238E27FC236}">
                <a16:creationId xmlns:a16="http://schemas.microsoft.com/office/drawing/2014/main" id="{E2E115FE-B4CC-4615-8064-2B25A26818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70598" y="6529388"/>
            <a:ext cx="12028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fld id="{65165880-3999-4F87-9501-4D53BEA2A599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/ 17</a:t>
            </a:r>
          </a:p>
        </p:txBody>
      </p:sp>
    </p:spTree>
    <p:extLst>
      <p:ext uri="{BB962C8B-B14F-4D97-AF65-F5344CB8AC3E}">
        <p14:creationId xmlns:p14="http://schemas.microsoft.com/office/powerpoint/2010/main" val="1501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Administrator\Desktop\kore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" r="3055"/>
          <a:stretch>
            <a:fillRect/>
          </a:stretch>
        </p:blipFill>
        <p:spPr bwMode="auto">
          <a:xfrm>
            <a:off x="571500" y="0"/>
            <a:ext cx="85725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연결선 2"/>
          <p:cNvCxnSpPr/>
          <p:nvPr userDrawn="1"/>
        </p:nvCxnSpPr>
        <p:spPr>
          <a:xfrm>
            <a:off x="107950" y="6442075"/>
            <a:ext cx="89281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6363" y="752475"/>
            <a:ext cx="8931275" cy="5572125"/>
          </a:xfrm>
          <a:prstGeom prst="roundRect">
            <a:avLst>
              <a:gd name="adj" fmla="val 422"/>
            </a:avLst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>
            <a:scene3d>
              <a:camera prst="orthographicFront"/>
              <a:lightRig rig="threePt" dir="t"/>
            </a:scene3d>
            <a:sp3d contourW="25400">
              <a:bevelT w="1270"/>
              <a:contourClr>
                <a:schemeClr val="bg1"/>
              </a:contourClr>
            </a:sp3d>
          </a:bodyPr>
          <a:lstStyle/>
          <a:p>
            <a:pPr marL="0" lvl="1" indent="-142863" algn="ctr" defTabSz="1330219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ct val="140000"/>
              <a:tabLst>
                <a:tab pos="5647876" algn="l"/>
              </a:tabLst>
              <a:defRPr/>
            </a:pPr>
            <a:endParaRPr kumimoji="0" lang="ko-KR" altLang="en-US" sz="1200" kern="0" dirty="0">
              <a:solidFill>
                <a:srgbClr val="292929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Monotype Sorts"/>
            </a:endParaRPr>
          </a:p>
        </p:txBody>
      </p:sp>
      <p:sp>
        <p:nvSpPr>
          <p:cNvPr id="10" name="Rectangle 64">
            <a:extLst>
              <a:ext uri="{FF2B5EF4-FFF2-40B4-BE49-F238E27FC236}">
                <a16:creationId xmlns:a16="http://schemas.microsoft.com/office/drawing/2014/main" id="{ED5DEBA8-C0C9-4B01-8362-8687961CBB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70598" y="6529388"/>
            <a:ext cx="12028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defRPr/>
            </a:pPr>
            <a:fld id="{65165880-3999-4F87-9501-4D53BEA2A599}" type="slidenum">
              <a:rPr lang="en-US" altLang="ko-KR" sz="1100" b="1" smtClean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/ 10</a:t>
            </a:r>
          </a:p>
        </p:txBody>
      </p:sp>
      <p:pic>
        <p:nvPicPr>
          <p:cNvPr id="7" name="_x144920744" descr="EMB000016f02c01">
            <a:extLst>
              <a:ext uri="{FF2B5EF4-FFF2-40B4-BE49-F238E27FC236}">
                <a16:creationId xmlns:a16="http://schemas.microsoft.com/office/drawing/2014/main" id="{AB806B7B-B333-43E1-ADC0-52B4C01AF5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76410"/>
            <a:ext cx="432048" cy="3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65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0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6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0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9CD2-04CB-43A1-B46D-9B2487CEBE62}" type="datetimeFigureOut">
              <a:rPr lang="ko-KR" altLang="en-US" smtClean="0"/>
              <a:t>2019-04-28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ACDF1-D8F7-49AA-96FE-DCAD58F26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2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80" r:id="rId3"/>
    <p:sldLayoutId id="2147483966" r:id="rId4"/>
    <p:sldLayoutId id="2147483967" r:id="rId5"/>
  </p:sldLayoutIdLst>
  <p:hf hdr="0" ftr="0" dt="0"/>
  <p:txStyles>
    <p:titleStyle>
      <a:lvl1pPr algn="l" rtl="0" eaLnBrk="0" fontAlgn="base" latinLnBrk="1" hangingPunct="0">
        <a:spcBef>
          <a:spcPct val="25000"/>
        </a:spcBef>
        <a:spcAft>
          <a:spcPct val="2500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25000"/>
        </a:spcBef>
        <a:spcAft>
          <a:spcPct val="25000"/>
        </a:spcAft>
        <a:defRPr kumimoji="1" sz="1400" b="1">
          <a:solidFill>
            <a:schemeClr val="tx1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25000"/>
        </a:spcBef>
        <a:spcAft>
          <a:spcPct val="25000"/>
        </a:spcAft>
        <a:defRPr kumimoji="1" sz="1400" b="1">
          <a:solidFill>
            <a:schemeClr val="tx1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25000"/>
        </a:spcBef>
        <a:spcAft>
          <a:spcPct val="25000"/>
        </a:spcAft>
        <a:defRPr kumimoji="1" sz="1400" b="1">
          <a:solidFill>
            <a:schemeClr val="tx1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25000"/>
        </a:spcBef>
        <a:spcAft>
          <a:spcPct val="25000"/>
        </a:spcAft>
        <a:defRPr kumimoji="1" sz="1400" b="1">
          <a:solidFill>
            <a:schemeClr val="tx1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25000"/>
        </a:spcBef>
        <a:spcAft>
          <a:spcPct val="25000"/>
        </a:spcAft>
        <a:defRPr kumimoji="1" sz="1400" b="1">
          <a:solidFill>
            <a:schemeClr val="tx1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25000"/>
        </a:spcBef>
        <a:spcAft>
          <a:spcPct val="25000"/>
        </a:spcAft>
        <a:defRPr kumimoji="1" sz="1400" b="1">
          <a:solidFill>
            <a:schemeClr val="tx1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25000"/>
        </a:spcBef>
        <a:spcAft>
          <a:spcPct val="25000"/>
        </a:spcAft>
        <a:defRPr kumimoji="1" sz="1400" b="1">
          <a:solidFill>
            <a:schemeClr val="tx1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25000"/>
        </a:spcBef>
        <a:spcAft>
          <a:spcPct val="25000"/>
        </a:spcAft>
        <a:defRPr kumimoji="1" sz="1400" b="1">
          <a:solidFill>
            <a:schemeClr val="tx1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•"/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6213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kumimoji="1" sz="1400">
          <a:solidFill>
            <a:schemeClr val="tx1"/>
          </a:solidFill>
          <a:latin typeface="+mn-lt"/>
          <a:ea typeface="+mn-ea"/>
        </a:defRPr>
      </a:lvl2pPr>
      <a:lvl3pPr marL="342900" indent="-163513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–"/>
        <a:defRPr kumimoji="1" sz="1400">
          <a:solidFill>
            <a:schemeClr val="tx1"/>
          </a:solidFill>
          <a:latin typeface="+mn-lt"/>
          <a:ea typeface="+mn-ea"/>
        </a:defRPr>
      </a:lvl3pPr>
      <a:lvl4pPr marL="533400" indent="-188913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•"/>
        <a:defRPr kumimoji="1" sz="1400">
          <a:solidFill>
            <a:schemeClr val="tx1"/>
          </a:solidFill>
          <a:latin typeface="+mn-lt"/>
          <a:ea typeface="+mn-ea"/>
        </a:defRPr>
      </a:lvl4pPr>
      <a:lvl5pPr marL="711200" indent="-176213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pitchFamily="34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5pPr>
      <a:lvl6pPr marL="1168400" indent="-176213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6pPr>
      <a:lvl7pPr marL="1625600" indent="-176213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7pPr>
      <a:lvl8pPr marL="2082800" indent="-176213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8pPr>
      <a:lvl9pPr marL="2540000" indent="-176213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Arial" charset="0"/>
        <a:buChar char="-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BD59CD2-04CB-43A1-B46D-9B2487CEBE62}" type="datetimeFigureOut">
              <a:rPr lang="ko-KR" altLang="en-US" smtClean="0"/>
              <a:pPr/>
              <a:t>2019-04-28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0ACDF1-D8F7-49AA-96FE-DCAD58F26C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80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openapi.seoul.go.kr:8088/%5bAPI_KEY%5d/json/RealtimeCityAir/1/5/" TargetMode="External"/><Relationship Id="rId5" Type="http://schemas.openxmlformats.org/officeDocument/2006/relationships/hyperlink" Target="http://www.kma.go.kr/wid/queryDFSRSS.jsp?zone=%22+region_code" TargetMode="Externa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35876" y="1827808"/>
            <a:ext cx="8272248" cy="1071562"/>
          </a:xfrm>
          <a:prstGeom prst="roundRect">
            <a:avLst>
              <a:gd name="adj" fmla="val 9638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36000" rIns="36000" bIns="36000" anchor="ctr"/>
          <a:lstStyle/>
          <a:p>
            <a:pPr algn="ctr" eaLnBrk="1" latinLnBrk="1" hangingPunct="1">
              <a:spcAft>
                <a:spcPts val="300"/>
              </a:spcAft>
              <a:defRPr/>
            </a:pPr>
            <a:r>
              <a:rPr lang="en-US" altLang="ko-KR" sz="4000" b="1" spc="-50" dirty="0">
                <a:latin typeface="맑은 고딕" pitchFamily="50" charset="-127"/>
                <a:ea typeface="맑은 고딕" pitchFamily="50" charset="-127"/>
              </a:rPr>
              <a:t>How can we</a:t>
            </a:r>
            <a:r>
              <a:rPr lang="ko-KR" altLang="en-US" sz="4000" b="1" spc="-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4000" b="1" spc="-50" dirty="0">
                <a:latin typeface="맑은 고딕" pitchFamily="50" charset="-127"/>
                <a:ea typeface="맑은 고딕" pitchFamily="50" charset="-127"/>
              </a:rPr>
              <a:t>reduce fine dust?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428750" y="2899370"/>
            <a:ext cx="6286500" cy="1588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64729" y="4140795"/>
            <a:ext cx="16145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spcAft>
                <a:spcPts val="300"/>
              </a:spcAft>
              <a:defRPr/>
            </a:pPr>
            <a:r>
              <a:rPr lang="en-US" altLang="ko-KR" sz="2000" b="1" spc="-50" dirty="0">
                <a:latin typeface="맑은 고딕" pitchFamily="50" charset="-127"/>
                <a:ea typeface="맑은 고딕" pitchFamily="50" charset="-127"/>
              </a:rPr>
              <a:t>2019. 04. 16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11960" y="5074867"/>
            <a:ext cx="4697297" cy="1071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한성대학교 정보시스템공학과 졸업프로젝트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서울하늘</a:t>
            </a:r>
            <a:endParaRPr lang="en-US" altLang="ko-KR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조원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임지환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신현수</a:t>
            </a:r>
            <a:r>
              <a:rPr lang="en-US" altLang="ko-KR" sz="1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최혜종</a:t>
            </a:r>
            <a:endParaRPr lang="ko-KR" altLang="en-US" sz="1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B3149A-C42D-48F7-9BED-67C4AC0D32E9}"/>
              </a:ext>
            </a:extLst>
          </p:cNvPr>
          <p:cNvSpPr/>
          <p:nvPr/>
        </p:nvSpPr>
        <p:spPr>
          <a:xfrm>
            <a:off x="1428751" y="3060402"/>
            <a:ext cx="6286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Aft>
                <a:spcPts val="300"/>
              </a:spcAft>
              <a:defRPr/>
            </a:pPr>
            <a:r>
              <a:rPr lang="ko-KR" altLang="en-US" sz="2000" b="1" spc="-50" dirty="0">
                <a:latin typeface="맑은 고딕" pitchFamily="50" charset="-127"/>
                <a:ea typeface="맑은 고딕" pitchFamily="50" charset="-127"/>
              </a:rPr>
              <a:t>사용자 </a:t>
            </a:r>
            <a:r>
              <a:rPr lang="ko-KR" altLang="en-US" sz="2000" b="1" spc="-50" dirty="0" err="1">
                <a:latin typeface="맑은 고딕" pitchFamily="50" charset="-127"/>
                <a:ea typeface="맑은 고딕" pitchFamily="50" charset="-127"/>
              </a:rPr>
              <a:t>인터렉션을</a:t>
            </a:r>
            <a:r>
              <a:rPr lang="ko-KR" altLang="en-US" sz="2000" b="1" spc="-50" dirty="0">
                <a:latin typeface="맑은 고딕" pitchFamily="50" charset="-127"/>
                <a:ea typeface="맑은 고딕" pitchFamily="50" charset="-127"/>
              </a:rPr>
              <a:t> 추가한 미세먼지 어플리케이션</a:t>
            </a:r>
            <a:endParaRPr lang="en-US" altLang="ko-KR" sz="2000" b="1" spc="-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0EB69-8711-43D9-9D3A-B4663DB52F52}"/>
              </a:ext>
            </a:extLst>
          </p:cNvPr>
          <p:cNvSpPr txBox="1"/>
          <p:nvPr/>
        </p:nvSpPr>
        <p:spPr>
          <a:xfrm>
            <a:off x="2843807" y="823350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latinLnBrk="1" hangingPunct="1">
              <a:spcAft>
                <a:spcPts val="300"/>
              </a:spcAft>
              <a:defRPr/>
            </a:pPr>
            <a:r>
              <a:rPr lang="ko-KR" altLang="en-US" sz="2400" b="1" spc="-50" dirty="0">
                <a:latin typeface="맑은 고딕" pitchFamily="50" charset="-127"/>
                <a:ea typeface="맑은 고딕" pitchFamily="50" charset="-127"/>
              </a:rPr>
              <a:t>졸업프로젝트 중간발표</a:t>
            </a:r>
            <a:endParaRPr lang="en-US" altLang="ko-KR" sz="2400" b="1" spc="-5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2"/>
    </mc:Choice>
    <mc:Fallback xmlns="">
      <p:transition spd="slow" advTm="87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0DCBE1A-71AB-41FE-9A0A-D67798A6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22B8134-8660-41FB-A71F-4211FFD5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C7B7C9-EDD2-4118-886A-ED6AA6ECF32C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A55E8-5453-4957-B9E3-DFBB62138C0F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D9246A-C0F5-4922-97E6-D34C33099D85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pic>
        <p:nvPicPr>
          <p:cNvPr id="3" name="그림 2" descr="건물이(가) 표시된 사진&#10;&#10;자동 생성된 설명">
            <a:extLst>
              <a:ext uri="{FF2B5EF4-FFF2-40B4-BE49-F238E27FC236}">
                <a16:creationId xmlns:a16="http://schemas.microsoft.com/office/drawing/2014/main" id="{5604CD01-C118-4A6C-A39E-7E24E1C54B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64" y="1124744"/>
            <a:ext cx="1046472" cy="10464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D1DF31-DE2B-48ED-A774-AE410A90D8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58" y="1169036"/>
            <a:ext cx="974252" cy="9742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8C7046-436F-46D6-B97E-03270D4D0B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01" y="4950781"/>
            <a:ext cx="792088" cy="7920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2F68726-325C-425C-A433-B015B17A753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05" y="2996952"/>
            <a:ext cx="974252" cy="9742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06A9B3D-9A41-4C2A-9274-57B1473D10B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134" y="4792563"/>
            <a:ext cx="1012701" cy="101270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AF309BD-1A6F-46C1-AA4B-D762A03D4B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58" y="2996952"/>
            <a:ext cx="974252" cy="97425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907B57-0054-42E1-BB42-51C89BEECBC4}"/>
              </a:ext>
            </a:extLst>
          </p:cNvPr>
          <p:cNvCxnSpPr/>
          <p:nvPr/>
        </p:nvCxnSpPr>
        <p:spPr>
          <a:xfrm flipV="1">
            <a:off x="1801182" y="2171216"/>
            <a:ext cx="0" cy="825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7D8DF0-7B18-4F02-B1BC-B76F50E877AA}"/>
              </a:ext>
            </a:extLst>
          </p:cNvPr>
          <p:cNvCxnSpPr/>
          <p:nvPr/>
        </p:nvCxnSpPr>
        <p:spPr>
          <a:xfrm>
            <a:off x="1547664" y="2171216"/>
            <a:ext cx="0" cy="825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B69AA14-202B-4F72-85ED-AB7B7B92C353}"/>
              </a:ext>
            </a:extLst>
          </p:cNvPr>
          <p:cNvCxnSpPr>
            <a:stCxn id="14" idx="3"/>
            <a:endCxn id="27" idx="1"/>
          </p:cNvCxnSpPr>
          <p:nvPr/>
        </p:nvCxnSpPr>
        <p:spPr>
          <a:xfrm>
            <a:off x="2147857" y="3484078"/>
            <a:ext cx="2836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7748A2D-3962-4063-A0BB-77E1FD340890}"/>
              </a:ext>
            </a:extLst>
          </p:cNvPr>
          <p:cNvCxnSpPr/>
          <p:nvPr/>
        </p:nvCxnSpPr>
        <p:spPr>
          <a:xfrm>
            <a:off x="1660731" y="4005064"/>
            <a:ext cx="0" cy="9083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68B926F-82F0-4824-AC9B-B0D4E162D992}"/>
              </a:ext>
            </a:extLst>
          </p:cNvPr>
          <p:cNvCxnSpPr>
            <a:cxnSpLocks/>
          </p:cNvCxnSpPr>
          <p:nvPr/>
        </p:nvCxnSpPr>
        <p:spPr>
          <a:xfrm flipH="1">
            <a:off x="1967689" y="5157192"/>
            <a:ext cx="2891111" cy="102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C2A2DD6-998F-41EB-A121-0CC1D4B36389}"/>
              </a:ext>
            </a:extLst>
          </p:cNvPr>
          <p:cNvCxnSpPr/>
          <p:nvPr/>
        </p:nvCxnSpPr>
        <p:spPr>
          <a:xfrm>
            <a:off x="1967689" y="3971204"/>
            <a:ext cx="3016669" cy="9421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B73902C-C4BA-4DED-992F-2933ED547C95}"/>
              </a:ext>
            </a:extLst>
          </p:cNvPr>
          <p:cNvCxnSpPr/>
          <p:nvPr/>
        </p:nvCxnSpPr>
        <p:spPr>
          <a:xfrm>
            <a:off x="2023531" y="5373216"/>
            <a:ext cx="28365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5EFE256-7CA2-4706-B568-E29BED6B533B}"/>
              </a:ext>
            </a:extLst>
          </p:cNvPr>
          <p:cNvCxnSpPr/>
          <p:nvPr/>
        </p:nvCxnSpPr>
        <p:spPr>
          <a:xfrm flipV="1">
            <a:off x="5580112" y="2171216"/>
            <a:ext cx="0" cy="825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560C373-CB5D-431D-9182-954878309ADA}"/>
              </a:ext>
            </a:extLst>
          </p:cNvPr>
          <p:cNvCxnSpPr/>
          <p:nvPr/>
        </p:nvCxnSpPr>
        <p:spPr>
          <a:xfrm>
            <a:off x="5326594" y="2171216"/>
            <a:ext cx="0" cy="825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D078D26-D29B-4324-A7FE-0CDC0F87AA44}"/>
              </a:ext>
            </a:extLst>
          </p:cNvPr>
          <p:cNvSpPr/>
          <p:nvPr/>
        </p:nvSpPr>
        <p:spPr>
          <a:xfrm>
            <a:off x="448300" y="2366776"/>
            <a:ext cx="12104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③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기상정보 수신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B61704-FDF3-4816-9065-C30DCF4D4351}"/>
              </a:ext>
            </a:extLst>
          </p:cNvPr>
          <p:cNvSpPr/>
          <p:nvPr/>
        </p:nvSpPr>
        <p:spPr>
          <a:xfrm>
            <a:off x="1764296" y="2307109"/>
            <a:ext cx="1152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②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위치의 기상정보 요청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D7D0816-AC8A-4699-AA46-F83E576B9DBD}"/>
              </a:ext>
            </a:extLst>
          </p:cNvPr>
          <p:cNvSpPr/>
          <p:nvPr/>
        </p:nvSpPr>
        <p:spPr>
          <a:xfrm>
            <a:off x="215779" y="2892470"/>
            <a:ext cx="10336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①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App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(GPS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현재 위치정보 수신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F2B59B8-72C7-49C2-B864-4CE08EE18CAC}"/>
              </a:ext>
            </a:extLst>
          </p:cNvPr>
          <p:cNvSpPr/>
          <p:nvPr/>
        </p:nvSpPr>
        <p:spPr>
          <a:xfrm>
            <a:off x="147146" y="3412987"/>
            <a:ext cx="13857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④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다른 위치 기상정보를 얻고 싶으면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버튼 클릭하여 주소 입력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ED82C14-4776-400D-AA3E-0440E538D538}"/>
              </a:ext>
            </a:extLst>
          </p:cNvPr>
          <p:cNvSpPr/>
          <p:nvPr/>
        </p:nvSpPr>
        <p:spPr>
          <a:xfrm>
            <a:off x="2627784" y="3212976"/>
            <a:ext cx="17962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⑤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참여하기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Activity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이동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D8AB35-F169-4573-B80E-B8226A629892}"/>
              </a:ext>
            </a:extLst>
          </p:cNvPr>
          <p:cNvSpPr/>
          <p:nvPr/>
        </p:nvSpPr>
        <p:spPr>
          <a:xfrm>
            <a:off x="4060578" y="2346263"/>
            <a:ext cx="12749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⑧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사용자들이 어떤 활동을 했는지 화면에 나타냄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5649F12-B139-4BDF-804D-E8EA0FA5B976}"/>
              </a:ext>
            </a:extLst>
          </p:cNvPr>
          <p:cNvSpPr/>
          <p:nvPr/>
        </p:nvSpPr>
        <p:spPr>
          <a:xfrm>
            <a:off x="5548856" y="2348880"/>
            <a:ext cx="91329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⑦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입력한 정보 저장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E59B95E-D900-4FDE-9812-B2216B421E84}"/>
              </a:ext>
            </a:extLst>
          </p:cNvPr>
          <p:cNvSpPr/>
          <p:nvPr/>
        </p:nvSpPr>
        <p:spPr>
          <a:xfrm>
            <a:off x="3104166" y="3889497"/>
            <a:ext cx="12386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⑨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푸시 알림</a:t>
            </a:r>
            <a:endParaRPr lang="en-US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특정 시간에 현재 기상정보를 알림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48F764-F1F5-4615-B59B-D18BB038E22D}"/>
              </a:ext>
            </a:extLst>
          </p:cNvPr>
          <p:cNvSpPr/>
          <p:nvPr/>
        </p:nvSpPr>
        <p:spPr>
          <a:xfrm>
            <a:off x="2339752" y="4910971"/>
            <a:ext cx="187477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⑩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바탕화면에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Widget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생성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ED26CB-24E6-4957-9B99-170D1092244C}"/>
              </a:ext>
            </a:extLst>
          </p:cNvPr>
          <p:cNvSpPr/>
          <p:nvPr/>
        </p:nvSpPr>
        <p:spPr>
          <a:xfrm>
            <a:off x="2372906" y="5406353"/>
            <a:ext cx="2022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⑫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바탕화면에서 간편히 기상정보 확인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11700B-F902-4DDB-8597-9D11363ACF90}"/>
              </a:ext>
            </a:extLst>
          </p:cNvPr>
          <p:cNvSpPr txBox="1"/>
          <p:nvPr/>
        </p:nvSpPr>
        <p:spPr>
          <a:xfrm>
            <a:off x="6387956" y="1365138"/>
            <a:ext cx="266350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분류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① </a:t>
            </a:r>
            <a:r>
              <a:rPr lang="en-US" altLang="ko-KR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 </a:t>
            </a:r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③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Loading Page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GPS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수신 수행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④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자동완성 위치 검색 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서울시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25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구의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449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동 매칭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⑤ </a:t>
            </a:r>
            <a:r>
              <a:rPr lang="en-US" altLang="ko-KR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 </a:t>
            </a:r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⑧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미세먼지 커뮤니티 형성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⑨ </a:t>
            </a:r>
            <a:r>
              <a:rPr lang="en-US" altLang="ko-KR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~ </a:t>
            </a:r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⑪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사용자에게 제공하는 편의 기능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 단계별 미세먼지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관련 실생활에 유용한 정보 제공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62EB43-5496-4985-9112-4F64A85EB5DE}"/>
              </a:ext>
            </a:extLst>
          </p:cNvPr>
          <p:cNvSpPr/>
          <p:nvPr/>
        </p:nvSpPr>
        <p:spPr>
          <a:xfrm>
            <a:off x="4712646" y="3974685"/>
            <a:ext cx="1274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⑥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버튼 클릭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코멘트 입력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ED7510-6AE6-4742-A7DF-516796EA1110}"/>
              </a:ext>
            </a:extLst>
          </p:cNvPr>
          <p:cNvSpPr/>
          <p:nvPr/>
        </p:nvSpPr>
        <p:spPr>
          <a:xfrm>
            <a:off x="424977" y="4325951"/>
            <a:ext cx="14660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⑪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30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 간격으로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Widget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기상정보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Update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F91B22-1610-42EB-B31E-B83348FCB797}"/>
              </a:ext>
            </a:extLst>
          </p:cNvPr>
          <p:cNvSpPr/>
          <p:nvPr/>
        </p:nvSpPr>
        <p:spPr>
          <a:xfrm>
            <a:off x="5219652" y="1140194"/>
            <a:ext cx="503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A8AB90-3158-4DD6-98DB-620051D4EF14}"/>
              </a:ext>
            </a:extLst>
          </p:cNvPr>
          <p:cNvSpPr/>
          <p:nvPr/>
        </p:nvSpPr>
        <p:spPr>
          <a:xfrm>
            <a:off x="1134438" y="5702960"/>
            <a:ext cx="1013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Widget</a:t>
            </a:r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5CC748E-7464-40BB-BEE3-F0DD7710ADDD}"/>
              </a:ext>
            </a:extLst>
          </p:cNvPr>
          <p:cNvSpPr/>
          <p:nvPr/>
        </p:nvSpPr>
        <p:spPr>
          <a:xfrm>
            <a:off x="1845895" y="2725087"/>
            <a:ext cx="2632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※ </a:t>
            </a:r>
            <a:r>
              <a:rPr lang="en-US" altLang="ko-KR" sz="1000" dirty="0" err="1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AsyncTask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30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or 10m 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마다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Information</a:t>
            </a:r>
            <a:r>
              <a:rPr lang="ko-KR" altLang="en-US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Update</a:t>
            </a:r>
            <a:endParaRPr lang="en-US" altLang="ko-KR" sz="7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B5E7BED-4AB0-4041-97AF-DF1EBF12EC15}"/>
              </a:ext>
            </a:extLst>
          </p:cNvPr>
          <p:cNvSpPr/>
          <p:nvPr/>
        </p:nvSpPr>
        <p:spPr>
          <a:xfrm>
            <a:off x="5114412" y="5733256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User</a:t>
            </a:r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4B8856D-9CAE-4243-9B0E-2AA43AA20800}"/>
              </a:ext>
            </a:extLst>
          </p:cNvPr>
          <p:cNvSpPr/>
          <p:nvPr/>
        </p:nvSpPr>
        <p:spPr>
          <a:xfrm>
            <a:off x="1115616" y="90872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Internet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27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동영상 시연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0DCBE1A-71AB-41FE-9A0A-D67798A6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22B8134-8660-41FB-A71F-4211FFD5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C7B7C9-EDD2-4118-886A-ED6AA6ECF32C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A55E8-5453-4957-B9E3-DFBB62138C0F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D9246A-C0F5-4922-97E6-D34C33099D85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</p:spTree>
    <p:extLst>
      <p:ext uri="{BB962C8B-B14F-4D97-AF65-F5344CB8AC3E}">
        <p14:creationId xmlns:p14="http://schemas.microsoft.com/office/powerpoint/2010/main" val="22313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 프로세스 구현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(GPS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기상정보 수신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0DCBE1A-71AB-41FE-9A0A-D67798A6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22B8134-8660-41FB-A71F-4211FFD5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C7B7C9-EDD2-4118-886A-ED6AA6ECF32C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A55E8-5453-4957-B9E3-DFBB62138C0F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D9246A-C0F5-4922-97E6-D34C33099D85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E0C83-3349-4803-BEA7-07330185C539}"/>
              </a:ext>
            </a:extLst>
          </p:cNvPr>
          <p:cNvSpPr/>
          <p:nvPr/>
        </p:nvSpPr>
        <p:spPr>
          <a:xfrm>
            <a:off x="273050" y="1123434"/>
            <a:ext cx="4913280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en-US" altLang="ko-KR" sz="16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GPS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실시간 </a:t>
            </a:r>
            <a:r>
              <a:rPr lang="ko-KR" altLang="en-US" sz="16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정보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수신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시작부분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   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위치 기반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Asynctask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Thread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구성하여 시간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(30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분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위치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(10m)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변화에 따른 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정보 </a:t>
            </a:r>
            <a:r>
              <a:rPr lang="ko-KR" altLang="en-US" sz="1200" dirty="0" err="1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endParaRPr lang="en-US" altLang="ko-KR" sz="12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Region_code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서울시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25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 구의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449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개의 동을 매핑하여 자동화</a:t>
            </a: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5"/>
              </a:rPr>
              <a:t>http://www.kma.go.kr/wid/queryDFSRSS.jsp?zone=</a:t>
            </a:r>
            <a:r>
              <a:rPr lang="ko-KR" altLang="en-US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5"/>
              </a:rPr>
              <a:t>＂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5"/>
              </a:rPr>
              <a:t>+region_code</a:t>
            </a:r>
            <a:r>
              <a:rPr lang="en-US" altLang="ko-KR" sz="105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   </a:t>
            </a:r>
            <a:endParaRPr lang="ko-KR" altLang="en-US" sz="105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en-US" altLang="ko-KR" sz="16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GPS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따른 </a:t>
            </a:r>
            <a:r>
              <a:rPr lang="ko-KR" altLang="en-US" sz="16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미세먼지 정보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수신 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지도 클릭</a:t>
            </a:r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위치 기반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1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마찬가지로 특정 시간에 따른 미세먼지 정보 </a:t>
            </a:r>
            <a:r>
              <a:rPr lang="ko-KR" altLang="en-US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크롤링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서울시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API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000" dirty="0">
                <a:latin typeface="배달의민족 도현" panose="020B0600000101010101" pitchFamily="50" charset="-127"/>
                <a:ea typeface="배달의민족 도현" panose="020B0600000101010101" pitchFamily="50" charset="-127"/>
                <a:hlinkClick r:id="rId6"/>
              </a:rPr>
              <a:t>http://openapi.seoul.go.kr:8088/[API_KEY]/json/RealtimeCityAir/1/5/</a:t>
            </a:r>
            <a:endParaRPr lang="en-US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2F4566C-9F7F-4328-94EA-096B7AED44E7}"/>
              </a:ext>
            </a:extLst>
          </p:cNvPr>
          <p:cNvGrpSpPr/>
          <p:nvPr/>
        </p:nvGrpSpPr>
        <p:grpSpPr>
          <a:xfrm>
            <a:off x="1403648" y="3658555"/>
            <a:ext cx="4392488" cy="2397688"/>
            <a:chOff x="273050" y="3066823"/>
            <a:chExt cx="4722695" cy="284195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5A32F9E-09E3-450F-AF98-1663177ED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3050" y="3066823"/>
              <a:ext cx="4722695" cy="284195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16A865-97A8-4FB8-987B-BFEEA0AC8759}"/>
                </a:ext>
              </a:extLst>
            </p:cNvPr>
            <p:cNvSpPr/>
            <p:nvPr/>
          </p:nvSpPr>
          <p:spPr>
            <a:xfrm>
              <a:off x="273050" y="3356992"/>
              <a:ext cx="4572000" cy="21602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94D41181-1301-4504-AEE6-7FBC85353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137" y="3535963"/>
            <a:ext cx="1624672" cy="252028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E79A1D-690D-44C4-8D2B-A5AF1AEB2CDD}"/>
              </a:ext>
            </a:extLst>
          </p:cNvPr>
          <p:cNvSpPr/>
          <p:nvPr/>
        </p:nvSpPr>
        <p:spPr>
          <a:xfrm>
            <a:off x="5186330" y="1094736"/>
            <a:ext cx="349012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 </a:t>
            </a:r>
            <a:r>
              <a:rPr lang="ko-KR" altLang="en-US" sz="16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시작 화면</a:t>
            </a:r>
            <a:r>
              <a: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구성 설명</a:t>
            </a:r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 2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번 그림에서 주소를 검색하여 </a:t>
            </a:r>
            <a:r>
              <a:rPr lang="ko-KR" altLang="en-US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메인화면으로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 넘어가면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번 그림의 </a:t>
            </a:r>
            <a:r>
              <a:rPr lang="en-US" altLang="ko-KR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send_or_not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로 체크되어 </a:t>
            </a:r>
            <a:r>
              <a:rPr lang="en-US" altLang="ko-KR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gps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로 정보를 받아오지 않는다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 앱을 시작하면 </a:t>
            </a:r>
            <a:r>
              <a:rPr lang="en-US" altLang="ko-KR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send_or_not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false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로 설정되어 있어 </a:t>
            </a:r>
            <a:r>
              <a:rPr lang="en-US" altLang="ko-KR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GPS_function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()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을 통해 현재 구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동 정보를 가져온다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 가져온 정보를 바탕으로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1, 2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번 수행</a:t>
            </a: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D37B9FA-E341-40FB-A46E-FCCEE096D4E4}"/>
              </a:ext>
            </a:extLst>
          </p:cNvPr>
          <p:cNvSpPr/>
          <p:nvPr/>
        </p:nvSpPr>
        <p:spPr>
          <a:xfrm>
            <a:off x="6443072" y="6001543"/>
            <a:ext cx="330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②</a:t>
            </a:r>
            <a:endParaRPr lang="ko-KR" altLang="en-US" sz="14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50788F-DA99-485B-A368-82AB95AEDB46}"/>
              </a:ext>
            </a:extLst>
          </p:cNvPr>
          <p:cNvSpPr/>
          <p:nvPr/>
        </p:nvSpPr>
        <p:spPr>
          <a:xfrm>
            <a:off x="3290109" y="600154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①</a:t>
            </a:r>
            <a:endParaRPr lang="ko-KR" altLang="en-US" sz="14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97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 프로세스 구현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 페이지 디자인 적용 및 서버 연동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0DCBE1A-71AB-41FE-9A0A-D67798A6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22B8134-8660-41FB-A71F-4211FFD5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C7B7C9-EDD2-4118-886A-ED6AA6ECF32C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A55E8-5453-4957-B9E3-DFBB62138C0F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D9246A-C0F5-4922-97E6-D34C33099D85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E0C83-3349-4803-BEA7-07330185C539}"/>
              </a:ext>
            </a:extLst>
          </p:cNvPr>
          <p:cNvSpPr/>
          <p:nvPr/>
        </p:nvSpPr>
        <p:spPr>
          <a:xfrm>
            <a:off x="273050" y="908720"/>
            <a:ext cx="8620125" cy="173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미세먼지 줄이기 실천 페이지 디자인을 적용 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버튼 디자인 진행 중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Category 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선택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및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Comment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작성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 버튼을 누르면 서버와 연동하여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저장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앱에 나타내기</a:t>
            </a:r>
            <a:endParaRPr lang="en-US" altLang="ko-KR" sz="12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DB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저장 시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Category 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Comment 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정보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각각 다른 테이블에 저장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(Spring Hibernate Library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Category Table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 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Comment Table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1:N 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관계로 구현</a:t>
            </a:r>
            <a:endParaRPr lang="en-US" altLang="ko-KR" sz="12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altLang="ko-KR" sz="12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891F8C-6E79-4CCA-9814-81B17B7AD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01" y="2645509"/>
            <a:ext cx="2155289" cy="3536530"/>
          </a:xfrm>
          <a:prstGeom prst="rect">
            <a:avLst/>
          </a:prstGeom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341F6F-6C3B-4F86-9972-7F452A4B8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2469" y="2645510"/>
            <a:ext cx="2054641" cy="3536529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5D858E-7104-4816-9D37-3F8498E50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154" y="2647179"/>
            <a:ext cx="2077159" cy="34998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891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 프로세스 구현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푸시 알림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0DCBE1A-71AB-41FE-9A0A-D67798A6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22B8134-8660-41FB-A71F-4211FFD5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C7B7C9-EDD2-4118-886A-ED6AA6ECF32C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A55E8-5453-4957-B9E3-DFBB62138C0F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D9246A-C0F5-4922-97E6-D34C33099D85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E0C83-3349-4803-BEA7-07330185C539}"/>
              </a:ext>
            </a:extLst>
          </p:cNvPr>
          <p:cNvSpPr/>
          <p:nvPr/>
        </p:nvSpPr>
        <p:spPr>
          <a:xfrm>
            <a:off x="273050" y="1124744"/>
            <a:ext cx="862012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Background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에서도 동작하는 푸시 알림 기능 구현 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현재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foreground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에서 잘 작동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But, 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앱이 완전히 종료된 후에는 알람이 작동하지 않음</a:t>
            </a:r>
            <a:endParaRPr lang="en-US" altLang="ko-KR" sz="12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EF02E7-7F06-4203-9066-20BA43CFD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92" y="2132858"/>
            <a:ext cx="1818523" cy="37382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F0B02B-781E-4CBB-9FEC-3004EF38C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5444" y="2132859"/>
            <a:ext cx="1818524" cy="37382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776B0E-BC85-4E40-9460-A62A74D69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9661" y="2132856"/>
            <a:ext cx="1818523" cy="373829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F5D06E-1911-4481-B2F0-2F357F6D5E6A}"/>
              </a:ext>
            </a:extLst>
          </p:cNvPr>
          <p:cNvSpPr/>
          <p:nvPr/>
        </p:nvSpPr>
        <p:spPr>
          <a:xfrm>
            <a:off x="6802427" y="959622"/>
            <a:ext cx="1440160" cy="52322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Service is started by </a:t>
            </a:r>
            <a:r>
              <a:rPr lang="en-US" altLang="ko-KR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startService</a:t>
            </a:r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8FB302-31C8-469E-9BDD-10B740820596}"/>
              </a:ext>
            </a:extLst>
          </p:cNvPr>
          <p:cNvSpPr/>
          <p:nvPr/>
        </p:nvSpPr>
        <p:spPr>
          <a:xfrm>
            <a:off x="6804248" y="1669939"/>
            <a:ext cx="1440160" cy="574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onCreate</a:t>
            </a:r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7342CB-4A44-4C9B-9EAA-5A38CBEF5424}"/>
              </a:ext>
            </a:extLst>
          </p:cNvPr>
          <p:cNvSpPr/>
          <p:nvPr/>
        </p:nvSpPr>
        <p:spPr>
          <a:xfrm>
            <a:off x="6802427" y="2473409"/>
            <a:ext cx="1440160" cy="5746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onStart</a:t>
            </a:r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4080EF2-F721-454E-8BD7-EE7CF83201F8}"/>
              </a:ext>
            </a:extLst>
          </p:cNvPr>
          <p:cNvSpPr/>
          <p:nvPr/>
        </p:nvSpPr>
        <p:spPr>
          <a:xfrm>
            <a:off x="6951508" y="3310735"/>
            <a:ext cx="1171979" cy="34527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Service is running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339FF5A-7902-49A9-8580-DA424C949277}"/>
              </a:ext>
            </a:extLst>
          </p:cNvPr>
          <p:cNvSpPr/>
          <p:nvPr/>
        </p:nvSpPr>
        <p:spPr>
          <a:xfrm>
            <a:off x="6932043" y="3915112"/>
            <a:ext cx="1186013" cy="574608"/>
          </a:xfrm>
          <a:prstGeom prst="roundRect">
            <a:avLst>
              <a:gd name="adj" fmla="val 2139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The service is stopped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(no callback)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6E9774-8D35-4F34-B1FB-5A560346315A}"/>
              </a:ext>
            </a:extLst>
          </p:cNvPr>
          <p:cNvSpPr/>
          <p:nvPr/>
        </p:nvSpPr>
        <p:spPr>
          <a:xfrm>
            <a:off x="6805293" y="4696386"/>
            <a:ext cx="1435075" cy="493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onDestroy</a:t>
            </a:r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6702669-3A3D-4B90-86BB-A79F952D12C1}"/>
              </a:ext>
            </a:extLst>
          </p:cNvPr>
          <p:cNvSpPr/>
          <p:nvPr/>
        </p:nvSpPr>
        <p:spPr>
          <a:xfrm>
            <a:off x="6851733" y="5421383"/>
            <a:ext cx="1341548" cy="383881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Service is 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shut down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00C9DCC0-5799-4B18-9053-4C9723DC3AA2}"/>
              </a:ext>
            </a:extLst>
          </p:cNvPr>
          <p:cNvSpPr/>
          <p:nvPr/>
        </p:nvSpPr>
        <p:spPr>
          <a:xfrm>
            <a:off x="7400332" y="1482842"/>
            <a:ext cx="216055" cy="1870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F1E5BCC-EB18-4C31-B1BA-2FC55C35951C}"/>
              </a:ext>
            </a:extLst>
          </p:cNvPr>
          <p:cNvSpPr/>
          <p:nvPr/>
        </p:nvSpPr>
        <p:spPr>
          <a:xfrm>
            <a:off x="7393258" y="2276872"/>
            <a:ext cx="216055" cy="1870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0807D68F-8F21-47A7-A112-2AE2F03891C6}"/>
              </a:ext>
            </a:extLst>
          </p:cNvPr>
          <p:cNvSpPr/>
          <p:nvPr/>
        </p:nvSpPr>
        <p:spPr>
          <a:xfrm>
            <a:off x="7429469" y="3113476"/>
            <a:ext cx="216055" cy="1870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9638A402-7747-436E-BF9D-FF2D45E945F2}"/>
              </a:ext>
            </a:extLst>
          </p:cNvPr>
          <p:cNvSpPr/>
          <p:nvPr/>
        </p:nvSpPr>
        <p:spPr>
          <a:xfrm>
            <a:off x="7429469" y="3689164"/>
            <a:ext cx="216055" cy="1870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D336B21-AE60-4DA9-BD49-3B1F611603D9}"/>
              </a:ext>
            </a:extLst>
          </p:cNvPr>
          <p:cNvSpPr/>
          <p:nvPr/>
        </p:nvSpPr>
        <p:spPr>
          <a:xfrm>
            <a:off x="7429469" y="4509289"/>
            <a:ext cx="216055" cy="1870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076EE41A-F03B-4F4A-AB3D-A84CD405C424}"/>
              </a:ext>
            </a:extLst>
          </p:cNvPr>
          <p:cNvSpPr/>
          <p:nvPr/>
        </p:nvSpPr>
        <p:spPr>
          <a:xfrm>
            <a:off x="7414479" y="5209690"/>
            <a:ext cx="216055" cy="18709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E90262-6F77-4983-916B-2D50E2788408}"/>
              </a:ext>
            </a:extLst>
          </p:cNvPr>
          <p:cNvSpPr/>
          <p:nvPr/>
        </p:nvSpPr>
        <p:spPr>
          <a:xfrm>
            <a:off x="6444208" y="5877272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현재 </a:t>
            </a:r>
            <a:r>
              <a:rPr lang="en-US" altLang="ko-KR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 life cycle</a:t>
            </a:r>
            <a:endParaRPr lang="ko-KR" altLang="en-US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0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 프로세스 구현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푸시 알림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0DCBE1A-71AB-41FE-9A0A-D67798A6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22B8134-8660-41FB-A71F-4211FFD5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C7B7C9-EDD2-4118-886A-ED6AA6ECF32C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A55E8-5453-4957-B9E3-DFBB62138C0F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D9246A-C0F5-4922-97E6-D34C33099D85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E0C83-3349-4803-BEA7-07330185C539}"/>
              </a:ext>
            </a:extLst>
          </p:cNvPr>
          <p:cNvSpPr/>
          <p:nvPr/>
        </p:nvSpPr>
        <p:spPr>
          <a:xfrm>
            <a:off x="273050" y="1124744"/>
            <a:ext cx="8620125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Background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에서도 동작하는 푸시 알림 기능 구현</a:t>
            </a:r>
            <a:r>
              <a: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7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해결 방법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보통 서비스는 왼쪽과 같이 </a:t>
            </a:r>
            <a:r>
              <a:rPr lang="en-US" altLang="ko-KR" sz="12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onDestroy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 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되며 종료하지만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en-US" altLang="ko-KR" sz="1200" dirty="0" err="1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Immotal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service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구현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하여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unbinding() </a:t>
            </a:r>
            <a:r>
              <a:rPr lang="ko-KR" altLang="en-US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과정에 다시 </a:t>
            </a:r>
            <a:r>
              <a:rPr lang="en-US" altLang="ko-KR" sz="12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rebinding()</a:t>
            </a:r>
            <a:r>
              <a: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하여 서비스를 유지한다</a:t>
            </a:r>
            <a:r>
              <a:rPr lang="en-US" altLang="ko-KR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en-US" altLang="ko-KR" sz="1200" dirty="0">
              <a:solidFill>
                <a:srgbClr val="C0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B87EEB-92F4-4172-AA17-6202F1E372F3}"/>
              </a:ext>
            </a:extLst>
          </p:cNvPr>
          <p:cNvGrpSpPr/>
          <p:nvPr/>
        </p:nvGrpSpPr>
        <p:grpSpPr>
          <a:xfrm>
            <a:off x="1331640" y="2269036"/>
            <a:ext cx="2247731" cy="4040284"/>
            <a:chOff x="6630035" y="980728"/>
            <a:chExt cx="1847929" cy="5667897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5F5D06E-1911-4481-B2F0-2F357F6D5E6A}"/>
                </a:ext>
              </a:extLst>
            </p:cNvPr>
            <p:cNvSpPr/>
            <p:nvPr/>
          </p:nvSpPr>
          <p:spPr>
            <a:xfrm>
              <a:off x="6802427" y="980728"/>
              <a:ext cx="1440160" cy="50211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Service is started by </a:t>
              </a:r>
              <a:r>
                <a:rPr lang="en-US" altLang="ko-KR" sz="1100" dirty="0" err="1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startService</a:t>
              </a:r>
              <a:r>
                <a:rPr lang="en-US" altLang="ko-KR" sz="1100" dirty="0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endParaRPr lang="ko-KR" altLang="en-US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8FB302-31C8-469E-9BDD-10B740820596}"/>
                </a:ext>
              </a:extLst>
            </p:cNvPr>
            <p:cNvSpPr/>
            <p:nvPr/>
          </p:nvSpPr>
          <p:spPr>
            <a:xfrm>
              <a:off x="6804248" y="1669939"/>
              <a:ext cx="1440160" cy="5746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onCreate</a:t>
              </a:r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7342CB-4A44-4C9B-9EAA-5A38CBEF5424}"/>
                </a:ext>
              </a:extLst>
            </p:cNvPr>
            <p:cNvSpPr/>
            <p:nvPr/>
          </p:nvSpPr>
          <p:spPr>
            <a:xfrm>
              <a:off x="6802427" y="2473409"/>
              <a:ext cx="1440160" cy="5746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onStart</a:t>
              </a:r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4080EF2-F721-454E-8BD7-EE7CF83201F8}"/>
                </a:ext>
              </a:extLst>
            </p:cNvPr>
            <p:cNvSpPr/>
            <p:nvPr/>
          </p:nvSpPr>
          <p:spPr>
            <a:xfrm>
              <a:off x="6828451" y="3310735"/>
              <a:ext cx="1418094" cy="345273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Service is running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339FF5A-7902-49A9-8580-DA424C949277}"/>
                </a:ext>
              </a:extLst>
            </p:cNvPr>
            <p:cNvSpPr/>
            <p:nvPr/>
          </p:nvSpPr>
          <p:spPr>
            <a:xfrm>
              <a:off x="6807512" y="3915112"/>
              <a:ext cx="1435076" cy="695520"/>
            </a:xfrm>
            <a:prstGeom prst="roundRect">
              <a:avLst>
                <a:gd name="adj" fmla="val 2139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The service is stopped (no callback)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96E9774-8D35-4F34-B1FB-5A560346315A}"/>
                </a:ext>
              </a:extLst>
            </p:cNvPr>
            <p:cNvSpPr/>
            <p:nvPr/>
          </p:nvSpPr>
          <p:spPr>
            <a:xfrm>
              <a:off x="6805293" y="4819599"/>
              <a:ext cx="1435075" cy="493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onDestroy</a:t>
              </a:r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36702669-3A3D-4B90-86BB-A79F952D12C1}"/>
                </a:ext>
              </a:extLst>
            </p:cNvPr>
            <p:cNvSpPr/>
            <p:nvPr/>
          </p:nvSpPr>
          <p:spPr>
            <a:xfrm>
              <a:off x="6851733" y="5544597"/>
              <a:ext cx="1341548" cy="58671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Service is 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shut down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00C9DCC0-5799-4B18-9053-4C9723DC3AA2}"/>
                </a:ext>
              </a:extLst>
            </p:cNvPr>
            <p:cNvSpPr/>
            <p:nvPr/>
          </p:nvSpPr>
          <p:spPr>
            <a:xfrm>
              <a:off x="7400332" y="1482842"/>
              <a:ext cx="216055" cy="18709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EF1E5BCC-EB18-4C31-B1BA-2FC55C35951C}"/>
                </a:ext>
              </a:extLst>
            </p:cNvPr>
            <p:cNvSpPr/>
            <p:nvPr/>
          </p:nvSpPr>
          <p:spPr>
            <a:xfrm>
              <a:off x="7393258" y="2276872"/>
              <a:ext cx="216055" cy="18709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0807D68F-8F21-47A7-A112-2AE2F03891C6}"/>
                </a:ext>
              </a:extLst>
            </p:cNvPr>
            <p:cNvSpPr/>
            <p:nvPr/>
          </p:nvSpPr>
          <p:spPr>
            <a:xfrm>
              <a:off x="7391409" y="3114959"/>
              <a:ext cx="216055" cy="18709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9638A402-7747-436E-BF9D-FF2D45E945F2}"/>
                </a:ext>
              </a:extLst>
            </p:cNvPr>
            <p:cNvSpPr/>
            <p:nvPr/>
          </p:nvSpPr>
          <p:spPr>
            <a:xfrm>
              <a:off x="7391409" y="3689164"/>
              <a:ext cx="216055" cy="18709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3D336B21-AE60-4DA9-BD49-3B1F611603D9}"/>
                </a:ext>
              </a:extLst>
            </p:cNvPr>
            <p:cNvSpPr/>
            <p:nvPr/>
          </p:nvSpPr>
          <p:spPr>
            <a:xfrm>
              <a:off x="7391409" y="4630202"/>
              <a:ext cx="216055" cy="18709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076EE41A-F03B-4F4A-AB3D-A84CD405C424}"/>
                </a:ext>
              </a:extLst>
            </p:cNvPr>
            <p:cNvSpPr/>
            <p:nvPr/>
          </p:nvSpPr>
          <p:spPr>
            <a:xfrm>
              <a:off x="7391409" y="5332903"/>
              <a:ext cx="216055" cy="18709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E90262-6F77-4983-916B-2D50E2788408}"/>
                </a:ext>
              </a:extLst>
            </p:cNvPr>
            <p:cNvSpPr/>
            <p:nvPr/>
          </p:nvSpPr>
          <p:spPr>
            <a:xfrm>
              <a:off x="6630035" y="6130509"/>
              <a:ext cx="1847929" cy="5181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현재 </a:t>
              </a:r>
              <a:r>
                <a:rPr lang="en-US" altLang="ko-KR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App life cycle</a:t>
              </a:r>
              <a:endParaRPr lang="ko-KR" altLang="en-US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1DFAD71-AD12-4663-A89C-B1D18C643D90}"/>
              </a:ext>
            </a:extLst>
          </p:cNvPr>
          <p:cNvGrpSpPr/>
          <p:nvPr/>
        </p:nvGrpSpPr>
        <p:grpSpPr>
          <a:xfrm>
            <a:off x="4960277" y="2269036"/>
            <a:ext cx="2777971" cy="4040284"/>
            <a:chOff x="6395568" y="980728"/>
            <a:chExt cx="2283856" cy="5667897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A4B5A78-1F14-4CA4-B469-B64CC807D407}"/>
                </a:ext>
              </a:extLst>
            </p:cNvPr>
            <p:cNvSpPr/>
            <p:nvPr/>
          </p:nvSpPr>
          <p:spPr>
            <a:xfrm>
              <a:off x="6802427" y="980728"/>
              <a:ext cx="1440160" cy="502114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Service is started by </a:t>
              </a:r>
              <a:r>
                <a:rPr lang="en-US" altLang="ko-KR" sz="1100" dirty="0" err="1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bindService</a:t>
              </a:r>
              <a:r>
                <a:rPr lang="en-US" altLang="ko-KR" sz="1100" dirty="0">
                  <a:solidFill>
                    <a:srgbClr val="C0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endParaRPr lang="ko-KR" altLang="en-US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0502694-7240-4000-B233-1FD3C338A21F}"/>
                </a:ext>
              </a:extLst>
            </p:cNvPr>
            <p:cNvSpPr/>
            <p:nvPr/>
          </p:nvSpPr>
          <p:spPr>
            <a:xfrm>
              <a:off x="6804248" y="1669939"/>
              <a:ext cx="1440160" cy="5746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onCreate</a:t>
              </a:r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45BDA0-8A5B-4CDB-882C-EE243D319715}"/>
                </a:ext>
              </a:extLst>
            </p:cNvPr>
            <p:cNvSpPr/>
            <p:nvPr/>
          </p:nvSpPr>
          <p:spPr>
            <a:xfrm>
              <a:off x="6802427" y="2473409"/>
              <a:ext cx="1440160" cy="5746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onBind</a:t>
              </a:r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0A1FD03-8760-4EC5-B1C7-FDA85F748D6B}"/>
                </a:ext>
              </a:extLst>
            </p:cNvPr>
            <p:cNvSpPr/>
            <p:nvPr/>
          </p:nvSpPr>
          <p:spPr>
            <a:xfrm>
              <a:off x="6395568" y="3310735"/>
              <a:ext cx="2283856" cy="345273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Client</a:t>
              </a:r>
              <a:r>
                <a:rPr lang="ko-KR" altLang="en-US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interacts with the service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37C1E0B-11D1-43CB-8929-BFBD3CDC3E4D}"/>
                </a:ext>
              </a:extLst>
            </p:cNvPr>
            <p:cNvSpPr/>
            <p:nvPr/>
          </p:nvSpPr>
          <p:spPr>
            <a:xfrm>
              <a:off x="6805293" y="4819599"/>
              <a:ext cx="1435075" cy="493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onDestroy</a:t>
              </a:r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()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9A47251-AC85-4EA0-AC25-2E2AF7C8664F}"/>
                </a:ext>
              </a:extLst>
            </p:cNvPr>
            <p:cNvSpPr/>
            <p:nvPr/>
          </p:nvSpPr>
          <p:spPr>
            <a:xfrm>
              <a:off x="6851733" y="5544596"/>
              <a:ext cx="1341548" cy="58591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Service is 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shut down</a:t>
              </a:r>
              <a:endParaRPr lang="ko-KR" altLang="en-US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96B94101-09B4-4032-9663-E2F9A96A1291}"/>
                </a:ext>
              </a:extLst>
            </p:cNvPr>
            <p:cNvSpPr/>
            <p:nvPr/>
          </p:nvSpPr>
          <p:spPr>
            <a:xfrm>
              <a:off x="7400332" y="1482842"/>
              <a:ext cx="216055" cy="18709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9" name="화살표: 아래쪽 38">
              <a:extLst>
                <a:ext uri="{FF2B5EF4-FFF2-40B4-BE49-F238E27FC236}">
                  <a16:creationId xmlns:a16="http://schemas.microsoft.com/office/drawing/2014/main" id="{C794F027-1B6C-49B7-A86C-D00819C6F4D0}"/>
                </a:ext>
              </a:extLst>
            </p:cNvPr>
            <p:cNvSpPr/>
            <p:nvPr/>
          </p:nvSpPr>
          <p:spPr>
            <a:xfrm>
              <a:off x="7393258" y="2276872"/>
              <a:ext cx="216055" cy="187097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0" name="화살표: 아래쪽 39">
              <a:extLst>
                <a:ext uri="{FF2B5EF4-FFF2-40B4-BE49-F238E27FC236}">
                  <a16:creationId xmlns:a16="http://schemas.microsoft.com/office/drawing/2014/main" id="{9AFB76CE-8EFC-4CED-A5E2-FCF9A2495ED2}"/>
                </a:ext>
              </a:extLst>
            </p:cNvPr>
            <p:cNvSpPr/>
            <p:nvPr/>
          </p:nvSpPr>
          <p:spPr>
            <a:xfrm>
              <a:off x="7391409" y="3114959"/>
              <a:ext cx="216055" cy="18709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1" name="화살표: 아래쪽 40">
              <a:extLst>
                <a:ext uri="{FF2B5EF4-FFF2-40B4-BE49-F238E27FC236}">
                  <a16:creationId xmlns:a16="http://schemas.microsoft.com/office/drawing/2014/main" id="{7B1F08B6-7A54-4DF6-8E2D-1E0FDC8D78FB}"/>
                </a:ext>
              </a:extLst>
            </p:cNvPr>
            <p:cNvSpPr/>
            <p:nvPr/>
          </p:nvSpPr>
          <p:spPr>
            <a:xfrm>
              <a:off x="7391409" y="3689164"/>
              <a:ext cx="216055" cy="1076875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3" name="화살표: 아래쪽 42">
              <a:extLst>
                <a:ext uri="{FF2B5EF4-FFF2-40B4-BE49-F238E27FC236}">
                  <a16:creationId xmlns:a16="http://schemas.microsoft.com/office/drawing/2014/main" id="{6BED838B-C602-4120-B971-08E89B83E03D}"/>
                </a:ext>
              </a:extLst>
            </p:cNvPr>
            <p:cNvSpPr/>
            <p:nvPr/>
          </p:nvSpPr>
          <p:spPr>
            <a:xfrm>
              <a:off x="7391409" y="5332903"/>
              <a:ext cx="216055" cy="187098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EADF55B-F74A-4D3D-98C2-33D3A866E453}"/>
                </a:ext>
              </a:extLst>
            </p:cNvPr>
            <p:cNvSpPr/>
            <p:nvPr/>
          </p:nvSpPr>
          <p:spPr>
            <a:xfrm>
              <a:off x="7084045" y="6130509"/>
              <a:ext cx="939911" cy="5181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개선 방안</a:t>
              </a:r>
            </a:p>
          </p:txBody>
        </p:sp>
      </p:grp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33FAFDA8-080A-494F-A000-D2A5C63C0867}"/>
              </a:ext>
            </a:extLst>
          </p:cNvPr>
          <p:cNvSpPr/>
          <p:nvPr/>
        </p:nvSpPr>
        <p:spPr>
          <a:xfrm>
            <a:off x="7204200" y="4711932"/>
            <a:ext cx="935667" cy="545521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B20DFCED-F6A3-4F78-9C31-A644F535DF6B}"/>
              </a:ext>
            </a:extLst>
          </p:cNvPr>
          <p:cNvSpPr/>
          <p:nvPr/>
        </p:nvSpPr>
        <p:spPr>
          <a:xfrm rot="2396334">
            <a:off x="6994757" y="4285492"/>
            <a:ext cx="576245" cy="288313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3D5B290-BE9F-4C6D-968F-7E7D44D69271}"/>
              </a:ext>
            </a:extLst>
          </p:cNvPr>
          <p:cNvSpPr/>
          <p:nvPr/>
        </p:nvSpPr>
        <p:spPr>
          <a:xfrm>
            <a:off x="3427371" y="3563724"/>
            <a:ext cx="1447816" cy="87998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1F39104-9D61-44DB-8C07-9463499FFE6F}"/>
              </a:ext>
            </a:extLst>
          </p:cNvPr>
          <p:cNvSpPr/>
          <p:nvPr/>
        </p:nvSpPr>
        <p:spPr>
          <a:xfrm>
            <a:off x="7363973" y="4359981"/>
            <a:ext cx="1311461" cy="3519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onRebind</a:t>
            </a:r>
            <a:r>
              <a:rPr lang="en-US" altLang="ko-KR" sz="11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()</a:t>
            </a:r>
            <a:endParaRPr lang="ko-KR" altLang="en-US" sz="11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24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수행 계획</a:t>
            </a:r>
            <a:endParaRPr lang="ko-KR" altLang="en-US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2ABE8-20B7-4BD0-B7C5-9DF3A4BA1D55}"/>
              </a:ext>
            </a:extLst>
          </p:cNvPr>
          <p:cNvSpPr txBox="1"/>
          <p:nvPr/>
        </p:nvSpPr>
        <p:spPr>
          <a:xfrm>
            <a:off x="273050" y="924074"/>
            <a:ext cx="862012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Background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작동할 수 있도록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Push Alarm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개선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앱이 종료된 상태에서도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Widget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실시간 기상정보 반영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테스트 수행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430279-E4B1-4CA0-BD39-1F6F74AAB4BB}"/>
              </a:ext>
            </a:extLst>
          </p:cNvPr>
          <p:cNvSpPr/>
          <p:nvPr/>
        </p:nvSpPr>
        <p:spPr>
          <a:xfrm>
            <a:off x="1072338" y="2170023"/>
            <a:ext cx="2310814" cy="369332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Push Alarm 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개선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3E53A1-C77E-4929-835D-B0F6F1BF5209}"/>
              </a:ext>
            </a:extLst>
          </p:cNvPr>
          <p:cNvCxnSpPr/>
          <p:nvPr/>
        </p:nvCxnSpPr>
        <p:spPr>
          <a:xfrm>
            <a:off x="4644008" y="2107307"/>
            <a:ext cx="0" cy="403244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0DC80A-129A-4A2C-B7EC-9AC1935779D3}"/>
              </a:ext>
            </a:extLst>
          </p:cNvPr>
          <p:cNvSpPr/>
          <p:nvPr/>
        </p:nvSpPr>
        <p:spPr>
          <a:xfrm>
            <a:off x="5501812" y="2140193"/>
            <a:ext cx="2797754" cy="369332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Android Widget 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중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7E93CD7-4AD0-4934-A757-C68D04C1A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FFA712-3E64-4FFF-91F1-F99724FBC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7A50EA1-FC90-4D36-A2D2-315021F21DD3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D45F9-A5BC-4A5C-9C82-F27450FAE11B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A5E18-2013-4953-9C8C-CA1DA6750B9A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F00618-7CC5-46B3-B2CA-1479736AB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041" y="2786524"/>
            <a:ext cx="1631207" cy="33532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07A250-BCA1-40ED-9D05-139F9E3B42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256" y="2786524"/>
            <a:ext cx="1631207" cy="335323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65B8A4F-476F-4AB2-99F6-DA30B6EF7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70" y="2786525"/>
            <a:ext cx="1833019" cy="335323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51B592A-72A9-4B4B-B3F5-80B0D90D34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1151" y="2787052"/>
            <a:ext cx="1833019" cy="335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5"/>
          <p:cNvSpPr txBox="1">
            <a:spLocks noChangeArrowheads="1"/>
          </p:cNvSpPr>
          <p:nvPr/>
        </p:nvSpPr>
        <p:spPr bwMode="auto">
          <a:xfrm>
            <a:off x="1241425" y="2709862"/>
            <a:ext cx="666115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969" tIns="41985" rIns="83969" bIns="41985">
            <a:spAutoFit/>
          </a:bodyPr>
          <a:lstStyle>
            <a:lvl1pPr defTabSz="8382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8382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8382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8382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8382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ko-KR" altLang="en-US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en-US" altLang="ko-K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8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2"/>
    </mc:Choice>
    <mc:Fallback xmlns="">
      <p:transition spd="slow" advTm="5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9A4E5A-4865-43BD-9CE3-FDCB6C039DEC}"/>
              </a:ext>
            </a:extLst>
          </p:cNvPr>
          <p:cNvSpPr txBox="1"/>
          <p:nvPr/>
        </p:nvSpPr>
        <p:spPr>
          <a:xfrm>
            <a:off x="3635896" y="2328057"/>
            <a:ext cx="5112568" cy="220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프로젝트 소개</a:t>
            </a:r>
            <a:endParaRPr kumimoji="0"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342900" indent="-3429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진행 현황</a:t>
            </a:r>
            <a:endParaRPr kumimoji="0"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342900" indent="-34290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kumimoji="0" lang="ko-KR" altLang="en-US" sz="24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향후 수행 계획</a:t>
            </a:r>
            <a:endParaRPr kumimoji="0" lang="en-US" altLang="ko-KR" sz="24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9EF34E-D428-4CB2-A6E3-363157F79DF4}"/>
              </a:ext>
            </a:extLst>
          </p:cNvPr>
          <p:cNvSpPr/>
          <p:nvPr/>
        </p:nvSpPr>
        <p:spPr>
          <a:xfrm>
            <a:off x="-55674" y="188640"/>
            <a:ext cx="22322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 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896"/>
    </mc:Choice>
    <mc:Fallback xmlns="">
      <p:transition advTm="128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99CAB62-A873-4598-B60A-2EB597F677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76607" y="3283378"/>
            <a:ext cx="992386" cy="693874"/>
          </a:xfrm>
          <a:prstGeom prst="bentConnector3">
            <a:avLst>
              <a:gd name="adj1" fmla="val 10099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BC9C428-C3B4-4616-AB8B-D4D104D2F38C}"/>
              </a:ext>
            </a:extLst>
          </p:cNvPr>
          <p:cNvCxnSpPr>
            <a:cxnSpLocks/>
          </p:cNvCxnSpPr>
          <p:nvPr/>
        </p:nvCxnSpPr>
        <p:spPr>
          <a:xfrm>
            <a:off x="2385486" y="3284984"/>
            <a:ext cx="2226080" cy="67819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4A36F1-4E5C-4B47-8F0D-EFD9F47C4D1E}"/>
              </a:ext>
            </a:extLst>
          </p:cNvPr>
          <p:cNvCxnSpPr>
            <a:cxnSpLocks/>
          </p:cNvCxnSpPr>
          <p:nvPr/>
        </p:nvCxnSpPr>
        <p:spPr>
          <a:xfrm>
            <a:off x="4606462" y="2841417"/>
            <a:ext cx="0" cy="4439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0D41802-42A6-41F5-A4FC-8CFFF9ED4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31795"/>
              </p:ext>
            </p:extLst>
          </p:nvPr>
        </p:nvGraphicFramePr>
        <p:xfrm>
          <a:off x="3358048" y="1427205"/>
          <a:ext cx="2496828" cy="1412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414">
                  <a:extLst>
                    <a:ext uri="{9D8B030D-6E8A-4147-A177-3AD203B41FA5}">
                      <a16:colId xmlns:a16="http://schemas.microsoft.com/office/drawing/2014/main" val="2189462380"/>
                    </a:ext>
                  </a:extLst>
                </a:gridCol>
                <a:gridCol w="1248414">
                  <a:extLst>
                    <a:ext uri="{9D8B030D-6E8A-4147-A177-3AD203B41FA5}">
                      <a16:colId xmlns:a16="http://schemas.microsoft.com/office/drawing/2014/main" val="976213515"/>
                    </a:ext>
                  </a:extLst>
                </a:gridCol>
              </a:tblGrid>
              <a:tr h="706303">
                <a:tc rowSpan="2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0584" marR="100584" marT="59794" marB="59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지도교수</a:t>
                      </a:r>
                    </a:p>
                  </a:txBody>
                  <a:tcPr marL="108715" marR="108715" marT="59794" marB="59794" anchor="ctr"/>
                </a:tc>
                <a:extLst>
                  <a:ext uri="{0D108BD9-81ED-4DB2-BD59-A6C34878D82A}">
                    <a16:rowId xmlns:a16="http://schemas.microsoft.com/office/drawing/2014/main" val="3170688262"/>
                  </a:ext>
                </a:extLst>
              </a:tr>
              <a:tr h="7063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서화정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715" marR="108715" marT="59794" marB="59794" anchor="ctr"/>
                </a:tc>
                <a:extLst>
                  <a:ext uri="{0D108BD9-81ED-4DB2-BD59-A6C34878D82A}">
                    <a16:rowId xmlns:a16="http://schemas.microsoft.com/office/drawing/2014/main" val="1775724843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5EAB5E3-07D8-4A68-878C-F565C4BED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56312"/>
              </p:ext>
            </p:extLst>
          </p:nvPr>
        </p:nvGraphicFramePr>
        <p:xfrm>
          <a:off x="6406612" y="3965848"/>
          <a:ext cx="2269844" cy="112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922">
                  <a:extLst>
                    <a:ext uri="{9D8B030D-6E8A-4147-A177-3AD203B41FA5}">
                      <a16:colId xmlns:a16="http://schemas.microsoft.com/office/drawing/2014/main" val="2189462380"/>
                    </a:ext>
                  </a:extLst>
                </a:gridCol>
                <a:gridCol w="1134922">
                  <a:extLst>
                    <a:ext uri="{9D8B030D-6E8A-4147-A177-3AD203B41FA5}">
                      <a16:colId xmlns:a16="http://schemas.microsoft.com/office/drawing/2014/main" val="976213515"/>
                    </a:ext>
                  </a:extLst>
                </a:gridCol>
              </a:tblGrid>
              <a:tr h="560022">
                <a:tc rowSpan="2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59794" marB="59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</a:p>
                  </a:txBody>
                  <a:tcPr marL="98832" marR="98832" marT="59794" marB="59794" anchor="ctr"/>
                </a:tc>
                <a:extLst>
                  <a:ext uri="{0D108BD9-81ED-4DB2-BD59-A6C34878D82A}">
                    <a16:rowId xmlns:a16="http://schemas.microsoft.com/office/drawing/2014/main" val="3170688262"/>
                  </a:ext>
                </a:extLst>
              </a:tr>
              <a:tr h="56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최혜종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8832" marR="98832" marT="59794" marB="59794" anchor="ctr"/>
                </a:tc>
                <a:extLst>
                  <a:ext uri="{0D108BD9-81ED-4DB2-BD59-A6C34878D82A}">
                    <a16:rowId xmlns:a16="http://schemas.microsoft.com/office/drawing/2014/main" val="177572484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4C9A844-77F9-47C2-AB9F-EC7050184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82932"/>
              </p:ext>
            </p:extLst>
          </p:nvPr>
        </p:nvGraphicFramePr>
        <p:xfrm>
          <a:off x="441684" y="3977253"/>
          <a:ext cx="2269844" cy="112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922">
                  <a:extLst>
                    <a:ext uri="{9D8B030D-6E8A-4147-A177-3AD203B41FA5}">
                      <a16:colId xmlns:a16="http://schemas.microsoft.com/office/drawing/2014/main" val="2189462380"/>
                    </a:ext>
                  </a:extLst>
                </a:gridCol>
                <a:gridCol w="1134922">
                  <a:extLst>
                    <a:ext uri="{9D8B030D-6E8A-4147-A177-3AD203B41FA5}">
                      <a16:colId xmlns:a16="http://schemas.microsoft.com/office/drawing/2014/main" val="976213515"/>
                    </a:ext>
                  </a:extLst>
                </a:gridCol>
              </a:tblGrid>
              <a:tr h="560022">
                <a:tc rowSpan="2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59794" marB="59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</a:p>
                  </a:txBody>
                  <a:tcPr marL="98832" marR="98832" marT="59794" marB="59794" anchor="ctr"/>
                </a:tc>
                <a:extLst>
                  <a:ext uri="{0D108BD9-81ED-4DB2-BD59-A6C34878D82A}">
                    <a16:rowId xmlns:a16="http://schemas.microsoft.com/office/drawing/2014/main" val="3170688262"/>
                  </a:ext>
                </a:extLst>
              </a:tr>
              <a:tr h="56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임지환</a:t>
                      </a:r>
                    </a:p>
                  </a:txBody>
                  <a:tcPr marL="98832" marR="98832" marT="59794" marB="59794" anchor="ctr"/>
                </a:tc>
                <a:extLst>
                  <a:ext uri="{0D108BD9-81ED-4DB2-BD59-A6C34878D82A}">
                    <a16:rowId xmlns:a16="http://schemas.microsoft.com/office/drawing/2014/main" val="1775724843"/>
                  </a:ext>
                </a:extLst>
              </a:tr>
            </a:tbl>
          </a:graphicData>
        </a:graphic>
      </p:graphicFrame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A9E5351-7DCA-4CE4-AF78-F67CD9E3762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563973" y="3284984"/>
            <a:ext cx="2977561" cy="680864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FC394E6-7BB4-429F-8B11-60DF300E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20686"/>
              </p:ext>
            </p:extLst>
          </p:nvPr>
        </p:nvGraphicFramePr>
        <p:xfrm>
          <a:off x="3476644" y="3963174"/>
          <a:ext cx="2269844" cy="1120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922">
                  <a:extLst>
                    <a:ext uri="{9D8B030D-6E8A-4147-A177-3AD203B41FA5}">
                      <a16:colId xmlns:a16="http://schemas.microsoft.com/office/drawing/2014/main" val="2189462380"/>
                    </a:ext>
                  </a:extLst>
                </a:gridCol>
                <a:gridCol w="1134922">
                  <a:extLst>
                    <a:ext uri="{9D8B030D-6E8A-4147-A177-3AD203B41FA5}">
                      <a16:colId xmlns:a16="http://schemas.microsoft.com/office/drawing/2014/main" val="976213515"/>
                    </a:ext>
                  </a:extLst>
                </a:gridCol>
              </a:tblGrid>
              <a:tr h="560022">
                <a:tc rowSpan="2"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3127" marR="83127" marT="59794" marB="5979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</a:p>
                  </a:txBody>
                  <a:tcPr marL="98832" marR="98832" marT="59794" marB="59794" anchor="ctr"/>
                </a:tc>
                <a:extLst>
                  <a:ext uri="{0D108BD9-81ED-4DB2-BD59-A6C34878D82A}">
                    <a16:rowId xmlns:a16="http://schemas.microsoft.com/office/drawing/2014/main" val="3170688262"/>
                  </a:ext>
                </a:extLst>
              </a:tr>
              <a:tr h="5600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신현수</a:t>
                      </a:r>
                    </a:p>
                  </a:txBody>
                  <a:tcPr marL="98832" marR="98832" marT="59794" marB="59794" anchor="ctr"/>
                </a:tc>
                <a:extLst>
                  <a:ext uri="{0D108BD9-81ED-4DB2-BD59-A6C34878D82A}">
                    <a16:rowId xmlns:a16="http://schemas.microsoft.com/office/drawing/2014/main" val="1775724843"/>
                  </a:ext>
                </a:extLst>
              </a:tr>
            </a:tbl>
          </a:graphicData>
        </a:graphic>
      </p:graphicFrame>
      <p:pic>
        <p:nvPicPr>
          <p:cNvPr id="30" name="그림 29">
            <a:extLst>
              <a:ext uri="{FF2B5EF4-FFF2-40B4-BE49-F238E27FC236}">
                <a16:creationId xmlns:a16="http://schemas.microsoft.com/office/drawing/2014/main" id="{1F6CCCDD-7647-4717-B59A-95F3CA35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56" y="4015260"/>
            <a:ext cx="1031748" cy="10657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CB365A-88A4-4DD5-AFEF-E1AA3246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02" y="4005064"/>
            <a:ext cx="958518" cy="10536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592268-156D-4067-8C40-B12A4319A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AAF6C50-46AD-45FA-A528-EC95CD0FA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D23A54-2AED-46E1-BC20-9FB2E046890B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7C3679-34AD-45D2-BAAA-F0EEE88A8620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C1AC0-BC51-4702-80D9-5B10893E9500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A17876-46C4-4112-8226-B4A37B503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7084" y="1556792"/>
            <a:ext cx="1164916" cy="117580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366AFC1-8F10-42D4-8FCE-CFDABCBA08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7296" y="3999321"/>
            <a:ext cx="1021773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0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2ABE8-20B7-4BD0-B7C5-9DF3A4BA1D55}"/>
              </a:ext>
            </a:extLst>
          </p:cNvPr>
          <p:cNvSpPr txBox="1"/>
          <p:nvPr/>
        </p:nvSpPr>
        <p:spPr>
          <a:xfrm>
            <a:off x="273050" y="924074"/>
            <a:ext cx="862012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WHO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 미세먼지 및 날씨 관련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개인적 차원에서 미세먼지에 대한 노출을 줄일 수 있는 방안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국민적 차원에서 미세먼지를 줄이기 위해 사용자 </a:t>
            </a:r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인터렉션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 추가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7">
            <a:extLst>
              <a:ext uri="{FF2B5EF4-FFF2-40B4-BE49-F238E27FC236}">
                <a16:creationId xmlns:a16="http://schemas.microsoft.com/office/drawing/2014/main" id="{204B8ED6-3C4F-489A-A871-6968BFF0AC70}"/>
              </a:ext>
            </a:extLst>
          </p:cNvPr>
          <p:cNvSpPr/>
          <p:nvPr/>
        </p:nvSpPr>
        <p:spPr>
          <a:xfrm>
            <a:off x="1043608" y="2127485"/>
            <a:ext cx="7416824" cy="498419"/>
          </a:xfrm>
          <a:prstGeom prst="roundRect">
            <a:avLst/>
          </a:prstGeom>
          <a:solidFill>
            <a:schemeClr val="accent1">
              <a:lumMod val="2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600" kern="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목표</a:t>
            </a:r>
            <a:r>
              <a:rPr kumimoji="0" lang="en-US" altLang="ko-KR" sz="1600" kern="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kumimoji="0" lang="ko-KR" altLang="en-US" sz="1600" kern="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국내 최고의 미세먼지 및 날씨 관련 </a:t>
            </a:r>
            <a:r>
              <a:rPr kumimoji="0" lang="en-US" altLang="ko-KR" sz="1600" kern="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APP </a:t>
            </a:r>
            <a:r>
              <a:rPr kumimoji="0" lang="ko-KR" altLang="en-US" sz="1600" kern="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개발을 통한 시장 독점</a:t>
            </a:r>
            <a:endParaRPr kumimoji="0" lang="en-US" altLang="ko-KR" sz="1600" kern="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C90843C7-2A49-4137-AB65-7A106BB1FB3E}"/>
              </a:ext>
            </a:extLst>
          </p:cNvPr>
          <p:cNvSpPr>
            <a:spLocks/>
          </p:cNvSpPr>
          <p:nvPr/>
        </p:nvSpPr>
        <p:spPr bwMode="auto">
          <a:xfrm>
            <a:off x="273050" y="2811787"/>
            <a:ext cx="8762751" cy="1121269"/>
          </a:xfrm>
          <a:custGeom>
            <a:avLst/>
            <a:gdLst>
              <a:gd name="T0" fmla="*/ 0 w 3840"/>
              <a:gd name="T1" fmla="*/ 717 h 672"/>
              <a:gd name="T2" fmla="*/ 1 w 3840"/>
              <a:gd name="T3" fmla="*/ 489 h 672"/>
              <a:gd name="T4" fmla="*/ 1 w 3840"/>
              <a:gd name="T5" fmla="*/ 192 h 672"/>
              <a:gd name="T6" fmla="*/ 1 w 3840"/>
              <a:gd name="T7" fmla="*/ 192 h 672"/>
              <a:gd name="T8" fmla="*/ 1 w 3840"/>
              <a:gd name="T9" fmla="*/ 0 h 672"/>
              <a:gd name="T10" fmla="*/ 1 w 3840"/>
              <a:gd name="T11" fmla="*/ 192 h 672"/>
              <a:gd name="T12" fmla="*/ 1 w 3840"/>
              <a:gd name="T13" fmla="*/ 192 h 672"/>
              <a:gd name="T14" fmla="*/ 1 w 3840"/>
              <a:gd name="T15" fmla="*/ 465 h 672"/>
              <a:gd name="T16" fmla="*/ 1 w 3840"/>
              <a:gd name="T17" fmla="*/ 717 h 6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40"/>
              <a:gd name="T28" fmla="*/ 0 h 672"/>
              <a:gd name="T29" fmla="*/ 3840 w 3840"/>
              <a:gd name="T30" fmla="*/ 672 h 6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100000">
                <a:srgbClr val="0B508A">
                  <a:alpha val="50000"/>
                </a:srgbClr>
              </a:gs>
              <a:gs pos="11000">
                <a:srgbClr val="FFFFFF"/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미세먼지 관련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장점을 추출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95D998-1585-4DEA-B65B-0F16D8D6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24A481-5FA2-45A7-878F-2EB4D837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70A4D8-4731-49E5-9D15-56186EFAF50D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69E65-F018-41C3-BDF7-82C8F921D3A6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AE7C7-852E-46F8-ADC8-8B08B13AB05C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E0136A-32DA-4AF7-8A43-8B25C12BA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3730913"/>
            <a:ext cx="1654373" cy="24343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EFE81E-FE94-468F-AF13-142B0934F8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058" y="3730913"/>
            <a:ext cx="1654373" cy="24343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27DDF6-5D03-419F-A2AB-59F95C090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3970" y="3730913"/>
            <a:ext cx="1654374" cy="24343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9B483A6-669E-4D2E-A9D7-659F0D0E49B5}"/>
              </a:ext>
            </a:extLst>
          </p:cNvPr>
          <p:cNvSpPr/>
          <p:nvPr/>
        </p:nvSpPr>
        <p:spPr>
          <a:xfrm>
            <a:off x="1962043" y="4012402"/>
            <a:ext cx="1152128" cy="3527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90E2A9-EE7B-4596-A5DA-B52538A6C2C1}"/>
              </a:ext>
            </a:extLst>
          </p:cNvPr>
          <p:cNvSpPr/>
          <p:nvPr/>
        </p:nvSpPr>
        <p:spPr>
          <a:xfrm>
            <a:off x="4175956" y="4012402"/>
            <a:ext cx="1152128" cy="3527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C91544-ED63-45D2-A888-FC5F1BDE12F8}"/>
              </a:ext>
            </a:extLst>
          </p:cNvPr>
          <p:cNvSpPr/>
          <p:nvPr/>
        </p:nvSpPr>
        <p:spPr>
          <a:xfrm>
            <a:off x="6433582" y="3979111"/>
            <a:ext cx="1152128" cy="35270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0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소개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en-US" altLang="ko-KR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 추진전략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95D998-1585-4DEA-B65B-0F16D8D6E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824A481-5FA2-45A7-878F-2EB4D837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70A4D8-4731-49E5-9D15-56186EFAF50D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69E65-F018-41C3-BDF7-82C8F921D3A6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AE7C7-852E-46F8-ADC8-8B08B13AB05C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CB3203E-CFB9-4E18-87AA-5428DC6CB9C8}"/>
              </a:ext>
            </a:extLst>
          </p:cNvPr>
          <p:cNvGrpSpPr/>
          <p:nvPr/>
        </p:nvGrpSpPr>
        <p:grpSpPr>
          <a:xfrm>
            <a:off x="118721" y="1124744"/>
            <a:ext cx="8917962" cy="4752527"/>
            <a:chOff x="1078262" y="550128"/>
            <a:chExt cx="9917216" cy="478951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5F5F9B-A1F1-4965-82CA-4FAF8B9ED691}"/>
                </a:ext>
              </a:extLst>
            </p:cNvPr>
            <p:cNvSpPr txBox="1"/>
            <p:nvPr/>
          </p:nvSpPr>
          <p:spPr>
            <a:xfrm>
              <a:off x="1214502" y="1795550"/>
              <a:ext cx="4619373" cy="946025"/>
            </a:xfrm>
            <a:prstGeom prst="rect">
              <a:avLst/>
            </a:prstGeom>
            <a:solidFill>
              <a:srgbClr val="002060">
                <a:alpha val="6000"/>
              </a:srgbClr>
            </a:solidFill>
          </p:spPr>
          <p:txBody>
            <a:bodyPr wrap="square" rtlCol="0">
              <a:spAutoFit/>
            </a:bodyPr>
            <a:lstStyle/>
            <a:p>
              <a:pPr marL="412650" indent="-285750">
                <a:lnSpc>
                  <a:spcPts val="2160"/>
                </a:lnSpc>
                <a:buFont typeface="Arial" panose="020B0604020202020204" pitchFamily="34" charset="0"/>
                <a:buChar char="•"/>
              </a:pPr>
              <a:r>
                <a:rPr lang="ko-KR" altLang="en-US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사람들의 미세먼지 어플 선호도는 </a:t>
              </a:r>
              <a:r>
                <a:rPr lang="ko-KR" altLang="en-US" sz="144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사용자 친화적 </a:t>
              </a:r>
              <a:r>
                <a:rPr lang="en-US" altLang="ko-KR" sz="144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GUI</a:t>
              </a:r>
              <a:r>
                <a:rPr lang="ko-KR" altLang="en-US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와 </a:t>
              </a:r>
              <a:r>
                <a:rPr lang="ko-KR" altLang="en-US" sz="144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정확한 데이터</a:t>
              </a:r>
              <a:endParaRPr lang="en-US" altLang="ko-KR" sz="144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412650" indent="-285750">
                <a:lnSpc>
                  <a:spcPts val="2160"/>
                </a:lnSpc>
                <a:buFont typeface="Arial" panose="020B0604020202020204" pitchFamily="34" charset="0"/>
                <a:buChar char="•"/>
              </a:pPr>
              <a:r>
                <a:rPr lang="ko-KR" altLang="en-US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정보제공 어플의 가장 중요한 </a:t>
              </a:r>
              <a:r>
                <a:rPr lang="ko-KR" altLang="en-US" sz="144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 갱신</a:t>
              </a:r>
              <a:endParaRPr lang="en-US" altLang="ko-KR" sz="144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334BEE-76CD-4F35-B165-47A4A9D457CE}"/>
                </a:ext>
              </a:extLst>
            </p:cNvPr>
            <p:cNvSpPr txBox="1"/>
            <p:nvPr/>
          </p:nvSpPr>
          <p:spPr>
            <a:xfrm>
              <a:off x="1214502" y="3736954"/>
              <a:ext cx="4604899" cy="1001855"/>
            </a:xfrm>
            <a:prstGeom prst="rect">
              <a:avLst/>
            </a:prstGeom>
            <a:solidFill>
              <a:srgbClr val="002060">
                <a:alpha val="6000"/>
              </a:srgb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ko-KR" altLang="en-US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미세먼지 농도에 따른 </a:t>
              </a:r>
              <a:r>
                <a:rPr lang="ko-KR" altLang="en-US" sz="144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사용자 건강 관리 케어</a:t>
              </a:r>
              <a:endParaRPr lang="en-US" altLang="ko-KR" sz="144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ko-KR" altLang="en-US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개인적 차원에서 미세먼지 노출 최소화</a:t>
              </a:r>
              <a:endParaRPr lang="en-US" altLang="ko-KR" sz="144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en-US" altLang="ko-KR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Ex)</a:t>
              </a:r>
              <a:r>
                <a:rPr lang="ko-KR" altLang="en-US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어떤 마스크</a:t>
              </a:r>
              <a:r>
                <a:rPr lang="en-US" altLang="ko-KR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, </a:t>
              </a:r>
              <a:r>
                <a:rPr lang="ko-KR" altLang="en-US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물</a:t>
              </a:r>
              <a:r>
                <a:rPr lang="en-US" altLang="ko-KR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</a:t>
              </a:r>
              <a:r>
                <a:rPr lang="ko-KR" altLang="en-US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등 건강관리 정보 제공</a:t>
              </a:r>
            </a:p>
          </p:txBody>
        </p:sp>
        <p:sp>
          <p:nvSpPr>
            <p:cNvPr id="47" name="모서리가 둥근 직사각형 35">
              <a:extLst>
                <a:ext uri="{FF2B5EF4-FFF2-40B4-BE49-F238E27FC236}">
                  <a16:creationId xmlns:a16="http://schemas.microsoft.com/office/drawing/2014/main" id="{B8EC6CF6-E11D-4B0F-8DD4-F7C334E2F2BB}"/>
                </a:ext>
              </a:extLst>
            </p:cNvPr>
            <p:cNvSpPr/>
            <p:nvPr/>
          </p:nvSpPr>
          <p:spPr>
            <a:xfrm>
              <a:off x="1078262" y="1258168"/>
              <a:ext cx="9917216" cy="4081477"/>
            </a:xfrm>
            <a:prstGeom prst="roundRect">
              <a:avLst>
                <a:gd name="adj" fmla="val 9869"/>
              </a:avLst>
            </a:prstGeom>
            <a:noFill/>
            <a:ln w="28575">
              <a:solidFill>
                <a:srgbClr val="00206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DF2E84-BFE4-46F1-A3BA-E1FE59D0B347}"/>
                </a:ext>
              </a:extLst>
            </p:cNvPr>
            <p:cNvSpPr txBox="1"/>
            <p:nvPr/>
          </p:nvSpPr>
          <p:spPr>
            <a:xfrm>
              <a:off x="5970927" y="2064226"/>
              <a:ext cx="4887500" cy="691684"/>
            </a:xfrm>
            <a:prstGeom prst="rect">
              <a:avLst/>
            </a:prstGeom>
            <a:solidFill>
              <a:srgbClr val="002060">
                <a:alpha val="6000"/>
              </a:srgbClr>
            </a:solidFill>
          </p:spPr>
          <p:txBody>
            <a:bodyPr wrap="square" rtlCol="0">
              <a:spAutoFit/>
            </a:bodyPr>
            <a:lstStyle/>
            <a:p>
              <a:pPr marL="265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ko-KR" altLang="en-US" sz="144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세계보건기구 </a:t>
              </a:r>
              <a:r>
                <a:rPr lang="en-US" altLang="ko-KR" sz="144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(WHO) </a:t>
              </a:r>
              <a:r>
                <a:rPr lang="ko-KR" altLang="en-US" sz="144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기준</a:t>
              </a:r>
              <a:r>
                <a:rPr lang="ko-KR" altLang="en-US" sz="144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을 적용</a:t>
              </a:r>
              <a:endParaRPr lang="en-US" altLang="ko-KR" sz="144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65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ko-KR" altLang="en-US" sz="144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국내 대상 미세먼지 및 날씨 정보 종합적 제공</a:t>
              </a:r>
              <a:endParaRPr lang="en-US" altLang="ko-KR" sz="144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30CB45-0A40-4499-87F8-5D3924ED97A5}"/>
                </a:ext>
              </a:extLst>
            </p:cNvPr>
            <p:cNvSpPr txBox="1"/>
            <p:nvPr/>
          </p:nvSpPr>
          <p:spPr>
            <a:xfrm>
              <a:off x="5970926" y="3613958"/>
              <a:ext cx="4887499" cy="1605852"/>
            </a:xfrm>
            <a:prstGeom prst="rect">
              <a:avLst/>
            </a:prstGeom>
            <a:solidFill>
              <a:srgbClr val="002060">
                <a:alpha val="6000"/>
              </a:srgb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국민적 차원에서 미세먼지 노출 절감</a:t>
              </a:r>
              <a:endParaRPr lang="en-US" altLang="ko-KR" sz="14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미세먼지를 줄이기위해 선택지에서 </a:t>
              </a:r>
              <a:r>
                <a:rPr lang="ko-KR" altLang="en-US" sz="140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내가 오늘 한 행동 선택하여 제출</a:t>
              </a:r>
              <a:endParaRPr lang="en-US" altLang="ko-KR" sz="1400" dirty="0">
                <a:solidFill>
                  <a:srgbClr val="7030A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오늘 사용자 중 </a:t>
              </a:r>
              <a:r>
                <a:rPr lang="ko-KR" altLang="en-US" sz="140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몇 </a:t>
              </a:r>
              <a:r>
                <a:rPr lang="en-US" altLang="ko-KR" sz="140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%</a:t>
              </a:r>
              <a:r>
                <a:rPr lang="ko-KR" altLang="en-US" sz="140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 미세먼지를 줄이기 위해 어떤 행동으로 일조</a:t>
              </a:r>
              <a:r>
                <a:rPr lang="ko-KR" altLang="en-US" sz="1400" dirty="0">
                  <a:solidFill>
                    <a:schemeClr val="tx2">
                      <a:lumMod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하였는지 </a:t>
              </a:r>
              <a:r>
                <a:rPr lang="ko-KR" altLang="en-US" sz="1400" dirty="0">
                  <a:solidFill>
                    <a:srgbClr val="7030A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데이터화</a:t>
              </a:r>
            </a:p>
          </p:txBody>
        </p:sp>
        <p:sp>
          <p:nvSpPr>
            <p:cNvPr id="50" name="모서리가 둥근 직사각형 38">
              <a:extLst>
                <a:ext uri="{FF2B5EF4-FFF2-40B4-BE49-F238E27FC236}">
                  <a16:creationId xmlns:a16="http://schemas.microsoft.com/office/drawing/2014/main" id="{82BBEA27-78DF-4559-A84F-A7D8E1EAF6B6}"/>
                </a:ext>
              </a:extLst>
            </p:cNvPr>
            <p:cNvSpPr/>
            <p:nvPr/>
          </p:nvSpPr>
          <p:spPr>
            <a:xfrm>
              <a:off x="1499072" y="1382828"/>
              <a:ext cx="4320326" cy="470001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기존 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APP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의 장점 흡수와 간결한 </a:t>
              </a:r>
              <a:r>
                <a:rPr lang="en-US" altLang="ko-KR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GUI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E2D0A-46EB-4647-B9D5-7A5AE8AFC050}"/>
                </a:ext>
              </a:extLst>
            </p:cNvPr>
            <p:cNvSpPr txBox="1"/>
            <p:nvPr/>
          </p:nvSpPr>
          <p:spPr>
            <a:xfrm>
              <a:off x="1427274" y="550128"/>
              <a:ext cx="5319692" cy="465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400" b="1">
                  <a:solidFill>
                    <a:srgbClr val="00206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defRPr>
              </a:lvl1pPr>
            </a:lstStyle>
            <a:p>
              <a:r>
                <a:rPr lang="ko-KR" altLang="en-US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시장 점유를 위한 </a:t>
              </a:r>
              <a:r>
                <a:rPr lang="en-US" altLang="ko-KR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  <a:r>
                <a:rPr lang="ko-KR" altLang="en-US" dirty="0">
                  <a:solidFill>
                    <a:srgbClr val="C000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대 차별화 전략</a:t>
              </a:r>
            </a:p>
          </p:txBody>
        </p:sp>
        <p:sp>
          <p:nvSpPr>
            <p:cNvPr id="52" name="모서리가 둥근 직사각형 40">
              <a:extLst>
                <a:ext uri="{FF2B5EF4-FFF2-40B4-BE49-F238E27FC236}">
                  <a16:creationId xmlns:a16="http://schemas.microsoft.com/office/drawing/2014/main" id="{9BC335A6-1C60-4307-9289-8F9BB01789F8}"/>
                </a:ext>
              </a:extLst>
            </p:cNvPr>
            <p:cNvSpPr/>
            <p:nvPr/>
          </p:nvSpPr>
          <p:spPr>
            <a:xfrm>
              <a:off x="6238057" y="1382830"/>
              <a:ext cx="4528019" cy="45843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WHO 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기준 국내 대상</a:t>
              </a:r>
            </a:p>
          </p:txBody>
        </p:sp>
        <p:sp>
          <p:nvSpPr>
            <p:cNvPr id="53" name="모서리가 둥근 직사각형 41">
              <a:extLst>
                <a:ext uri="{FF2B5EF4-FFF2-40B4-BE49-F238E27FC236}">
                  <a16:creationId xmlns:a16="http://schemas.microsoft.com/office/drawing/2014/main" id="{49104BB1-5A76-4027-ADF5-D2A4DC214E65}"/>
                </a:ext>
              </a:extLst>
            </p:cNvPr>
            <p:cNvSpPr/>
            <p:nvPr/>
          </p:nvSpPr>
          <p:spPr>
            <a:xfrm>
              <a:off x="1499072" y="3188064"/>
              <a:ext cx="4320325" cy="43584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APP 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 대상 </a:t>
              </a:r>
              <a:r>
                <a:rPr lang="ko-KR" altLang="en-US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건강케어</a:t>
              </a:r>
              <a:endParaRPr lang="ko-KR" alt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54" name="모서리가 둥근 직사각형 42">
              <a:extLst>
                <a:ext uri="{FF2B5EF4-FFF2-40B4-BE49-F238E27FC236}">
                  <a16:creationId xmlns:a16="http://schemas.microsoft.com/office/drawing/2014/main" id="{3481BA1E-5F29-4078-8125-4F6AEDF4FB10}"/>
                </a:ext>
              </a:extLst>
            </p:cNvPr>
            <p:cNvSpPr/>
            <p:nvPr/>
          </p:nvSpPr>
          <p:spPr>
            <a:xfrm>
              <a:off x="6238057" y="3188064"/>
              <a:ext cx="4528019" cy="43546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 </a:t>
              </a:r>
              <a:r>
                <a:rPr lang="ko-KR" altLang="en-US" sz="1400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인터렉션을</a:t>
              </a:r>
              <a:r>
                <a:rPr lang="ko-KR" altLang="en-US" sz="1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통한 미세먼지 절감 유도</a:t>
              </a:r>
              <a:endParaRPr lang="en-US" altLang="ko-KR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8433B9E-A202-48A7-8934-A767DEF3B80E}"/>
                </a:ext>
              </a:extLst>
            </p:cNvPr>
            <p:cNvCxnSpPr>
              <a:cxnSpLocks/>
            </p:cNvCxnSpPr>
            <p:nvPr/>
          </p:nvCxnSpPr>
          <p:spPr>
            <a:xfrm>
              <a:off x="1242230" y="3099944"/>
              <a:ext cx="9465094" cy="0"/>
            </a:xfrm>
            <a:prstGeom prst="line">
              <a:avLst/>
            </a:prstGeom>
            <a:ln>
              <a:solidFill>
                <a:srgbClr val="002060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56BFCBC-5236-49E8-BE20-6DBAACE19313}"/>
                </a:ext>
              </a:extLst>
            </p:cNvPr>
            <p:cNvCxnSpPr/>
            <p:nvPr/>
          </p:nvCxnSpPr>
          <p:spPr>
            <a:xfrm>
              <a:off x="5933875" y="1415690"/>
              <a:ext cx="0" cy="3256809"/>
            </a:xfrm>
            <a:prstGeom prst="line">
              <a:avLst/>
            </a:prstGeom>
            <a:ln>
              <a:solidFill>
                <a:srgbClr val="002060">
                  <a:alpha val="4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70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진행 절차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2ABE8-20B7-4BD0-B7C5-9DF3A4BA1D55}"/>
              </a:ext>
            </a:extLst>
          </p:cNvPr>
          <p:cNvSpPr txBox="1"/>
          <p:nvPr/>
        </p:nvSpPr>
        <p:spPr>
          <a:xfrm>
            <a:off x="273050" y="924074"/>
            <a:ext cx="86201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착수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단계를 통한 체계적인 프로젝트 수행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3CB79F9-ACC6-42A4-B53D-0E39509D417D}"/>
              </a:ext>
            </a:extLst>
          </p:cNvPr>
          <p:cNvCxnSpPr>
            <a:cxnSpLocks/>
          </p:cNvCxnSpPr>
          <p:nvPr/>
        </p:nvCxnSpPr>
        <p:spPr>
          <a:xfrm>
            <a:off x="4868607" y="1788463"/>
            <a:ext cx="0" cy="374594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62F51A4-9CD8-42BD-9BBB-87337FFCC4A0}"/>
              </a:ext>
            </a:extLst>
          </p:cNvPr>
          <p:cNvCxnSpPr>
            <a:cxnSpLocks/>
          </p:cNvCxnSpPr>
          <p:nvPr/>
        </p:nvCxnSpPr>
        <p:spPr>
          <a:xfrm>
            <a:off x="8682352" y="1681759"/>
            <a:ext cx="0" cy="38459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EEB0DB3-398E-45F5-A754-9B3D4DE06508}"/>
              </a:ext>
            </a:extLst>
          </p:cNvPr>
          <p:cNvCxnSpPr>
            <a:cxnSpLocks/>
          </p:cNvCxnSpPr>
          <p:nvPr/>
        </p:nvCxnSpPr>
        <p:spPr>
          <a:xfrm>
            <a:off x="6828746" y="1743911"/>
            <a:ext cx="0" cy="367602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A2693063-4A4A-40C3-9BE4-FAB41F17E60F}"/>
              </a:ext>
            </a:extLst>
          </p:cNvPr>
          <p:cNvCxnSpPr/>
          <p:nvPr/>
        </p:nvCxnSpPr>
        <p:spPr>
          <a:xfrm>
            <a:off x="351706" y="1851335"/>
            <a:ext cx="0" cy="367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3E475D7-DE18-46BC-8FC0-1ADC033B9C8E}"/>
              </a:ext>
            </a:extLst>
          </p:cNvPr>
          <p:cNvCxnSpPr/>
          <p:nvPr/>
        </p:nvCxnSpPr>
        <p:spPr>
          <a:xfrm>
            <a:off x="1863689" y="1917816"/>
            <a:ext cx="0" cy="367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E45C026-9106-4E48-AA4C-AD23F5E7C77C}"/>
              </a:ext>
            </a:extLst>
          </p:cNvPr>
          <p:cNvCxnSpPr/>
          <p:nvPr/>
        </p:nvCxnSpPr>
        <p:spPr>
          <a:xfrm>
            <a:off x="5196367" y="1858381"/>
            <a:ext cx="0" cy="367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9DC45E59-5E32-49B0-B5B6-B42F5915D180}"/>
              </a:ext>
            </a:extLst>
          </p:cNvPr>
          <p:cNvCxnSpPr/>
          <p:nvPr/>
        </p:nvCxnSpPr>
        <p:spPr>
          <a:xfrm>
            <a:off x="357080" y="5527359"/>
            <a:ext cx="8408471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83F252EB-E1B4-4150-9067-E6EC6E0B0B7F}"/>
              </a:ext>
            </a:extLst>
          </p:cNvPr>
          <p:cNvSpPr/>
          <p:nvPr/>
        </p:nvSpPr>
        <p:spPr>
          <a:xfrm>
            <a:off x="6740923" y="5442588"/>
            <a:ext cx="166573" cy="1903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A43C9B6-4F9F-446D-8184-1CD16B17CD24}"/>
              </a:ext>
            </a:extLst>
          </p:cNvPr>
          <p:cNvSpPr/>
          <p:nvPr/>
        </p:nvSpPr>
        <p:spPr>
          <a:xfrm>
            <a:off x="1797409" y="5448478"/>
            <a:ext cx="166573" cy="1903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F83C31E-58DB-467E-A212-A2524564898A}"/>
              </a:ext>
            </a:extLst>
          </p:cNvPr>
          <p:cNvSpPr/>
          <p:nvPr/>
        </p:nvSpPr>
        <p:spPr>
          <a:xfrm>
            <a:off x="5100503" y="5427200"/>
            <a:ext cx="166573" cy="1903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C0027BF-48FD-4700-834C-6D96AE476B19}"/>
              </a:ext>
            </a:extLst>
          </p:cNvPr>
          <p:cNvSpPr/>
          <p:nvPr/>
        </p:nvSpPr>
        <p:spPr>
          <a:xfrm>
            <a:off x="3256300" y="5661248"/>
            <a:ext cx="668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4734BB6-17FD-4672-83DE-1B16FF459BB7}"/>
              </a:ext>
            </a:extLst>
          </p:cNvPr>
          <p:cNvSpPr/>
          <p:nvPr/>
        </p:nvSpPr>
        <p:spPr>
          <a:xfrm>
            <a:off x="268419" y="5425452"/>
            <a:ext cx="166573" cy="19037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A396C7F2-BCC2-46F9-8E6C-DC9BA9290509}"/>
              </a:ext>
            </a:extLst>
          </p:cNvPr>
          <p:cNvSpPr/>
          <p:nvPr/>
        </p:nvSpPr>
        <p:spPr>
          <a:xfrm>
            <a:off x="374119" y="2132856"/>
            <a:ext cx="1490400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팀 구성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65644E9A-F6AB-4EEA-B6E5-58C9C768DF40}"/>
              </a:ext>
            </a:extLst>
          </p:cNvPr>
          <p:cNvSpPr/>
          <p:nvPr/>
        </p:nvSpPr>
        <p:spPr>
          <a:xfrm>
            <a:off x="374119" y="2438912"/>
            <a:ext cx="1490400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선정</a:t>
            </a: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91211DB3-0D4B-429E-A58E-39284FAB1CBD}"/>
              </a:ext>
            </a:extLst>
          </p:cNvPr>
          <p:cNvSpPr/>
          <p:nvPr/>
        </p:nvSpPr>
        <p:spPr>
          <a:xfrm>
            <a:off x="1875312" y="2996952"/>
            <a:ext cx="1656630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기술 공부</a:t>
            </a: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47287E4A-9278-43BF-B883-4EC5D87CED0C}"/>
              </a:ext>
            </a:extLst>
          </p:cNvPr>
          <p:cNvSpPr/>
          <p:nvPr/>
        </p:nvSpPr>
        <p:spPr>
          <a:xfrm>
            <a:off x="5181352" y="4365104"/>
            <a:ext cx="1641600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단일 테스트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C340DE4D-DFBC-4624-A7BC-57D9DCB68AEA}"/>
              </a:ext>
            </a:extLst>
          </p:cNvPr>
          <p:cNvSpPr/>
          <p:nvPr/>
        </p:nvSpPr>
        <p:spPr>
          <a:xfrm>
            <a:off x="4785711" y="5425409"/>
            <a:ext cx="166573" cy="1903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70CF6D-6EC1-488E-969F-866F8EE90E33}"/>
              </a:ext>
            </a:extLst>
          </p:cNvPr>
          <p:cNvSpPr/>
          <p:nvPr/>
        </p:nvSpPr>
        <p:spPr>
          <a:xfrm>
            <a:off x="4398759" y="5158519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발표</a:t>
            </a:r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0EAD761F-488B-4F37-ACD0-BC640407A31D}"/>
              </a:ext>
            </a:extLst>
          </p:cNvPr>
          <p:cNvSpPr/>
          <p:nvPr/>
        </p:nvSpPr>
        <p:spPr>
          <a:xfrm>
            <a:off x="5181351" y="4599152"/>
            <a:ext cx="1641600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테스트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7473954-A013-41EB-ABD7-34221857C00D}"/>
              </a:ext>
            </a:extLst>
          </p:cNvPr>
          <p:cNvSpPr/>
          <p:nvPr/>
        </p:nvSpPr>
        <p:spPr>
          <a:xfrm>
            <a:off x="83546" y="5661248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9F1072C-FB61-46FA-BDC3-CB4F3A8AF17D}"/>
              </a:ext>
            </a:extLst>
          </p:cNvPr>
          <p:cNvSpPr/>
          <p:nvPr/>
        </p:nvSpPr>
        <p:spPr>
          <a:xfrm>
            <a:off x="8599065" y="5413250"/>
            <a:ext cx="166573" cy="1903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17B9A8A2-475F-4A87-8489-22F3CCD2E38D}"/>
              </a:ext>
            </a:extLst>
          </p:cNvPr>
          <p:cNvSpPr/>
          <p:nvPr/>
        </p:nvSpPr>
        <p:spPr>
          <a:xfrm>
            <a:off x="374119" y="2708920"/>
            <a:ext cx="1490400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기술 공부</a:t>
            </a:r>
          </a:p>
        </p:txBody>
      </p:sp>
      <p:sp>
        <p:nvSpPr>
          <p:cNvPr id="94" name="화살표: 오른쪽 93">
            <a:extLst>
              <a:ext uri="{FF2B5EF4-FFF2-40B4-BE49-F238E27FC236}">
                <a16:creationId xmlns:a16="http://schemas.microsoft.com/office/drawing/2014/main" id="{8C8449DE-8761-49C9-B64D-A4EB07C90F18}"/>
              </a:ext>
            </a:extLst>
          </p:cNvPr>
          <p:cNvSpPr/>
          <p:nvPr/>
        </p:nvSpPr>
        <p:spPr>
          <a:xfrm>
            <a:off x="374119" y="2996952"/>
            <a:ext cx="1490400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Kick Off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화살표: 오른쪽 94">
            <a:extLst>
              <a:ext uri="{FF2B5EF4-FFF2-40B4-BE49-F238E27FC236}">
                <a16:creationId xmlns:a16="http://schemas.microsoft.com/office/drawing/2014/main" id="{58403AD5-88CA-491D-ADFB-320D481FA814}"/>
              </a:ext>
            </a:extLst>
          </p:cNvPr>
          <p:cNvSpPr/>
          <p:nvPr/>
        </p:nvSpPr>
        <p:spPr>
          <a:xfrm>
            <a:off x="1888298" y="3284984"/>
            <a:ext cx="1643644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요구사항 정의</a:t>
            </a:r>
          </a:p>
        </p:txBody>
      </p:sp>
      <p:sp>
        <p:nvSpPr>
          <p:cNvPr id="96" name="화살표: 오른쪽 95">
            <a:extLst>
              <a:ext uri="{FF2B5EF4-FFF2-40B4-BE49-F238E27FC236}">
                <a16:creationId xmlns:a16="http://schemas.microsoft.com/office/drawing/2014/main" id="{F7F9F607-619C-41F5-8BAE-10A3F2472E49}"/>
              </a:ext>
            </a:extLst>
          </p:cNvPr>
          <p:cNvSpPr/>
          <p:nvPr/>
        </p:nvSpPr>
        <p:spPr>
          <a:xfrm>
            <a:off x="1883029" y="3573016"/>
            <a:ext cx="1648913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 설계 및 구성</a:t>
            </a:r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610DFEB1-2BE4-4209-9891-5C6E9468B9B5}"/>
              </a:ext>
            </a:extLst>
          </p:cNvPr>
          <p:cNvSpPr/>
          <p:nvPr/>
        </p:nvSpPr>
        <p:spPr>
          <a:xfrm>
            <a:off x="2483768" y="3958345"/>
            <a:ext cx="3523298" cy="244719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Android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개발 완료</a:t>
            </a: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48748180-8AA0-483E-8B1A-DC243931408A}"/>
              </a:ext>
            </a:extLst>
          </p:cNvPr>
          <p:cNvSpPr/>
          <p:nvPr/>
        </p:nvSpPr>
        <p:spPr>
          <a:xfrm>
            <a:off x="6835847" y="5210537"/>
            <a:ext cx="1846487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종료 및 차후 수행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6B7776B-EE0F-4BD7-B5D8-652C7EE3881E}"/>
              </a:ext>
            </a:extLst>
          </p:cNvPr>
          <p:cNvSpPr/>
          <p:nvPr/>
        </p:nvSpPr>
        <p:spPr>
          <a:xfrm>
            <a:off x="8369453" y="5589240"/>
            <a:ext cx="595035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9ECD27-16A3-4725-98B4-3D9F6D048A3E}"/>
              </a:ext>
            </a:extLst>
          </p:cNvPr>
          <p:cNvSpPr/>
          <p:nvPr/>
        </p:nvSpPr>
        <p:spPr>
          <a:xfrm>
            <a:off x="1587368" y="5663111"/>
            <a:ext cx="668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29A73C-1AAA-4B2A-87BD-D410668BA8A3}"/>
              </a:ext>
            </a:extLst>
          </p:cNvPr>
          <p:cNvSpPr/>
          <p:nvPr/>
        </p:nvSpPr>
        <p:spPr>
          <a:xfrm>
            <a:off x="4846964" y="5673423"/>
            <a:ext cx="668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541895-F623-4142-9284-D7D80828A670}"/>
              </a:ext>
            </a:extLst>
          </p:cNvPr>
          <p:cNvSpPr/>
          <p:nvPr/>
        </p:nvSpPr>
        <p:spPr>
          <a:xfrm>
            <a:off x="6300192" y="5673423"/>
            <a:ext cx="1068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7BBBF78E-6ADA-46FA-8A78-3D76A9F015FA}"/>
              </a:ext>
            </a:extLst>
          </p:cNvPr>
          <p:cNvSpPr/>
          <p:nvPr/>
        </p:nvSpPr>
        <p:spPr>
          <a:xfrm>
            <a:off x="5190697" y="4815176"/>
            <a:ext cx="1641600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과의 </a:t>
            </a:r>
            <a:r>
              <a:rPr lang="en-US" altLang="ko-KR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BMT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0506CAAB-286C-48CF-964A-228A92A6B469}"/>
              </a:ext>
            </a:extLst>
          </p:cNvPr>
          <p:cNvSpPr/>
          <p:nvPr/>
        </p:nvSpPr>
        <p:spPr>
          <a:xfrm>
            <a:off x="5181351" y="5038506"/>
            <a:ext cx="1641600" cy="1980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프로젝트 보고서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A7619A5-6C8B-485C-B22D-FA848FDF4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3AA14F2-EE91-4923-B886-F44CF50BB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CC9A06E-D479-42EE-B14C-2CABCCF1C576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D12F1C-CA04-4254-B608-46AAAEA69224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F67D74-B02B-4569-B6A3-74509FB8507B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12F98C4-CA64-4D4B-88F5-6DC025EDF32A}"/>
              </a:ext>
            </a:extLst>
          </p:cNvPr>
          <p:cNvCxnSpPr>
            <a:cxnSpLocks/>
          </p:cNvCxnSpPr>
          <p:nvPr/>
        </p:nvCxnSpPr>
        <p:spPr>
          <a:xfrm>
            <a:off x="2477036" y="2044767"/>
            <a:ext cx="0" cy="349515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1B81F9C-7103-456C-A3CA-DFD457892F21}"/>
              </a:ext>
            </a:extLst>
          </p:cNvPr>
          <p:cNvSpPr/>
          <p:nvPr/>
        </p:nvSpPr>
        <p:spPr>
          <a:xfrm>
            <a:off x="2395598" y="5442588"/>
            <a:ext cx="166573" cy="19037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4D2FA2-8A1E-4F08-BFE5-DC94FE39DB97}"/>
              </a:ext>
            </a:extLst>
          </p:cNvPr>
          <p:cNvSpPr/>
          <p:nvPr/>
        </p:nvSpPr>
        <p:spPr>
          <a:xfrm>
            <a:off x="2074539" y="5137447"/>
            <a:ext cx="9653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발표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881A0E3-ACE6-4F52-9ED3-8B841967A53E}"/>
              </a:ext>
            </a:extLst>
          </p:cNvPr>
          <p:cNvCxnSpPr>
            <a:cxnSpLocks/>
          </p:cNvCxnSpPr>
          <p:nvPr/>
        </p:nvCxnSpPr>
        <p:spPr>
          <a:xfrm>
            <a:off x="3576344" y="1686650"/>
            <a:ext cx="0" cy="36760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7382C1ED-5CE5-41DA-B4FD-7634764AC4DF}"/>
              </a:ext>
            </a:extLst>
          </p:cNvPr>
          <p:cNvSpPr/>
          <p:nvPr/>
        </p:nvSpPr>
        <p:spPr>
          <a:xfrm>
            <a:off x="3488521" y="5385327"/>
            <a:ext cx="166573" cy="19037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9" name="다이어그램 58">
            <a:extLst>
              <a:ext uri="{FF2B5EF4-FFF2-40B4-BE49-F238E27FC236}">
                <a16:creationId xmlns:a16="http://schemas.microsoft.com/office/drawing/2014/main" id="{A14FEA31-6AC8-49B7-B0B6-5F730E488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9162866"/>
              </p:ext>
            </p:extLst>
          </p:nvPr>
        </p:nvGraphicFramePr>
        <p:xfrm>
          <a:off x="204808" y="1681759"/>
          <a:ext cx="8477543" cy="36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9C41F53A-033F-4C42-AEA0-C90B650B5D6B}"/>
              </a:ext>
            </a:extLst>
          </p:cNvPr>
          <p:cNvSpPr/>
          <p:nvPr/>
        </p:nvSpPr>
        <p:spPr>
          <a:xfrm>
            <a:off x="6343270" y="2845196"/>
            <a:ext cx="1077538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발표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전시</a:t>
            </a:r>
          </a:p>
        </p:txBody>
      </p:sp>
    </p:spTree>
    <p:extLst>
      <p:ext uri="{BB962C8B-B14F-4D97-AF65-F5344CB8AC3E}">
        <p14:creationId xmlns:p14="http://schemas.microsoft.com/office/powerpoint/2010/main" val="36439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 홈페이지 디자인 및  전반적인 기능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0DCBE1A-71AB-41FE-9A0A-D67798A6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22B8134-8660-41FB-A71F-4211FFD5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C7B7C9-EDD2-4118-886A-ED6AA6ECF32C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A55E8-5453-4957-B9E3-DFBB62138C0F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D9246A-C0F5-4922-97E6-D34C33099D85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0CFD4C2-7ABE-498B-9925-6E96AC1FFA59}"/>
              </a:ext>
            </a:extLst>
          </p:cNvPr>
          <p:cNvGrpSpPr/>
          <p:nvPr/>
        </p:nvGrpSpPr>
        <p:grpSpPr>
          <a:xfrm>
            <a:off x="273050" y="1338098"/>
            <a:ext cx="6320239" cy="4381869"/>
            <a:chOff x="3784821" y="1682131"/>
            <a:chExt cx="6553345" cy="438186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C303BFFF-2BC9-4317-A06D-07391462C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4821" y="1682131"/>
              <a:ext cx="6553345" cy="4381869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94F72D0-542E-405C-87E1-93009B912C47}"/>
                </a:ext>
              </a:extLst>
            </p:cNvPr>
            <p:cNvSpPr/>
            <p:nvPr/>
          </p:nvSpPr>
          <p:spPr>
            <a:xfrm>
              <a:off x="5193983" y="2075345"/>
              <a:ext cx="3430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4718B6-81F9-4F71-A660-CAAE11798B67}"/>
                </a:ext>
              </a:extLst>
            </p:cNvPr>
            <p:cNvSpPr/>
            <p:nvPr/>
          </p:nvSpPr>
          <p:spPr>
            <a:xfrm>
              <a:off x="5178249" y="3153052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4C99CF9-276F-4965-AD2C-7EAD7BA2A68A}"/>
                </a:ext>
              </a:extLst>
            </p:cNvPr>
            <p:cNvSpPr/>
            <p:nvPr/>
          </p:nvSpPr>
          <p:spPr>
            <a:xfrm>
              <a:off x="3956426" y="365946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④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E2B6F13-6740-45ED-AC2E-81F4E1FCCEE4}"/>
                </a:ext>
              </a:extLst>
            </p:cNvPr>
            <p:cNvSpPr/>
            <p:nvPr/>
          </p:nvSpPr>
          <p:spPr>
            <a:xfrm>
              <a:off x="5562159" y="4390952"/>
              <a:ext cx="4154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⑤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DD04895-D465-448C-93DA-9320279F431A}"/>
                </a:ext>
              </a:extLst>
            </p:cNvPr>
            <p:cNvSpPr/>
            <p:nvPr/>
          </p:nvSpPr>
          <p:spPr>
            <a:xfrm>
              <a:off x="6722939" y="272250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B09F06B-F240-4044-9970-BB4FF9F797AC}"/>
              </a:ext>
            </a:extLst>
          </p:cNvPr>
          <p:cNvSpPr txBox="1"/>
          <p:nvPr/>
        </p:nvSpPr>
        <p:spPr>
          <a:xfrm>
            <a:off x="6395170" y="1219848"/>
            <a:ext cx="266350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설명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①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다른 지역의 날씨정보를 보기위한 이동 버튼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②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현재 위치를 나타내는 텍스트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③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②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위치의 미세먼지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날씨에 따른 이미지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배경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④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②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위치의 미세먼지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초미세먼지 수치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⑤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⑥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세부 미세먼지 정보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⑦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미세먼지 정보 전달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고정 데이터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  <a:p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⑧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: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미세먼지 실천 패널로 이동하는 버튼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사용자가 실천한 목록 </a:t>
            </a:r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LIST</a:t>
            </a:r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4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37EC9AB-8A2C-4224-BFDE-DD78DB8AC1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06" y="1690550"/>
            <a:ext cx="194170" cy="22258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0597B0E7-FBD4-40CD-BFC5-B8189DAF7380}"/>
              </a:ext>
            </a:extLst>
          </p:cNvPr>
          <p:cNvSpPr/>
          <p:nvPr/>
        </p:nvSpPr>
        <p:spPr>
          <a:xfrm>
            <a:off x="592320" y="1701404"/>
            <a:ext cx="3265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7AD42B-8DFC-4888-9534-59139E63B9A2}"/>
              </a:ext>
            </a:extLst>
          </p:cNvPr>
          <p:cNvSpPr txBox="1"/>
          <p:nvPr/>
        </p:nvSpPr>
        <p:spPr>
          <a:xfrm>
            <a:off x="273050" y="924074"/>
            <a:ext cx="86201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User Interface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홈페이지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FA05B6-2CD8-49EA-B234-D84EAF910857}"/>
              </a:ext>
            </a:extLst>
          </p:cNvPr>
          <p:cNvSpPr/>
          <p:nvPr/>
        </p:nvSpPr>
        <p:spPr>
          <a:xfrm>
            <a:off x="5974522" y="231308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⑦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3549D1-45F0-46CC-A585-1866AEA507E4}"/>
              </a:ext>
            </a:extLst>
          </p:cNvPr>
          <p:cNvSpPr/>
          <p:nvPr/>
        </p:nvSpPr>
        <p:spPr>
          <a:xfrm>
            <a:off x="4464212" y="472514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⑧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4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부분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0DCBE1A-71AB-41FE-9A0A-D67798A6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22B8134-8660-41FB-A71F-4211FFD5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C7B7C9-EDD2-4118-886A-ED6AA6ECF32C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A55E8-5453-4957-B9E3-DFBB62138C0F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D9246A-C0F5-4922-97E6-D34C33099D85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D7739F72-A349-704F-A312-172BCB62E7C6}"/>
              </a:ext>
            </a:extLst>
          </p:cNvPr>
          <p:cNvSpPr txBox="1"/>
          <p:nvPr/>
        </p:nvSpPr>
        <p:spPr>
          <a:xfrm>
            <a:off x="273050" y="924074"/>
            <a:ext cx="86201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 화면 미세먼지 단계별 화면 디자인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76DC6B71-28AA-BA41-A9F1-04D49750FF22}"/>
              </a:ext>
            </a:extLst>
          </p:cNvPr>
          <p:cNvSpPr txBox="1"/>
          <p:nvPr/>
        </p:nvSpPr>
        <p:spPr>
          <a:xfrm>
            <a:off x="611560" y="1376617"/>
            <a:ext cx="439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미세먼지 단계별 화면 </a:t>
            </a:r>
            <a:r>
              <a:rPr lang="en-US" altLang="ko-KR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총 </a:t>
            </a:r>
            <a:r>
              <a:rPr lang="en-US" altLang="ko-KR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8</a:t>
            </a:r>
            <a:r>
              <a:rPr lang="ko-KR" altLang="en-US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단계 진행중</a:t>
            </a:r>
            <a:r>
              <a:rPr lang="en-US" altLang="ko-KR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F6E1DD-9278-40BA-B815-4409A7923FB5}"/>
              </a:ext>
            </a:extLst>
          </p:cNvPr>
          <p:cNvSpPr/>
          <p:nvPr/>
        </p:nvSpPr>
        <p:spPr>
          <a:xfrm>
            <a:off x="1960619" y="5867980"/>
            <a:ext cx="4958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미세먼지 수치에 따라 화면</a:t>
            </a:r>
            <a:r>
              <a:rPr lang="en-US" altLang="ko-KR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2">
                    <a:lumMod val="40000"/>
                    <a:lumOff val="6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글자 폰트 등의 변화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01094C4-586A-44EC-9D02-32747E4A6E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2"/>
          <a:stretch/>
        </p:blipFill>
        <p:spPr>
          <a:xfrm>
            <a:off x="3275855" y="1633202"/>
            <a:ext cx="1089123" cy="42591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3A325C-062D-4FD4-94B7-2DD7E5215E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32"/>
          <a:stretch/>
        </p:blipFill>
        <p:spPr>
          <a:xfrm>
            <a:off x="2051719" y="1633202"/>
            <a:ext cx="1089123" cy="42591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B4C56C-5A93-48A1-97EB-89878DE2CC6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6"/>
          <a:stretch/>
        </p:blipFill>
        <p:spPr>
          <a:xfrm>
            <a:off x="755575" y="1628800"/>
            <a:ext cx="1089123" cy="42636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CC8218-B900-439D-AE86-38E1601DD3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12" y="1946931"/>
            <a:ext cx="3945136" cy="687074"/>
          </a:xfrm>
          <a:prstGeom prst="rect">
            <a:avLst/>
          </a:prstGeom>
        </p:spPr>
      </p:pic>
      <p:sp>
        <p:nvSpPr>
          <p:cNvPr id="18" name="TextBox 4">
            <a:extLst>
              <a:ext uri="{FF2B5EF4-FFF2-40B4-BE49-F238E27FC236}">
                <a16:creationId xmlns:a16="http://schemas.microsoft.com/office/drawing/2014/main" id="{D00319AC-FCC7-4348-B215-ED06C8770D68}"/>
              </a:ext>
            </a:extLst>
          </p:cNvPr>
          <p:cNvSpPr txBox="1"/>
          <p:nvPr/>
        </p:nvSpPr>
        <p:spPr>
          <a:xfrm>
            <a:off x="4709207" y="1628800"/>
            <a:ext cx="439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미세먼지 단계별 색상</a:t>
            </a:r>
            <a:endParaRPr lang="en-US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9429493-C7EE-45CE-A93F-1F50186FCBB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50" y="3377389"/>
            <a:ext cx="3059807" cy="2412876"/>
          </a:xfrm>
          <a:prstGeom prst="rect">
            <a:avLst/>
          </a:prstGeom>
        </p:spPr>
      </p:pic>
      <p:sp>
        <p:nvSpPr>
          <p:cNvPr id="20" name="TextBox 4">
            <a:extLst>
              <a:ext uri="{FF2B5EF4-FFF2-40B4-BE49-F238E27FC236}">
                <a16:creationId xmlns:a16="http://schemas.microsoft.com/office/drawing/2014/main" id="{0D436A82-C9D9-4CD9-B4DF-512D59B28922}"/>
              </a:ext>
            </a:extLst>
          </p:cNvPr>
          <p:cNvSpPr txBox="1"/>
          <p:nvPr/>
        </p:nvSpPr>
        <p:spPr>
          <a:xfrm>
            <a:off x="4709207" y="2980503"/>
            <a:ext cx="4392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날씨 아이콘 적용</a:t>
            </a:r>
            <a:endParaRPr lang="en-US" altLang="ko-KR" sz="1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0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제목 1">
            <a:extLst>
              <a:ext uri="{FF2B5EF4-FFF2-40B4-BE49-F238E27FC236}">
                <a16:creationId xmlns:a16="http://schemas.microsoft.com/office/drawing/2014/main" id="{45192BE5-1B64-4E23-B0AB-A9B9767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50" y="332656"/>
            <a:ext cx="8640390" cy="473728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현황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부분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0DCBE1A-71AB-41FE-9A0A-D67798A62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8184" y="-27384"/>
            <a:ext cx="319544" cy="308526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A22B8134-8660-41FB-A71F-4211FFD50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2414" y1="35714" x2="34483" y2="482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808" y="-27384"/>
            <a:ext cx="319544" cy="308526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3C7B7C9-EDD2-4118-886A-ED6AA6ECF32C}"/>
              </a:ext>
            </a:extLst>
          </p:cNvPr>
          <p:cNvSpPr txBox="1"/>
          <p:nvPr/>
        </p:nvSpPr>
        <p:spPr>
          <a:xfrm>
            <a:off x="5148064" y="14427"/>
            <a:ext cx="1445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소개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DA55E8-5453-4957-B9E3-DFBB62138C0F}"/>
              </a:ext>
            </a:extLst>
          </p:cNvPr>
          <p:cNvSpPr txBox="1"/>
          <p:nvPr/>
        </p:nvSpPr>
        <p:spPr>
          <a:xfrm>
            <a:off x="6531634" y="9118"/>
            <a:ext cx="9206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1000" b="1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진행 현황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D9246A-C0F5-4922-97E6-D34C33099D85}"/>
              </a:ext>
            </a:extLst>
          </p:cNvPr>
          <p:cNvSpPr txBox="1"/>
          <p:nvPr/>
        </p:nvSpPr>
        <p:spPr>
          <a:xfrm>
            <a:off x="7714253" y="9118"/>
            <a:ext cx="1250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</a:t>
            </a:r>
            <a:r>
              <a:rPr lang="ko-KR" altLang="en-US" sz="1000" b="1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향후 수행 계획</a:t>
            </a: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D7739F72-A349-704F-A312-172BCB62E7C6}"/>
              </a:ext>
            </a:extLst>
          </p:cNvPr>
          <p:cNvSpPr txBox="1"/>
          <p:nvPr/>
        </p:nvSpPr>
        <p:spPr>
          <a:xfrm>
            <a:off x="273050" y="958028"/>
            <a:ext cx="862012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아이콘 디자인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76DC6B71-28AA-BA41-A9F1-04D49750FF22}"/>
              </a:ext>
            </a:extLst>
          </p:cNvPr>
          <p:cNvSpPr txBox="1"/>
          <p:nvPr/>
        </p:nvSpPr>
        <p:spPr>
          <a:xfrm>
            <a:off x="611560" y="1376617"/>
            <a:ext cx="4824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날씨 아이콘과 세부 아이콘 </a:t>
            </a:r>
            <a:r>
              <a:rPr lang="en-US" altLang="ko-KR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11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버튼 디자인 </a:t>
            </a:r>
            <a:r>
              <a:rPr lang="en-US" altLang="ko-KR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ko-KR" altLang="en-US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다양한 날씨 아이콘 진행중</a:t>
            </a:r>
            <a:r>
              <a:rPr lang="en-US" altLang="ko-KR" sz="11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A477137-135F-406B-B5D4-1B22204846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4301329" cy="39184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5FCCD8D-06C4-4646-9FC5-4CB95D9D7C2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b="1621"/>
          <a:stretch/>
        </p:blipFill>
        <p:spPr>
          <a:xfrm>
            <a:off x="5556358" y="1507422"/>
            <a:ext cx="2792367" cy="43698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016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42"/>
    </mc:Choice>
    <mc:Fallback xmlns="">
      <p:transition spd="slow" advTm="61942"/>
    </mc:Fallback>
  </mc:AlternateContent>
</p:sld>
</file>

<file path=ppt/theme/theme1.xml><?xml version="1.0" encoding="utf-8"?>
<a:theme xmlns:a="http://schemas.openxmlformats.org/drawingml/2006/main" name="4_Blank">
  <a:themeElements>
    <a:clrScheme name="">
      <a:dk1>
        <a:srgbClr val="000000"/>
      </a:dk1>
      <a:lt1>
        <a:srgbClr val="FFFFFF"/>
      </a:lt1>
      <a:dk2>
        <a:srgbClr val="660000"/>
      </a:dk2>
      <a:lt2>
        <a:srgbClr val="808080"/>
      </a:lt2>
      <a:accent1>
        <a:srgbClr val="BFD9E6"/>
      </a:accent1>
      <a:accent2>
        <a:srgbClr val="80B3CC"/>
      </a:accent2>
      <a:accent3>
        <a:srgbClr val="FFFFFF"/>
      </a:accent3>
      <a:accent4>
        <a:srgbClr val="000000"/>
      </a:accent4>
      <a:accent5>
        <a:srgbClr val="DCE9F0"/>
      </a:accent5>
      <a:accent6>
        <a:srgbClr val="73A2B9"/>
      </a:accent6>
      <a:hlink>
        <a:srgbClr val="408CB3"/>
      </a:hlink>
      <a:folHlink>
        <a:srgbClr val="006699"/>
      </a:folHlink>
    </a:clrScheme>
    <a:fontScheme name="4_Blank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Blank 1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D6EBF6"/>
        </a:accent1>
        <a:accent2>
          <a:srgbClr val="83C2E5"/>
        </a:accent2>
        <a:accent3>
          <a:srgbClr val="FFFFFF"/>
        </a:accent3>
        <a:accent4>
          <a:srgbClr val="000000"/>
        </a:accent4>
        <a:accent5>
          <a:srgbClr val="E8F3FA"/>
        </a:accent5>
        <a:accent6>
          <a:srgbClr val="76B0CF"/>
        </a:accent6>
        <a:hlink>
          <a:srgbClr val="288FC8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12951</TotalTime>
  <Words>1381</Words>
  <Application>Microsoft Office PowerPoint</Application>
  <PresentationFormat>화면 슬라이드 쇼(4:3)</PresentationFormat>
  <Paragraphs>277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HY헤드라인M</vt:lpstr>
      <vt:lpstr>굴림</vt:lpstr>
      <vt:lpstr>맑은 고딕</vt:lpstr>
      <vt:lpstr>배달의민족 도현</vt:lpstr>
      <vt:lpstr>Arial</vt:lpstr>
      <vt:lpstr>Calibri</vt:lpstr>
      <vt:lpstr>Wingdings</vt:lpstr>
      <vt:lpstr>4_Blank</vt:lpstr>
      <vt:lpstr>디자인 사용자 지정</vt:lpstr>
      <vt:lpstr>PowerPoint 프레젠테이션</vt:lpstr>
      <vt:lpstr>PowerPoint 프레젠테이션</vt:lpstr>
      <vt:lpstr>1. 프로젝트 소개 | 팀 소개</vt:lpstr>
      <vt:lpstr>1. 프로젝트 소개 | 프로젝트 소개</vt:lpstr>
      <vt:lpstr>1. 프로젝트 소개 | 4대 추진전략</vt:lpstr>
      <vt:lpstr>2. 진행 현황 | 프로젝트 진행 절차</vt:lpstr>
      <vt:lpstr>2. 진행 현황 | 메인 홈페이지 디자인 및  전반적인 기능</vt:lpstr>
      <vt:lpstr>2. 진행 현황 | 디자인 부분</vt:lpstr>
      <vt:lpstr>2. 진행 현황 | 디자인 부분</vt:lpstr>
      <vt:lpstr>2. 진행 현황 | 설계</vt:lpstr>
      <vt:lpstr>2. 진행 현황 | 동영상 시연</vt:lpstr>
      <vt:lpstr>2. 진행 현황 | 작동 프로세스 구현 (GPS에 따른 기상정보 수신)</vt:lpstr>
      <vt:lpstr>2. 진행 현황 | 작동 프로세스 구현 (참여 페이지 디자인 적용 및 서버 연동)</vt:lpstr>
      <vt:lpstr>2. 진행 현황 | 작동 프로세스 구현 (푸시 알림)</vt:lpstr>
      <vt:lpstr>2. 진행 현황 | 작동 프로세스 구현 (푸시 알림)</vt:lpstr>
      <vt:lpstr>3. 향후 수행 계획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poscouser</dc:creator>
  <cp:lastModifiedBy>임 지환</cp:lastModifiedBy>
  <cp:revision>1654</cp:revision>
  <cp:lastPrinted>2014-02-25T06:05:35Z</cp:lastPrinted>
  <dcterms:created xsi:type="dcterms:W3CDTF">2010-07-09T04:12:20Z</dcterms:created>
  <dcterms:modified xsi:type="dcterms:W3CDTF">2019-04-28T08:24:12Z</dcterms:modified>
</cp:coreProperties>
</file>