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1" r:id="rId4"/>
    <p:sldId id="285" r:id="rId5"/>
    <p:sldId id="286" r:id="rId6"/>
    <p:sldId id="283" r:id="rId7"/>
    <p:sldId id="284" r:id="rId8"/>
    <p:sldId id="287" r:id="rId9"/>
    <p:sldId id="289" r:id="rId10"/>
    <p:sldId id="288" r:id="rId11"/>
    <p:sldId id="290" r:id="rId12"/>
    <p:sldId id="291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6" autoAdjust="0"/>
    <p:restoredTop sz="94660"/>
  </p:normalViewPr>
  <p:slideViewPr>
    <p:cSldViewPr snapToGrid="0">
      <p:cViewPr>
        <p:scale>
          <a:sx n="105" d="100"/>
          <a:sy n="105" d="100"/>
        </p:scale>
        <p:origin x="1256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2023. 6. 26.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28.png"/><Relationship Id="rId39" Type="http://schemas.openxmlformats.org/officeDocument/2006/relationships/image" Target="../media/image54.png"/><Relationship Id="rId21" Type="http://schemas.openxmlformats.org/officeDocument/2006/relationships/image" Target="../media/image87.png"/><Relationship Id="rId34" Type="http://schemas.openxmlformats.org/officeDocument/2006/relationships/image" Target="../media/image99.png"/><Relationship Id="rId42" Type="http://schemas.openxmlformats.org/officeDocument/2006/relationships/image" Target="../media/image106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6.png"/><Relationship Id="rId44" Type="http://schemas.openxmlformats.org/officeDocument/2006/relationships/image" Target="../media/image108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7.png"/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0" Type="http://schemas.openxmlformats.org/officeDocument/2006/relationships/image" Target="../media/image86.png"/><Relationship Id="rId41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5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47" Type="http://schemas.openxmlformats.org/officeDocument/2006/relationships/image" Target="../media/image63.png"/><Relationship Id="rId50" Type="http://schemas.openxmlformats.org/officeDocument/2006/relationships/image" Target="../media/image66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9" Type="http://schemas.openxmlformats.org/officeDocument/2006/relationships/image" Target="../media/image45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61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49" Type="http://schemas.openxmlformats.org/officeDocument/2006/relationships/image" Target="../media/image65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4.png"/><Relationship Id="rId8" Type="http://schemas.openxmlformats.org/officeDocument/2006/relationships/image" Target="../media/image24.png"/><Relationship Id="rId51" Type="http://schemas.openxmlformats.org/officeDocument/2006/relationships/image" Target="../media/image67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62.png"/><Relationship Id="rId20" Type="http://schemas.openxmlformats.org/officeDocument/2006/relationships/image" Target="../media/image36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Argon2</a:t>
            </a:r>
            <a:r>
              <a:rPr lang="ko-KR" altLang="en-US" sz="5400" dirty="0"/>
              <a:t> 양자회로 구현</a:t>
            </a:r>
            <a:br>
              <a:rPr lang="en-US" altLang="ko-KR" sz="5400" dirty="0"/>
            </a:br>
            <a:br>
              <a:rPr lang="en-US" altLang="ko-KR" sz="3200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/Kf5CRwGELQk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9DE9-2B17-E516-F36C-B9945C95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3600" dirty="0"/>
              <a:t>Argon2</a:t>
            </a:r>
            <a:r>
              <a:rPr lang="ko-KR" altLang="en-US" sz="3600" dirty="0"/>
              <a:t> 양자회로 구현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9CC2F8-2A43-0079-37C8-61098BC96CCA}"/>
              </a:ext>
            </a:extLst>
          </p:cNvPr>
          <p:cNvGrpSpPr/>
          <p:nvPr/>
        </p:nvGrpSpPr>
        <p:grpSpPr>
          <a:xfrm>
            <a:off x="563805" y="2327854"/>
            <a:ext cx="11064390" cy="2969044"/>
            <a:chOff x="563804" y="3729934"/>
            <a:chExt cx="11064390" cy="296904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F571AFAB-1612-A141-8F09-814C9B637CBD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4510422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4B219844-747B-6E12-0F24-3EBE95ED788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3858465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0CE1DD8A-964E-A6CA-33EC-2DC5345DC05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4174135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5713A2D9-F7DD-8F8D-3EF8-33C393511DFC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4833723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C2B7ACF4-2782-DFB3-A0AA-1E7E77F1F63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5152338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0C208813-398B-2FB8-03F0-81E026DE902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5476098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FF75FA58-45EE-D779-45F4-147C52CFF8AB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98" y="5790818"/>
              <a:ext cx="103585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E001E4-3A85-812C-E881-A54A58262612}"/>
                    </a:ext>
                  </a:extLst>
                </p:cNvPr>
                <p:cNvSpPr txBox="1"/>
                <p:nvPr/>
              </p:nvSpPr>
              <p:spPr>
                <a:xfrm>
                  <a:off x="563804" y="4056778"/>
                  <a:ext cx="76636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  <m:sub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 |0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E001E4-3A85-812C-E881-A54A58262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04" y="4056778"/>
                  <a:ext cx="766364" cy="230832"/>
                </a:xfrm>
                <a:prstGeom prst="rect">
                  <a:avLst/>
                </a:prstGeom>
                <a:blipFill>
                  <a:blip r:embed="rId2"/>
                  <a:stretch>
                    <a:fillRect t="-70000" r="-6557" b="-12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096F61-E1B1-9D17-1587-6745059A208E}"/>
                    </a:ext>
                  </a:extLst>
                </p:cNvPr>
                <p:cNvSpPr txBox="1"/>
                <p:nvPr/>
              </p:nvSpPr>
              <p:spPr>
                <a:xfrm>
                  <a:off x="801073" y="3729934"/>
                  <a:ext cx="3229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9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8096F61-E1B1-9D17-1587-6745059A2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73" y="3729934"/>
                  <a:ext cx="322909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4182B5-8E6E-6EF5-952A-9C0A6420CDDB}"/>
                    </a:ext>
                  </a:extLst>
                </p:cNvPr>
                <p:cNvSpPr txBox="1"/>
                <p:nvPr/>
              </p:nvSpPr>
              <p:spPr>
                <a:xfrm>
                  <a:off x="809481" y="4714283"/>
                  <a:ext cx="3700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4182B5-8E6E-6EF5-952A-9C0A6420C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481" y="4714283"/>
                  <a:ext cx="370038" cy="230832"/>
                </a:xfrm>
                <a:prstGeom prst="rect">
                  <a:avLst/>
                </a:prstGeom>
                <a:blipFill>
                  <a:blip r:embed="rId4"/>
                  <a:stretch>
                    <a:fillRect t="-73684" r="-13333" b="-13157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8ADFCA-3AE6-11F6-7B2E-BDBBBB30A1A2}"/>
                    </a:ext>
                  </a:extLst>
                </p:cNvPr>
                <p:cNvSpPr txBox="1"/>
                <p:nvPr/>
              </p:nvSpPr>
              <p:spPr>
                <a:xfrm>
                  <a:off x="809481" y="5033878"/>
                  <a:ext cx="3681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8ADFCA-3AE6-11F6-7B2E-BDBBBB30A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481" y="5033878"/>
                  <a:ext cx="368178" cy="230832"/>
                </a:xfrm>
                <a:prstGeom prst="rect">
                  <a:avLst/>
                </a:prstGeom>
                <a:blipFill>
                  <a:blip r:embed="rId5"/>
                  <a:stretch>
                    <a:fillRect t="-73684" r="-13333" b="-12631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FE4CB5E-9E51-E779-B4AC-04BB1E797951}"/>
                    </a:ext>
                  </a:extLst>
                </p:cNvPr>
                <p:cNvSpPr txBox="1"/>
                <p:nvPr/>
              </p:nvSpPr>
              <p:spPr>
                <a:xfrm>
                  <a:off x="818010" y="5355795"/>
                  <a:ext cx="35964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FE4CB5E-9E51-E779-B4AC-04BB1E797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10" y="5355795"/>
                  <a:ext cx="359649" cy="230832"/>
                </a:xfrm>
                <a:prstGeom prst="rect">
                  <a:avLst/>
                </a:prstGeom>
                <a:blipFill>
                  <a:blip r:embed="rId6"/>
                  <a:stretch>
                    <a:fillRect t="-73684" r="-13793" b="-12631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C1CB9E8-660A-D2FF-209B-7126A12CB2E6}"/>
                    </a:ext>
                  </a:extLst>
                </p:cNvPr>
                <p:cNvSpPr txBox="1"/>
                <p:nvPr/>
              </p:nvSpPr>
              <p:spPr>
                <a:xfrm>
                  <a:off x="818010" y="5674697"/>
                  <a:ext cx="37407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C1CB9E8-660A-D2FF-209B-7126A12CB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10" y="5674697"/>
                  <a:ext cx="374077" cy="230832"/>
                </a:xfrm>
                <a:prstGeom prst="rect">
                  <a:avLst/>
                </a:prstGeom>
                <a:blipFill>
                  <a:blip r:embed="rId7"/>
                  <a:stretch>
                    <a:fillRect t="-73684" r="-9677" b="-12631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37D68A-2B26-CC08-001B-01A0841961FD}"/>
                    </a:ext>
                  </a:extLst>
                </p:cNvPr>
                <p:cNvSpPr txBox="1"/>
                <p:nvPr/>
              </p:nvSpPr>
              <p:spPr>
                <a:xfrm>
                  <a:off x="1755305" y="4664820"/>
                  <a:ext cx="54809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37D68A-2B26-CC08-001B-01A084196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305" y="4664820"/>
                  <a:ext cx="548099" cy="200055"/>
                </a:xfrm>
                <a:prstGeom prst="rect">
                  <a:avLst/>
                </a:prstGeom>
                <a:blipFill>
                  <a:blip r:embed="rId8"/>
                  <a:stretch>
                    <a:fillRect t="-52941" r="-2273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A6DCCD-A691-A272-5F79-F0D283B84CBA}"/>
                    </a:ext>
                  </a:extLst>
                </p:cNvPr>
                <p:cNvSpPr txBox="1"/>
                <p:nvPr/>
              </p:nvSpPr>
              <p:spPr>
                <a:xfrm>
                  <a:off x="1865315" y="4983421"/>
                  <a:ext cx="32791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A6DCCD-A691-A272-5F79-F0D283B84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15" y="4983421"/>
                  <a:ext cx="327910" cy="200055"/>
                </a:xfrm>
                <a:prstGeom prst="rect">
                  <a:avLst/>
                </a:prstGeom>
                <a:blipFill>
                  <a:blip r:embed="rId9"/>
                  <a:stretch>
                    <a:fillRect t="-52941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A5CA644-2C7A-6F2D-7E79-FABA646E5DC9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00" y="3842378"/>
              <a:ext cx="0" cy="2868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88314B-A46C-A773-DB8A-133A3F7949FE}"/>
                    </a:ext>
                  </a:extLst>
                </p:cNvPr>
                <p:cNvSpPr txBox="1"/>
                <p:nvPr/>
              </p:nvSpPr>
              <p:spPr>
                <a:xfrm>
                  <a:off x="2172690" y="404247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88314B-A46C-A773-DB8A-133A3F794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690" y="4042474"/>
                  <a:ext cx="35779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B263DD-4173-391B-723C-5FA3B68DF684}"/>
                    </a:ext>
                  </a:extLst>
                </p:cNvPr>
                <p:cNvSpPr txBox="1"/>
                <p:nvPr/>
              </p:nvSpPr>
              <p:spPr>
                <a:xfrm>
                  <a:off x="2538174" y="6037802"/>
                  <a:ext cx="634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B263DD-4173-391B-723C-5FA3B68D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174" y="6037802"/>
                  <a:ext cx="634404" cy="215444"/>
                </a:xfrm>
                <a:prstGeom prst="rect">
                  <a:avLst/>
                </a:prstGeom>
                <a:blipFill>
                  <a:blip r:embed="rId11"/>
                  <a:stretch>
                    <a:fillRect t="-57895" r="-7843" b="-10526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74EE226-0DBD-67EC-D722-3866C7EE597D}"/>
                    </a:ext>
                  </a:extLst>
                </p:cNvPr>
                <p:cNvSpPr/>
                <p:nvPr/>
              </p:nvSpPr>
              <p:spPr>
                <a:xfrm>
                  <a:off x="2695474" y="4773604"/>
                  <a:ext cx="327600" cy="2620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74EE226-0DBD-67EC-D722-3866C7EE5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74" y="4773604"/>
                  <a:ext cx="327600" cy="262034"/>
                </a:xfrm>
                <a:prstGeom prst="rect">
                  <a:avLst/>
                </a:prstGeom>
                <a:blipFill>
                  <a:blip r:embed="rId12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869722D-9D21-D522-24EF-539E084CB70E}"/>
                    </a:ext>
                  </a:extLst>
                </p:cNvPr>
                <p:cNvSpPr txBox="1"/>
                <p:nvPr/>
              </p:nvSpPr>
              <p:spPr>
                <a:xfrm>
                  <a:off x="2973018" y="4656541"/>
                  <a:ext cx="96866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ko-Kore-KR" sz="7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869722D-9D21-D522-24EF-539E084CB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018" y="4656541"/>
                  <a:ext cx="968663" cy="200055"/>
                </a:xfrm>
                <a:prstGeom prst="rect">
                  <a:avLst/>
                </a:prstGeom>
                <a:blipFill>
                  <a:blip r:embed="rId13"/>
                  <a:stretch>
                    <a:fillRect t="-58824" r="-1299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3E9FE4-FC8A-2AD3-4493-6E9D85519B1C}"/>
                    </a:ext>
                  </a:extLst>
                </p:cNvPr>
                <p:cNvSpPr txBox="1"/>
                <p:nvPr/>
              </p:nvSpPr>
              <p:spPr>
                <a:xfrm>
                  <a:off x="3123378" y="3997410"/>
                  <a:ext cx="5300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3E9FE4-FC8A-2AD3-4493-6E9D85519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378" y="3997410"/>
                  <a:ext cx="530082" cy="200055"/>
                </a:xfrm>
                <a:prstGeom prst="rect">
                  <a:avLst/>
                </a:prstGeom>
                <a:blipFill>
                  <a:blip r:embed="rId14"/>
                  <a:stretch>
                    <a:fillRect t="-58824" r="-2326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063253-54C7-DCB2-F057-789647D900F2}"/>
                    </a:ext>
                  </a:extLst>
                </p:cNvPr>
                <p:cNvSpPr txBox="1"/>
                <p:nvPr/>
              </p:nvSpPr>
              <p:spPr>
                <a:xfrm>
                  <a:off x="3846669" y="5655565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063253-54C7-DCB2-F057-789647D90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69" y="5655565"/>
                  <a:ext cx="35779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DB28DD-E4F5-5641-0043-887169FFF753}"/>
                </a:ext>
              </a:extLst>
            </p:cNvPr>
            <p:cNvSpPr/>
            <p:nvPr/>
          </p:nvSpPr>
          <p:spPr>
            <a:xfrm rot="2759513">
              <a:off x="3995406" y="4813787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2A57DAE-77E6-DA35-7C00-01CF37261CB0}"/>
                    </a:ext>
                  </a:extLst>
                </p:cNvPr>
                <p:cNvSpPr/>
                <p:nvPr/>
              </p:nvSpPr>
              <p:spPr>
                <a:xfrm>
                  <a:off x="4241868" y="5716460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2A57DAE-77E6-DA35-7C00-01CF372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868" y="5716460"/>
                  <a:ext cx="287112" cy="150833"/>
                </a:xfrm>
                <a:prstGeom prst="rect">
                  <a:avLst/>
                </a:prstGeom>
                <a:blipFill>
                  <a:blip r:embed="rId16"/>
                  <a:stretch>
                    <a:fillRect l="-4000" b="-769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B5866C-525D-CC6E-7F83-BCE1D38F6765}"/>
                    </a:ext>
                  </a:extLst>
                </p:cNvPr>
                <p:cNvSpPr txBox="1"/>
                <p:nvPr/>
              </p:nvSpPr>
              <p:spPr>
                <a:xfrm>
                  <a:off x="3923479" y="6042236"/>
                  <a:ext cx="6367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B5866C-525D-CC6E-7F83-BCE1D38F6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479" y="6042236"/>
                  <a:ext cx="636777" cy="215444"/>
                </a:xfrm>
                <a:prstGeom prst="rect">
                  <a:avLst/>
                </a:prstGeom>
                <a:blipFill>
                  <a:blip r:embed="rId17"/>
                  <a:stretch>
                    <a:fillRect t="-66667" r="-5882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E8BA37A-599B-C3FC-4800-00DA80C5F43B}"/>
                    </a:ext>
                  </a:extLst>
                </p:cNvPr>
                <p:cNvSpPr txBox="1"/>
                <p:nvPr/>
              </p:nvSpPr>
              <p:spPr>
                <a:xfrm>
                  <a:off x="4745157" y="6042236"/>
                  <a:ext cx="62395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E8BA37A-599B-C3FC-4800-00DA80C5F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157" y="6042236"/>
                  <a:ext cx="623953" cy="215444"/>
                </a:xfrm>
                <a:prstGeom prst="rect">
                  <a:avLst/>
                </a:prstGeom>
                <a:blipFill>
                  <a:blip r:embed="rId18"/>
                  <a:stretch>
                    <a:fillRect t="-66667" r="-8000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CA3613C-AC26-0268-EDB3-1AF36710C65D}"/>
                    </a:ext>
                  </a:extLst>
                </p:cNvPr>
                <p:cNvSpPr txBox="1"/>
                <p:nvPr/>
              </p:nvSpPr>
              <p:spPr>
                <a:xfrm>
                  <a:off x="5109298" y="5617458"/>
                  <a:ext cx="33195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CA3613C-AC26-0268-EDB3-1AF36710C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298" y="5617458"/>
                  <a:ext cx="331950" cy="200055"/>
                </a:xfrm>
                <a:prstGeom prst="rect">
                  <a:avLst/>
                </a:prstGeom>
                <a:blipFill>
                  <a:blip r:embed="rId19"/>
                  <a:stretch>
                    <a:fillRect t="-52941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A7E90E9-658C-F7B2-2FC5-C5D366D3CDB1}"/>
                    </a:ext>
                  </a:extLst>
                </p:cNvPr>
                <p:cNvSpPr txBox="1"/>
                <p:nvPr/>
              </p:nvSpPr>
              <p:spPr>
                <a:xfrm>
                  <a:off x="5003642" y="5303473"/>
                  <a:ext cx="54476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A7E90E9-658C-F7B2-2FC5-C5D366D3C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642" y="5303473"/>
                  <a:ext cx="544765" cy="200055"/>
                </a:xfrm>
                <a:prstGeom prst="rect">
                  <a:avLst/>
                </a:prstGeom>
                <a:blipFill>
                  <a:blip r:embed="rId20"/>
                  <a:stretch>
                    <a:fillRect t="-58824" r="-2326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9E4067-48A0-95E8-67E7-DB2F34D987D4}"/>
                    </a:ext>
                  </a:extLst>
                </p:cNvPr>
                <p:cNvSpPr txBox="1"/>
                <p:nvPr/>
              </p:nvSpPr>
              <p:spPr>
                <a:xfrm>
                  <a:off x="5626931" y="6030793"/>
                  <a:ext cx="6325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9E4067-48A0-95E8-67E7-DB2F34D98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931" y="6030793"/>
                  <a:ext cx="632545" cy="215444"/>
                </a:xfrm>
                <a:prstGeom prst="rect">
                  <a:avLst/>
                </a:prstGeom>
                <a:blipFill>
                  <a:blip r:embed="rId21"/>
                  <a:stretch>
                    <a:fillRect t="-66667" r="-8000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4233C9-3E16-A029-3683-D48AA8749C96}"/>
                    </a:ext>
                  </a:extLst>
                </p:cNvPr>
                <p:cNvSpPr txBox="1"/>
                <p:nvPr/>
              </p:nvSpPr>
              <p:spPr>
                <a:xfrm>
                  <a:off x="5497621" y="5019675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74233C9-3E16-A029-3683-D48AA8749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621" y="5019675"/>
                  <a:ext cx="35779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79E11CA-339A-68D0-0400-1BDDB45E8056}"/>
                </a:ext>
              </a:extLst>
            </p:cNvPr>
            <p:cNvSpPr/>
            <p:nvPr/>
          </p:nvSpPr>
          <p:spPr>
            <a:xfrm rot="2759513">
              <a:off x="5648050" y="5447403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8626A484-9577-E9C7-DEA8-F995C67C41F2}"/>
                </a:ext>
              </a:extLst>
            </p:cNvPr>
            <p:cNvCxnSpPr>
              <a:cxnSpLocks/>
            </p:cNvCxnSpPr>
            <p:nvPr/>
          </p:nvCxnSpPr>
          <p:spPr>
            <a:xfrm>
              <a:off x="5675255" y="5203886"/>
              <a:ext cx="0" cy="2550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D15332C-BFD0-F2F4-A214-867F8A6DD5AB}"/>
                    </a:ext>
                  </a:extLst>
                </p:cNvPr>
                <p:cNvSpPr/>
                <p:nvPr/>
              </p:nvSpPr>
              <p:spPr>
                <a:xfrm>
                  <a:off x="5928246" y="5076769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D15332C-BFD0-F2F4-A214-867F8A6DD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246" y="5076769"/>
                  <a:ext cx="287112" cy="150833"/>
                </a:xfrm>
                <a:prstGeom prst="rect">
                  <a:avLst/>
                </a:prstGeom>
                <a:blipFill>
                  <a:blip r:embed="rId23"/>
                  <a:stretch>
                    <a:fillRect l="-8000" b="-714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88635DD-4547-39F3-3686-45B5F29C67CD}"/>
                    </a:ext>
                  </a:extLst>
                </p:cNvPr>
                <p:cNvSpPr txBox="1"/>
                <p:nvPr/>
              </p:nvSpPr>
              <p:spPr>
                <a:xfrm>
                  <a:off x="6675068" y="4661895"/>
                  <a:ext cx="54809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88635DD-4547-39F3-3686-45B5F29C6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068" y="4661895"/>
                  <a:ext cx="548099" cy="200055"/>
                </a:xfrm>
                <a:prstGeom prst="rect">
                  <a:avLst/>
                </a:prstGeom>
                <a:blipFill>
                  <a:blip r:embed="rId24"/>
                  <a:stretch>
                    <a:fillRect t="-58824" r="-2273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ABE3A96-EEE3-C265-D2DA-57A60AE3B400}"/>
                    </a:ext>
                  </a:extLst>
                </p:cNvPr>
                <p:cNvSpPr txBox="1"/>
                <p:nvPr/>
              </p:nvSpPr>
              <p:spPr>
                <a:xfrm>
                  <a:off x="6785078" y="4980496"/>
                  <a:ext cx="32791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ABE3A96-EEE3-C265-D2DA-57A60AE3B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078" y="4980496"/>
                  <a:ext cx="327910" cy="200055"/>
                </a:xfrm>
                <a:prstGeom prst="rect">
                  <a:avLst/>
                </a:prstGeom>
                <a:blipFill>
                  <a:blip r:embed="rId25"/>
                  <a:stretch>
                    <a:fillRect t="-58824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4F2B6A-6777-84C8-5FC7-9A5B28C4C7FE}"/>
                    </a:ext>
                  </a:extLst>
                </p:cNvPr>
                <p:cNvSpPr txBox="1"/>
                <p:nvPr/>
              </p:nvSpPr>
              <p:spPr>
                <a:xfrm>
                  <a:off x="7210841" y="6030792"/>
                  <a:ext cx="634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4F2B6A-6777-84C8-5FC7-9A5B28C4C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841" y="6030792"/>
                  <a:ext cx="634404" cy="215444"/>
                </a:xfrm>
                <a:prstGeom prst="rect">
                  <a:avLst/>
                </a:prstGeom>
                <a:blipFill>
                  <a:blip r:embed="rId26"/>
                  <a:stretch>
                    <a:fillRect t="-66667" r="-7843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956D8D59-C49E-94A7-2E57-CEAD233C84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6647" y="3918581"/>
              <a:ext cx="0" cy="5241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DE94A24-314D-3A52-079B-86568427BE90}"/>
                    </a:ext>
                  </a:extLst>
                </p:cNvPr>
                <p:cNvSpPr txBox="1"/>
                <p:nvPr/>
              </p:nvSpPr>
              <p:spPr>
                <a:xfrm>
                  <a:off x="7883057" y="4650039"/>
                  <a:ext cx="96866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ko-Kore-KR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DE94A24-314D-3A52-079B-86568427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057" y="4650039"/>
                  <a:ext cx="968663" cy="200055"/>
                </a:xfrm>
                <a:prstGeom prst="rect">
                  <a:avLst/>
                </a:prstGeom>
                <a:blipFill>
                  <a:blip r:embed="rId27"/>
                  <a:stretch>
                    <a:fillRect t="-58824" r="-1299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160ECAC-DA95-8186-A5C9-7A10D7F3CBA3}"/>
                    </a:ext>
                  </a:extLst>
                </p:cNvPr>
                <p:cNvSpPr txBox="1"/>
                <p:nvPr/>
              </p:nvSpPr>
              <p:spPr>
                <a:xfrm>
                  <a:off x="8033417" y="4336549"/>
                  <a:ext cx="5300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160ECAC-DA95-8186-A5C9-7A10D7F3C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417" y="4336549"/>
                  <a:ext cx="530082" cy="200055"/>
                </a:xfrm>
                <a:prstGeom prst="rect">
                  <a:avLst/>
                </a:prstGeom>
                <a:blipFill>
                  <a:blip r:embed="rId28"/>
                  <a:stretch>
                    <a:fillRect t="-52941" r="-2326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C25C680-0A5B-4F34-6191-D2F9F52BA17D}"/>
                    </a:ext>
                  </a:extLst>
                </p:cNvPr>
                <p:cNvSpPr txBox="1"/>
                <p:nvPr/>
              </p:nvSpPr>
              <p:spPr>
                <a:xfrm>
                  <a:off x="8875494" y="6036332"/>
                  <a:ext cx="6367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C25C680-0A5B-4F34-6191-D2F9F52BA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494" y="6036332"/>
                  <a:ext cx="636777" cy="215444"/>
                </a:xfrm>
                <a:prstGeom prst="rect">
                  <a:avLst/>
                </a:prstGeom>
                <a:blipFill>
                  <a:blip r:embed="rId29"/>
                  <a:stretch>
                    <a:fillRect t="-63158" r="-9804" b="-10526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022CB5-4193-603E-6369-43B0ABDEF035}"/>
                    </a:ext>
                  </a:extLst>
                </p:cNvPr>
                <p:cNvSpPr txBox="1"/>
                <p:nvPr/>
              </p:nvSpPr>
              <p:spPr>
                <a:xfrm>
                  <a:off x="8806364" y="5655461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9022CB5-4193-603E-6369-43B0ABDEF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364" y="5655461"/>
                  <a:ext cx="35779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9AEDD53-11D6-EFEF-4A0E-F16EBB5D2D4F}"/>
                </a:ext>
              </a:extLst>
            </p:cNvPr>
            <p:cNvSpPr/>
            <p:nvPr/>
          </p:nvSpPr>
          <p:spPr>
            <a:xfrm rot="2759513">
              <a:off x="8955101" y="4813683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20E97D0-9348-8F90-DFE4-7D0080ADEAAC}"/>
                    </a:ext>
                  </a:extLst>
                </p:cNvPr>
                <p:cNvSpPr/>
                <p:nvPr/>
              </p:nvSpPr>
              <p:spPr>
                <a:xfrm>
                  <a:off x="9197780" y="5710849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20E97D0-9348-8F90-DFE4-7D0080ADE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780" y="5710849"/>
                  <a:ext cx="287112" cy="150833"/>
                </a:xfrm>
                <a:prstGeom prst="rect">
                  <a:avLst/>
                </a:prstGeom>
                <a:blipFill>
                  <a:blip r:embed="rId31"/>
                  <a:stretch>
                    <a:fillRect l="-8000" b="-714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CDAE014-FE20-287C-C771-0CC4369CDFF2}"/>
                    </a:ext>
                  </a:extLst>
                </p:cNvPr>
                <p:cNvSpPr txBox="1"/>
                <p:nvPr/>
              </p:nvSpPr>
              <p:spPr>
                <a:xfrm>
                  <a:off x="9699552" y="6035484"/>
                  <a:ext cx="62395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CDAE014-FE20-287C-C771-0CC4369CD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552" y="6035484"/>
                  <a:ext cx="623953" cy="215444"/>
                </a:xfrm>
                <a:prstGeom prst="rect">
                  <a:avLst/>
                </a:prstGeom>
                <a:blipFill>
                  <a:blip r:embed="rId32"/>
                  <a:stretch>
                    <a:fillRect t="-66667" r="-8000" b="-1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218EF5B-E572-ADCC-4CAD-3FCC50C33AE9}"/>
                    </a:ext>
                  </a:extLst>
                </p:cNvPr>
                <p:cNvSpPr txBox="1"/>
                <p:nvPr/>
              </p:nvSpPr>
              <p:spPr>
                <a:xfrm>
                  <a:off x="9994842" y="5615875"/>
                  <a:ext cx="33195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218EF5B-E572-ADCC-4CAD-3FCC50C33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842" y="5615875"/>
                  <a:ext cx="331950" cy="200055"/>
                </a:xfrm>
                <a:prstGeom prst="rect">
                  <a:avLst/>
                </a:prstGeom>
                <a:blipFill>
                  <a:blip r:embed="rId33"/>
                  <a:stretch>
                    <a:fillRect t="-52941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3E5CC9C-7C9A-590E-956C-8C3A4B0A52DA}"/>
                    </a:ext>
                  </a:extLst>
                </p:cNvPr>
                <p:cNvSpPr txBox="1"/>
                <p:nvPr/>
              </p:nvSpPr>
              <p:spPr>
                <a:xfrm>
                  <a:off x="9889186" y="5301890"/>
                  <a:ext cx="54476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3E5CC9C-7C9A-590E-956C-8C3A4B0A5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186" y="5301890"/>
                  <a:ext cx="544765" cy="200055"/>
                </a:xfrm>
                <a:prstGeom prst="rect">
                  <a:avLst/>
                </a:prstGeom>
                <a:blipFill>
                  <a:blip r:embed="rId34"/>
                  <a:stretch>
                    <a:fillRect t="-58824" r="-2273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23E3975-B05B-C801-64EB-E9AFF4B3AAEE}"/>
                    </a:ext>
                  </a:extLst>
                </p:cNvPr>
                <p:cNvSpPr txBox="1"/>
                <p:nvPr/>
              </p:nvSpPr>
              <p:spPr>
                <a:xfrm>
                  <a:off x="10497846" y="6040884"/>
                  <a:ext cx="6325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23E3975-B05B-C801-64EB-E9AFF4B3A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846" y="6040884"/>
                  <a:ext cx="632545" cy="215444"/>
                </a:xfrm>
                <a:prstGeom prst="rect">
                  <a:avLst/>
                </a:prstGeom>
                <a:blipFill>
                  <a:blip r:embed="rId35"/>
                  <a:stretch>
                    <a:fillRect t="-66667" r="-7843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B3553B9-1B74-A6BC-6C31-90B298A7A890}"/>
                    </a:ext>
                  </a:extLst>
                </p:cNvPr>
                <p:cNvSpPr txBox="1"/>
                <p:nvPr/>
              </p:nvSpPr>
              <p:spPr>
                <a:xfrm>
                  <a:off x="10410082" y="5026227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B3553B9-1B74-A6BC-6C31-90B298A7A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082" y="5026227"/>
                  <a:ext cx="357790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6DEA8AD-74ED-0E05-67F2-71EC2078A801}"/>
                </a:ext>
              </a:extLst>
            </p:cNvPr>
            <p:cNvSpPr/>
            <p:nvPr/>
          </p:nvSpPr>
          <p:spPr>
            <a:xfrm rot="2759513">
              <a:off x="10560511" y="5453955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40C019FC-F21E-5DC0-7D3B-2A76BDC7709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716" y="5201971"/>
              <a:ext cx="0" cy="2550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2819708E-797B-72B7-4879-1BFA1F0375BE}"/>
                    </a:ext>
                  </a:extLst>
                </p:cNvPr>
                <p:cNvSpPr/>
                <p:nvPr/>
              </p:nvSpPr>
              <p:spPr>
                <a:xfrm>
                  <a:off x="10840707" y="5083321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2819708E-797B-72B7-4879-1BFA1F0375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707" y="5083321"/>
                  <a:ext cx="287112" cy="150833"/>
                </a:xfrm>
                <a:prstGeom prst="rect">
                  <a:avLst/>
                </a:prstGeom>
                <a:blipFill>
                  <a:blip r:embed="rId37"/>
                  <a:stretch>
                    <a:fillRect l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860689-D06F-2705-DF5A-28B62CECA3AF}"/>
                    </a:ext>
                  </a:extLst>
                </p:cNvPr>
                <p:cNvSpPr txBox="1"/>
                <p:nvPr/>
              </p:nvSpPr>
              <p:spPr>
                <a:xfrm>
                  <a:off x="563804" y="4393065"/>
                  <a:ext cx="7636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900" i="1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  <m:sub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 |0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860689-D06F-2705-DF5A-28B62CECA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04" y="4393065"/>
                  <a:ext cx="763671" cy="230832"/>
                </a:xfrm>
                <a:prstGeom prst="rect">
                  <a:avLst/>
                </a:prstGeom>
                <a:blipFill>
                  <a:blip r:embed="rId38"/>
                  <a:stretch>
                    <a:fillRect t="-73684" r="-6557" b="-12631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2558822-21A5-3A88-E09B-D58B730C8816}"/>
                    </a:ext>
                  </a:extLst>
                </p:cNvPr>
                <p:cNvSpPr txBox="1"/>
                <p:nvPr/>
              </p:nvSpPr>
              <p:spPr>
                <a:xfrm>
                  <a:off x="7139722" y="4378761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2558822-21A5-3A88-E09B-D58B730C8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722" y="4378761"/>
                  <a:ext cx="357790" cy="26161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5696F83-9E4A-A3C0-9C87-BD582BF772AA}"/>
                    </a:ext>
                  </a:extLst>
                </p:cNvPr>
                <p:cNvSpPr/>
                <p:nvPr/>
              </p:nvSpPr>
              <p:spPr>
                <a:xfrm>
                  <a:off x="2695473" y="4042612"/>
                  <a:ext cx="327600" cy="2620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5696F83-9E4A-A3C0-9C87-BD582BF77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73" y="4042612"/>
                  <a:ext cx="327600" cy="262034"/>
                </a:xfrm>
                <a:prstGeom prst="rect">
                  <a:avLst/>
                </a:prstGeom>
                <a:blipFill>
                  <a:blip r:embed="rId40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4827CE07-BE39-15CD-6356-6FE061C7422A}"/>
                </a:ext>
              </a:extLst>
            </p:cNvPr>
            <p:cNvCxnSpPr>
              <a:cxnSpLocks/>
              <a:stCxn id="58" idx="2"/>
              <a:endCxn id="23" idx="0"/>
            </p:cNvCxnSpPr>
            <p:nvPr/>
          </p:nvCxnSpPr>
          <p:spPr>
            <a:xfrm>
              <a:off x="2859273" y="4304646"/>
              <a:ext cx="1" cy="468958"/>
            </a:xfrm>
            <a:prstGeom prst="line">
              <a:avLst/>
            </a:prstGeom>
            <a:ln w="1905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9016AE-C2AB-905A-F7BA-787C5418B4C3}"/>
                </a:ext>
              </a:extLst>
            </p:cNvPr>
            <p:cNvSpPr/>
            <p:nvPr/>
          </p:nvSpPr>
          <p:spPr>
            <a:xfrm>
              <a:off x="3014692" y="4776745"/>
              <a:ext cx="18000" cy="262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B7FBCB-FF21-1B87-CFAE-3A24A36E942D}"/>
                </a:ext>
              </a:extLst>
            </p:cNvPr>
            <p:cNvSpPr/>
            <p:nvPr/>
          </p:nvSpPr>
          <p:spPr>
            <a:xfrm>
              <a:off x="2231188" y="3794613"/>
              <a:ext cx="216061" cy="12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=</a:t>
              </a:r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E938128-7EDA-0D72-877A-BCB1DE634DCC}"/>
                </a:ext>
              </a:extLst>
            </p:cNvPr>
            <p:cNvSpPr/>
            <p:nvPr/>
          </p:nvSpPr>
          <p:spPr>
            <a:xfrm>
              <a:off x="7208616" y="3794613"/>
              <a:ext cx="216061" cy="12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=</a:t>
              </a:r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00F0D6-5AB8-F5F6-5A53-D07AF7F36974}"/>
                </a:ext>
              </a:extLst>
            </p:cNvPr>
            <p:cNvSpPr txBox="1"/>
            <p:nvPr/>
          </p:nvSpPr>
          <p:spPr>
            <a:xfrm>
              <a:off x="4662554" y="6421979"/>
              <a:ext cx="2863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Depth-optimized Quantum circuit for G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C988D61E-187B-D982-7C6C-06F493EED9B8}"/>
                </a:ext>
              </a:extLst>
            </p:cNvPr>
            <p:cNvCxnSpPr>
              <a:cxnSpLocks/>
            </p:cNvCxnSpPr>
            <p:nvPr/>
          </p:nvCxnSpPr>
          <p:spPr>
            <a:xfrm>
              <a:off x="8982040" y="4825256"/>
              <a:ext cx="0" cy="99426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435CA2B1-97B8-A51B-9B83-33DE9846F3F6}"/>
                </a:ext>
              </a:extLst>
            </p:cNvPr>
            <p:cNvCxnSpPr>
              <a:cxnSpLocks/>
            </p:cNvCxnSpPr>
            <p:nvPr/>
          </p:nvCxnSpPr>
          <p:spPr>
            <a:xfrm>
              <a:off x="4021655" y="4813194"/>
              <a:ext cx="0" cy="99426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D1F754-30F7-DE68-E192-51945E7B075F}"/>
                    </a:ext>
                  </a:extLst>
                </p:cNvPr>
                <p:cNvSpPr/>
                <p:nvPr/>
              </p:nvSpPr>
              <p:spPr>
                <a:xfrm>
                  <a:off x="1483372" y="4702258"/>
                  <a:ext cx="327600" cy="56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D1F754-30F7-DE68-E192-51945E7B0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372" y="4702258"/>
                  <a:ext cx="327600" cy="565200"/>
                </a:xfrm>
                <a:prstGeom prst="rect">
                  <a:avLst/>
                </a:prstGeom>
                <a:blipFill>
                  <a:blip r:embed="rId41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15FACA2-1166-7AFB-3180-5396E6285E6F}"/>
                    </a:ext>
                  </a:extLst>
                </p:cNvPr>
                <p:cNvSpPr/>
                <p:nvPr/>
              </p:nvSpPr>
              <p:spPr>
                <a:xfrm>
                  <a:off x="4752004" y="5346975"/>
                  <a:ext cx="327600" cy="56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15FACA2-1166-7AFB-3180-5396E6285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004" y="5346975"/>
                  <a:ext cx="327600" cy="565200"/>
                </a:xfrm>
                <a:prstGeom prst="rect">
                  <a:avLst/>
                </a:prstGeom>
                <a:blipFill>
                  <a:blip r:embed="rId42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C95AA3C-2D21-C6C9-EDFE-639B4F671A43}"/>
                    </a:ext>
                  </a:extLst>
                </p:cNvPr>
                <p:cNvSpPr/>
                <p:nvPr/>
              </p:nvSpPr>
              <p:spPr>
                <a:xfrm>
                  <a:off x="6393318" y="4711043"/>
                  <a:ext cx="327600" cy="56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C95AA3C-2D21-C6C9-EDFE-639B4F671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318" y="4711043"/>
                  <a:ext cx="327600" cy="565200"/>
                </a:xfrm>
                <a:prstGeom prst="rect">
                  <a:avLst/>
                </a:prstGeom>
                <a:blipFill>
                  <a:blip r:embed="rId43"/>
                  <a:stretch>
                    <a:fillRect l="-3704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0258C11-2515-C20A-A80F-9CA130C520DA}"/>
                    </a:ext>
                  </a:extLst>
                </p:cNvPr>
                <p:cNvSpPr/>
                <p:nvPr/>
              </p:nvSpPr>
              <p:spPr>
                <a:xfrm>
                  <a:off x="7613250" y="4371262"/>
                  <a:ext cx="327600" cy="56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0258C11-2515-C20A-A80F-9CA130C520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250" y="4371262"/>
                  <a:ext cx="327600" cy="565200"/>
                </a:xfrm>
                <a:prstGeom prst="rect">
                  <a:avLst/>
                </a:prstGeom>
                <a:blipFill>
                  <a:blip r:embed="rId44"/>
                  <a:stretch>
                    <a:fillRect l="-3704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18C9EC0-0814-3641-F831-3CF854E34E5C}"/>
                    </a:ext>
                  </a:extLst>
                </p:cNvPr>
                <p:cNvSpPr/>
                <p:nvPr/>
              </p:nvSpPr>
              <p:spPr>
                <a:xfrm>
                  <a:off x="9628487" y="5341742"/>
                  <a:ext cx="327600" cy="56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18C9EC0-0814-3641-F831-3CF854E34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8487" y="5341742"/>
                  <a:ext cx="327600" cy="565200"/>
                </a:xfrm>
                <a:prstGeom prst="rect">
                  <a:avLst/>
                </a:prstGeom>
                <a:blipFill>
                  <a:blip r:embed="rId45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750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C0BF7-9C14-6332-C053-E54B75CE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3600" dirty="0"/>
              <a:t>Argon2</a:t>
            </a:r>
            <a:r>
              <a:rPr lang="ko-KR" altLang="en-US" sz="3600" dirty="0"/>
              <a:t> 양자회로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38CAF-7C6B-076A-F1F1-CE5A5A42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9"/>
          <a:stretch/>
        </p:blipFill>
        <p:spPr>
          <a:xfrm>
            <a:off x="2644268" y="1199563"/>
            <a:ext cx="6903461" cy="26389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981C5E-D466-9C9A-4EDC-9FF14279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269" y="4009370"/>
            <a:ext cx="6903460" cy="27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DD8149-D450-BD19-CABC-09FD7095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lang="ko-Kore-KR" altLang="en-US" sz="24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903E0C7-484A-F99F-208F-95D73455C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091" y="1113490"/>
            <a:ext cx="11643817" cy="5603875"/>
          </a:xfrm>
        </p:spPr>
        <p:txBody>
          <a:bodyPr>
            <a:normAutofit/>
          </a:bodyPr>
          <a:lstStyle/>
          <a:p>
            <a:r>
              <a:rPr lang="en-US" altLang="ko-Kore-KR" sz="2200" dirty="0"/>
              <a:t>Argon2</a:t>
            </a:r>
            <a:r>
              <a:rPr lang="ko-KR" altLang="en-US" sz="2200" dirty="0"/>
              <a:t>은 </a:t>
            </a:r>
            <a:r>
              <a:rPr lang="en-US" altLang="ko-KR" sz="2200" dirty="0"/>
              <a:t>2015</a:t>
            </a:r>
            <a:r>
              <a:rPr lang="ko-KR" altLang="en-US" sz="2200" dirty="0"/>
              <a:t> </a:t>
            </a:r>
            <a:r>
              <a:rPr lang="en-US" altLang="ko-KR" sz="2200" dirty="0"/>
              <a:t>Password Hashing Competition</a:t>
            </a:r>
            <a:r>
              <a:rPr lang="ko-KR" altLang="en-US" sz="2200" dirty="0"/>
              <a:t>에서 우승한 </a:t>
            </a:r>
            <a:r>
              <a:rPr lang="en-US" altLang="ko-KR" sz="2200" dirty="0"/>
              <a:t>key derivation function</a:t>
            </a:r>
          </a:p>
          <a:p>
            <a:r>
              <a:rPr lang="ko-KR" altLang="en-US" sz="2200" dirty="0"/>
              <a:t>자격 증명 저장</a:t>
            </a:r>
            <a:r>
              <a:rPr lang="en-US" altLang="ko-KR" sz="2200" dirty="0"/>
              <a:t>, </a:t>
            </a:r>
            <a:r>
              <a:rPr lang="ko-KR" altLang="en-US" sz="2200" dirty="0"/>
              <a:t>키 파생 또는 기타 응용 프로그램을 위한 암호를 </a:t>
            </a:r>
            <a:r>
              <a:rPr lang="ko-KR" altLang="en-US" sz="2200" dirty="0" err="1"/>
              <a:t>해시하는데</a:t>
            </a:r>
            <a:r>
              <a:rPr lang="ko-KR" altLang="en-US" sz="2200" dirty="0"/>
              <a:t> 사용할 수 있음</a:t>
            </a:r>
            <a:endParaRPr lang="en-US" altLang="ko-KR" sz="2200" dirty="0"/>
          </a:p>
          <a:p>
            <a:r>
              <a:rPr lang="ko-KR" altLang="en-US" sz="2200" dirty="0"/>
              <a:t>가장 높은 메모리 채우기 속도와 여러 컴퓨팅 장치의 효과적인 사용을 목표로 하는 단순한 디자인을 가지고 있으면서도 트레이드오프에 대한 기능을 제공함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" altLang="ko-Kore-KR" sz="2200" dirty="0"/>
              <a:t>Argon2</a:t>
            </a:r>
            <a:r>
              <a:rPr lang="ko-KR" altLang="en-US" sz="2200" dirty="0"/>
              <a:t>는 세가지 변형</a:t>
            </a:r>
            <a:r>
              <a:rPr lang="en-US" altLang="ko-KR" sz="2200" dirty="0"/>
              <a:t>: </a:t>
            </a:r>
            <a:r>
              <a:rPr lang="en" altLang="ko-Kore-KR" sz="2200" dirty="0"/>
              <a:t>Argon2i, Argon2d and Argon2id</a:t>
            </a:r>
            <a:r>
              <a:rPr lang="ko-KR" altLang="en-US" sz="2200" dirty="0"/>
              <a:t>을 제공함</a:t>
            </a:r>
            <a:endParaRPr lang="en-US" altLang="ko-KR" sz="2200" dirty="0"/>
          </a:p>
          <a:p>
            <a:pPr marL="914400" lvl="1" indent="-457200">
              <a:buAutoNum type="arabicPeriod"/>
            </a:pPr>
            <a:r>
              <a:rPr lang="en" altLang="ko-KR" sz="1800" b="1" dirty="0"/>
              <a:t>Argon2d:</a:t>
            </a:r>
            <a:r>
              <a:rPr lang="en" altLang="ko-KR" sz="1800" dirty="0"/>
              <a:t> Argon2d</a:t>
            </a:r>
            <a:r>
              <a:rPr lang="ko-KR" altLang="en-US" sz="1800" dirty="0"/>
              <a:t>는 더 빠르고 데이터에 의존하는 메모리 액세스를 사용하므로 </a:t>
            </a:r>
            <a:r>
              <a:rPr lang="en" altLang="ko-KR" sz="1800" dirty="0"/>
              <a:t>GPU </a:t>
            </a:r>
            <a:r>
              <a:rPr lang="ko-KR" altLang="en-US" sz="1800" dirty="0"/>
              <a:t>크래킹 공격에 매우 강하고 사이드 채널 타이밍 공격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암호화폐</a:t>
            </a:r>
            <a:r>
              <a:rPr lang="en-US" altLang="ko-KR" sz="1800" dirty="0"/>
              <a:t>)</a:t>
            </a:r>
            <a:r>
              <a:rPr lang="ko-KR" altLang="en-US" sz="1800" dirty="0"/>
              <a:t>의 위협이 없는 애플리케이션에 적합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endParaRPr lang="en-US" altLang="ko-KR" sz="500" dirty="0"/>
          </a:p>
          <a:p>
            <a:pPr marL="914400" lvl="1" indent="-457200">
              <a:buAutoNum type="arabicPeriod"/>
            </a:pPr>
            <a:r>
              <a:rPr lang="en" altLang="ko-Kore-KR" sz="1800" b="1" dirty="0"/>
              <a:t>Argon2i:</a:t>
            </a:r>
            <a:r>
              <a:rPr lang="en" altLang="ko-Kore-KR" sz="1800" dirty="0"/>
              <a:t> </a:t>
            </a:r>
            <a:r>
              <a:rPr lang="ko-KR" altLang="en-US" sz="1800" dirty="0"/>
              <a:t>암호 </a:t>
            </a:r>
            <a:r>
              <a:rPr lang="ko-KR" altLang="en-US" sz="1800" dirty="0" err="1"/>
              <a:t>해싱</a:t>
            </a:r>
            <a:r>
              <a:rPr lang="ko-KR" altLang="en-US" sz="1800" dirty="0"/>
              <a:t> 및 암호 기반 키 파생에 선호되는 데이터 독립적 메모리 액세스를 사용하지만 트레이드 오프 공격으로부터 보호하기 위해 메모리를 더 많이 통과하므로 속도가 느림</a:t>
            </a:r>
            <a:endParaRPr lang="en-US" altLang="ko-KR" sz="1800" dirty="0"/>
          </a:p>
          <a:p>
            <a:pPr marL="914400" lvl="1" indent="-457200">
              <a:buAutoNum type="arabicPeriod"/>
            </a:pPr>
            <a:endParaRPr lang="en-US" altLang="ko-KR" sz="500" dirty="0"/>
          </a:p>
          <a:p>
            <a:pPr marL="914400" lvl="1" indent="-457200">
              <a:buAutoNum type="arabicPeriod"/>
            </a:pPr>
            <a:r>
              <a:rPr lang="en" altLang="ko-Kore-KR" sz="1800" b="1" dirty="0"/>
              <a:t>Argon2id:</a:t>
            </a:r>
            <a:r>
              <a:rPr lang="en" altLang="ko-Kore-KR" sz="1800" dirty="0"/>
              <a:t> Argon2i</a:t>
            </a:r>
            <a:r>
              <a:rPr lang="ko-KR" altLang="en-US" sz="1800" dirty="0"/>
              <a:t>와 </a:t>
            </a:r>
            <a:r>
              <a:rPr lang="en" altLang="ko-Kore-KR" sz="1800" dirty="0"/>
              <a:t>Argon2d</a:t>
            </a:r>
            <a:r>
              <a:rPr lang="ko-KR" altLang="en-US" sz="1800" dirty="0"/>
              <a:t>의 하이브리드로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종속 및 데이터 독립 메모리 액세스의 조합을 사용하여 사이드 채널 캐시 타이밍 공격에 대한 </a:t>
            </a:r>
            <a:r>
              <a:rPr lang="en" altLang="ko-Kore-KR" sz="1800" dirty="0"/>
              <a:t>Argon2i</a:t>
            </a:r>
            <a:r>
              <a:rPr lang="ko-KR" altLang="en-US" sz="1800" dirty="0"/>
              <a:t>의 일부 저항과 </a:t>
            </a:r>
            <a:r>
              <a:rPr lang="en" altLang="ko-Kore-KR" sz="1800" dirty="0"/>
              <a:t>GPU </a:t>
            </a:r>
            <a:r>
              <a:rPr lang="ko-KR" altLang="en-US" sz="1800" dirty="0"/>
              <a:t>크래킹 공격에 대한 </a:t>
            </a:r>
            <a:r>
              <a:rPr lang="en" altLang="ko-Kore-KR" sz="1800" dirty="0"/>
              <a:t>Argon2d</a:t>
            </a:r>
            <a:r>
              <a:rPr lang="ko-KR" altLang="en-US" sz="1800" dirty="0"/>
              <a:t>의 대부분의 저항을 제공</a:t>
            </a:r>
            <a:endParaRPr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02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1108D-8DE6-8282-BD29-325B41FD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kumimoji="1" lang="ko-Kore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62CCCD-6391-7F8F-4ECF-FC820385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2" y="2445918"/>
            <a:ext cx="6783878" cy="30170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793137EF-2650-C54F-4D65-C49CBD4E8D8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64748" cy="56038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Argon2</a:t>
                </a:r>
                <a:r>
                  <a:rPr kumimoji="1" lang="ko-Kore-KR" altLang="en-US" sz="2400" dirty="0"/>
                  <a:t>에는</a:t>
                </a:r>
                <a:r>
                  <a:rPr kumimoji="1" lang="ko-KR" altLang="en-US" sz="2400" dirty="0"/>
                  <a:t> 기본입력과 보조 입력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/>
                  <a:t>매개변수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의 두가지 유형의 입력이 있음</a:t>
                </a: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000" dirty="0"/>
              </a:p>
              <a:p>
                <a:pPr lvl="1"/>
                <a:r>
                  <a:rPr kumimoji="1" lang="en-US" altLang="ko-Kore-KR" sz="2000" dirty="0"/>
                  <a:t>Primary input: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Massage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P, Nonce S</a:t>
                </a:r>
              </a:p>
              <a:p>
                <a:pPr marL="914400" lvl="2" indent="0">
                  <a:buNone/>
                </a:pPr>
                <a:endParaRPr kumimoji="1" lang="en-US" altLang="ko-KR" sz="1800" dirty="0"/>
              </a:p>
              <a:p>
                <a:pPr lvl="1"/>
                <a:r>
                  <a:rPr kumimoji="1" lang="en-US" altLang="ko-Kore-KR" sz="2000" dirty="0"/>
                  <a:t>Secondary input: 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Degree of parallelism p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Tag length </a:t>
                </a:r>
                <a14:m>
                  <m:oMath xmlns:m="http://schemas.openxmlformats.org/officeDocument/2006/math">
                    <m:r>
                      <a:rPr kumimoji="1" lang="en-US" altLang="ko-Kore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kumimoji="1" lang="en-US" altLang="ko-Kore-KR" sz="1800" dirty="0"/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Memory size m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Number of iterations t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Version number v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Secret value K</a:t>
                </a:r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Associated data X</a:t>
                </a:r>
                <a:endParaRPr kumimoji="1" lang="en-US" altLang="ko-Kore-KR" sz="2800" dirty="0"/>
              </a:p>
              <a:p>
                <a:pPr marL="914400" lvl="2" indent="0">
                  <a:buNone/>
                </a:pPr>
                <a:r>
                  <a:rPr kumimoji="1" lang="en-US" altLang="ko-Kore-KR" sz="1800" dirty="0"/>
                  <a:t>Type y of Argon2</a:t>
                </a:r>
              </a:p>
            </p:txBody>
          </p:sp>
        </mc:Choice>
        <mc:Fallback>
          <p:sp>
            <p:nvSpPr>
              <p:cNvPr id="9" name="텍스트 개체 틀 2">
                <a:extLst>
                  <a:ext uri="{FF2B5EF4-FFF2-40B4-BE49-F238E27FC236}">
                    <a16:creationId xmlns:a16="http://schemas.microsoft.com/office/drawing/2014/main" id="{793137EF-2650-C54F-4D65-C49CBD4E8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64748" cy="5603875"/>
              </a:xfrm>
              <a:blipFill>
                <a:blip r:embed="rId3"/>
                <a:stretch>
                  <a:fillRect l="-774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4C6AF-5A5A-273B-D97D-A2FFF5B6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BFE505E-6FB9-F612-F1D9-7DC8C120FA4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Compression function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ko-Kore-KR" dirty="0"/>
              </a:p>
              <a:p>
                <a:pPr lvl="1"/>
                <a:r>
                  <a:rPr kumimoji="1" lang="en-US" altLang="ko-Kore-KR" sz="2000" dirty="0"/>
                  <a:t>Argon2</a:t>
                </a:r>
                <a:r>
                  <a:rPr kumimoji="1" lang="ko-KR" altLang="en-US" sz="2000" dirty="0"/>
                  <a:t>에서 사용하는 </a:t>
                </a:r>
                <a:r>
                  <a:rPr kumimoji="1" lang="en-US" altLang="ko-KR" sz="2000" dirty="0"/>
                  <a:t>Compression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function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ko-KR" altLang="en-US" sz="2000" dirty="0"/>
                  <a:t> 는 </a:t>
                </a:r>
                <a:r>
                  <a:rPr kumimoji="1" lang="en-US" altLang="ko-KR" sz="2000" dirty="0"/>
                  <a:t>Blake2b </a:t>
                </a:r>
                <a:r>
                  <a:rPr kumimoji="1" lang="ko-KR" altLang="en-US" sz="2000" dirty="0"/>
                  <a:t>라운드 함수 </a:t>
                </a:r>
                <a:r>
                  <a:rPr kumimoji="1" lang="en-US" altLang="ko-KR" sz="2000" dirty="0"/>
                  <a:t>P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기반으로 함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ore-KR" sz="2000" dirty="0"/>
                  <a:t>P</a:t>
                </a:r>
                <a:r>
                  <a:rPr kumimoji="1" lang="ko-KR" altLang="en-US" sz="2000" dirty="0"/>
                  <a:t>는 </a:t>
                </a:r>
                <a:r>
                  <a:rPr kumimoji="1" lang="en-US" altLang="ko-KR" sz="2000" dirty="0"/>
                  <a:t>8</a:t>
                </a:r>
                <a:r>
                  <a:rPr kumimoji="1" lang="ko-KR" altLang="en-US" sz="2000" dirty="0"/>
                  <a:t>개의 </a:t>
                </a:r>
                <a:r>
                  <a:rPr kumimoji="1" lang="en-US" altLang="ko-KR" sz="2000" dirty="0"/>
                  <a:t>16Byte</a:t>
                </a:r>
                <a:r>
                  <a:rPr kumimoji="1" lang="ko-KR" altLang="en-US" sz="2000" dirty="0"/>
                  <a:t> 레지스터</a:t>
                </a:r>
                <a:r>
                  <a:rPr kumimoji="1" lang="en-US" altLang="ko-KR" sz="2000" dirty="0"/>
                  <a:t>(128bit)</a:t>
                </a:r>
                <a:r>
                  <a:rPr kumimoji="1" lang="ko-KR" altLang="en-US" sz="2000" dirty="0"/>
                  <a:t> 입력에서 동작한다</a:t>
                </a:r>
                <a:r>
                  <a:rPr kumimoji="1" lang="en-US" altLang="ko-KR" sz="2000" dirty="0"/>
                  <a:t>.</a:t>
                </a:r>
              </a:p>
              <a:p>
                <a:pPr lvl="1"/>
                <a:r>
                  <a:rPr kumimoji="1" lang="en-US" altLang="ko-Kore-KR" sz="2000" dirty="0"/>
                  <a:t>Compression  function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ko-KR" altLang="en-US" sz="2000" dirty="0"/>
                  <a:t>는 두개의 </a:t>
                </a:r>
                <a:r>
                  <a:rPr kumimoji="1" lang="en-US" altLang="ko-KR" sz="2000" dirty="0"/>
                  <a:t>1024-byte block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X, Y</a:t>
                </a:r>
                <a:r>
                  <a:rPr kumimoji="1" lang="ko-KR" altLang="en-US" sz="2000" dirty="0"/>
                  <a:t>로 동작함</a:t>
                </a:r>
                <a:endParaRPr kumimoji="1"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ko-KR" altLang="en-US" sz="2000" dirty="0"/>
                  <a:t>연산 후 </a:t>
                </a:r>
                <a:r>
                  <a:rPr kumimoji="1" lang="en-US" altLang="ko-KR" sz="2000" dirty="0"/>
                  <a:t>R</a:t>
                </a:r>
                <a:r>
                  <a:rPr kumimoji="1" lang="ko-KR" altLang="en-US" sz="20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으로</a:t>
                </a:r>
                <a:r>
                  <a:rPr kumimoji="1" lang="ko-KR" altLang="en-US" sz="2000" dirty="0"/>
                  <a:t> 정의됨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ore-KR" sz="2000" dirty="0"/>
                  <a:t>row-wise </a:t>
                </a:r>
                <a:r>
                  <a:rPr kumimoji="1" lang="ko-KR" altLang="en-US" sz="2000" dirty="0"/>
                  <a:t>및 </a:t>
                </a:r>
                <a:r>
                  <a:rPr kumimoji="1" lang="en-US" altLang="ko-KR" sz="2000" dirty="0"/>
                  <a:t>column-wise</a:t>
                </a:r>
                <a:r>
                  <a:rPr kumimoji="1" lang="ko-KR" altLang="en-US" sz="2000" dirty="0"/>
                  <a:t> 순서로 </a:t>
                </a:r>
                <a:r>
                  <a:rPr kumimoji="1" lang="en-US" altLang="ko-KR" sz="2000" dirty="0"/>
                  <a:t>P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적용하여 </a:t>
                </a:r>
                <a:r>
                  <a:rPr kumimoji="1" lang="en-US" altLang="ko-KR" sz="2000" dirty="0"/>
                  <a:t>Z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얻음</a:t>
                </a:r>
                <a:endParaRPr kumimoji="1" lang="en-US" altLang="ko-Kore-KR" sz="2000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BFE505E-6FB9-F612-F1D9-7DC8C120F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D302CBB-25A7-BE8D-850A-1A364EF19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94" y="3763589"/>
            <a:ext cx="4673811" cy="27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D868-A6CA-91C9-B016-DFE8963A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0922903-CEDB-AAC6-56F5-A41035B0B1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885353"/>
                  </p:ext>
                </p:extLst>
              </p:nvPr>
            </p:nvGraphicFramePr>
            <p:xfrm>
              <a:off x="533844" y="1828276"/>
              <a:ext cx="5040616" cy="410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7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0922903-CEDB-AAC6-56F5-A41035B0B1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885353"/>
                  </p:ext>
                </p:extLst>
              </p:nvPr>
            </p:nvGraphicFramePr>
            <p:xfrm>
              <a:off x="533844" y="1828276"/>
              <a:ext cx="5040616" cy="410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7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r="-696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r="-610204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r="-498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r="-398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r="-306122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r="-200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r="-104082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r="-2000" b="-6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102500" r="-696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102500" r="-610204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2500" r="-498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02500" r="-398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102500" r="-30612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102500" r="-200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102500" r="-10408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102500" r="-2000" b="-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197561" r="-696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197561" r="-610204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97561" r="-498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97561" r="-398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197561" r="-306122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197561" r="-200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197561" r="-104082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197561" r="-2000" b="-4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297561" r="-696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297561" r="-610204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97561" r="-498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97561" r="-398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297561" r="-306122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297561" r="-200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297561" r="-104082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297561" r="-2000" b="-3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407500" r="-696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407500" r="-610204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407500" r="-498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07500" r="-398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407500" r="-306122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407500" r="-200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407500" r="-104082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407500" r="-2000" b="-3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495122" r="-696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495122" r="-6102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495122" r="-498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95122" r="-398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495122" r="-3061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495122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495122" r="-1040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495122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610000" r="-696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610000" r="-610204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10000" r="-498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610000" r="-398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610000" r="-30612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610000" r="-2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610000" r="-10408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610000" r="-2000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" t="-692683" r="-696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4082" t="-692683" r="-61020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92683" r="-49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692683" r="-39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163" t="-692683" r="-30612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8000" t="-692683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0204" t="-692683" r="-1040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6000" t="-692683" r="-2000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7E56B4E2-6325-7A52-0C4B-8CE1E6726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53404"/>
                  </p:ext>
                </p:extLst>
              </p:nvPr>
            </p:nvGraphicFramePr>
            <p:xfrm>
              <a:off x="6617541" y="1828276"/>
              <a:ext cx="5040616" cy="410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7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7E56B4E2-6325-7A52-0C4B-8CE1E6726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53404"/>
                  </p:ext>
                </p:extLst>
              </p:nvPr>
            </p:nvGraphicFramePr>
            <p:xfrm>
              <a:off x="6617541" y="1828276"/>
              <a:ext cx="5040616" cy="410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0077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30077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r="-696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r="-610204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r="-498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r="-398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r="-306122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r="-200000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r="-104082" b="-6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r="-2000" b="-6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102500" r="-696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102500" r="-610204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2500" r="-498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02500" r="-398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102500" r="-30612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102500" r="-200000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102500" r="-10408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102500" r="-2000" b="-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197561" r="-696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197561" r="-610204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97561" r="-498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97561" r="-398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197561" r="-306122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197561" r="-200000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197561" r="-104082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197561" r="-2000" b="-4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297561" r="-696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297561" r="-610204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97561" r="-498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97561" r="-398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297561" r="-306122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297561" r="-200000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297561" r="-104082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297561" r="-2000" b="-3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407500" r="-696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407500" r="-610204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07500" r="-498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407500" r="-398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407500" r="-306122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407500" r="-200000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407500" r="-104082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407500" r="-2000" b="-3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495122" r="-696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495122" r="-61020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95122" r="-498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495122" r="-398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495122" r="-3061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495122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495122" r="-1040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495122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610000" r="-696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610000" r="-610204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10000" r="-498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610000" r="-398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610000" r="-30612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610000" r="-2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610000" r="-10408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610000" r="-2000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137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" t="-692683" r="-696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4082" t="-692683" r="-610204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692683" r="-49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692683" r="-398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163" t="-692683" r="-30612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8000" t="-692683" r="-2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204" t="-692683" r="-104082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6000" t="-692683" r="-2000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66BFEE-CBB0-FA30-7B2F-A0997B4470C6}"/>
              </a:ext>
            </a:extLst>
          </p:cNvPr>
          <p:cNvSpPr/>
          <p:nvPr/>
        </p:nvSpPr>
        <p:spPr>
          <a:xfrm>
            <a:off x="533845" y="5429956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1DDE79-B286-0B84-DCC9-84C31845F564}"/>
                  </a:ext>
                </a:extLst>
              </p:cNvPr>
              <p:cNvSpPr txBox="1"/>
              <p:nvPr/>
            </p:nvSpPr>
            <p:spPr>
              <a:xfrm>
                <a:off x="5910391" y="3036363"/>
                <a:ext cx="467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ko-Kore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1DDE79-B286-0B84-DCC9-84C31845F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391" y="3036363"/>
                <a:ext cx="4678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9AE351F1-111F-5624-37A8-1E1496B2477E}"/>
              </a:ext>
            </a:extLst>
          </p:cNvPr>
          <p:cNvSpPr/>
          <p:nvPr/>
        </p:nvSpPr>
        <p:spPr>
          <a:xfrm>
            <a:off x="533840" y="4916328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C73E34-BF29-17B3-5270-2FEDC59C322A}"/>
              </a:ext>
            </a:extLst>
          </p:cNvPr>
          <p:cNvSpPr/>
          <p:nvPr/>
        </p:nvSpPr>
        <p:spPr>
          <a:xfrm>
            <a:off x="533840" y="4394584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0A85BF-60A7-52C3-C04E-C4F61DED1630}"/>
              </a:ext>
            </a:extLst>
          </p:cNvPr>
          <p:cNvSpPr/>
          <p:nvPr/>
        </p:nvSpPr>
        <p:spPr>
          <a:xfrm>
            <a:off x="533840" y="3882543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6F0FED-99E6-BFE1-C973-1A443A142B13}"/>
              </a:ext>
            </a:extLst>
          </p:cNvPr>
          <p:cNvSpPr/>
          <p:nvPr/>
        </p:nvSpPr>
        <p:spPr>
          <a:xfrm>
            <a:off x="533840" y="3360799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DF686E-BA5F-7E64-46EB-687FA179467F}"/>
              </a:ext>
            </a:extLst>
          </p:cNvPr>
          <p:cNvSpPr/>
          <p:nvPr/>
        </p:nvSpPr>
        <p:spPr>
          <a:xfrm>
            <a:off x="533840" y="2845554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2BF724-42E8-2628-8375-F48F97057AA5}"/>
              </a:ext>
            </a:extLst>
          </p:cNvPr>
          <p:cNvSpPr/>
          <p:nvPr/>
        </p:nvSpPr>
        <p:spPr>
          <a:xfrm>
            <a:off x="530048" y="1822249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24F8C6-3B15-1CF1-0B3D-2C6B5F69D21E}"/>
              </a:ext>
            </a:extLst>
          </p:cNvPr>
          <p:cNvSpPr/>
          <p:nvPr/>
        </p:nvSpPr>
        <p:spPr>
          <a:xfrm>
            <a:off x="533840" y="2337551"/>
            <a:ext cx="5040616" cy="5152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C948FF32-2D95-E12C-5645-ED3A37441121}"/>
              </a:ext>
            </a:extLst>
          </p:cNvPr>
          <p:cNvSpPr/>
          <p:nvPr/>
        </p:nvSpPr>
        <p:spPr>
          <a:xfrm>
            <a:off x="5970919" y="3618437"/>
            <a:ext cx="346831" cy="2641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62B9250-3B8C-59E6-3E9E-8AAC30617394}"/>
              </a:ext>
            </a:extLst>
          </p:cNvPr>
          <p:cNvSpPr/>
          <p:nvPr/>
        </p:nvSpPr>
        <p:spPr>
          <a:xfrm>
            <a:off x="6609141" y="1825367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7F7723-60AD-CF26-2DC8-D7DE93621520}"/>
              </a:ext>
            </a:extLst>
          </p:cNvPr>
          <p:cNvSpPr/>
          <p:nvPr/>
        </p:nvSpPr>
        <p:spPr>
          <a:xfrm>
            <a:off x="6609141" y="2338305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61BF1C-85C4-581B-B59B-D11B0A1AD06C}"/>
              </a:ext>
            </a:extLst>
          </p:cNvPr>
          <p:cNvSpPr/>
          <p:nvPr/>
        </p:nvSpPr>
        <p:spPr>
          <a:xfrm>
            <a:off x="6609141" y="2852827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02AC55-1012-2ABE-19AD-B4CF05B7EBC8}"/>
              </a:ext>
            </a:extLst>
          </p:cNvPr>
          <p:cNvSpPr/>
          <p:nvPr/>
        </p:nvSpPr>
        <p:spPr>
          <a:xfrm>
            <a:off x="6609141" y="3367923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97E6DE-C7E4-A5E1-51FE-8DED41C151EE}"/>
              </a:ext>
            </a:extLst>
          </p:cNvPr>
          <p:cNvSpPr/>
          <p:nvPr/>
        </p:nvSpPr>
        <p:spPr>
          <a:xfrm>
            <a:off x="6609141" y="3882445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B607-C05E-BBBF-F11B-4C22957388B0}"/>
              </a:ext>
            </a:extLst>
          </p:cNvPr>
          <p:cNvSpPr/>
          <p:nvPr/>
        </p:nvSpPr>
        <p:spPr>
          <a:xfrm>
            <a:off x="6609141" y="4401052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5BDE56-B382-AD05-CB28-3E0B6881EC56}"/>
              </a:ext>
            </a:extLst>
          </p:cNvPr>
          <p:cNvSpPr/>
          <p:nvPr/>
        </p:nvSpPr>
        <p:spPr>
          <a:xfrm>
            <a:off x="6609141" y="4916328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1DC9FD0-E7E3-8EC2-E14D-F089958FE3EF}"/>
              </a:ext>
            </a:extLst>
          </p:cNvPr>
          <p:cNvSpPr/>
          <p:nvPr/>
        </p:nvSpPr>
        <p:spPr>
          <a:xfrm>
            <a:off x="6609141" y="5427134"/>
            <a:ext cx="5040616" cy="51527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047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729C-44CE-D1AB-C0A2-22F3C00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2AD7D2E3-AD9F-6AA8-4470-DA35066AEE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0499380"/>
                  </p:ext>
                </p:extLst>
              </p:nvPr>
            </p:nvGraphicFramePr>
            <p:xfrm>
              <a:off x="533840" y="1780032"/>
              <a:ext cx="5013520" cy="416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690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2AD7D2E3-AD9F-6AA8-4470-DA35066AEE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0499380"/>
                  </p:ext>
                </p:extLst>
              </p:nvPr>
            </p:nvGraphicFramePr>
            <p:xfrm>
              <a:off x="533840" y="1780032"/>
              <a:ext cx="5013520" cy="416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690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r="-706122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r="-592000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r="-504082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r="-394000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r="-302041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r="-202041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r="-98000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b="-7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100000" r="-706122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59200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100000" r="-504082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100000" r="-39400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100000" r="-302041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100000" r="-202041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100000" r="-9800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100000" b="-6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200000" r="-706122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59200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200000" r="-504082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200000" r="-39400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200000" r="-302041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200000" r="-202041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200000" r="-9800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200000" b="-5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292857" r="-70612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92857" r="-592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292857" r="-50408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292857" r="-394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292857" r="-302041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292857" r="-202041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292857" r="-98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292857" b="-3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402439" r="-70612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2439" r="-592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402439" r="-50408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402439" r="-394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402439" r="-3020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402439" r="-2020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402439" r="-98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40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502439" r="-7061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2439" r="-592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502439" r="-5040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502439" r="-39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502439" r="-30204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502439" r="-20204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502439" r="-98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50243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602439" r="-7061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2439" r="-592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602439" r="-5040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602439" r="-394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602439" r="-3020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602439" r="-2020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602439" r="-98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60243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1" t="-702439" r="-7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2439" r="-5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82" t="-702439" r="-5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000" t="-702439" r="-3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122" t="-702439" r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6122" t="-702439" r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4000" t="-702439" r="-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8163" t="-7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5BBED018-FCA8-37B1-E29B-21DEB3CD7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8271227"/>
                  </p:ext>
                </p:extLst>
              </p:nvPr>
            </p:nvGraphicFramePr>
            <p:xfrm>
              <a:off x="6644640" y="1780030"/>
              <a:ext cx="5013520" cy="416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690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1</m:t>
                                    </m:r>
                                    <m:r>
                                      <a:rPr lang="en-US" altLang="ko-Kore-KR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39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</m:t>
                                    </m:r>
                                    <m:r>
                                      <a:rPr lang="en-US" altLang="ko-Kore-KR" sz="1400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49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59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400" smtClean="0"/>
                                    </m:ctrlPr>
                                  </m:sSubPr>
                                  <m:e>
                                    <m:r>
                                      <a:rPr lang="en-US" altLang="ko-Kore-KR" sz="1400" b="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ore-KR" sz="1400" b="0" smtClean="0"/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5BBED018-FCA8-37B1-E29B-21DEB3CD7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8271227"/>
                  </p:ext>
                </p:extLst>
              </p:nvPr>
            </p:nvGraphicFramePr>
            <p:xfrm>
              <a:off x="6644640" y="1780030"/>
              <a:ext cx="5013520" cy="41696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690">
                      <a:extLst>
                        <a:ext uri="{9D8B030D-6E8A-4147-A177-3AD203B41FA5}">
                          <a16:colId xmlns:a16="http://schemas.microsoft.com/office/drawing/2014/main" val="301763633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5650352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65341981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259726929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586405940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395688413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3943177268"/>
                        </a:ext>
                      </a:extLst>
                    </a:gridCol>
                    <a:gridCol w="626690">
                      <a:extLst>
                        <a:ext uri="{9D8B030D-6E8A-4147-A177-3AD203B41FA5}">
                          <a16:colId xmlns:a16="http://schemas.microsoft.com/office/drawing/2014/main" val="1997404507"/>
                        </a:ext>
                      </a:extLst>
                    </a:gridCol>
                  </a:tblGrid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708163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r="-594000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r="-506122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r="-396000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r="-304082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r="-204082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r="-100000" b="-7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r="-2041" b="-7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613134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0000" r="-708163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100000" r="-59400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100000" r="-506122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100000" r="-39600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100000" r="-304082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100000" r="-204082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100000" r="-10000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100000" r="-2041" b="-6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667259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0000" r="-708163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200000" r="-59400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200000" r="-506122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200000" r="-39600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200000" r="-304082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200000" r="-204082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200000" r="-10000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200000" r="-2041" b="-5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81692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92857" r="-708163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292857" r="-594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292857" r="-50612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292857" r="-396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292857" r="-30408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292857" r="-20408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292857" r="-10000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292857" r="-2041" b="-3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29026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402439" r="-70816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402439" r="-594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402439" r="-50612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402439" r="-396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402439" r="-30408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402439" r="-20408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402439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402439" r="-204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674818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502439" r="-7081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502439" r="-59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502439" r="-5061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502439" r="-396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502439" r="-3040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502439" r="-2040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502439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502439" r="-204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78691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602439" r="-7081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602439" r="-594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602439" r="-5061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602439" r="-396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602439" r="-3040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602439" r="-2040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602439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602439" r="-204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237950"/>
                      </a:ext>
                    </a:extLst>
                  </a:tr>
                  <a:tr h="52120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702439" r="-7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8000" t="-702439" r="-59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041" t="-702439" r="-5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6000" t="-702439" r="-3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4082" t="-702439" r="-3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4082" t="-702439" r="-2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000" t="-70243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122" t="-702439" r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82641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5ECB80D-2109-9471-1879-0E9DC00AFF55}"/>
              </a:ext>
            </a:extLst>
          </p:cNvPr>
          <p:cNvSpPr/>
          <p:nvPr/>
        </p:nvSpPr>
        <p:spPr>
          <a:xfrm>
            <a:off x="533840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47C192-C3B4-004E-8400-9A393564D4A4}"/>
              </a:ext>
            </a:extLst>
          </p:cNvPr>
          <p:cNvSpPr/>
          <p:nvPr/>
        </p:nvSpPr>
        <p:spPr>
          <a:xfrm>
            <a:off x="1158240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D8026B-2995-D6E6-550B-F843DD270FF4}"/>
              </a:ext>
            </a:extLst>
          </p:cNvPr>
          <p:cNvSpPr/>
          <p:nvPr/>
        </p:nvSpPr>
        <p:spPr>
          <a:xfrm>
            <a:off x="1782640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40D02-AC3B-928E-57F1-5F6F227EB68D}"/>
              </a:ext>
            </a:extLst>
          </p:cNvPr>
          <p:cNvSpPr/>
          <p:nvPr/>
        </p:nvSpPr>
        <p:spPr>
          <a:xfrm>
            <a:off x="2413592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4398D-86EC-ED35-67A4-B53B3D21FDB3}"/>
              </a:ext>
            </a:extLst>
          </p:cNvPr>
          <p:cNvSpPr/>
          <p:nvPr/>
        </p:nvSpPr>
        <p:spPr>
          <a:xfrm>
            <a:off x="3037324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89ADF7-A73D-AF65-23D4-EB7326953AC6}"/>
              </a:ext>
            </a:extLst>
          </p:cNvPr>
          <p:cNvSpPr/>
          <p:nvPr/>
        </p:nvSpPr>
        <p:spPr>
          <a:xfrm>
            <a:off x="3669368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31B212-7C14-962F-521D-6E04963FB672}"/>
              </a:ext>
            </a:extLst>
          </p:cNvPr>
          <p:cNvSpPr/>
          <p:nvPr/>
        </p:nvSpPr>
        <p:spPr>
          <a:xfrm>
            <a:off x="4296164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F68629-E9E7-AD94-E00B-D9BDA8D767FE}"/>
              </a:ext>
            </a:extLst>
          </p:cNvPr>
          <p:cNvSpPr/>
          <p:nvPr/>
        </p:nvSpPr>
        <p:spPr>
          <a:xfrm>
            <a:off x="4911086" y="1780030"/>
            <a:ext cx="624400" cy="4169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4DAB81-27F2-E19C-C592-F4391DA3AB55}"/>
                  </a:ext>
                </a:extLst>
              </p:cNvPr>
              <p:cNvSpPr txBox="1"/>
              <p:nvPr/>
            </p:nvSpPr>
            <p:spPr>
              <a:xfrm>
                <a:off x="5910391" y="3036363"/>
                <a:ext cx="467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ko-Kore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4DAB81-27F2-E19C-C592-F4391DA3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391" y="3036363"/>
                <a:ext cx="4678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B3837A14-8044-8B1B-268C-983964E59B52}"/>
              </a:ext>
            </a:extLst>
          </p:cNvPr>
          <p:cNvSpPr/>
          <p:nvPr/>
        </p:nvSpPr>
        <p:spPr>
          <a:xfrm>
            <a:off x="5970919" y="3618437"/>
            <a:ext cx="346831" cy="26410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4B4AB2-6616-EE6C-2017-D2C20BF40FB4}"/>
              </a:ext>
            </a:extLst>
          </p:cNvPr>
          <p:cNvSpPr/>
          <p:nvPr/>
        </p:nvSpPr>
        <p:spPr>
          <a:xfrm>
            <a:off x="6612542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6A2A4E-B8FF-874B-4BB4-B4A11452513B}"/>
              </a:ext>
            </a:extLst>
          </p:cNvPr>
          <p:cNvSpPr/>
          <p:nvPr/>
        </p:nvSpPr>
        <p:spPr>
          <a:xfrm>
            <a:off x="7236942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3D6F45-8FF4-72BD-03EB-7FEFA0F6EB6D}"/>
              </a:ext>
            </a:extLst>
          </p:cNvPr>
          <p:cNvSpPr/>
          <p:nvPr/>
        </p:nvSpPr>
        <p:spPr>
          <a:xfrm>
            <a:off x="7861342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1B2D7D-4631-33AD-7140-C7E47127E955}"/>
              </a:ext>
            </a:extLst>
          </p:cNvPr>
          <p:cNvSpPr/>
          <p:nvPr/>
        </p:nvSpPr>
        <p:spPr>
          <a:xfrm>
            <a:off x="8492294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0FA827-94EF-F86D-D19D-4E141CC45CA7}"/>
              </a:ext>
            </a:extLst>
          </p:cNvPr>
          <p:cNvSpPr/>
          <p:nvPr/>
        </p:nvSpPr>
        <p:spPr>
          <a:xfrm>
            <a:off x="9116026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6B3B56-5083-9956-3202-70C7AE3A97B4}"/>
              </a:ext>
            </a:extLst>
          </p:cNvPr>
          <p:cNvSpPr/>
          <p:nvPr/>
        </p:nvSpPr>
        <p:spPr>
          <a:xfrm>
            <a:off x="9748070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02EE73-12DF-7AD3-6FD5-B0EFC51DC805}"/>
              </a:ext>
            </a:extLst>
          </p:cNvPr>
          <p:cNvSpPr/>
          <p:nvPr/>
        </p:nvSpPr>
        <p:spPr>
          <a:xfrm>
            <a:off x="10374866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0E9227-24A0-EE62-9F5C-103F226F29DF}"/>
              </a:ext>
            </a:extLst>
          </p:cNvPr>
          <p:cNvSpPr/>
          <p:nvPr/>
        </p:nvSpPr>
        <p:spPr>
          <a:xfrm>
            <a:off x="10989788" y="1780030"/>
            <a:ext cx="624400" cy="41696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10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1406A-6550-16EE-BFE4-44CA4EA8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2CD44-A2B4-FF9A-9BC7-DD093B43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9" y="2280920"/>
            <a:ext cx="10128301" cy="2978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CC8E416C-B293-2D8B-1BED-F52AE7DDB77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603875"/>
              </a:xfrm>
            </p:spPr>
            <p:txBody>
              <a:bodyPr/>
              <a:lstStyle/>
              <a:p>
                <a:r>
                  <a:rPr kumimoji="1" lang="en-US" altLang="ko-Kore-KR" dirty="0"/>
                  <a:t>Compression function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ko-Kore-KR" dirty="0"/>
              </a:p>
            </p:txBody>
          </p:sp>
        </mc:Choice>
        <mc:Fallback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CC8E416C-B293-2D8B-1BED-F52AE7DDB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603875"/>
              </a:xfrm>
              <a:blipFill>
                <a:blip r:embed="rId3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66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729C-44CE-D1AB-C0A2-22F3C00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ore-KR" sz="2400" dirty="0"/>
              <a:t>Argon2: a memory-hard function for password hashing and other applications</a:t>
            </a:r>
            <a:endParaRPr kumimoji="1" lang="ko-Kore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4FA3E1C-6A86-0C13-6E58-EEC5154475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603875"/>
              </a:xfrm>
            </p:spPr>
            <p:txBody>
              <a:bodyPr/>
              <a:lstStyle/>
              <a:p>
                <a:r>
                  <a:rPr kumimoji="1" lang="en-US" altLang="ko-Kore-KR" dirty="0"/>
                  <a:t>Permutation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8</a:t>
                </a:r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16-byte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64bit </a:t>
                </a:r>
                <a:r>
                  <a:rPr kumimoji="1" lang="ko-KR" altLang="en-US" dirty="0"/>
                  <a:t>워드의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r>
                  <a:rPr kumimoji="1" lang="ko-Kore-KR" altLang="en-US" dirty="0"/>
                  <a:t>로</a:t>
                </a:r>
                <a:r>
                  <a:rPr kumimoji="1" lang="ko-KR" altLang="en-US" dirty="0"/>
                  <a:t> 표현된다</a:t>
                </a:r>
                <a:r>
                  <a:rPr kumimoji="1"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4FA3E1C-6A86-0C13-6E58-EEC51544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603875"/>
              </a:xfrm>
              <a:blipFill>
                <a:blip r:embed="rId2"/>
                <a:stretch>
                  <a:fillRect l="-893" t="-1810" r="-20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1DA27B3D-636A-3C2D-BD75-0871842D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7" y="3676879"/>
            <a:ext cx="2528112" cy="1435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8D34A5-7CF3-212A-D962-B88B76602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16" y="3574246"/>
            <a:ext cx="4434379" cy="16407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1DCB44-E3FF-033F-9F14-A4EDA9A07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47" y="2921964"/>
            <a:ext cx="3212846" cy="33122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73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DEDCF-1DA4-8ACA-EE0D-AE1EA336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600" dirty="0"/>
              <a:t>Argon2</a:t>
            </a:r>
            <a:r>
              <a:rPr lang="ko-KR" altLang="en-US" sz="3600" dirty="0"/>
              <a:t> 양자회로 구현</a:t>
            </a: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09C79-2FAA-E988-C301-3F74BDC40D33}"/>
              </a:ext>
            </a:extLst>
          </p:cNvPr>
          <p:cNvGrpSpPr/>
          <p:nvPr/>
        </p:nvGrpSpPr>
        <p:grpSpPr>
          <a:xfrm>
            <a:off x="177360" y="2202937"/>
            <a:ext cx="11602720" cy="2880746"/>
            <a:chOff x="0" y="128526"/>
            <a:chExt cx="11602720" cy="2880746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3583FBDB-5EC3-6B31-522E-1F39E5FA0A23}"/>
                </a:ext>
              </a:extLst>
            </p:cNvPr>
            <p:cNvCxnSpPr>
              <a:cxnSpLocks/>
            </p:cNvCxnSpPr>
            <p:nvPr/>
          </p:nvCxnSpPr>
          <p:spPr>
            <a:xfrm>
              <a:off x="652004" y="487591"/>
              <a:ext cx="1095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6C72910F-5ABD-F5A5-4622-64D6AB4A3130}"/>
                </a:ext>
              </a:extLst>
            </p:cNvPr>
            <p:cNvCxnSpPr>
              <a:cxnSpLocks/>
            </p:cNvCxnSpPr>
            <p:nvPr/>
          </p:nvCxnSpPr>
          <p:spPr>
            <a:xfrm>
              <a:off x="652004" y="816805"/>
              <a:ext cx="1095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3C62B08-F930-FAB9-059B-DE4A1947C32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04" y="1144296"/>
              <a:ext cx="1095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A4DA6C77-4271-38BC-92AC-E75442D615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004" y="1476455"/>
              <a:ext cx="1095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3C4F97F-A074-1EC4-9CA0-2C5D7B0F0996}"/>
                </a:ext>
              </a:extLst>
            </p:cNvPr>
            <p:cNvCxnSpPr>
              <a:cxnSpLocks/>
            </p:cNvCxnSpPr>
            <p:nvPr/>
          </p:nvCxnSpPr>
          <p:spPr>
            <a:xfrm>
              <a:off x="652004" y="1813759"/>
              <a:ext cx="1095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0E58140E-B182-8A71-E78F-63FB387FAAE9}"/>
                </a:ext>
              </a:extLst>
            </p:cNvPr>
            <p:cNvCxnSpPr>
              <a:cxnSpLocks/>
            </p:cNvCxnSpPr>
            <p:nvPr/>
          </p:nvCxnSpPr>
          <p:spPr>
            <a:xfrm>
              <a:off x="652004" y="2142023"/>
              <a:ext cx="1095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6814BE-22A2-0E8B-E4A0-A7443EBA7066}"/>
                    </a:ext>
                  </a:extLst>
                </p:cNvPr>
                <p:cNvSpPr txBox="1"/>
                <p:nvPr/>
              </p:nvSpPr>
              <p:spPr>
                <a:xfrm>
                  <a:off x="0" y="764764"/>
                  <a:ext cx="7162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 |0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6814BE-22A2-0E8B-E4A0-A7443EBA7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764764"/>
                  <a:ext cx="716286" cy="230832"/>
                </a:xfrm>
                <a:prstGeom prst="rect">
                  <a:avLst/>
                </a:prstGeom>
                <a:blipFill>
                  <a:blip r:embed="rId2"/>
                  <a:stretch>
                    <a:fillRect t="-73684" r="-6897" b="-12631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9B328D0-3159-06E1-A276-A732BA066456}"/>
                    </a:ext>
                  </a:extLst>
                </p:cNvPr>
                <p:cNvSpPr txBox="1"/>
                <p:nvPr/>
              </p:nvSpPr>
              <p:spPr>
                <a:xfrm>
                  <a:off x="237269" y="359060"/>
                  <a:ext cx="3229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9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9B328D0-3159-06E1-A276-A732BA066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69" y="359060"/>
                  <a:ext cx="322909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ED15FCD-45C1-172C-BB10-B9CA0CFCC5D8}"/>
                    </a:ext>
                  </a:extLst>
                </p:cNvPr>
                <p:cNvSpPr txBox="1"/>
                <p:nvPr/>
              </p:nvSpPr>
              <p:spPr>
                <a:xfrm>
                  <a:off x="245677" y="1024856"/>
                  <a:ext cx="3700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ED15FCD-45C1-172C-BB10-B9CA0CFCC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7" y="1024856"/>
                  <a:ext cx="370038" cy="230832"/>
                </a:xfrm>
                <a:prstGeom prst="rect">
                  <a:avLst/>
                </a:prstGeom>
                <a:blipFill>
                  <a:blip r:embed="rId4"/>
                  <a:stretch>
                    <a:fillRect t="-70000" r="-13333" b="-12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C47DD9-F648-04FE-7C56-0D8A6062063D}"/>
                    </a:ext>
                  </a:extLst>
                </p:cNvPr>
                <p:cNvSpPr txBox="1"/>
                <p:nvPr/>
              </p:nvSpPr>
              <p:spPr>
                <a:xfrm>
                  <a:off x="245677" y="1357995"/>
                  <a:ext cx="3681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C47DD9-F648-04FE-7C56-0D8A60620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7" y="1357995"/>
                  <a:ext cx="368178" cy="230832"/>
                </a:xfrm>
                <a:prstGeom prst="rect">
                  <a:avLst/>
                </a:prstGeom>
                <a:blipFill>
                  <a:blip r:embed="rId5"/>
                  <a:stretch>
                    <a:fillRect t="-73684" r="-13333" b="-12631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350C92-D013-EE7E-BF56-103F4182E45E}"/>
                    </a:ext>
                  </a:extLst>
                </p:cNvPr>
                <p:cNvSpPr txBox="1"/>
                <p:nvPr/>
              </p:nvSpPr>
              <p:spPr>
                <a:xfrm>
                  <a:off x="254206" y="1693456"/>
                  <a:ext cx="35964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A350C92-D013-EE7E-BF56-103F4182E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06" y="1693456"/>
                  <a:ext cx="359649" cy="230832"/>
                </a:xfrm>
                <a:prstGeom prst="rect">
                  <a:avLst/>
                </a:prstGeom>
                <a:blipFill>
                  <a:blip r:embed="rId6"/>
                  <a:stretch>
                    <a:fillRect t="-73684" r="-13793" b="-13157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8EAAA8-93A2-EA23-B400-6A078E168D38}"/>
                    </a:ext>
                  </a:extLst>
                </p:cNvPr>
                <p:cNvSpPr txBox="1"/>
                <p:nvPr/>
              </p:nvSpPr>
              <p:spPr>
                <a:xfrm>
                  <a:off x="254206" y="2025902"/>
                  <a:ext cx="37407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9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8EAAA8-93A2-EA23-B400-6A078E168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06" y="2025902"/>
                  <a:ext cx="374077" cy="230832"/>
                </a:xfrm>
                <a:prstGeom prst="rect">
                  <a:avLst/>
                </a:prstGeom>
                <a:blipFill>
                  <a:blip r:embed="rId7"/>
                  <a:stretch>
                    <a:fillRect t="-83333" r="-13333" b="-13888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89A3604-42CB-4509-4DE6-78718BB63F56}"/>
                    </a:ext>
                  </a:extLst>
                </p:cNvPr>
                <p:cNvSpPr txBox="1"/>
                <p:nvPr/>
              </p:nvSpPr>
              <p:spPr>
                <a:xfrm>
                  <a:off x="1097071" y="975393"/>
                  <a:ext cx="54809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89A3604-42CB-4509-4DE6-78718BB63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071" y="975393"/>
                  <a:ext cx="548099" cy="200055"/>
                </a:xfrm>
                <a:prstGeom prst="rect">
                  <a:avLst/>
                </a:prstGeom>
                <a:blipFill>
                  <a:blip r:embed="rId8"/>
                  <a:stretch>
                    <a:fillRect t="-62500" r="-2273" b="-106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5CB919-E1D9-5FBB-E908-1E570850EA78}"/>
                    </a:ext>
                  </a:extLst>
                </p:cNvPr>
                <p:cNvSpPr txBox="1"/>
                <p:nvPr/>
              </p:nvSpPr>
              <p:spPr>
                <a:xfrm>
                  <a:off x="1207081" y="1307538"/>
                  <a:ext cx="32791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5CB919-E1D9-5FBB-E908-1E570850E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081" y="1307538"/>
                  <a:ext cx="327910" cy="200055"/>
                </a:xfrm>
                <a:prstGeom prst="rect">
                  <a:avLst/>
                </a:prstGeom>
                <a:blipFill>
                  <a:blip r:embed="rId9"/>
                  <a:stretch>
                    <a:fillRect t="-58824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E7716E57-1D8F-0B7F-5AB5-9823CC6F04FA}"/>
                </a:ext>
              </a:extLst>
            </p:cNvPr>
            <p:cNvCxnSpPr>
              <a:cxnSpLocks/>
            </p:cNvCxnSpPr>
            <p:nvPr/>
          </p:nvCxnSpPr>
          <p:spPr>
            <a:xfrm>
              <a:off x="1752341" y="479971"/>
              <a:ext cx="0" cy="2868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83CB258-CF5C-B01A-58A4-71A843E1334B}"/>
                    </a:ext>
                  </a:extLst>
                </p:cNvPr>
                <p:cNvSpPr txBox="1"/>
                <p:nvPr/>
              </p:nvSpPr>
              <p:spPr>
                <a:xfrm>
                  <a:off x="1575416" y="68514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83CB258-CF5C-B01A-58A4-71A843E13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416" y="685144"/>
                  <a:ext cx="35779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2429A0-0100-4B18-4B1B-C5CC13CAF1BE}"/>
                </a:ext>
              </a:extLst>
            </p:cNvPr>
            <p:cNvSpPr/>
            <p:nvPr/>
          </p:nvSpPr>
          <p:spPr>
            <a:xfrm>
              <a:off x="1602574" y="363816"/>
              <a:ext cx="293006" cy="54315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08D00F-2241-867A-A21A-F1B2D944E55C}"/>
                    </a:ext>
                  </a:extLst>
                </p:cNvPr>
                <p:cNvSpPr txBox="1"/>
                <p:nvPr/>
              </p:nvSpPr>
              <p:spPr>
                <a:xfrm>
                  <a:off x="1255073" y="138308"/>
                  <a:ext cx="9741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ore-KR" sz="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kumimoji="1" lang="en-US" altLang="ko-Kore-KR" sz="700" dirty="0">
                      <a:solidFill>
                        <a:srgbClr val="FF0000"/>
                      </a:solidFill>
                    </a:rPr>
                    <a:t> Inverse Point</a:t>
                  </a:r>
                  <a:r>
                    <a:rPr kumimoji="1" lang="ko-KR" altLang="en-US" sz="7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ko-KR" sz="700" dirty="0">
                      <a:solidFill>
                        <a:srgbClr val="FF0000"/>
                      </a:solidFill>
                    </a:rPr>
                    <a:t>1</a:t>
                  </a:r>
                  <a:endParaRPr kumimoji="1" lang="ko-Kore-KR" altLang="en-US" sz="7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A08D00F-2241-867A-A21A-F1B2D944E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73" y="138308"/>
                  <a:ext cx="974198" cy="200055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77716E-A244-E068-F91C-C69647CD7ECF}"/>
                    </a:ext>
                  </a:extLst>
                </p:cNvPr>
                <p:cNvSpPr txBox="1"/>
                <p:nvPr/>
              </p:nvSpPr>
              <p:spPr>
                <a:xfrm>
                  <a:off x="1940900" y="2389007"/>
                  <a:ext cx="634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77716E-A244-E068-F91C-C69647CD7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900" y="2389007"/>
                  <a:ext cx="634404" cy="215444"/>
                </a:xfrm>
                <a:prstGeom prst="rect">
                  <a:avLst/>
                </a:prstGeom>
                <a:blipFill>
                  <a:blip r:embed="rId12"/>
                  <a:stretch>
                    <a:fillRect t="-66667" r="-7843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555326-70F4-AFE5-13A1-F00F1750CDBD}"/>
                </a:ext>
              </a:extLst>
            </p:cNvPr>
            <p:cNvSpPr/>
            <p:nvPr/>
          </p:nvSpPr>
          <p:spPr>
            <a:xfrm>
              <a:off x="1641411" y="419841"/>
              <a:ext cx="216061" cy="12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=</a:t>
              </a:r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01235F-25D1-5558-BCFC-0E8D21FAFDF0}"/>
                    </a:ext>
                  </a:extLst>
                </p:cNvPr>
                <p:cNvSpPr txBox="1"/>
                <p:nvPr/>
              </p:nvSpPr>
              <p:spPr>
                <a:xfrm>
                  <a:off x="2314784" y="967114"/>
                  <a:ext cx="96866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ko-Kore-KR" sz="7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01235F-25D1-5558-BCFC-0E8D21FAF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784" y="967114"/>
                  <a:ext cx="968663" cy="200055"/>
                </a:xfrm>
                <a:prstGeom prst="rect">
                  <a:avLst/>
                </a:prstGeom>
                <a:blipFill>
                  <a:blip r:embed="rId13"/>
                  <a:stretch>
                    <a:fillRect t="-58824" r="-1299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26B683-FFF6-92DC-0FFB-08ED43719F1B}"/>
                    </a:ext>
                  </a:extLst>
                </p:cNvPr>
                <p:cNvSpPr txBox="1"/>
                <p:nvPr/>
              </p:nvSpPr>
              <p:spPr>
                <a:xfrm>
                  <a:off x="2465144" y="629920"/>
                  <a:ext cx="5300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26B683-FFF6-92DC-0FFB-08ED437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144" y="629920"/>
                  <a:ext cx="530082" cy="200055"/>
                </a:xfrm>
                <a:prstGeom prst="rect">
                  <a:avLst/>
                </a:prstGeom>
                <a:blipFill>
                  <a:blip r:embed="rId14"/>
                  <a:stretch>
                    <a:fillRect t="-62500" r="-4651" b="-106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7D5D756E-DA21-210C-DD28-AECE12473C96}"/>
                </a:ext>
              </a:extLst>
            </p:cNvPr>
            <p:cNvCxnSpPr>
              <a:cxnSpLocks/>
            </p:cNvCxnSpPr>
            <p:nvPr/>
          </p:nvCxnSpPr>
          <p:spPr>
            <a:xfrm>
              <a:off x="3423647" y="479971"/>
              <a:ext cx="0" cy="2868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8637444-2F99-3F62-E3DB-7AF5EDE49F0D}"/>
                    </a:ext>
                  </a:extLst>
                </p:cNvPr>
                <p:cNvSpPr txBox="1"/>
                <p:nvPr/>
              </p:nvSpPr>
              <p:spPr>
                <a:xfrm>
                  <a:off x="3246722" y="68514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8637444-2F99-3F62-E3DB-7AF5EDE49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722" y="685144"/>
                  <a:ext cx="35779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2CCD37-6B6F-5CE5-FAE4-DC7947B3466F}"/>
                </a:ext>
              </a:extLst>
            </p:cNvPr>
            <p:cNvSpPr/>
            <p:nvPr/>
          </p:nvSpPr>
          <p:spPr>
            <a:xfrm>
              <a:off x="3273880" y="363816"/>
              <a:ext cx="293006" cy="54315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AC775B-A5B9-B948-E42C-B71F6E241F67}"/>
                    </a:ext>
                  </a:extLst>
                </p:cNvPr>
                <p:cNvSpPr txBox="1"/>
                <p:nvPr/>
              </p:nvSpPr>
              <p:spPr>
                <a:xfrm>
                  <a:off x="3016944" y="132866"/>
                  <a:ext cx="81194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ore-KR" sz="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kumimoji="1" lang="en-US" altLang="ko-Kore-KR" sz="700" dirty="0">
                      <a:solidFill>
                        <a:srgbClr val="FF0000"/>
                      </a:solidFill>
                    </a:rPr>
                    <a:t> Start Point 1</a:t>
                  </a:r>
                  <a:endParaRPr kumimoji="1" lang="ko-Kore-KR" altLang="en-US" sz="7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DAC775B-A5B9-B948-E42C-B71F6E241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944" y="132866"/>
                  <a:ext cx="811948" cy="200055"/>
                </a:xfrm>
                <a:prstGeom prst="rect">
                  <a:avLst/>
                </a:prstGeom>
                <a:blipFill>
                  <a:blip r:embed="rId1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11AF16A-3207-2670-E2EB-BB6509D87B2A}"/>
                    </a:ext>
                  </a:extLst>
                </p:cNvPr>
                <p:cNvSpPr txBox="1"/>
                <p:nvPr/>
              </p:nvSpPr>
              <p:spPr>
                <a:xfrm>
                  <a:off x="3526247" y="640080"/>
                  <a:ext cx="3275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11AF16A-3207-2670-E2EB-BB6509D87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247" y="640080"/>
                  <a:ext cx="327526" cy="200055"/>
                </a:xfrm>
                <a:prstGeom prst="rect">
                  <a:avLst/>
                </a:prstGeom>
                <a:blipFill>
                  <a:blip r:embed="rId17"/>
                  <a:stretch>
                    <a:fillRect t="-52941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8ECD6D6-B531-3AD0-3BFA-CBB98123DD84}"/>
                    </a:ext>
                  </a:extLst>
                </p:cNvPr>
                <p:cNvSpPr txBox="1"/>
                <p:nvPr/>
              </p:nvSpPr>
              <p:spPr>
                <a:xfrm>
                  <a:off x="3644483" y="2006770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8ECD6D6-B531-3AD0-3BFA-CBB98123D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483" y="2006770"/>
                  <a:ext cx="35779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8A8401-1875-43D1-0D7A-4C02558BE473}"/>
                </a:ext>
              </a:extLst>
            </p:cNvPr>
            <p:cNvSpPr/>
            <p:nvPr/>
          </p:nvSpPr>
          <p:spPr>
            <a:xfrm rot="2759513">
              <a:off x="3793220" y="1124360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60F30893-D605-E8DC-BAD7-036812EB373D}"/>
                </a:ext>
              </a:extLst>
            </p:cNvPr>
            <p:cNvCxnSpPr>
              <a:cxnSpLocks/>
            </p:cNvCxnSpPr>
            <p:nvPr/>
          </p:nvCxnSpPr>
          <p:spPr>
            <a:xfrm>
              <a:off x="3814075" y="1160667"/>
              <a:ext cx="0" cy="99426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2B5BB61-0132-2727-8932-7D4183EFB2A4}"/>
                    </a:ext>
                  </a:extLst>
                </p:cNvPr>
                <p:cNvSpPr/>
                <p:nvPr/>
              </p:nvSpPr>
              <p:spPr>
                <a:xfrm>
                  <a:off x="4039682" y="2067665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42B5BB61-0132-2727-8932-7D4183EFB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682" y="2067665"/>
                  <a:ext cx="287112" cy="150833"/>
                </a:xfrm>
                <a:prstGeom prst="rect">
                  <a:avLst/>
                </a:prstGeom>
                <a:blipFill>
                  <a:blip r:embed="rId19"/>
                  <a:stretch>
                    <a:fillRect l="-8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20BA563-1BA8-4A40-57F9-79E4C31102D4}"/>
                    </a:ext>
                  </a:extLst>
                </p:cNvPr>
                <p:cNvSpPr txBox="1"/>
                <p:nvPr/>
              </p:nvSpPr>
              <p:spPr>
                <a:xfrm>
                  <a:off x="3721293" y="2393441"/>
                  <a:ext cx="6367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20BA563-1BA8-4A40-57F9-79E4C311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293" y="2393441"/>
                  <a:ext cx="636777" cy="215444"/>
                </a:xfrm>
                <a:prstGeom prst="rect">
                  <a:avLst/>
                </a:prstGeom>
                <a:blipFill>
                  <a:blip r:embed="rId20"/>
                  <a:stretch>
                    <a:fillRect t="-66667" r="-5882" b="-1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37BD58D-FC8F-5F10-E824-221309B27CBB}"/>
                    </a:ext>
                  </a:extLst>
                </p:cNvPr>
                <p:cNvSpPr txBox="1"/>
                <p:nvPr/>
              </p:nvSpPr>
              <p:spPr>
                <a:xfrm>
                  <a:off x="4603931" y="2393441"/>
                  <a:ext cx="62395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37BD58D-FC8F-5F10-E824-221309B27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931" y="2393441"/>
                  <a:ext cx="623953" cy="215444"/>
                </a:xfrm>
                <a:prstGeom prst="rect">
                  <a:avLst/>
                </a:prstGeom>
                <a:blipFill>
                  <a:blip r:embed="rId21"/>
                  <a:stretch>
                    <a:fillRect t="-66667" r="-8000" b="-1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C329595-84F2-0144-B17E-5B2419FF3183}"/>
                    </a:ext>
                  </a:extLst>
                </p:cNvPr>
                <p:cNvSpPr txBox="1"/>
                <p:nvPr/>
              </p:nvSpPr>
              <p:spPr>
                <a:xfrm>
                  <a:off x="4927432" y="1968663"/>
                  <a:ext cx="33195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C329595-84F2-0144-B17E-5B2419FF3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432" y="1968663"/>
                  <a:ext cx="331950" cy="200055"/>
                </a:xfrm>
                <a:prstGeom prst="rect">
                  <a:avLst/>
                </a:prstGeom>
                <a:blipFill>
                  <a:blip r:embed="rId22"/>
                  <a:stretch>
                    <a:fillRect t="-58824" r="-3571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93ADF2-422D-0E8C-C3CD-6767AC9EA449}"/>
                    </a:ext>
                  </a:extLst>
                </p:cNvPr>
                <p:cNvSpPr txBox="1"/>
                <p:nvPr/>
              </p:nvSpPr>
              <p:spPr>
                <a:xfrm>
                  <a:off x="4821776" y="1641134"/>
                  <a:ext cx="54476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93ADF2-422D-0E8C-C3CD-6767AC9EA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776" y="1641134"/>
                  <a:ext cx="544765" cy="200055"/>
                </a:xfrm>
                <a:prstGeom prst="rect">
                  <a:avLst/>
                </a:prstGeom>
                <a:blipFill>
                  <a:blip r:embed="rId23"/>
                  <a:stretch>
                    <a:fillRect t="-58824" r="-2273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022A6C-9453-5D08-733E-C04765D4B12D}"/>
                    </a:ext>
                  </a:extLst>
                </p:cNvPr>
                <p:cNvSpPr txBox="1"/>
                <p:nvPr/>
              </p:nvSpPr>
              <p:spPr>
                <a:xfrm>
                  <a:off x="5445065" y="2381998"/>
                  <a:ext cx="6325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9022A6C-9453-5D08-733E-C04765D4B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065" y="2381998"/>
                  <a:ext cx="632545" cy="215444"/>
                </a:xfrm>
                <a:prstGeom prst="rect">
                  <a:avLst/>
                </a:prstGeom>
                <a:blipFill>
                  <a:blip r:embed="rId24"/>
                  <a:stretch>
                    <a:fillRect t="-66667" r="-7843" b="-1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EEB7C43-C0B7-143E-E302-FE96636AA432}"/>
                    </a:ext>
                  </a:extLst>
                </p:cNvPr>
                <p:cNvSpPr txBox="1"/>
                <p:nvPr/>
              </p:nvSpPr>
              <p:spPr>
                <a:xfrm>
                  <a:off x="5315755" y="1343792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EEB7C43-C0B7-143E-E302-FE96636AA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755" y="1343792"/>
                  <a:ext cx="357790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3839472-B305-8481-4D96-2F553A0F1026}"/>
                </a:ext>
              </a:extLst>
            </p:cNvPr>
            <p:cNvSpPr/>
            <p:nvPr/>
          </p:nvSpPr>
          <p:spPr>
            <a:xfrm rot="2759513">
              <a:off x="5456024" y="1785064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7FED202C-F586-8E31-AD0E-1C826677A370}"/>
                </a:ext>
              </a:extLst>
            </p:cNvPr>
            <p:cNvCxnSpPr>
              <a:cxnSpLocks/>
            </p:cNvCxnSpPr>
            <p:nvPr/>
          </p:nvCxnSpPr>
          <p:spPr>
            <a:xfrm>
              <a:off x="5484922" y="1528001"/>
              <a:ext cx="0" cy="2550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100C046-3EBE-626F-D190-0735318D6FAB}"/>
                    </a:ext>
                  </a:extLst>
                </p:cNvPr>
                <p:cNvSpPr/>
                <p:nvPr/>
              </p:nvSpPr>
              <p:spPr>
                <a:xfrm>
                  <a:off x="5746380" y="1400886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100C046-3EBE-626F-D190-0735318D6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380" y="1400886"/>
                  <a:ext cx="287112" cy="150833"/>
                </a:xfrm>
                <a:prstGeom prst="rect">
                  <a:avLst/>
                </a:prstGeom>
                <a:blipFill>
                  <a:blip r:embed="rId26"/>
                  <a:stretch>
                    <a:fillRect l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C4A5CFB-8C82-0E20-6D5A-3BB026434D50}"/>
                    </a:ext>
                  </a:extLst>
                </p:cNvPr>
                <p:cNvSpPr txBox="1"/>
                <p:nvPr/>
              </p:nvSpPr>
              <p:spPr>
                <a:xfrm>
                  <a:off x="6483042" y="972468"/>
                  <a:ext cx="54809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C4A5CFB-8C82-0E20-6D5A-3BB026434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042" y="972468"/>
                  <a:ext cx="548099" cy="200055"/>
                </a:xfrm>
                <a:prstGeom prst="rect">
                  <a:avLst/>
                </a:prstGeom>
                <a:blipFill>
                  <a:blip r:embed="rId27"/>
                  <a:stretch>
                    <a:fillRect t="-68750" r="-2273" b="-106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694BEBB-A21E-0F5F-ABDA-EF26FFD48687}"/>
                    </a:ext>
                  </a:extLst>
                </p:cNvPr>
                <p:cNvSpPr txBox="1"/>
                <p:nvPr/>
              </p:nvSpPr>
              <p:spPr>
                <a:xfrm>
                  <a:off x="6593052" y="1304613"/>
                  <a:ext cx="32791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694BEBB-A21E-0F5F-ABDA-EF26FFD48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052" y="1304613"/>
                  <a:ext cx="327910" cy="200055"/>
                </a:xfrm>
                <a:prstGeom prst="rect">
                  <a:avLst/>
                </a:prstGeom>
                <a:blipFill>
                  <a:blip r:embed="rId28"/>
                  <a:stretch>
                    <a:fillRect t="-52941" r="-7692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17B790-E037-9D72-35E4-6B3D65682205}"/>
                    </a:ext>
                  </a:extLst>
                </p:cNvPr>
                <p:cNvSpPr txBox="1"/>
                <p:nvPr/>
              </p:nvSpPr>
              <p:spPr>
                <a:xfrm>
                  <a:off x="7313246" y="2381997"/>
                  <a:ext cx="6344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17B790-E037-9D72-35E4-6B3D65682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246" y="2381997"/>
                  <a:ext cx="634404" cy="215444"/>
                </a:xfrm>
                <a:prstGeom prst="rect">
                  <a:avLst/>
                </a:prstGeom>
                <a:blipFill>
                  <a:blip r:embed="rId29"/>
                  <a:stretch>
                    <a:fillRect t="-66667" r="-7843" b="-1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D29F288-5E36-A4BC-B408-BC37DEC1D427}"/>
                </a:ext>
              </a:extLst>
            </p:cNvPr>
            <p:cNvCxnSpPr>
              <a:cxnSpLocks/>
            </p:cNvCxnSpPr>
            <p:nvPr/>
          </p:nvCxnSpPr>
          <p:spPr>
            <a:xfrm>
              <a:off x="7165261" y="479971"/>
              <a:ext cx="0" cy="2868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8CC73A0-2658-97E3-1F14-125BE72306D0}"/>
                    </a:ext>
                  </a:extLst>
                </p:cNvPr>
                <p:cNvSpPr txBox="1"/>
                <p:nvPr/>
              </p:nvSpPr>
              <p:spPr>
                <a:xfrm>
                  <a:off x="6988336" y="68514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8CC73A0-2658-97E3-1F14-125BE7230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336" y="685144"/>
                  <a:ext cx="35779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937C963-95F5-0A92-3A0A-C95C2ECCF390}"/>
                </a:ext>
              </a:extLst>
            </p:cNvPr>
            <p:cNvSpPr/>
            <p:nvPr/>
          </p:nvSpPr>
          <p:spPr>
            <a:xfrm>
              <a:off x="7015494" y="363816"/>
              <a:ext cx="293006" cy="54315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D7FA13B-B1A4-B9B3-E8C5-D6E86A63E404}"/>
                    </a:ext>
                  </a:extLst>
                </p:cNvPr>
                <p:cNvSpPr txBox="1"/>
                <p:nvPr/>
              </p:nvSpPr>
              <p:spPr>
                <a:xfrm>
                  <a:off x="6666237" y="128526"/>
                  <a:ext cx="98881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ore-KR" sz="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kumimoji="1" lang="en-US" altLang="ko-Kore-KR" sz="700" dirty="0">
                      <a:solidFill>
                        <a:srgbClr val="FF0000"/>
                      </a:solidFill>
                    </a:rPr>
                    <a:t> Inverse Point 2</a:t>
                  </a:r>
                  <a:endParaRPr kumimoji="1" lang="ko-Kore-KR" altLang="en-US" sz="7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D7FA13B-B1A4-B9B3-E8C5-D6E86A63E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237" y="128526"/>
                  <a:ext cx="988816" cy="200055"/>
                </a:xfrm>
                <a:prstGeom prst="rect">
                  <a:avLst/>
                </a:prstGeom>
                <a:blipFill>
                  <a:blip r:embed="rId3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3B14240-DD75-4C76-84E6-D391D571D56B}"/>
                    </a:ext>
                  </a:extLst>
                </p:cNvPr>
                <p:cNvSpPr txBox="1"/>
                <p:nvPr/>
              </p:nvSpPr>
              <p:spPr>
                <a:xfrm>
                  <a:off x="7721511" y="960612"/>
                  <a:ext cx="96866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kumimoji="1" lang="en-US" altLang="ko-Kore-KR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3B14240-DD75-4C76-84E6-D391D571D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511" y="960612"/>
                  <a:ext cx="968663" cy="200055"/>
                </a:xfrm>
                <a:prstGeom prst="rect">
                  <a:avLst/>
                </a:prstGeom>
                <a:blipFill>
                  <a:blip r:embed="rId32"/>
                  <a:stretch>
                    <a:fillRect t="-68750" b="-106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AB97DF-AD77-7BD7-09BF-EB120478CDF6}"/>
                    </a:ext>
                  </a:extLst>
                </p:cNvPr>
                <p:cNvSpPr txBox="1"/>
                <p:nvPr/>
              </p:nvSpPr>
              <p:spPr>
                <a:xfrm>
                  <a:off x="7871871" y="623418"/>
                  <a:ext cx="5300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𝑠𝑖𝑔𝑚𝑎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AB97DF-AD77-7BD7-09BF-EB120478C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871" y="623418"/>
                  <a:ext cx="530082" cy="200055"/>
                </a:xfrm>
                <a:prstGeom prst="rect">
                  <a:avLst/>
                </a:prstGeom>
                <a:blipFill>
                  <a:blip r:embed="rId33"/>
                  <a:stretch>
                    <a:fillRect t="-58824" r="-2326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57D4ABA9-4E1A-57C9-DDFE-FE7067C6A989}"/>
                </a:ext>
              </a:extLst>
            </p:cNvPr>
            <p:cNvCxnSpPr>
              <a:cxnSpLocks/>
            </p:cNvCxnSpPr>
            <p:nvPr/>
          </p:nvCxnSpPr>
          <p:spPr>
            <a:xfrm>
              <a:off x="8830334" y="479971"/>
              <a:ext cx="0" cy="2868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B39996-4906-54CD-5EDD-806057A2E6C0}"/>
                    </a:ext>
                  </a:extLst>
                </p:cNvPr>
                <p:cNvSpPr txBox="1"/>
                <p:nvPr/>
              </p:nvSpPr>
              <p:spPr>
                <a:xfrm>
                  <a:off x="8653409" y="68514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FB39996-4906-54CD-5EDD-806057A2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409" y="685144"/>
                  <a:ext cx="357790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D772A9F-F423-A7C7-04EC-3C748AEBA190}"/>
                </a:ext>
              </a:extLst>
            </p:cNvPr>
            <p:cNvSpPr/>
            <p:nvPr/>
          </p:nvSpPr>
          <p:spPr>
            <a:xfrm>
              <a:off x="8680567" y="363816"/>
              <a:ext cx="293006" cy="54315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23222FF-753F-9CE8-668D-862289BF5389}"/>
                    </a:ext>
                  </a:extLst>
                </p:cNvPr>
                <p:cNvSpPr txBox="1"/>
                <p:nvPr/>
              </p:nvSpPr>
              <p:spPr>
                <a:xfrm>
                  <a:off x="8423631" y="132866"/>
                  <a:ext cx="81194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ko-Kore-KR" sz="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kumimoji="1" lang="en-US" altLang="ko-Kore-KR" sz="700" dirty="0">
                      <a:solidFill>
                        <a:srgbClr val="FF0000"/>
                      </a:solidFill>
                    </a:rPr>
                    <a:t> Start Point 2</a:t>
                  </a:r>
                  <a:endParaRPr kumimoji="1" lang="ko-Kore-KR" altLang="en-US" sz="7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23222FF-753F-9CE8-668D-862289BF5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631" y="132866"/>
                  <a:ext cx="811948" cy="200055"/>
                </a:xfrm>
                <a:prstGeom prst="rect">
                  <a:avLst/>
                </a:prstGeom>
                <a:blipFill>
                  <a:blip r:embed="rId3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90F648D-B7A6-9DEC-898B-194437674152}"/>
                    </a:ext>
                  </a:extLst>
                </p:cNvPr>
                <p:cNvSpPr txBox="1"/>
                <p:nvPr/>
              </p:nvSpPr>
              <p:spPr>
                <a:xfrm>
                  <a:off x="8932934" y="640080"/>
                  <a:ext cx="32752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90F648D-B7A6-9DEC-898B-194437674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934" y="640080"/>
                  <a:ext cx="327526" cy="200055"/>
                </a:xfrm>
                <a:prstGeom prst="rect">
                  <a:avLst/>
                </a:prstGeom>
                <a:blipFill>
                  <a:blip r:embed="rId36"/>
                  <a:stretch>
                    <a:fillRect t="-52941" r="-3704" b="-10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D6AC92-8C2D-2D2A-EFA4-F3187B66A68F}"/>
                    </a:ext>
                  </a:extLst>
                </p:cNvPr>
                <p:cNvSpPr txBox="1"/>
                <p:nvPr/>
              </p:nvSpPr>
              <p:spPr>
                <a:xfrm>
                  <a:off x="9113437" y="2387537"/>
                  <a:ext cx="6367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D6AC92-8C2D-2D2A-EFA4-F3187B66A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437" y="2387537"/>
                  <a:ext cx="636777" cy="215444"/>
                </a:xfrm>
                <a:prstGeom prst="rect">
                  <a:avLst/>
                </a:prstGeom>
                <a:blipFill>
                  <a:blip r:embed="rId37"/>
                  <a:stretch>
                    <a:fillRect t="-66667" r="-7843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D11B7AA-AB73-A2DE-F166-73B380D30234}"/>
                    </a:ext>
                  </a:extLst>
                </p:cNvPr>
                <p:cNvSpPr txBox="1"/>
                <p:nvPr/>
              </p:nvSpPr>
              <p:spPr>
                <a:xfrm>
                  <a:off x="9044307" y="2006666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D11B7AA-AB73-A2DE-F166-73B380D30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307" y="2006666"/>
                  <a:ext cx="357790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CB3523-683B-E85A-C328-9942FCCAE6D0}"/>
                </a:ext>
              </a:extLst>
            </p:cNvPr>
            <p:cNvSpPr/>
            <p:nvPr/>
          </p:nvSpPr>
          <p:spPr>
            <a:xfrm rot="2759513">
              <a:off x="9193044" y="1124256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3E118A06-07CC-68A6-9A55-41FE373A21C0}"/>
                    </a:ext>
                  </a:extLst>
                </p:cNvPr>
                <p:cNvSpPr/>
                <p:nvPr/>
              </p:nvSpPr>
              <p:spPr>
                <a:xfrm>
                  <a:off x="9435723" y="2062054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3E118A06-07CC-68A6-9A55-41FE373A2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723" y="2062054"/>
                  <a:ext cx="287112" cy="150833"/>
                </a:xfrm>
                <a:prstGeom prst="rect">
                  <a:avLst/>
                </a:prstGeom>
                <a:blipFill>
                  <a:blip r:embed="rId39"/>
                  <a:stretch>
                    <a:fillRect l="-4167" b="-769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1B67C70-5A25-AF77-8232-6D3ABD448459}"/>
                    </a:ext>
                  </a:extLst>
                </p:cNvPr>
                <p:cNvSpPr txBox="1"/>
                <p:nvPr/>
              </p:nvSpPr>
              <p:spPr>
                <a:xfrm>
                  <a:off x="10018775" y="2386689"/>
                  <a:ext cx="62395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1B67C70-5A25-AF77-8232-6D3ABD448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775" y="2386689"/>
                  <a:ext cx="623953" cy="215444"/>
                </a:xfrm>
                <a:prstGeom prst="rect">
                  <a:avLst/>
                </a:prstGeom>
                <a:blipFill>
                  <a:blip r:embed="rId40"/>
                  <a:stretch>
                    <a:fillRect t="-66667" r="-6000" b="-11111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E20BE00-FDBC-ACFD-CCE9-755AC65F89CE}"/>
                    </a:ext>
                  </a:extLst>
                </p:cNvPr>
                <p:cNvSpPr txBox="1"/>
                <p:nvPr/>
              </p:nvSpPr>
              <p:spPr>
                <a:xfrm>
                  <a:off x="10314065" y="1967080"/>
                  <a:ext cx="33195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E20BE00-FDBC-ACFD-CCE9-755AC65F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4065" y="1967080"/>
                  <a:ext cx="331950" cy="200055"/>
                </a:xfrm>
                <a:prstGeom prst="rect">
                  <a:avLst/>
                </a:prstGeom>
                <a:blipFill>
                  <a:blip r:embed="rId41"/>
                  <a:stretch>
                    <a:fillRect t="-58824" r="-3704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BAD4C6F-DCBC-FC7F-7920-3C1648EC47B8}"/>
                    </a:ext>
                  </a:extLst>
                </p:cNvPr>
                <p:cNvSpPr txBox="1"/>
                <p:nvPr/>
              </p:nvSpPr>
              <p:spPr>
                <a:xfrm>
                  <a:off x="10208409" y="1639551"/>
                  <a:ext cx="54476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kumimoji="1" lang="en-US" altLang="ko-Kore-KR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1" lang="ko-Kore-KR" altLang="en-US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ore-KR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kumimoji="1" lang="ko-Kore-KR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BAD4C6F-DCBC-FC7F-7920-3C1648EC4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8409" y="1639551"/>
                  <a:ext cx="544765" cy="200055"/>
                </a:xfrm>
                <a:prstGeom prst="rect">
                  <a:avLst/>
                </a:prstGeom>
                <a:blipFill>
                  <a:blip r:embed="rId42"/>
                  <a:stretch>
                    <a:fillRect t="-58824" r="-2273" b="-9411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4423E70-7780-94DB-0AD0-DF5755A6C92F}"/>
                    </a:ext>
                  </a:extLst>
                </p:cNvPr>
                <p:cNvSpPr txBox="1"/>
                <p:nvPr/>
              </p:nvSpPr>
              <p:spPr>
                <a:xfrm>
                  <a:off x="10928829" y="2392089"/>
                  <a:ext cx="6325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Update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1" lang="ko-Kore-KR" alt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kumimoji="1" lang="ko-Kore-KR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4423E70-7780-94DB-0AD0-DF5755A6C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829" y="2392089"/>
                  <a:ext cx="632545" cy="215444"/>
                </a:xfrm>
                <a:prstGeom prst="rect">
                  <a:avLst/>
                </a:prstGeom>
                <a:blipFill>
                  <a:blip r:embed="rId43"/>
                  <a:stretch>
                    <a:fillRect t="-66667" r="-7843" b="-1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EDF66D-C051-7B6F-2316-F9C640F82904}"/>
                    </a:ext>
                  </a:extLst>
                </p:cNvPr>
                <p:cNvSpPr txBox="1"/>
                <p:nvPr/>
              </p:nvSpPr>
              <p:spPr>
                <a:xfrm>
                  <a:off x="10729305" y="1350344"/>
                  <a:ext cx="35779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05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EDF66D-C051-7B6F-2316-F9C640F82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305" y="1350344"/>
                  <a:ext cx="357790" cy="2616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0AC85C7-3924-98E9-4F85-910743CE3153}"/>
                </a:ext>
              </a:extLst>
            </p:cNvPr>
            <p:cNvSpPr/>
            <p:nvPr/>
          </p:nvSpPr>
          <p:spPr>
            <a:xfrm rot="2759513">
              <a:off x="10879734" y="1791616"/>
              <a:ext cx="60315" cy="60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27E605E-1F8E-E2B8-DA26-CC0150284338}"/>
                    </a:ext>
                  </a:extLst>
                </p:cNvPr>
                <p:cNvSpPr/>
                <p:nvPr/>
              </p:nvSpPr>
              <p:spPr>
                <a:xfrm>
                  <a:off x="11159930" y="1407438"/>
                  <a:ext cx="287112" cy="15083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ko-Kore-KR" altLang="en-US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⋙</m:t>
                        </m:r>
                        <m:r>
                          <a:rPr kumimoji="1" lang="en-US" altLang="ko-Kore-KR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oMath>
                    </m:oMathPara>
                  </a14:m>
                  <a:endParaRPr kumimoji="1" lang="ko-Kore-KR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27E605E-1F8E-E2B8-DA26-CC0150284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9930" y="1407438"/>
                  <a:ext cx="287112" cy="150833"/>
                </a:xfrm>
                <a:prstGeom prst="rect">
                  <a:avLst/>
                </a:prstGeom>
                <a:blipFill>
                  <a:blip r:embed="rId45"/>
                  <a:stretch>
                    <a:fillRect l="-8333" b="-714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A84E5D-DD2A-5815-829A-E122C4A22647}"/>
                </a:ext>
              </a:extLst>
            </p:cNvPr>
            <p:cNvSpPr/>
            <p:nvPr/>
          </p:nvSpPr>
          <p:spPr>
            <a:xfrm>
              <a:off x="3312352" y="423302"/>
              <a:ext cx="216061" cy="12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=</a:t>
              </a:r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9992848-0716-32A1-D956-9AE3F9449B81}"/>
                </a:ext>
              </a:extLst>
            </p:cNvPr>
            <p:cNvSpPr/>
            <p:nvPr/>
          </p:nvSpPr>
          <p:spPr>
            <a:xfrm>
              <a:off x="7053965" y="414071"/>
              <a:ext cx="216061" cy="12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=</a:t>
              </a:r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2E73BCF-454F-69A0-AC0F-9F2885152F9D}"/>
                </a:ext>
              </a:extLst>
            </p:cNvPr>
            <p:cNvSpPr/>
            <p:nvPr/>
          </p:nvSpPr>
          <p:spPr>
            <a:xfrm>
              <a:off x="8719350" y="423302"/>
              <a:ext cx="216061" cy="1271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=</a:t>
              </a:r>
              <a:r>
                <a:rPr kumimoji="1" lang="en-US" altLang="ko-KR" sz="600" dirty="0">
                  <a:solidFill>
                    <a:schemeClr val="tx1"/>
                  </a:solidFill>
                </a:rPr>
                <a:t>1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68B30311-8123-AD6E-FCAF-FE43E4530D50}"/>
                    </a:ext>
                  </a:extLst>
                </p:cNvPr>
                <p:cNvSpPr/>
                <p:nvPr/>
              </p:nvSpPr>
              <p:spPr>
                <a:xfrm>
                  <a:off x="832297" y="1024856"/>
                  <a:ext cx="327600" cy="565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68B30311-8123-AD6E-FCAF-FE43E4530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97" y="1024856"/>
                  <a:ext cx="327600" cy="565200"/>
                </a:xfrm>
                <a:prstGeom prst="rect">
                  <a:avLst/>
                </a:prstGeom>
                <a:blipFill>
                  <a:blip r:embed="rId46"/>
                  <a:stretch>
                    <a:fillRect l="-7407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DB11A23E-4172-78E0-3F24-174227D18A05}"/>
                    </a:ext>
                  </a:extLst>
                </p:cNvPr>
                <p:cNvSpPr/>
                <p:nvPr/>
              </p:nvSpPr>
              <p:spPr>
                <a:xfrm>
                  <a:off x="2041046" y="679525"/>
                  <a:ext cx="328214" cy="5650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DB11A23E-4172-78E0-3F24-174227D18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046" y="679525"/>
                  <a:ext cx="328214" cy="565084"/>
                </a:xfrm>
                <a:prstGeom prst="rect">
                  <a:avLst/>
                </a:prstGeom>
                <a:blipFill>
                  <a:blip r:embed="rId47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66351BBF-5A85-C451-1905-6EB3E5BE04A6}"/>
                </a:ext>
              </a:extLst>
            </p:cNvPr>
            <p:cNvCxnSpPr>
              <a:cxnSpLocks/>
            </p:cNvCxnSpPr>
            <p:nvPr/>
          </p:nvCxnSpPr>
          <p:spPr>
            <a:xfrm>
              <a:off x="9214109" y="1152102"/>
              <a:ext cx="0" cy="99426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F6C337D4-454D-4D7A-A55A-C701406D9635}"/>
                </a:ext>
              </a:extLst>
            </p:cNvPr>
            <p:cNvCxnSpPr>
              <a:cxnSpLocks/>
            </p:cNvCxnSpPr>
            <p:nvPr/>
          </p:nvCxnSpPr>
          <p:spPr>
            <a:xfrm>
              <a:off x="10911559" y="1524988"/>
              <a:ext cx="0" cy="2550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91F3DAED-C4D9-B3F1-2124-14B9A4A2A750}"/>
                    </a:ext>
                  </a:extLst>
                </p:cNvPr>
                <p:cNvSpPr/>
                <p:nvPr/>
              </p:nvSpPr>
              <p:spPr>
                <a:xfrm>
                  <a:off x="4529350" y="1684538"/>
                  <a:ext cx="328214" cy="5650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91F3DAED-C4D9-B3F1-2124-14B9A4A2A7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50" y="1684538"/>
                  <a:ext cx="328214" cy="565084"/>
                </a:xfrm>
                <a:prstGeom prst="rect">
                  <a:avLst/>
                </a:prstGeom>
                <a:blipFill>
                  <a:blip r:embed="rId48"/>
                  <a:stretch>
                    <a:fillRect l="-3704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3F24A767-308D-1055-B90E-13B11459E042}"/>
                    </a:ext>
                  </a:extLst>
                </p:cNvPr>
                <p:cNvSpPr/>
                <p:nvPr/>
              </p:nvSpPr>
              <p:spPr>
                <a:xfrm>
                  <a:off x="9937607" y="1686021"/>
                  <a:ext cx="328214" cy="5650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3F24A767-308D-1055-B90E-13B11459E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7607" y="1686021"/>
                  <a:ext cx="328214" cy="565084"/>
                </a:xfrm>
                <a:prstGeom prst="rect">
                  <a:avLst/>
                </a:prstGeom>
                <a:blipFill>
                  <a:blip r:embed="rId49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0ADB2E8-A3E1-0C33-5210-B102F80574A5}"/>
                    </a:ext>
                  </a:extLst>
                </p:cNvPr>
                <p:cNvSpPr/>
                <p:nvPr/>
              </p:nvSpPr>
              <p:spPr>
                <a:xfrm>
                  <a:off x="7455418" y="698390"/>
                  <a:ext cx="328214" cy="5650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0ADB2E8-A3E1-0C33-5210-B102F8057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418" y="698390"/>
                  <a:ext cx="328214" cy="565084"/>
                </a:xfrm>
                <a:prstGeom prst="rect">
                  <a:avLst/>
                </a:prstGeom>
                <a:blipFill>
                  <a:blip r:embed="rId50"/>
                  <a:stretch>
                    <a:fillRect l="-3571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4F05C1-FFA8-A13C-36FE-04846FF075DB}"/>
                    </a:ext>
                  </a:extLst>
                </p:cNvPr>
                <p:cNvSpPr/>
                <p:nvPr/>
              </p:nvSpPr>
              <p:spPr>
                <a:xfrm>
                  <a:off x="6206084" y="1024856"/>
                  <a:ext cx="328214" cy="5650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𝐴𝑑𝑑</m:t>
                        </m:r>
                      </m:oMath>
                    </m:oMathPara>
                  </a14:m>
                  <a:endParaRPr kumimoji="1" lang="ko-Kore-KR" altLang="en-US" sz="800" dirty="0"/>
                </a:p>
              </p:txBody>
            </p:sp>
          </mc:Choice>
          <mc:Fallback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4F05C1-FFA8-A13C-36FE-04846FF07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084" y="1024856"/>
                  <a:ext cx="328214" cy="565084"/>
                </a:xfrm>
                <a:prstGeom prst="rect">
                  <a:avLst/>
                </a:prstGeom>
                <a:blipFill>
                  <a:blip r:embed="rId51"/>
                  <a:stretch>
                    <a:fillRect l="-3704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6303C5-B64F-BFE7-B75B-9C269566BFE5}"/>
                </a:ext>
              </a:extLst>
            </p:cNvPr>
            <p:cNvSpPr txBox="1"/>
            <p:nvPr/>
          </p:nvSpPr>
          <p:spPr>
            <a:xfrm>
              <a:off x="4675378" y="2732273"/>
              <a:ext cx="28376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Qubit-optimized Quantum circuit for G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3585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864</Words>
  <Application>Microsoft Macintosh PowerPoint</Application>
  <PresentationFormat>와이드스크린</PresentationFormat>
  <Paragraphs>406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CryptoCraft 테마</vt:lpstr>
      <vt:lpstr>제목 테마</vt:lpstr>
      <vt:lpstr>Argon2 양자회로 구현  https://youtu.be/Kf5CRwGELQk</vt:lpstr>
      <vt:lpstr>Argon2: a memory-hard function for password hashing and other applications</vt:lpstr>
      <vt:lpstr>Argon2: a memory-hard function for password hashing and other applications</vt:lpstr>
      <vt:lpstr>Argon2: a memory-hard function for password hashing and other applications</vt:lpstr>
      <vt:lpstr>Argon2: a memory-hard function for password hashing and other applications</vt:lpstr>
      <vt:lpstr>Argon2: a memory-hard function for password hashing and other applications</vt:lpstr>
      <vt:lpstr>Argon2: a memory-hard function for password hashing and other applications</vt:lpstr>
      <vt:lpstr>Argon2: a memory-hard function for password hashing and other applications</vt:lpstr>
      <vt:lpstr>Argon2 양자회로 구현</vt:lpstr>
      <vt:lpstr>Argon2 양자회로 구현</vt:lpstr>
      <vt:lpstr>Argon2 양자회로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94</cp:revision>
  <dcterms:created xsi:type="dcterms:W3CDTF">2019-03-05T04:29:07Z</dcterms:created>
  <dcterms:modified xsi:type="dcterms:W3CDTF">2023-06-26T16:00:26Z</dcterms:modified>
</cp:coreProperties>
</file>