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0" r:id="rId4"/>
    <p:sldId id="289" r:id="rId5"/>
    <p:sldId id="281" r:id="rId6"/>
    <p:sldId id="282" r:id="rId7"/>
    <p:sldId id="283" r:id="rId8"/>
    <p:sldId id="285" r:id="rId9"/>
    <p:sldId id="284" r:id="rId10"/>
    <p:sldId id="290" r:id="rId11"/>
    <p:sldId id="291" r:id="rId12"/>
    <p:sldId id="292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93"/>
    <a:srgbClr val="FF5254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민호" userId="2b17f9b522adaa49" providerId="LiveId" clId="{2F15F2ED-A1DC-4769-BA8D-E600F033FFE7}"/>
    <pc:docChg chg="custSel addSld delSld modSld">
      <pc:chgData name="송 민호" userId="2b17f9b522adaa49" providerId="LiveId" clId="{2F15F2ED-A1DC-4769-BA8D-E600F033FFE7}" dt="2023-06-18T23:44:46.196" v="65"/>
      <pc:docMkLst>
        <pc:docMk/>
      </pc:docMkLst>
      <pc:sldChg chg="modSp mod">
        <pc:chgData name="송 민호" userId="2b17f9b522adaa49" providerId="LiveId" clId="{2F15F2ED-A1DC-4769-BA8D-E600F033FFE7}" dt="2023-06-18T23:44:46.196" v="65"/>
        <pc:sldMkLst>
          <pc:docMk/>
          <pc:sldMk cId="2406322206" sldId="269"/>
        </pc:sldMkLst>
        <pc:spChg chg="mod">
          <ac:chgData name="송 민호" userId="2b17f9b522adaa49" providerId="LiveId" clId="{2F15F2ED-A1DC-4769-BA8D-E600F033FFE7}" dt="2023-06-18T23:44:46.196" v="65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송 민호" userId="2b17f9b522adaa49" providerId="LiveId" clId="{2F15F2ED-A1DC-4769-BA8D-E600F033FFE7}" dt="2023-06-18T23:08:24.249" v="1" actId="47"/>
        <pc:sldMkLst>
          <pc:docMk/>
          <pc:sldMk cId="3629454584" sldId="287"/>
        </pc:sldMkLst>
      </pc:sldChg>
      <pc:sldChg chg="del">
        <pc:chgData name="송 민호" userId="2b17f9b522adaa49" providerId="LiveId" clId="{2F15F2ED-A1DC-4769-BA8D-E600F033FFE7}" dt="2023-06-18T23:08:23.083" v="0" actId="47"/>
        <pc:sldMkLst>
          <pc:docMk/>
          <pc:sldMk cId="4193119618" sldId="288"/>
        </pc:sldMkLst>
      </pc:sldChg>
      <pc:sldChg chg="addSp delSp modSp new mod">
        <pc:chgData name="송 민호" userId="2b17f9b522adaa49" providerId="LiveId" clId="{2F15F2ED-A1DC-4769-BA8D-E600F033FFE7}" dt="2023-06-18T23:12:49.812" v="24" actId="20577"/>
        <pc:sldMkLst>
          <pc:docMk/>
          <pc:sldMk cId="2165748041" sldId="290"/>
        </pc:sldMkLst>
        <pc:spChg chg="mod">
          <ac:chgData name="송 민호" userId="2b17f9b522adaa49" providerId="LiveId" clId="{2F15F2ED-A1DC-4769-BA8D-E600F033FFE7}" dt="2023-06-18T23:12:49.812" v="24" actId="20577"/>
          <ac:spMkLst>
            <pc:docMk/>
            <pc:sldMk cId="2165748041" sldId="290"/>
            <ac:spMk id="2" creationId="{EBF1C892-FB43-5161-9ACC-E04D1BE669F4}"/>
          </ac:spMkLst>
        </pc:spChg>
        <pc:spChg chg="del">
          <ac:chgData name="송 민호" userId="2b17f9b522adaa49" providerId="LiveId" clId="{2F15F2ED-A1DC-4769-BA8D-E600F033FFE7}" dt="2023-06-18T23:11:30.396" v="7" actId="478"/>
          <ac:spMkLst>
            <pc:docMk/>
            <pc:sldMk cId="2165748041" sldId="290"/>
            <ac:spMk id="3" creationId="{E7F11C15-1233-D52E-33B9-7EBFAD380C5D}"/>
          </ac:spMkLst>
        </pc:spChg>
        <pc:picChg chg="add mod">
          <ac:chgData name="송 민호" userId="2b17f9b522adaa49" providerId="LiveId" clId="{2F15F2ED-A1DC-4769-BA8D-E600F033FFE7}" dt="2023-06-18T23:12:20.979" v="8" actId="1076"/>
          <ac:picMkLst>
            <pc:docMk/>
            <pc:sldMk cId="2165748041" sldId="290"/>
            <ac:picMk id="5" creationId="{C96708F1-FC51-1167-0067-629CBE9FD889}"/>
          </ac:picMkLst>
        </pc:picChg>
        <pc:picChg chg="add mod">
          <ac:chgData name="송 민호" userId="2b17f9b522adaa49" providerId="LiveId" clId="{2F15F2ED-A1DC-4769-BA8D-E600F033FFE7}" dt="2023-06-18T23:12:38.819" v="17" actId="14100"/>
          <ac:picMkLst>
            <pc:docMk/>
            <pc:sldMk cId="2165748041" sldId="290"/>
            <ac:picMk id="7" creationId="{71C3DB32-4378-0CED-D20E-A13FA52F3339}"/>
          </ac:picMkLst>
        </pc:picChg>
      </pc:sldChg>
      <pc:sldChg chg="addSp delSp modSp new mod">
        <pc:chgData name="송 민호" userId="2b17f9b522adaa49" providerId="LiveId" clId="{2F15F2ED-A1DC-4769-BA8D-E600F033FFE7}" dt="2023-06-18T23:13:57.080" v="41" actId="1076"/>
        <pc:sldMkLst>
          <pc:docMk/>
          <pc:sldMk cId="1990235357" sldId="291"/>
        </pc:sldMkLst>
        <pc:spChg chg="mod">
          <ac:chgData name="송 민호" userId="2b17f9b522adaa49" providerId="LiveId" clId="{2F15F2ED-A1DC-4769-BA8D-E600F033FFE7}" dt="2023-06-18T23:12:54.007" v="31" actId="20577"/>
          <ac:spMkLst>
            <pc:docMk/>
            <pc:sldMk cId="1990235357" sldId="291"/>
            <ac:spMk id="2" creationId="{A8B3FE32-3B4E-ED2A-9D2B-2C1B3B1551B0}"/>
          </ac:spMkLst>
        </pc:spChg>
        <pc:spChg chg="del">
          <ac:chgData name="송 민호" userId="2b17f9b522adaa49" providerId="LiveId" clId="{2F15F2ED-A1DC-4769-BA8D-E600F033FFE7}" dt="2023-06-18T23:12:54.706" v="32" actId="478"/>
          <ac:spMkLst>
            <pc:docMk/>
            <pc:sldMk cId="1990235357" sldId="291"/>
            <ac:spMk id="3" creationId="{B001CB5F-2910-C0E1-9C76-AB518DCE11EC}"/>
          </ac:spMkLst>
        </pc:spChg>
        <pc:picChg chg="add del mod">
          <ac:chgData name="송 민호" userId="2b17f9b522adaa49" providerId="LiveId" clId="{2F15F2ED-A1DC-4769-BA8D-E600F033FFE7}" dt="2023-06-18T23:13:37.851" v="37" actId="478"/>
          <ac:picMkLst>
            <pc:docMk/>
            <pc:sldMk cId="1990235357" sldId="291"/>
            <ac:picMk id="5" creationId="{A4D5D0D2-E02D-9C47-5D3A-4EE3651B2639}"/>
          </ac:picMkLst>
        </pc:picChg>
        <pc:picChg chg="add mod">
          <ac:chgData name="송 민호" userId="2b17f9b522adaa49" providerId="LiveId" clId="{2F15F2ED-A1DC-4769-BA8D-E600F033FFE7}" dt="2023-06-18T23:13:57.080" v="41" actId="1076"/>
          <ac:picMkLst>
            <pc:docMk/>
            <pc:sldMk cId="1990235357" sldId="291"/>
            <ac:picMk id="7" creationId="{A32058D0-5871-65CB-D202-B144D65EC2A5}"/>
          </ac:picMkLst>
        </pc:picChg>
      </pc:sldChg>
      <pc:sldChg chg="addSp delSp modSp new mod">
        <pc:chgData name="송 민호" userId="2b17f9b522adaa49" providerId="LiveId" clId="{2F15F2ED-A1DC-4769-BA8D-E600F033FFE7}" dt="2023-06-18T23:15:34.460" v="63" actId="14100"/>
        <pc:sldMkLst>
          <pc:docMk/>
          <pc:sldMk cId="3827663585" sldId="292"/>
        </pc:sldMkLst>
        <pc:spChg chg="mod">
          <ac:chgData name="송 민호" userId="2b17f9b522adaa49" providerId="LiveId" clId="{2F15F2ED-A1DC-4769-BA8D-E600F033FFE7}" dt="2023-06-18T23:14:57.009" v="56" actId="20577"/>
          <ac:spMkLst>
            <pc:docMk/>
            <pc:sldMk cId="3827663585" sldId="292"/>
            <ac:spMk id="2" creationId="{95131A56-3CCB-93CC-4646-0A76D5A94788}"/>
          </ac:spMkLst>
        </pc:spChg>
        <pc:spChg chg="del">
          <ac:chgData name="송 민호" userId="2b17f9b522adaa49" providerId="LiveId" clId="{2F15F2ED-A1DC-4769-BA8D-E600F033FFE7}" dt="2023-06-18T23:14:22.794" v="43" actId="478"/>
          <ac:spMkLst>
            <pc:docMk/>
            <pc:sldMk cId="3827663585" sldId="292"/>
            <ac:spMk id="3" creationId="{B93DB8DA-2BA3-E0C3-B455-39DDAF5D0FC8}"/>
          </ac:spMkLst>
        </pc:spChg>
        <pc:picChg chg="add mod">
          <ac:chgData name="송 민호" userId="2b17f9b522adaa49" providerId="LiveId" clId="{2F15F2ED-A1DC-4769-BA8D-E600F033FFE7}" dt="2023-06-18T23:15:22.509" v="60" actId="1076"/>
          <ac:picMkLst>
            <pc:docMk/>
            <pc:sldMk cId="3827663585" sldId="292"/>
            <ac:picMk id="5" creationId="{0EDA4DA1-D518-6335-2553-6280AEF9FEC6}"/>
          </ac:picMkLst>
        </pc:picChg>
        <pc:picChg chg="add mod">
          <ac:chgData name="송 민호" userId="2b17f9b522adaa49" providerId="LiveId" clId="{2F15F2ED-A1DC-4769-BA8D-E600F033FFE7}" dt="2023-06-18T23:15:34.460" v="63" actId="14100"/>
          <ac:picMkLst>
            <pc:docMk/>
            <pc:sldMk cId="3827663585" sldId="292"/>
            <ac:picMk id="7" creationId="{EB7E948F-45C3-DCA1-198D-3D314BF6E43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DEFAULT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 dirty="0"/>
              <a:t>: https://youtu.be/iSyGotjngOE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3FE32-3B4E-ED2A-9D2B-2C1B3B15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2058D0-5871-65CB-D202-B144D65E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454331"/>
            <a:ext cx="11413830" cy="43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3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31A56-3CCB-93CC-4646-0A76D5A9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DA4DA1-D518-6335-2553-6280AEF9F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14698"/>
            <a:ext cx="11384538" cy="26663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7E948F-45C3-DCA1-198D-3D314BF6E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9" y="3816200"/>
            <a:ext cx="11368159" cy="270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66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</a:t>
            </a:r>
            <a:r>
              <a:rPr lang="ko-KR" altLang="en-US" dirty="0"/>
              <a:t>개요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GIFT</a:t>
                </a:r>
                <a:r>
                  <a:rPr lang="ko-KR" altLang="en-US" dirty="0"/>
                  <a:t>의 기본 구조를 따르는 경량 </a:t>
                </a:r>
                <a:r>
                  <a:rPr lang="ko-KR" altLang="en-US" dirty="0" err="1"/>
                  <a:t>대칭키</a:t>
                </a:r>
                <a:r>
                  <a:rPr lang="ko-KR" altLang="en-US" dirty="0"/>
                  <a:t> 암호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DFA(Differential Fault Analysis) </a:t>
                </a:r>
                <a:r>
                  <a:rPr lang="ko-KR" altLang="en-US" dirty="0"/>
                  <a:t>공격에 저항할 수 있도록 설계됨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선형 구조의 </a:t>
                </a:r>
                <a:r>
                  <a:rPr lang="en-US" altLang="ko-KR" dirty="0" err="1"/>
                  <a:t>Sbox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DEFAULT-LAYER, DEFAULT-CORE</a:t>
                </a:r>
                <a:r>
                  <a:rPr lang="ko-KR" altLang="en-US" dirty="0"/>
                  <a:t> 두 개로 이루어져 있음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LAYER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CORE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dirty="0"/>
                  <a:t> LAYER </a:t>
                </a:r>
                <a:r>
                  <a:rPr lang="ko-KR" altLang="en-US" dirty="0"/>
                  <a:t>순으로 진행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</a:t>
            </a:r>
            <a:r>
              <a:rPr lang="ko-KR" altLang="en-US" dirty="0"/>
              <a:t>전체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3BBF6-8341-FC00-1E12-D827B963D85C}"/>
              </a:ext>
            </a:extLst>
          </p:cNvPr>
          <p:cNvSpPr txBox="1"/>
          <p:nvPr/>
        </p:nvSpPr>
        <p:spPr>
          <a:xfrm>
            <a:off x="1340752" y="1796318"/>
            <a:ext cx="2177143" cy="685893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algn="ctr"/>
            <a:r>
              <a:rPr kumimoji="1" lang="en-US" altLang="ko-Kore-KR" spc="100" dirty="0">
                <a:latin typeface="+mj-ea"/>
                <a:ea typeface="+mj-ea"/>
              </a:rPr>
              <a:t>DEFAULT-LAYER</a:t>
            </a:r>
          </a:p>
          <a:p>
            <a:pPr algn="ctr">
              <a:spcBef>
                <a:spcPts val="300"/>
              </a:spcBef>
            </a:pPr>
            <a:r>
              <a:rPr kumimoji="1" lang="en-US" altLang="ko-Kore-KR" spc="100" dirty="0">
                <a:latin typeface="+mj-ea"/>
                <a:ea typeface="+mj-ea"/>
              </a:rPr>
              <a:t>(DFA is difficult)</a:t>
            </a:r>
            <a:endParaRPr kumimoji="1" lang="ko-Kore-KR" altLang="en-US" spc="100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id="{E48878EB-C622-BEE1-8E1D-C67B4EC26030}"/>
                  </a:ext>
                </a:extLst>
              </p:cNvPr>
              <p:cNvSpPr/>
              <p:nvPr/>
            </p:nvSpPr>
            <p:spPr>
              <a:xfrm>
                <a:off x="3746500" y="1816100"/>
                <a:ext cx="1511300" cy="646331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id="{E48878EB-C622-BEE1-8E1D-C67B4EC260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0" y="1816100"/>
                <a:ext cx="1511300" cy="646331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5F6AE5-1498-A69D-E00B-518101051456}"/>
                  </a:ext>
                </a:extLst>
              </p:cNvPr>
              <p:cNvSpPr/>
              <p:nvPr/>
            </p:nvSpPr>
            <p:spPr>
              <a:xfrm>
                <a:off x="3746500" y="3092721"/>
                <a:ext cx="1524000" cy="64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D5F6AE5-1498-A69D-E00B-5181010514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0" y="3092721"/>
                <a:ext cx="1524000" cy="647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7E3175F2-0A6C-E161-4CDE-2C80149BBEE5}"/>
                  </a:ext>
                </a:extLst>
              </p:cNvPr>
              <p:cNvSpPr/>
              <p:nvPr/>
            </p:nvSpPr>
            <p:spPr>
              <a:xfrm>
                <a:off x="3746500" y="4389122"/>
                <a:ext cx="1511300" cy="646331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7E3175F2-0A6C-E161-4CDE-2C80149BB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500" y="4389122"/>
                <a:ext cx="1511300" cy="64633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06FFD67-AC68-7673-FB12-D27B445505EE}"/>
              </a:ext>
            </a:extLst>
          </p:cNvPr>
          <p:cNvSpPr txBox="1"/>
          <p:nvPr/>
        </p:nvSpPr>
        <p:spPr>
          <a:xfrm>
            <a:off x="1340750" y="4369340"/>
            <a:ext cx="2177143" cy="685893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algn="ctr"/>
            <a:r>
              <a:rPr kumimoji="1" lang="en-US" altLang="ko-Kore-KR" spc="100" dirty="0">
                <a:latin typeface="+mj-ea"/>
                <a:ea typeface="+mj-ea"/>
              </a:rPr>
              <a:t>DEFAULT-LAYER</a:t>
            </a:r>
          </a:p>
          <a:p>
            <a:pPr algn="ctr">
              <a:spcBef>
                <a:spcPts val="300"/>
              </a:spcBef>
            </a:pPr>
            <a:r>
              <a:rPr kumimoji="1" lang="en-US" altLang="ko-Kore-KR" spc="100" dirty="0">
                <a:latin typeface="+mj-ea"/>
                <a:ea typeface="+mj-ea"/>
              </a:rPr>
              <a:t>(DFA is difficult)</a:t>
            </a:r>
            <a:endParaRPr kumimoji="1" lang="ko-Kore-KR" altLang="en-US" spc="10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2818E-D70D-C2C8-0105-BCDA72CDE638}"/>
              </a:ext>
            </a:extLst>
          </p:cNvPr>
          <p:cNvSpPr txBox="1"/>
          <p:nvPr/>
        </p:nvSpPr>
        <p:spPr>
          <a:xfrm>
            <a:off x="1340751" y="3078006"/>
            <a:ext cx="2177143" cy="685893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pPr algn="ctr"/>
            <a:r>
              <a:rPr kumimoji="1" lang="en-US" altLang="ko-Kore-KR" spc="100" dirty="0">
                <a:latin typeface="+mj-ea"/>
                <a:ea typeface="+mj-ea"/>
              </a:rPr>
              <a:t>DEFAULT-CORE</a:t>
            </a:r>
          </a:p>
          <a:p>
            <a:pPr algn="ctr">
              <a:spcBef>
                <a:spcPts val="300"/>
              </a:spcBef>
            </a:pPr>
            <a:r>
              <a:rPr kumimoji="1" lang="en-US" altLang="ko-Kore-KR" spc="100" dirty="0">
                <a:latin typeface="+mj-ea"/>
                <a:ea typeface="+mj-ea"/>
              </a:rPr>
              <a:t>(DFA is easy)</a:t>
            </a:r>
            <a:endParaRPr kumimoji="1" lang="ko-Kore-KR" altLang="en-US" spc="100" dirty="0">
              <a:latin typeface="+mj-ea"/>
              <a:ea typeface="+mj-ea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111C38A-DA9A-C566-5F82-28FD6A3F85AD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4502150" y="2462431"/>
            <a:ext cx="6350" cy="630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3A1892-9E53-0749-C44F-F5FEBEC59C7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502150" y="3740421"/>
            <a:ext cx="6350" cy="648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E94B76-D7BD-D16C-2ABF-015D4245DEB5}"/>
              </a:ext>
            </a:extLst>
          </p:cNvPr>
          <p:cNvSpPr txBox="1"/>
          <p:nvPr/>
        </p:nvSpPr>
        <p:spPr>
          <a:xfrm>
            <a:off x="2343150" y="554990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Encryption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CBF6A99-2B0A-394D-A2D5-C747E2BA672B}"/>
              </a:ext>
            </a:extLst>
          </p:cNvPr>
          <p:cNvSpPr/>
          <p:nvPr/>
        </p:nvSpPr>
        <p:spPr>
          <a:xfrm>
            <a:off x="1016005" y="1562100"/>
            <a:ext cx="4546595" cy="3733800"/>
          </a:xfrm>
          <a:prstGeom prst="rect">
            <a:avLst/>
          </a:prstGeom>
          <a:noFill/>
          <a:ln cap="flat">
            <a:solidFill>
              <a:schemeClr val="tx1">
                <a:lumMod val="50000"/>
                <a:lumOff val="50000"/>
              </a:schemeClr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7D11DB-98F4-6064-7EC1-D3DD851CBDCA}"/>
                  </a:ext>
                </a:extLst>
              </p:cNvPr>
              <p:cNvSpPr txBox="1"/>
              <p:nvPr/>
            </p:nvSpPr>
            <p:spPr>
              <a:xfrm>
                <a:off x="6871602" y="1796318"/>
                <a:ext cx="2177143" cy="685893"/>
              </a:xfrm>
              <a:prstGeom prst="rect">
                <a:avLst/>
              </a:prstGeom>
              <a:noFill/>
            </p:spPr>
            <p:txBody>
              <a:bodyPr wrap="square" bIns="468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pc="10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DEFAULT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LAYER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 </m:t>
                          </m:r>
                        </m:e>
                        <m:sup>
                          <m:r>
                            <a:rPr kumimoji="1" lang="en-US" altLang="ko-Kore-KR" b="0" i="1" spc="10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ko-Kore-KR" spc="100" dirty="0">
                  <a:latin typeface="+mj-ea"/>
                  <a:ea typeface="+mj-ea"/>
                </a:endParaRPr>
              </a:p>
              <a:p>
                <a:pPr algn="ctr">
                  <a:spcBef>
                    <a:spcPts val="300"/>
                  </a:spcBef>
                </a:pPr>
                <a:r>
                  <a:rPr kumimoji="1" lang="en-US" altLang="ko-Kore-KR" spc="100" dirty="0">
                    <a:latin typeface="+mj-ea"/>
                    <a:ea typeface="+mj-ea"/>
                  </a:rPr>
                  <a:t>(DFA is difficult)</a:t>
                </a:r>
                <a:endParaRPr kumimoji="1" lang="ko-Kore-KR" altLang="en-US" spc="1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7D11DB-98F4-6064-7EC1-D3DD851C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602" y="1796318"/>
                <a:ext cx="2177143" cy="685893"/>
              </a:xfrm>
              <a:prstGeom prst="rect">
                <a:avLst/>
              </a:prstGeom>
              <a:blipFill>
                <a:blip r:embed="rId5"/>
                <a:stretch>
                  <a:fillRect l="-5780" t="-5455" b="-1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946DD70-A01C-CBEC-58E2-19745C3F0FA0}"/>
                  </a:ext>
                </a:extLst>
              </p:cNvPr>
              <p:cNvSpPr/>
              <p:nvPr/>
            </p:nvSpPr>
            <p:spPr>
              <a:xfrm>
                <a:off x="9277350" y="1816100"/>
                <a:ext cx="1511300" cy="646331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id="{F946DD70-A01C-CBEC-58E2-19745C3F0F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50" y="1816100"/>
                <a:ext cx="1511300" cy="64633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3FE264A-21C1-FD89-F5BD-9C98CC299122}"/>
                  </a:ext>
                </a:extLst>
              </p:cNvPr>
              <p:cNvSpPr/>
              <p:nvPr/>
            </p:nvSpPr>
            <p:spPr>
              <a:xfrm>
                <a:off x="9277350" y="3092721"/>
                <a:ext cx="1524000" cy="64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ko-Kore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73FE264A-21C1-FD89-F5BD-9C98CC299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50" y="3092721"/>
                <a:ext cx="1524000" cy="647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6DD01ABC-A15A-5EB1-D551-976C3CFC1548}"/>
                  </a:ext>
                </a:extLst>
              </p:cNvPr>
              <p:cNvSpPr/>
              <p:nvPr/>
            </p:nvSpPr>
            <p:spPr>
              <a:xfrm>
                <a:off x="9277350" y="4389122"/>
                <a:ext cx="1511300" cy="646331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kumimoji="1" lang="en-US" altLang="ko-Kore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3" name="모서리가 둥근 직사각형 22">
                <a:extLst>
                  <a:ext uri="{FF2B5EF4-FFF2-40B4-BE49-F238E27FC236}">
                    <a16:creationId xmlns:a16="http://schemas.microsoft.com/office/drawing/2014/main" id="{6DD01ABC-A15A-5EB1-D551-976C3CFC1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7350" y="4389122"/>
                <a:ext cx="1511300" cy="646331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AFB9FE-02DF-14F4-91BD-313B577222A4}"/>
                  </a:ext>
                </a:extLst>
              </p:cNvPr>
              <p:cNvSpPr txBox="1"/>
              <p:nvPr/>
            </p:nvSpPr>
            <p:spPr>
              <a:xfrm>
                <a:off x="6871600" y="4369340"/>
                <a:ext cx="2177143" cy="685893"/>
              </a:xfrm>
              <a:prstGeom prst="rect">
                <a:avLst/>
              </a:prstGeom>
              <a:noFill/>
            </p:spPr>
            <p:txBody>
              <a:bodyPr wrap="square" bIns="468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pc="10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DEFAULT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LAYER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 </m:t>
                          </m:r>
                        </m:e>
                        <m:sup>
                          <m:r>
                            <a:rPr kumimoji="1" lang="en-US" altLang="ko-Kore-KR" b="0" i="1" spc="10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ko-Kore-KR" b="0" spc="100" dirty="0">
                  <a:latin typeface="+mj-ea"/>
                  <a:ea typeface="+mj-ea"/>
                </a:endParaRPr>
              </a:p>
              <a:p>
                <a:pPr algn="ctr">
                  <a:spcBef>
                    <a:spcPts val="300"/>
                  </a:spcBef>
                </a:pPr>
                <a:r>
                  <a:rPr kumimoji="1" lang="en-US" altLang="ko-Kore-KR" spc="100" dirty="0">
                    <a:latin typeface="+mj-ea"/>
                    <a:ea typeface="+mj-ea"/>
                  </a:rPr>
                  <a:t>(DFA is difficult)</a:t>
                </a:r>
                <a:endParaRPr kumimoji="1" lang="ko-Kore-KR" altLang="en-US" spc="1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AFB9FE-02DF-14F4-91BD-313B57722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600" y="4369340"/>
                <a:ext cx="2177143" cy="685893"/>
              </a:xfrm>
              <a:prstGeom prst="rect">
                <a:avLst/>
              </a:prstGeom>
              <a:blipFill>
                <a:blip r:embed="rId9"/>
                <a:stretch>
                  <a:fillRect l="-7514" t="-5556" r="-2312"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7B1149-4855-788A-6336-FDABC5BB711F}"/>
                  </a:ext>
                </a:extLst>
              </p:cNvPr>
              <p:cNvSpPr txBox="1"/>
              <p:nvPr/>
            </p:nvSpPr>
            <p:spPr>
              <a:xfrm>
                <a:off x="6871601" y="3078006"/>
                <a:ext cx="2177143" cy="685893"/>
              </a:xfrm>
              <a:prstGeom prst="rect">
                <a:avLst/>
              </a:prstGeom>
              <a:noFill/>
            </p:spPr>
            <p:txBody>
              <a:bodyPr wrap="square" bIns="4680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ore-KR" i="1" spc="100" smtClean="0"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DEFAULT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kumimoji="1" lang="en-US" altLang="ko-Kore-KR" b="0" i="0" spc="100" dirty="0" smtClean="0">
                              <a:latin typeface="+mj-ea"/>
                              <a:ea typeface="+mj-ea"/>
                            </a:rPr>
                            <m:t>CORE</m:t>
                          </m:r>
                          <m:r>
                            <m:rPr>
                              <m:nor/>
                            </m:rPr>
                            <a:rPr kumimoji="1" lang="en-US" altLang="ko-Kore-KR" spc="100" dirty="0">
                              <a:latin typeface="+mj-ea"/>
                              <a:ea typeface="+mj-ea"/>
                            </a:rPr>
                            <m:t> </m:t>
                          </m:r>
                        </m:e>
                        <m:sup>
                          <m:r>
                            <a:rPr kumimoji="1" lang="en-US" altLang="ko-Kore-KR" b="0" i="1" spc="100" smtClean="0">
                              <a:latin typeface="Cambria Math" panose="02040503050406030204" pitchFamily="18" charset="0"/>
                              <a:ea typeface="+mj-ea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en-US" altLang="ko-Kore-KR" spc="100" dirty="0">
                  <a:latin typeface="+mj-ea"/>
                  <a:ea typeface="+mj-ea"/>
                </a:endParaRPr>
              </a:p>
              <a:p>
                <a:pPr algn="ctr">
                  <a:spcBef>
                    <a:spcPts val="300"/>
                  </a:spcBef>
                </a:pPr>
                <a:r>
                  <a:rPr kumimoji="1" lang="en-US" altLang="ko-Kore-KR" spc="100" dirty="0">
                    <a:latin typeface="+mj-ea"/>
                    <a:ea typeface="+mj-ea"/>
                  </a:rPr>
                  <a:t>(DFA is easy)</a:t>
                </a:r>
                <a:endParaRPr kumimoji="1" lang="ko-Kore-KR" altLang="en-US" spc="1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7B1149-4855-788A-6336-FDABC5BB7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601" y="3078006"/>
                <a:ext cx="2177143" cy="685893"/>
              </a:xfrm>
              <a:prstGeom prst="rect">
                <a:avLst/>
              </a:prstGeom>
              <a:blipFill>
                <a:blip r:embed="rId10"/>
                <a:stretch>
                  <a:fillRect l="-5780" t="-5455" b="-1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F2E8277-C967-12BF-9FCD-05841023EEAF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10033000" y="2462431"/>
            <a:ext cx="6350" cy="630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AC388B4-0580-7E36-50EF-67AD64DC65D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10033000" y="3740421"/>
            <a:ext cx="6350" cy="648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73CC57A-15DF-74B7-BEEE-381B26B75427}"/>
              </a:ext>
            </a:extLst>
          </p:cNvPr>
          <p:cNvSpPr txBox="1"/>
          <p:nvPr/>
        </p:nvSpPr>
        <p:spPr>
          <a:xfrm>
            <a:off x="7874000" y="5549900"/>
            <a:ext cx="204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Decryption</a:t>
            </a:r>
            <a:endParaRPr kumimoji="1" lang="ko-Kore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226381-E4E3-9858-3DD3-59709B5AC0D4}"/>
              </a:ext>
            </a:extLst>
          </p:cNvPr>
          <p:cNvSpPr/>
          <p:nvPr/>
        </p:nvSpPr>
        <p:spPr>
          <a:xfrm>
            <a:off x="6546855" y="1562100"/>
            <a:ext cx="4546595" cy="3733800"/>
          </a:xfrm>
          <a:prstGeom prst="rect">
            <a:avLst/>
          </a:prstGeom>
          <a:noFill/>
          <a:ln cap="flat">
            <a:solidFill>
              <a:schemeClr val="tx1">
                <a:lumMod val="50000"/>
                <a:lumOff val="50000"/>
              </a:schemeClr>
            </a:solidFill>
            <a:prstDash val="lg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2531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</a:t>
            </a:r>
            <a:r>
              <a:rPr lang="ko-KR" altLang="en-US" dirty="0"/>
              <a:t>전체 구조</a:t>
            </a:r>
            <a:r>
              <a:rPr lang="en-US" altLang="ko-KR" dirty="0"/>
              <a:t> - LAYER, CORE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3BBF6-8341-FC00-1E12-D827B963D85C}"/>
              </a:ext>
            </a:extLst>
          </p:cNvPr>
          <p:cNvSpPr txBox="1"/>
          <p:nvPr/>
        </p:nvSpPr>
        <p:spPr>
          <a:xfrm>
            <a:off x="1080832" y="1241816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Plaintext</a:t>
            </a:r>
            <a:endParaRPr kumimoji="1" lang="ko-Kore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82D7FA38-DB22-5C67-7387-1E88F7706CC2}"/>
                  </a:ext>
                </a:extLst>
              </p:cNvPr>
              <p:cNvSpPr/>
              <p:nvPr/>
            </p:nvSpPr>
            <p:spPr>
              <a:xfrm>
                <a:off x="969709" y="2088405"/>
                <a:ext cx="2410277" cy="635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  <a:latin typeface="+mn-ea"/>
                  </a:rPr>
                  <a:t>SubCells</a:t>
                </a:r>
              </a:p>
              <a:p>
                <a:pPr algn="ctr"/>
                <a:r>
                  <a:rPr kumimoji="1" lang="en-US" altLang="ko-Kore-KR" sz="1600" dirty="0">
                    <a:solidFill>
                      <a:schemeClr val="tx1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037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𝐸𝐷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𝐶𝐹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265</m:t>
                    </m:r>
                  </m:oMath>
                </a14:m>
                <a:r>
                  <a:rPr kumimoji="1" lang="en-US" altLang="ko-Kore-KR" sz="16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kumimoji="1" lang="ko-Kore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0" name="모서리가 둥근 직사각형 9">
                <a:extLst>
                  <a:ext uri="{FF2B5EF4-FFF2-40B4-BE49-F238E27FC236}">
                    <a16:creationId xmlns:a16="http://schemas.microsoft.com/office/drawing/2014/main" id="{82D7FA38-DB22-5C67-7387-1E88F7706C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9" y="2088405"/>
                <a:ext cx="2410277" cy="635000"/>
              </a:xfrm>
              <a:prstGeom prst="roundRect">
                <a:avLst/>
              </a:prstGeom>
              <a:blipFill>
                <a:blip r:embed="rId2"/>
                <a:stretch>
                  <a:fillRect t="-1961"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D49E9F4-BDA9-1549-702D-C914E34E7C4F}"/>
              </a:ext>
            </a:extLst>
          </p:cNvPr>
          <p:cNvSpPr/>
          <p:nvPr/>
        </p:nvSpPr>
        <p:spPr>
          <a:xfrm>
            <a:off x="969709" y="3025359"/>
            <a:ext cx="2410277" cy="63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PermBits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6EEACE57-EE0A-5191-54A0-6397E80D4B5A}"/>
              </a:ext>
            </a:extLst>
          </p:cNvPr>
          <p:cNvSpPr/>
          <p:nvPr/>
        </p:nvSpPr>
        <p:spPr>
          <a:xfrm>
            <a:off x="969708" y="3962313"/>
            <a:ext cx="2410277" cy="63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AddRoundConstants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3DB80-AFAC-6B5F-B8C4-6E3B3F8F502C}"/>
              </a:ext>
            </a:extLst>
          </p:cNvPr>
          <p:cNvSpPr txBox="1"/>
          <p:nvPr/>
        </p:nvSpPr>
        <p:spPr>
          <a:xfrm>
            <a:off x="1080832" y="5822972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Ciphertext</a:t>
            </a:r>
            <a:endParaRPr kumimoji="1" lang="ko-Kore-KR" altLang="en-US" dirty="0">
              <a:latin typeface="+mn-ea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81BF922-36E7-B6DF-DF19-652FE539B6B9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174846" y="1611148"/>
            <a:ext cx="2" cy="477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EA7D05-DDC9-4D3D-501B-8FB324DC4FE0}"/>
              </a:ext>
            </a:extLst>
          </p:cNvPr>
          <p:cNvCxnSpPr>
            <a:stCxn id="10" idx="2"/>
            <a:endCxn id="19" idx="0"/>
          </p:cNvCxnSpPr>
          <p:nvPr/>
        </p:nvCxnSpPr>
        <p:spPr>
          <a:xfrm>
            <a:off x="2174848" y="2723405"/>
            <a:ext cx="0" cy="30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D1256D5-1A39-37DD-B8D1-AE1436140B65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2174847" y="3660359"/>
            <a:ext cx="1" cy="30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DDDC8BD-4774-31B0-7BC5-EE1B5BA0E17C}"/>
              </a:ext>
            </a:extLst>
          </p:cNvPr>
          <p:cNvSpPr txBox="1"/>
          <p:nvPr/>
        </p:nvSpPr>
        <p:spPr>
          <a:xfrm>
            <a:off x="3591580" y="1241816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Key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821BC9FC-5D33-D334-F2B4-696821FF9D6F}"/>
              </a:ext>
            </a:extLst>
          </p:cNvPr>
          <p:cNvSpPr/>
          <p:nvPr/>
        </p:nvSpPr>
        <p:spPr>
          <a:xfrm>
            <a:off x="3700210" y="3107909"/>
            <a:ext cx="1970768" cy="469900"/>
          </a:xfrm>
          <a:prstGeom prst="roundRect">
            <a:avLst/>
          </a:prstGeom>
          <a:solidFill>
            <a:srgbClr val="FFB393">
              <a:alpha val="463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+mn-ea"/>
              </a:rPr>
              <a:t>Key Schedule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F3A2A65-77DA-024D-E6A7-49DF9DBFD558}"/>
              </a:ext>
            </a:extLst>
          </p:cNvPr>
          <p:cNvSpPr/>
          <p:nvPr/>
        </p:nvSpPr>
        <p:spPr>
          <a:xfrm>
            <a:off x="3700210" y="4966271"/>
            <a:ext cx="1970768" cy="469900"/>
          </a:xfrm>
          <a:prstGeom prst="roundRect">
            <a:avLst/>
          </a:prstGeom>
          <a:solidFill>
            <a:srgbClr val="FFB393">
              <a:alpha val="463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AddRoundKey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B4353B-DC21-554C-029D-B5EA1F285317}"/>
                  </a:ext>
                </a:extLst>
              </p:cNvPr>
              <p:cNvSpPr txBox="1"/>
              <p:nvPr/>
            </p:nvSpPr>
            <p:spPr>
              <a:xfrm>
                <a:off x="1958615" y="4985777"/>
                <a:ext cx="4324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ko-Kore-KR" altLang="en-US" sz="280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1B4353B-DC21-554C-029D-B5EA1F285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615" y="4985777"/>
                <a:ext cx="432461" cy="430887"/>
              </a:xfrm>
              <a:prstGeom prst="rect">
                <a:avLst/>
              </a:prstGeom>
              <a:blipFill>
                <a:blip r:embed="rId3"/>
                <a:stretch>
                  <a:fillRect l="-28571" r="-25714" b="-2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123A2EE-14FC-3A0B-220E-4BA288DD6E74}"/>
              </a:ext>
            </a:extLst>
          </p:cNvPr>
          <p:cNvCxnSpPr>
            <a:cxnSpLocks/>
            <a:stCxn id="20" idx="2"/>
            <a:endCxn id="37" idx="0"/>
          </p:cNvCxnSpPr>
          <p:nvPr/>
        </p:nvCxnSpPr>
        <p:spPr>
          <a:xfrm flipH="1">
            <a:off x="2174846" y="4597313"/>
            <a:ext cx="1" cy="388464"/>
          </a:xfrm>
          <a:prstGeom prst="straightConnector1">
            <a:avLst/>
          </a:prstGeom>
          <a:ln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C52B521-C21B-D4B0-D97C-19FFFA947F27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2174845" y="5416664"/>
            <a:ext cx="1" cy="40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FB6BB7-9880-D506-4680-21731651D96A}"/>
              </a:ext>
            </a:extLst>
          </p:cNvPr>
          <p:cNvCxnSpPr>
            <a:stCxn id="33" idx="1"/>
            <a:endCxn id="37" idx="3"/>
          </p:cNvCxnSpPr>
          <p:nvPr/>
        </p:nvCxnSpPr>
        <p:spPr>
          <a:xfrm flipH="1">
            <a:off x="2391076" y="5201221"/>
            <a:ext cx="1309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D627CB2-7745-F68F-7D4A-04958912D107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>
            <a:off x="4685594" y="1611148"/>
            <a:ext cx="0" cy="149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17BA1B-9178-CB74-D26B-719E66E84217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4685594" y="3577809"/>
            <a:ext cx="0" cy="138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23545D0E-5B78-90B6-C68E-39031A024D03}"/>
              </a:ext>
            </a:extLst>
          </p:cNvPr>
          <p:cNvCxnSpPr>
            <a:stCxn id="37" idx="1"/>
            <a:endCxn id="10" idx="1"/>
          </p:cNvCxnSpPr>
          <p:nvPr/>
        </p:nvCxnSpPr>
        <p:spPr>
          <a:xfrm rot="10800000">
            <a:off x="969709" y="2405905"/>
            <a:ext cx="988906" cy="2795316"/>
          </a:xfrm>
          <a:prstGeom prst="bentConnector3">
            <a:avLst>
              <a:gd name="adj1" fmla="val 171917"/>
            </a:avLst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AB9A261-A41B-3FBD-8855-8D4FF79E00D4}"/>
              </a:ext>
            </a:extLst>
          </p:cNvPr>
          <p:cNvSpPr txBox="1"/>
          <p:nvPr/>
        </p:nvSpPr>
        <p:spPr>
          <a:xfrm>
            <a:off x="314669" y="4890533"/>
            <a:ext cx="104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latin typeface="AppleMyungjo" pitchFamily="2" charset="-127"/>
                <a:ea typeface="AppleMyungjo" pitchFamily="2" charset="-127"/>
              </a:rPr>
              <a:t>28 rounds</a:t>
            </a:r>
            <a:endParaRPr kumimoji="1" lang="ko-Kore-KR" altLang="en-US" sz="1400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6B4ED2-0ADE-8E9A-000C-8FFDB819F100}"/>
              </a:ext>
            </a:extLst>
          </p:cNvPr>
          <p:cNvSpPr txBox="1"/>
          <p:nvPr/>
        </p:nvSpPr>
        <p:spPr>
          <a:xfrm>
            <a:off x="1614742" y="6313478"/>
            <a:ext cx="286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DEFAULT-LAYER</a:t>
            </a:r>
            <a:endParaRPr kumimoji="1" lang="ko-Kore-KR" altLang="en-US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C17A07-FFCC-9514-411E-559739ABBC97}"/>
              </a:ext>
            </a:extLst>
          </p:cNvPr>
          <p:cNvSpPr txBox="1"/>
          <p:nvPr/>
        </p:nvSpPr>
        <p:spPr>
          <a:xfrm>
            <a:off x="7182387" y="1239057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Plaintext</a:t>
            </a:r>
            <a:endParaRPr kumimoji="1" lang="ko-Kore-KR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9B1940B7-E92A-83B3-37E5-DB9D4FBB492E}"/>
                  </a:ext>
                </a:extLst>
              </p:cNvPr>
              <p:cNvSpPr/>
              <p:nvPr/>
            </p:nvSpPr>
            <p:spPr>
              <a:xfrm>
                <a:off x="7071264" y="2085646"/>
                <a:ext cx="2410277" cy="63500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dirty="0">
                    <a:solidFill>
                      <a:schemeClr val="tx1"/>
                    </a:solidFill>
                    <a:latin typeface="+mn-ea"/>
                  </a:rPr>
                  <a:t>SubCells</a:t>
                </a:r>
              </a:p>
              <a:p>
                <a:pPr algn="ctr"/>
                <a:r>
                  <a:rPr kumimoji="1" lang="en-US" altLang="ko-Kore-KR" sz="1600" dirty="0">
                    <a:solidFill>
                      <a:schemeClr val="tx1"/>
                    </a:solidFill>
                    <a:latin typeface="+mn-ea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196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82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𝐴𝐸𝐷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043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kumimoji="1" lang="en-US" altLang="ko-Kore-KR" sz="1600" dirty="0">
                    <a:solidFill>
                      <a:schemeClr val="tx1"/>
                    </a:solidFill>
                    <a:latin typeface="+mn-ea"/>
                  </a:rPr>
                  <a:t>)</a:t>
                </a:r>
                <a:endParaRPr kumimoji="1" lang="ko-Kore-KR" altLang="en-US" sz="1600" dirty="0">
                  <a:solidFill>
                    <a:schemeClr val="tx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9B1940B7-E92A-83B3-37E5-DB9D4FBB4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264" y="2085646"/>
                <a:ext cx="2410277" cy="635000"/>
              </a:xfrm>
              <a:prstGeom prst="roundRect">
                <a:avLst/>
              </a:prstGeom>
              <a:blipFill>
                <a:blip r:embed="rId4"/>
                <a:stretch>
                  <a:fillRect t="-1961" b="-78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170FBD74-A592-26AA-7F56-11B85AB2B11F}"/>
              </a:ext>
            </a:extLst>
          </p:cNvPr>
          <p:cNvSpPr/>
          <p:nvPr/>
        </p:nvSpPr>
        <p:spPr>
          <a:xfrm>
            <a:off x="7071264" y="3022600"/>
            <a:ext cx="2410277" cy="63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PermBits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F80748BE-C20F-655C-5C1C-9AC11FBDFE29}"/>
              </a:ext>
            </a:extLst>
          </p:cNvPr>
          <p:cNvSpPr/>
          <p:nvPr/>
        </p:nvSpPr>
        <p:spPr>
          <a:xfrm>
            <a:off x="7071263" y="3959554"/>
            <a:ext cx="2410277" cy="63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AddRoundConstants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1DFA94-8259-19C2-BFFC-CF8D18288A4F}"/>
              </a:ext>
            </a:extLst>
          </p:cNvPr>
          <p:cNvSpPr txBox="1"/>
          <p:nvPr/>
        </p:nvSpPr>
        <p:spPr>
          <a:xfrm>
            <a:off x="7182387" y="5820213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Ciphertext</a:t>
            </a:r>
            <a:endParaRPr kumimoji="1" lang="ko-Kore-KR" altLang="en-US" dirty="0">
              <a:latin typeface="+mn-ea"/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2ED7461-1357-0980-9BF9-7D9D0D08B73D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>
            <a:off x="8276401" y="1608389"/>
            <a:ext cx="2" cy="477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6A0815A-2285-1F01-2276-425363E77D3B}"/>
              </a:ext>
            </a:extLst>
          </p:cNvPr>
          <p:cNvCxnSpPr>
            <a:stCxn id="68" idx="2"/>
            <a:endCxn id="69" idx="0"/>
          </p:cNvCxnSpPr>
          <p:nvPr/>
        </p:nvCxnSpPr>
        <p:spPr>
          <a:xfrm>
            <a:off x="8276403" y="2720646"/>
            <a:ext cx="0" cy="30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EE32EDB6-B6AB-A324-859C-9431CB9CD354}"/>
              </a:ext>
            </a:extLst>
          </p:cNvPr>
          <p:cNvCxnSpPr>
            <a:stCxn id="69" idx="2"/>
            <a:endCxn id="70" idx="0"/>
          </p:cNvCxnSpPr>
          <p:nvPr/>
        </p:nvCxnSpPr>
        <p:spPr>
          <a:xfrm flipH="1">
            <a:off x="8276402" y="3657600"/>
            <a:ext cx="1" cy="301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ED9E70A-4D37-FDFA-5873-657E5EE17B0C}"/>
              </a:ext>
            </a:extLst>
          </p:cNvPr>
          <p:cNvSpPr txBox="1"/>
          <p:nvPr/>
        </p:nvSpPr>
        <p:spPr>
          <a:xfrm>
            <a:off x="9693135" y="1239057"/>
            <a:ext cx="2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latin typeface="+mn-ea"/>
              </a:rPr>
              <a:t>Key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99DC428E-A8D1-4AE7-1E2F-364B7B814075}"/>
              </a:ext>
            </a:extLst>
          </p:cNvPr>
          <p:cNvSpPr/>
          <p:nvPr/>
        </p:nvSpPr>
        <p:spPr>
          <a:xfrm>
            <a:off x="9801765" y="3105150"/>
            <a:ext cx="1970768" cy="469900"/>
          </a:xfrm>
          <a:prstGeom prst="roundRect">
            <a:avLst/>
          </a:prstGeom>
          <a:solidFill>
            <a:srgbClr val="FFB393">
              <a:alpha val="463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+mn-ea"/>
              </a:rPr>
              <a:t>Key Schedule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19DBF2B1-9CF0-10E2-2039-80A27CA47406}"/>
              </a:ext>
            </a:extLst>
          </p:cNvPr>
          <p:cNvSpPr/>
          <p:nvPr/>
        </p:nvSpPr>
        <p:spPr>
          <a:xfrm>
            <a:off x="9801765" y="4963512"/>
            <a:ext cx="1970768" cy="469900"/>
          </a:xfrm>
          <a:prstGeom prst="roundRect">
            <a:avLst/>
          </a:prstGeom>
          <a:solidFill>
            <a:srgbClr val="FFB393">
              <a:alpha val="463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+mn-ea"/>
              </a:rPr>
              <a:t>AddRoundKey</a:t>
            </a:r>
            <a:endParaRPr kumimoji="1" lang="ko-Kore-KR" altLang="en-US" dirty="0">
              <a:solidFill>
                <a:schemeClr val="tx1"/>
              </a:solidFill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B8CF89-B740-E5DE-1BDE-2350EE901297}"/>
                  </a:ext>
                </a:extLst>
              </p:cNvPr>
              <p:cNvSpPr txBox="1"/>
              <p:nvPr/>
            </p:nvSpPr>
            <p:spPr>
              <a:xfrm>
                <a:off x="8060170" y="4983018"/>
                <a:ext cx="4324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ko-Kore-KR" altLang="en-US" sz="2800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B8CF89-B740-E5DE-1BDE-2350EE90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0170" y="4983018"/>
                <a:ext cx="432461" cy="430887"/>
              </a:xfrm>
              <a:prstGeom prst="rect">
                <a:avLst/>
              </a:prstGeom>
              <a:blipFill>
                <a:blip r:embed="rId5"/>
                <a:stretch>
                  <a:fillRect l="-25714" r="-25714" b="-2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E3EBE37-EE49-BF2F-7764-6FE57100E408}"/>
              </a:ext>
            </a:extLst>
          </p:cNvPr>
          <p:cNvCxnSpPr>
            <a:cxnSpLocks/>
            <a:stCxn id="70" idx="2"/>
            <a:endCxn id="78" idx="0"/>
          </p:cNvCxnSpPr>
          <p:nvPr/>
        </p:nvCxnSpPr>
        <p:spPr>
          <a:xfrm flipH="1">
            <a:off x="8276401" y="4594554"/>
            <a:ext cx="1" cy="388464"/>
          </a:xfrm>
          <a:prstGeom prst="straightConnector1">
            <a:avLst/>
          </a:prstGeom>
          <a:ln>
            <a:solidFill>
              <a:schemeClr val="tx1">
                <a:alpha val="9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0747334-7E62-A226-FB9B-DFBD6265E51F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8276400" y="5413905"/>
            <a:ext cx="1" cy="402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C0B20FF-1CCF-8109-1751-DE47097DCE0B}"/>
              </a:ext>
            </a:extLst>
          </p:cNvPr>
          <p:cNvCxnSpPr>
            <a:stCxn id="77" idx="1"/>
            <a:endCxn id="78" idx="3"/>
          </p:cNvCxnSpPr>
          <p:nvPr/>
        </p:nvCxnSpPr>
        <p:spPr>
          <a:xfrm flipH="1">
            <a:off x="8492631" y="5198462"/>
            <a:ext cx="13091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EC0CF4F-DEB1-F47B-E981-031F0D41443D}"/>
              </a:ext>
            </a:extLst>
          </p:cNvPr>
          <p:cNvCxnSpPr>
            <a:stCxn id="75" idx="2"/>
            <a:endCxn id="76" idx="0"/>
          </p:cNvCxnSpPr>
          <p:nvPr/>
        </p:nvCxnSpPr>
        <p:spPr>
          <a:xfrm>
            <a:off x="10787149" y="1608389"/>
            <a:ext cx="0" cy="1496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8591B77-1C14-44B7-540A-99D8B2B10AB1}"/>
              </a:ext>
            </a:extLst>
          </p:cNvPr>
          <p:cNvCxnSpPr>
            <a:stCxn id="76" idx="2"/>
            <a:endCxn id="77" idx="0"/>
          </p:cNvCxnSpPr>
          <p:nvPr/>
        </p:nvCxnSpPr>
        <p:spPr>
          <a:xfrm>
            <a:off x="10787149" y="3575050"/>
            <a:ext cx="0" cy="1388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[E] 83">
            <a:extLst>
              <a:ext uri="{FF2B5EF4-FFF2-40B4-BE49-F238E27FC236}">
                <a16:creationId xmlns:a16="http://schemas.microsoft.com/office/drawing/2014/main" id="{B1A11E41-72F5-00C8-6795-E714D683C229}"/>
              </a:ext>
            </a:extLst>
          </p:cNvPr>
          <p:cNvCxnSpPr>
            <a:stCxn id="78" idx="1"/>
            <a:endCxn id="68" idx="1"/>
          </p:cNvCxnSpPr>
          <p:nvPr/>
        </p:nvCxnSpPr>
        <p:spPr>
          <a:xfrm rot="10800000">
            <a:off x="7071264" y="2403146"/>
            <a:ext cx="988906" cy="2795316"/>
          </a:xfrm>
          <a:prstGeom prst="bentConnector3">
            <a:avLst>
              <a:gd name="adj1" fmla="val 171917"/>
            </a:avLst>
          </a:prstGeom>
          <a:ln>
            <a:solidFill>
              <a:schemeClr val="tx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060791A-F19A-429E-CEB5-BF32F2B4AFA3}"/>
              </a:ext>
            </a:extLst>
          </p:cNvPr>
          <p:cNvSpPr txBox="1"/>
          <p:nvPr/>
        </p:nvSpPr>
        <p:spPr>
          <a:xfrm>
            <a:off x="6416224" y="4887774"/>
            <a:ext cx="1047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400" dirty="0">
                <a:latin typeface="AppleMyungjo" pitchFamily="2" charset="-127"/>
                <a:ea typeface="AppleMyungjo" pitchFamily="2" charset="-127"/>
              </a:rPr>
              <a:t>24 rounds</a:t>
            </a:r>
            <a:endParaRPr kumimoji="1" lang="ko-Kore-KR" altLang="en-US" sz="1400" dirty="0">
              <a:latin typeface="AppleMyungjo" pitchFamily="2" charset="-127"/>
              <a:ea typeface="AppleMyungjo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0263E27-55C4-925C-2DF5-CC2C1D9DBD13}"/>
              </a:ext>
            </a:extLst>
          </p:cNvPr>
          <p:cNvSpPr txBox="1"/>
          <p:nvPr/>
        </p:nvSpPr>
        <p:spPr>
          <a:xfrm>
            <a:off x="7716297" y="6310719"/>
            <a:ext cx="286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DEFAULT-CORE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633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</a:t>
            </a:r>
            <a:r>
              <a:rPr lang="ko-KR" altLang="en-US" dirty="0"/>
              <a:t>구조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SubCells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/>
                  <a:t>DEFAULT-LAYER</a:t>
                </a:r>
              </a:p>
              <a:p>
                <a:pPr lvl="1"/>
                <a:r>
                  <a:rPr lang="en-US" altLang="ko-KR" dirty="0"/>
                  <a:t>4-bit LS </a:t>
                </a:r>
                <a:r>
                  <a:rPr lang="en-US" altLang="ko-KR" dirty="0" err="1"/>
                  <a:t>Sbox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 </a:t>
                </a:r>
                <a:r>
                  <a:rPr lang="en-US" altLang="ko-KR" dirty="0"/>
                  <a:t>(S = 037ED4A9CF18B265)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∈{0, …, 31}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DEFAULT-CORE</a:t>
                </a:r>
              </a:p>
              <a:p>
                <a:pPr lvl="1"/>
                <a:r>
                  <a:rPr lang="en-US" altLang="ko-KR" dirty="0"/>
                  <a:t>4-bit </a:t>
                </a:r>
                <a:r>
                  <a:rPr lang="en-US" altLang="ko-KR" dirty="0" err="1"/>
                  <a:t>non_LS</a:t>
                </a:r>
                <a:r>
                  <a:rPr lang="en-US" altLang="ko-KR" dirty="0"/>
                  <a:t> </a:t>
                </a:r>
                <a:r>
                  <a:rPr lang="en-US" altLang="ko-KR" dirty="0" err="1"/>
                  <a:t>Sbox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사용 </a:t>
                </a:r>
                <a:r>
                  <a:rPr lang="en-US" altLang="ko-KR" dirty="0"/>
                  <a:t>(S = 196F7C82AED043B5)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∈{0, …, 31}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LS </a:t>
                </a:r>
                <a:r>
                  <a:rPr lang="en-US" altLang="ko-KR" dirty="0" err="1"/>
                  <a:t>Sbox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통해 </a:t>
                </a:r>
                <a:r>
                  <a:rPr lang="en-US" altLang="ko-KR" dirty="0"/>
                  <a:t>DFA </a:t>
                </a:r>
                <a:r>
                  <a:rPr lang="ko-KR" altLang="en-US" dirty="0"/>
                  <a:t>공격에 내성을 가짐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97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</a:t>
            </a:r>
            <a:r>
              <a:rPr lang="ko-KR" altLang="en-US" dirty="0"/>
              <a:t>구조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Permutation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Permutation</a:t>
                </a:r>
                <a:r>
                  <a:rPr lang="ko-KR" altLang="en-US" dirty="0"/>
                  <a:t>에 사용되는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b>
                    </m:sSub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GIFT-128</a:t>
                </a:r>
                <a:r>
                  <a:rPr lang="ko-KR" altLang="en-US" dirty="0"/>
                  <a:t>과 같음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CF2A5FF-D4B7-B94E-D454-2D66AF8DA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399" y="2025160"/>
            <a:ext cx="5103905" cy="3997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FB10FD-4850-656B-DEBE-17FD65731F1B}"/>
                  </a:ext>
                </a:extLst>
              </p:cNvPr>
              <p:cNvSpPr txBox="1"/>
              <p:nvPr/>
            </p:nvSpPr>
            <p:spPr>
              <a:xfrm>
                <a:off x="587828" y="2438818"/>
                <a:ext cx="4615180" cy="303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b>
                      </m:sSub>
                      <m:d>
                        <m:d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sub>
                          </m:s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∈{0, …, 127}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FB10FD-4850-656B-DEBE-17FD6573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8" y="2438818"/>
                <a:ext cx="4615180" cy="303673"/>
              </a:xfrm>
              <a:prstGeom prst="rect">
                <a:avLst/>
              </a:prstGeom>
              <a:blipFill>
                <a:blip r:embed="rId4"/>
                <a:stretch>
                  <a:fillRect t="-8000" b="-24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7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DEFAULT </a:t>
            </a:r>
            <a:r>
              <a:rPr lang="ko-KR" altLang="en-US" dirty="0"/>
              <a:t>구조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AddRoundConstant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Round Constants</a:t>
                </a:r>
                <a:r>
                  <a:rPr lang="ko-KR" altLang="en-US" dirty="0"/>
                  <a:t>도 </a:t>
                </a:r>
                <a:r>
                  <a:rPr lang="en-US" altLang="ko-KR" dirty="0"/>
                  <a:t>GIFT-128</a:t>
                </a:r>
                <a:r>
                  <a:rPr lang="ko-KR" altLang="en-US" dirty="0"/>
                  <a:t>과 같음</a:t>
                </a:r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A single bit “1” and a 6-bit Round Constant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are XORed		into the cipher state at bit position 127, 23, 19, 15, 11, 7 and 3.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7D05905A-E9E4-0864-924E-A887EB2B5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265" y="5106216"/>
            <a:ext cx="8820555" cy="119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954ED4-7F82-8D25-88EE-43C8F2DCD2DA}"/>
                  </a:ext>
                </a:extLst>
              </p:cNvPr>
              <p:cNvSpPr txBox="1"/>
              <p:nvPr/>
            </p:nvSpPr>
            <p:spPr>
              <a:xfrm>
                <a:off x="2372179" y="3404413"/>
                <a:ext cx="7210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127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⊕1</m:t>
                    </m:r>
                  </m:oMath>
                </a14:m>
                <a:r>
                  <a:rPr kumimoji="1" lang="en-US" altLang="ko-Kore-KR" dirty="0"/>
                  <a:t>,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,	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954ED4-7F82-8D25-88EE-43C8F2DC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79" y="3404413"/>
                <a:ext cx="7210500" cy="276999"/>
              </a:xfrm>
              <a:prstGeom prst="rect">
                <a:avLst/>
              </a:prstGeom>
              <a:blipFill>
                <a:blip r:embed="rId4"/>
                <a:stretch>
                  <a:fillRect l="-703" t="-21739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FE643-71EE-7010-2206-C55B9E14EAA2}"/>
                  </a:ext>
                </a:extLst>
              </p:cNvPr>
              <p:cNvSpPr txBox="1"/>
              <p:nvPr/>
            </p:nvSpPr>
            <p:spPr>
              <a:xfrm>
                <a:off x="1050017" y="4248226"/>
                <a:ext cx="1009196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, 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,	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kumimoji="1" lang="en-US" altLang="ko-Kore-KR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1FE643-71EE-7010-2206-C55B9E14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17" y="4248226"/>
                <a:ext cx="10091965" cy="276999"/>
              </a:xfrm>
              <a:prstGeom prst="rect">
                <a:avLst/>
              </a:prstGeom>
              <a:blipFill>
                <a:blip r:embed="rId5"/>
                <a:stretch>
                  <a:fillRect l="-503" t="-26087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52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DEFUALT </a:t>
            </a:r>
            <a:r>
              <a:rPr lang="ko-KR" altLang="en-US" dirty="0"/>
              <a:t>구조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KeySchedule</a:t>
                </a:r>
              </a:p>
              <a:p>
                <a:pPr lvl="1"/>
                <a:r>
                  <a:rPr lang="en-US" altLang="ko-KR" dirty="0"/>
                  <a:t>128-bit master key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dirty="0" err="1"/>
                  <a:t>를</a:t>
                </a:r>
                <a:r>
                  <a:rPr lang="ko-KR" altLang="en-US" dirty="0"/>
                  <a:t> 사용하여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128-bit subkey </a:t>
                </a:r>
                <a:r>
                  <a:rPr lang="ko-KR" altLang="en-US" dirty="0"/>
                  <a:t>생성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1"/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kumimoji="1" lang="en-US" altLang="ko-Kore-KR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′(</m:t>
                    </m:r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))))  for 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∈ {0, 1, 2}</m:t>
                    </m:r>
                  </m:oMath>
                </a14:m>
                <a:r>
                  <a:rPr kumimoji="1" lang="en-US" altLang="ko-Kore-KR" dirty="0"/>
                  <a:t> </a:t>
                </a:r>
              </a:p>
              <a:p>
                <a:pPr lvl="1"/>
                <a:endParaRPr kumimoji="1" lang="en-US" altLang="ko-Kore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ko-KR" altLang="en-US" dirty="0"/>
                  <a:t>은 라운드 함수</a:t>
                </a:r>
                <a:r>
                  <a:rPr kumimoji="1" lang="en-US" altLang="ko-KR" dirty="0"/>
                  <a:t>(no </a:t>
                </a:r>
                <a:r>
                  <a:rPr kumimoji="1" lang="en-US" altLang="ko-KR" dirty="0" err="1"/>
                  <a:t>AddRoundKey</a:t>
                </a:r>
                <a:r>
                  <a:rPr kumimoji="1" lang="en-US" altLang="ko-KR" dirty="0"/>
                  <a:t>, changed </a:t>
                </a:r>
                <a:r>
                  <a:rPr kumimoji="1" lang="en-US" altLang="ko-KR" dirty="0" err="1"/>
                  <a:t>AddRoundConstant</a:t>
                </a:r>
                <a:r>
                  <a:rPr kumimoji="1" lang="en-US" altLang="ko-KR" dirty="0"/>
                  <a:t>)</a:t>
                </a:r>
                <a:endParaRPr kumimoji="1" lang="en-US" altLang="ko-Kore-KR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𝑆𝑢𝑏𝐶𝑒𝑙𝑙𝑠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𝑃𝑒𝑟𝑚𝑢𝑡𝑎𝑡𝑖𝑜𝑛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→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[127]</m:t>
                    </m:r>
                  </m:oMath>
                </a14:m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i="1" dirty="0" smtClean="0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</a:t>
                </a:r>
                <a:endParaRPr kumimoji="1" lang="ko-Kore-KR" altLang="en-US" dirty="0"/>
              </a:p>
              <a:p>
                <a:pPr lvl="1"/>
                <a:endParaRPr kumimoji="1" lang="en-US" altLang="ko-Kore-KR" dirty="0"/>
              </a:p>
              <a:p>
                <a:r>
                  <a:rPr kumimoji="1" lang="en-US" altLang="ko-Kore-KR" dirty="0" err="1"/>
                  <a:t>AddRoundKey</a:t>
                </a:r>
                <a:endParaRPr kumimoji="1" lang="en-US" altLang="ko-Kore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⨁ </m:t>
                    </m:r>
                    <m:sSubSup>
                      <m:sSubSup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∈{0, …, 127}</m:t>
                    </m:r>
                  </m:oMath>
                </a14:m>
                <a:endParaRPr kumimoji="1" lang="ko-Kore-KR" altLang="en-US" dirty="0"/>
              </a:p>
              <a:p>
                <a:pPr lvl="1"/>
                <a:endParaRPr lang="ko-KR" altLang="en-US" dirty="0"/>
              </a:p>
              <a:p>
                <a:pPr lvl="2"/>
                <a:endParaRPr lang="ko-KR" altLang="en-US" dirty="0"/>
              </a:p>
              <a:p>
                <a:pPr lvl="2"/>
                <a:endParaRPr lang="ko-KR" altLang="en-US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504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F1C892-FB43-5161-9ACC-E04D1BE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708F1-FC51-1167-0067-629CBE9FD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5" y="971395"/>
            <a:ext cx="11369675" cy="4915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C3DB32-4378-0CED-D20E-A13FA52F3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9" y="5886604"/>
            <a:ext cx="11317421" cy="7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4804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439</Words>
  <Application>Microsoft Office PowerPoint</Application>
  <PresentationFormat>와이드스크린</PresentationFormat>
  <Paragraphs>97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AppleMyungjo</vt:lpstr>
      <vt:lpstr>맑은 고딕</vt:lpstr>
      <vt:lpstr>Arial</vt:lpstr>
      <vt:lpstr>Cambria Math</vt:lpstr>
      <vt:lpstr>CryptoCraft 테마</vt:lpstr>
      <vt:lpstr>제목 테마</vt:lpstr>
      <vt:lpstr>DEFAULT</vt:lpstr>
      <vt:lpstr>DEFAULT 개요</vt:lpstr>
      <vt:lpstr>DEFAULT 전체 구조</vt:lpstr>
      <vt:lpstr>DEFAULT 전체 구조 - LAYER, CORE</vt:lpstr>
      <vt:lpstr>DEFAULT 구조 - SubCells</vt:lpstr>
      <vt:lpstr>DEFAULT 구조 - Permutation</vt:lpstr>
      <vt:lpstr>DEFAULT 구조 - AddRoundConstant</vt:lpstr>
      <vt:lpstr>DEFUALT 구조 - Key</vt:lpstr>
      <vt:lpstr>구현</vt:lpstr>
      <vt:lpstr>구현</vt:lpstr>
      <vt:lpstr>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 민호</cp:lastModifiedBy>
  <cp:revision>127</cp:revision>
  <dcterms:created xsi:type="dcterms:W3CDTF">2019-03-05T04:29:07Z</dcterms:created>
  <dcterms:modified xsi:type="dcterms:W3CDTF">2023-06-18T23:44:49Z</dcterms:modified>
</cp:coreProperties>
</file>