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89" r:id="rId4"/>
    <p:sldId id="300" r:id="rId5"/>
    <p:sldId id="301" r:id="rId6"/>
    <p:sldId id="446" r:id="rId7"/>
    <p:sldId id="506" r:id="rId8"/>
    <p:sldId id="443" r:id="rId9"/>
    <p:sldId id="494" r:id="rId10"/>
    <p:sldId id="491" r:id="rId11"/>
    <p:sldId id="508" r:id="rId12"/>
    <p:sldId id="260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나눔스퀘어_ac" panose="020B0600000101010101" pitchFamily="34" charset="-127"/>
      <p:regular r:id="rId17"/>
      <p:bold r:id="rId18"/>
      <p:italic r:id="rId19"/>
      <p:boldItalic r:id="rId20"/>
    </p:embeddedFont>
    <p:embeddedFont>
      <p:font typeface="나눔스퀘어_ac ExtraBold" panose="020B0600000101010101" pitchFamily="34" charset="-127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NanumSquare_ac" panose="020B0600000101010101" pitchFamily="34" charset="-127"/>
      <p:regular r:id="rId26"/>
    </p:embeddedFont>
    <p:embeddedFont>
      <p:font typeface="NanumSquare_ac Bold" panose="020B0600000101010101" pitchFamily="34" charset="-127"/>
      <p:bold r:id="rId27"/>
    </p:embeddedFont>
    <p:embeddedFont>
      <p:font typeface="NanumSquare_ac ExtraBold" panose="020B0600000101010101" pitchFamily="34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 autoAdjust="0"/>
    <p:restoredTop sz="87465" autoAdjust="0"/>
  </p:normalViewPr>
  <p:slideViewPr>
    <p:cSldViewPr snapToGrid="0">
      <p:cViewPr varScale="1">
        <p:scale>
          <a:sx n="107" d="100"/>
          <a:sy n="10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8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3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3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368a767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368a7673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27368a7673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01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368a767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368a7673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27368a7673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37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368a767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368a7673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27368a7673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84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2_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671B26A-2EA1-4BBF-A3FF-D6288133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2B28-D290-2A4B-A90A-47EAEF72A8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9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2023. 6. 29.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sgNLlVvol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4" y="1599540"/>
            <a:ext cx="8403773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sz="3600" dirty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핵심 연산의 양자회로 최적 구현 제안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https://youtu.be/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dsgNLlVvolg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Encryption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814621-465F-B339-E351-C04AB834D2FF}"/>
                  </a:ext>
                </a:extLst>
              </p:cNvPr>
              <p:cNvSpPr txBox="1"/>
              <p:nvPr/>
            </p:nvSpPr>
            <p:spPr>
              <a:xfrm>
                <a:off x="175552" y="1200274"/>
                <a:ext cx="10374956" cy="1405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Classical</a:t>
                </a:r>
                <a:r>
                  <a:rPr kumimoji="1" lang="en-US" altLang="ko-Kore-KR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– Quantum </a:t>
                </a:r>
                <a:r>
                  <a:rPr kumimoji="1" lang="ko-Kore-KR" altLang="en-US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구현</a:t>
                </a:r>
                <a:r>
                  <a:rPr kumimoji="1" lang="en-US" altLang="ko-Kore-KR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</a:t>
                </a:r>
                <a:r>
                  <a:rPr kumimoji="1" lang="en-US" altLang="ko-KR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(Naïve, out-of-place)</a:t>
                </a:r>
              </a:p>
              <a:p>
                <a:pPr marL="742950" lvl="1" indent="-28575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ko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행렬</a:t>
                </a:r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" sz="2800" b="0" i="0" dirty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(</a:t>
                </a:r>
                <a:r>
                  <a:rPr lang="en-US" altLang="ko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Generator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lang="ko" altLang="en-US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고전 상태</a:t>
                </a:r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</a:t>
                </a:r>
                <a:r>
                  <a:rPr lang="ko" altLang="en-US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벡터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(</a:t>
                </a:r>
                <a:r>
                  <a:rPr lang="en-US" altLang="ko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message</a:t>
                </a:r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lang="ko" altLang="en-US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만이 양자 상태</a:t>
                </a:r>
                <a:endParaRPr lang="en-US" altLang="ko" sz="2400" dirty="0">
                  <a:solidFill>
                    <a:schemeClr val="tx1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결과 값을 위한 큐비트 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Vector 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할당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후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Generator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비트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값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</a:t>
                </a:r>
                <a:r>
                  <a:rPr kumimoji="1" lang="en-US" altLang="ko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1)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에 맞춰 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CNOT</a:t>
                </a:r>
                <a:endParaRPr kumimoji="1" lang="ko-Kore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814621-465F-B339-E351-C04AB83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2" y="1200274"/>
                <a:ext cx="10374956" cy="1405834"/>
              </a:xfrm>
              <a:prstGeom prst="rect">
                <a:avLst/>
              </a:prstGeom>
              <a:blipFill>
                <a:blip r:embed="rId2"/>
                <a:stretch>
                  <a:fillRect l="-733" t="-3571" b="-98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8C4E6AA-3077-25EF-258B-58CE0B0A29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716969"/>
                  </p:ext>
                </p:extLst>
              </p:nvPr>
            </p:nvGraphicFramePr>
            <p:xfrm>
              <a:off x="1437640" y="4237601"/>
              <a:ext cx="931672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4393">
                      <a:extLst>
                        <a:ext uri="{9D8B030D-6E8A-4147-A177-3AD203B41FA5}">
                          <a16:colId xmlns:a16="http://schemas.microsoft.com/office/drawing/2014/main" val="4155497221"/>
                        </a:ext>
                      </a:extLst>
                    </a:gridCol>
                    <a:gridCol w="1417447">
                      <a:extLst>
                        <a:ext uri="{9D8B030D-6E8A-4147-A177-3AD203B41FA5}">
                          <a16:colId xmlns:a16="http://schemas.microsoft.com/office/drawing/2014/main" val="2638702582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1035755998"/>
                        </a:ext>
                      </a:extLst>
                    </a:gridCol>
                    <a:gridCol w="1560576">
                      <a:extLst>
                        <a:ext uri="{9D8B030D-6E8A-4147-A177-3AD203B41FA5}">
                          <a16:colId xmlns:a16="http://schemas.microsoft.com/office/drawing/2014/main" val="1225664742"/>
                        </a:ext>
                      </a:extLst>
                    </a:gridCol>
                    <a:gridCol w="1863344">
                      <a:extLst>
                        <a:ext uri="{9D8B030D-6E8A-4147-A177-3AD203B41FA5}">
                          <a16:colId xmlns:a16="http://schemas.microsoft.com/office/drawing/2014/main" val="28883297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Method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CNOT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Toffoli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3021987"/>
                      </a:ext>
                    </a:extLst>
                  </a:tr>
                  <a:tr h="424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C-Q </a:t>
                          </a:r>
                        </a:p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(Naïve, out-of-place)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36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78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solidFill>
                                <a:schemeClr val="accent1"/>
                              </a:solidFill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19</a:t>
                          </a:r>
                          <a:endParaRPr lang="ko-Kore-KR" altLang="en-US" sz="2200" b="1" i="0" dirty="0">
                            <a:solidFill>
                              <a:schemeClr val="accent1"/>
                            </a:solidFill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3245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8C4E6AA-3077-25EF-258B-58CE0B0A29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716969"/>
                  </p:ext>
                </p:extLst>
              </p:nvPr>
            </p:nvGraphicFramePr>
            <p:xfrm>
              <a:off x="1437640" y="4237601"/>
              <a:ext cx="931672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4393">
                      <a:extLst>
                        <a:ext uri="{9D8B030D-6E8A-4147-A177-3AD203B41FA5}">
                          <a16:colId xmlns:a16="http://schemas.microsoft.com/office/drawing/2014/main" val="4155497221"/>
                        </a:ext>
                      </a:extLst>
                    </a:gridCol>
                    <a:gridCol w="1417447">
                      <a:extLst>
                        <a:ext uri="{9D8B030D-6E8A-4147-A177-3AD203B41FA5}">
                          <a16:colId xmlns:a16="http://schemas.microsoft.com/office/drawing/2014/main" val="2638702582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1035755998"/>
                        </a:ext>
                      </a:extLst>
                    </a:gridCol>
                    <a:gridCol w="1560576">
                      <a:extLst>
                        <a:ext uri="{9D8B030D-6E8A-4147-A177-3AD203B41FA5}">
                          <a16:colId xmlns:a16="http://schemas.microsoft.com/office/drawing/2014/main" val="1225664742"/>
                        </a:ext>
                      </a:extLst>
                    </a:gridCol>
                    <a:gridCol w="1863344">
                      <a:extLst>
                        <a:ext uri="{9D8B030D-6E8A-4147-A177-3AD203B41FA5}">
                          <a16:colId xmlns:a16="http://schemas.microsoft.com/office/drawing/2014/main" val="288832975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Method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CNOT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Toffoli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302198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C-Q </a:t>
                          </a:r>
                        </a:p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(Naïve, out-of-place)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36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78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8049" t="-60656" r="-121951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solidFill>
                                <a:schemeClr val="accent1"/>
                              </a:solidFill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19</a:t>
                          </a:r>
                          <a:endParaRPr lang="ko-Kore-KR" altLang="en-US" sz="2200" b="1" i="0" dirty="0">
                            <a:solidFill>
                              <a:schemeClr val="accent1"/>
                            </a:solidFill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32455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699E1F-062A-0566-1F82-1F22BE638FE3}"/>
              </a:ext>
            </a:extLst>
          </p:cNvPr>
          <p:cNvSpPr txBox="1"/>
          <p:nvPr/>
        </p:nvSpPr>
        <p:spPr>
          <a:xfrm>
            <a:off x="175552" y="2726345"/>
            <a:ext cx="743504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Encryption (Matrix X Vector) </a:t>
            </a:r>
            <a:r>
              <a:rPr kumimoji="1" lang="ko-KR" altLang="en-US" sz="24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자원 비교</a:t>
            </a:r>
            <a:endParaRPr kumimoji="1" lang="en-US" altLang="ko-KR" sz="24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12 x 24 </a:t>
            </a:r>
            <a:r>
              <a:rPr kumimoji="1" lang="ko-Kore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행렬</a:t>
            </a:r>
            <a:r>
              <a:rPr kumimoji="1" lang="en-US" altLang="ko-Kore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대상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, 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확장 가능하며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실제 행렬은 매우 큼</a:t>
            </a:r>
            <a:endParaRPr kumimoji="1" lang="en-US" altLang="ko-KR" sz="1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아래는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작은 행렬 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(12</a:t>
            </a:r>
            <a:r>
              <a:rPr kumimoji="1" lang="en-US" altLang="ko-Kore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x 24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대한 예외적인 결과</a:t>
            </a:r>
            <a:endParaRPr kumimoji="1"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0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Encryption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5">
                <a:extLst>
                  <a:ext uri="{FF2B5EF4-FFF2-40B4-BE49-F238E27FC236}">
                    <a16:creationId xmlns:a16="http://schemas.microsoft.com/office/drawing/2014/main" id="{571A00F5-F847-6096-0AF8-61D7BE1DC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981432"/>
                  </p:ext>
                </p:extLst>
              </p:nvPr>
            </p:nvGraphicFramePr>
            <p:xfrm>
              <a:off x="794962" y="2019619"/>
              <a:ext cx="10985158" cy="22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0269">
                      <a:extLst>
                        <a:ext uri="{9D8B030D-6E8A-4147-A177-3AD203B41FA5}">
                          <a16:colId xmlns:a16="http://schemas.microsoft.com/office/drawing/2014/main" val="1830733937"/>
                        </a:ext>
                      </a:extLst>
                    </a:gridCol>
                    <a:gridCol w="2696669">
                      <a:extLst>
                        <a:ext uri="{9D8B030D-6E8A-4147-A177-3AD203B41FA5}">
                          <a16:colId xmlns:a16="http://schemas.microsoft.com/office/drawing/2014/main" val="3873269207"/>
                        </a:ext>
                      </a:extLst>
                    </a:gridCol>
                    <a:gridCol w="1124188">
                      <a:extLst>
                        <a:ext uri="{9D8B030D-6E8A-4147-A177-3AD203B41FA5}">
                          <a16:colId xmlns:a16="http://schemas.microsoft.com/office/drawing/2014/main" val="703694978"/>
                        </a:ext>
                      </a:extLst>
                    </a:gridCol>
                    <a:gridCol w="1710419">
                      <a:extLst>
                        <a:ext uri="{9D8B030D-6E8A-4147-A177-3AD203B41FA5}">
                          <a16:colId xmlns:a16="http://schemas.microsoft.com/office/drawing/2014/main" val="2890938066"/>
                        </a:ext>
                      </a:extLst>
                    </a:gridCol>
                    <a:gridCol w="1179362">
                      <a:extLst>
                        <a:ext uri="{9D8B030D-6E8A-4147-A177-3AD203B41FA5}">
                          <a16:colId xmlns:a16="http://schemas.microsoft.com/office/drawing/2014/main" val="3264205585"/>
                        </a:ext>
                      </a:extLst>
                    </a:gridCol>
                    <a:gridCol w="1117290">
                      <a:extLst>
                        <a:ext uri="{9D8B030D-6E8A-4147-A177-3AD203B41FA5}">
                          <a16:colId xmlns:a16="http://schemas.microsoft.com/office/drawing/2014/main" val="3191435331"/>
                        </a:ext>
                      </a:extLst>
                    </a:gridCol>
                    <a:gridCol w="1406961">
                      <a:extLst>
                        <a:ext uri="{9D8B030D-6E8A-4147-A177-3AD203B41FA5}">
                          <a16:colId xmlns:a16="http://schemas.microsoft.com/office/drawing/2014/main" val="2165170384"/>
                        </a:ext>
                      </a:extLst>
                    </a:gridCol>
                  </a:tblGrid>
                  <a:tr h="619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STEP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Arithmetic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Clifford gates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 gates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T-depth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9025600"/>
                      </a:ext>
                    </a:extLst>
                  </a:tr>
                  <a:tr h="7291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Generation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174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939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378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40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377033"/>
                      </a:ext>
                    </a:extLst>
                  </a:tr>
                  <a:tr h="7291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700" b="0" i="0" dirty="0" err="1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</a:t>
                          </a:r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coding</a:t>
                          </a:r>
                          <a:endParaRPr lang="en" altLang="ko-KR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Multiplication,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(Matrix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ore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Vector)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Multiplication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234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1968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756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72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4286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5">
                <a:extLst>
                  <a:ext uri="{FF2B5EF4-FFF2-40B4-BE49-F238E27FC236}">
                    <a16:creationId xmlns:a16="http://schemas.microsoft.com/office/drawing/2014/main" id="{571A00F5-F847-6096-0AF8-61D7BE1DC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981432"/>
                  </p:ext>
                </p:extLst>
              </p:nvPr>
            </p:nvGraphicFramePr>
            <p:xfrm>
              <a:off x="794962" y="2019619"/>
              <a:ext cx="10985158" cy="22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0269">
                      <a:extLst>
                        <a:ext uri="{9D8B030D-6E8A-4147-A177-3AD203B41FA5}">
                          <a16:colId xmlns:a16="http://schemas.microsoft.com/office/drawing/2014/main" val="1830733937"/>
                        </a:ext>
                      </a:extLst>
                    </a:gridCol>
                    <a:gridCol w="2696669">
                      <a:extLst>
                        <a:ext uri="{9D8B030D-6E8A-4147-A177-3AD203B41FA5}">
                          <a16:colId xmlns:a16="http://schemas.microsoft.com/office/drawing/2014/main" val="3873269207"/>
                        </a:ext>
                      </a:extLst>
                    </a:gridCol>
                    <a:gridCol w="1124188">
                      <a:extLst>
                        <a:ext uri="{9D8B030D-6E8A-4147-A177-3AD203B41FA5}">
                          <a16:colId xmlns:a16="http://schemas.microsoft.com/office/drawing/2014/main" val="703694978"/>
                        </a:ext>
                      </a:extLst>
                    </a:gridCol>
                    <a:gridCol w="1710419">
                      <a:extLst>
                        <a:ext uri="{9D8B030D-6E8A-4147-A177-3AD203B41FA5}">
                          <a16:colId xmlns:a16="http://schemas.microsoft.com/office/drawing/2014/main" val="2890938066"/>
                        </a:ext>
                      </a:extLst>
                    </a:gridCol>
                    <a:gridCol w="1179362">
                      <a:extLst>
                        <a:ext uri="{9D8B030D-6E8A-4147-A177-3AD203B41FA5}">
                          <a16:colId xmlns:a16="http://schemas.microsoft.com/office/drawing/2014/main" val="3264205585"/>
                        </a:ext>
                      </a:extLst>
                    </a:gridCol>
                    <a:gridCol w="1117290">
                      <a:extLst>
                        <a:ext uri="{9D8B030D-6E8A-4147-A177-3AD203B41FA5}">
                          <a16:colId xmlns:a16="http://schemas.microsoft.com/office/drawing/2014/main" val="3191435331"/>
                        </a:ext>
                      </a:extLst>
                    </a:gridCol>
                    <a:gridCol w="1406961">
                      <a:extLst>
                        <a:ext uri="{9D8B030D-6E8A-4147-A177-3AD203B41FA5}">
                          <a16:colId xmlns:a16="http://schemas.microsoft.com/office/drawing/2014/main" val="2165170384"/>
                        </a:ext>
                      </a:extLst>
                    </a:gridCol>
                  </a:tblGrid>
                  <a:tr h="619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STEP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Arithmetic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Clifford gates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 gates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T-depth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9025600"/>
                      </a:ext>
                    </a:extLst>
                  </a:tr>
                  <a:tr h="7291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Generation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174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939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378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40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377033"/>
                      </a:ext>
                    </a:extLst>
                  </a:tr>
                  <a:tr h="86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700" b="0" i="0" dirty="0" err="1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</a:t>
                          </a:r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coding</a:t>
                          </a:r>
                          <a:endParaRPr lang="en" altLang="ko-KR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58" t="-155072" r="-242723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234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1968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756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72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4286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Google Shape;169;p28">
            <a:extLst>
              <a:ext uri="{FF2B5EF4-FFF2-40B4-BE49-F238E27FC236}">
                <a16:creationId xmlns:a16="http://schemas.microsoft.com/office/drawing/2014/main" id="{5FCE90D1-C15F-5FDB-6373-7ABE36162766}"/>
              </a:ext>
            </a:extLst>
          </p:cNvPr>
          <p:cNvSpPr txBox="1"/>
          <p:nvPr/>
        </p:nvSpPr>
        <p:spPr>
          <a:xfrm>
            <a:off x="374413" y="1208616"/>
            <a:ext cx="12016034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lnSpc>
                <a:spcPct val="9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n" altLang="ko" sz="2800" b="1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HQC</a:t>
            </a:r>
            <a:r>
              <a:rPr lang="en" altLang="ko" sz="2800" b="1" kern="1200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Key </a:t>
            </a:r>
            <a:r>
              <a:rPr lang="en" altLang="ko" sz="2800" b="1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Gen</a:t>
            </a:r>
            <a:r>
              <a:rPr lang="en" altLang="ko" sz="2800" b="1" kern="1200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&amp; Encoding</a:t>
            </a:r>
            <a:r>
              <a:rPr lang="ko-KR" altLang="en-US" sz="2400" b="1" kern="1200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양자 회로 구현 비용</a:t>
            </a:r>
            <a:endParaRPr lang="en" altLang="ko" sz="2400" b="1" kern="1200" dirty="0">
              <a:solidFill>
                <a:prstClr val="black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51;g23b36d13737_8_342">
                <a:extLst>
                  <a:ext uri="{FF2B5EF4-FFF2-40B4-BE49-F238E27FC236}">
                    <a16:creationId xmlns:a16="http://schemas.microsoft.com/office/drawing/2014/main" id="{FE50590D-64C4-C65C-5B1E-2C60410E22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133" y="4340669"/>
                <a:ext cx="11922867" cy="2428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cs typeface="Arial"/>
                    <a:sym typeface="Arial"/>
                  </a:rPr>
                  <a:t>HQC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cs typeface="Arial"/>
                    <a:sym typeface="Arial"/>
                  </a:rPr>
                  <a:t> 알고리즘의 단계별 산술 연산 양자회로 구현 결과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0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000" b="0" i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sub>
                    </m:sSub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0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000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0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Arial"/>
                  <a:sym typeface="Arial"/>
                </a:endParaRPr>
              </a:p>
              <a:p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키 생성은 바이너리 필드 곱셈이 한 번 수행되고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암호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화 단계는 두 번 수행되므로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게이트의 개수와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depth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가 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2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배 </a:t>
                </a:r>
                <a:endParaRPr lang="en-US" altLang="ko-KR" sz="2000" dirty="0">
                  <a:solidFill>
                    <a:srgbClr val="262626"/>
                  </a:solidFill>
                  <a:effectLst/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WISA’22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곱셈기를 사용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-KR" altLang="en-US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많은 </a:t>
                </a:r>
                <a:r>
                  <a:rPr lang="en" altLang="ko-Kore-KR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T </a:t>
                </a:r>
                <a:r>
                  <a:rPr lang="ko-KR" altLang="en-US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게이트가 사용되었음에도 </a:t>
                </a:r>
                <a:r>
                  <a:rPr lang="en" altLang="ko-Kore-KR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T-depth</a:t>
                </a:r>
                <a:r>
                  <a:rPr lang="ko-KR" altLang="en-US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가 굉장히 낮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음</a:t>
                </a:r>
                <a:endParaRPr lang="en-US" altLang="ko-KR" sz="2000" b="1" dirty="0">
                  <a:solidFill>
                    <a:schemeClr val="accent5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  <a:p>
                <a:r>
                  <a:rPr lang="ko-KR" altLang="en-US" sz="2000" b="1" dirty="0">
                    <a:solidFill>
                      <a:srgbClr val="C00000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바이너리 필드 상에서의 곱셈 연산을 최적화하는 것이 </a:t>
                </a:r>
                <a:r>
                  <a:rPr lang="en" altLang="ko-Kore-KR" sz="2000" b="1" dirty="0">
                    <a:solidFill>
                      <a:srgbClr val="C00000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HQC </a:t>
                </a:r>
                <a:r>
                  <a:rPr lang="ko-KR" altLang="en-US" sz="2000" b="1" dirty="0">
                    <a:solidFill>
                      <a:srgbClr val="C00000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회로 구현 비용을 절감시키는 핵심</a:t>
                </a:r>
                <a:r>
                  <a:rPr lang="en-US" altLang="ko-KR" sz="2000" b="1" dirty="0">
                    <a:solidFill>
                      <a:srgbClr val="262626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endParaRPr lang="ko-KR" altLang="en-US" sz="20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6" name="Google Shape;151;g23b36d13737_8_342">
                <a:extLst>
                  <a:ext uri="{FF2B5EF4-FFF2-40B4-BE49-F238E27FC236}">
                    <a16:creationId xmlns:a16="http://schemas.microsoft.com/office/drawing/2014/main" id="{FE50590D-64C4-C65C-5B1E-2C60410E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3" y="4340669"/>
                <a:ext cx="11922867" cy="2428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68CA9565-89EB-5F4B-3C5A-ABA0CF73C5CB}"/>
              </a:ext>
            </a:extLst>
          </p:cNvPr>
          <p:cNvSpPr/>
          <p:nvPr/>
        </p:nvSpPr>
        <p:spPr>
          <a:xfrm>
            <a:off x="9262753" y="2019619"/>
            <a:ext cx="1104405" cy="221752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253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b="1" dirty="0">
                <a:solidFill>
                  <a:schemeClr val="accent5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 기반 암호 및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HQC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HQC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양자회로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HQC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양자회로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8363" y="2945081"/>
            <a:ext cx="8098971" cy="300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코드 </a:t>
                </a:r>
                <a:r>
                  <a:rPr lang="en-US" altLang="ko-KR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부호</a:t>
                </a:r>
                <a:r>
                  <a:rPr lang="en-US" altLang="ko-KR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기반 암호는 </a:t>
                </a:r>
                <a:r>
                  <a:rPr lang="en-US" altLang="ko-KR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NP-complete</a:t>
                </a: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에 해당하는 난제인 </a:t>
                </a:r>
                <a:r>
                  <a:rPr lang="ko-KR" altLang="en-US" sz="2200" b="1" dirty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신드롬 디코딩 문제를 기반</a:t>
                </a: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으로 함</a:t>
                </a:r>
                <a:endParaRPr lang="en-US" altLang="ko-KR" sz="2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200" b="1" dirty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신드롬 디코딩 문제</a:t>
                </a:r>
                <a:endParaRPr lang="en-US" altLang="ko-KR" sz="2200" b="1" dirty="0">
                  <a:solidFill>
                    <a:schemeClr val="accent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𝑆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𝐻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𝑆</m:t>
                    </m:r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</a:t>
                </a:r>
                <a:r>
                  <a:rPr lang="en-US" altLang="ko-KR" sz="2000" dirty="0"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𝐻</m:t>
                    </m:r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는 모두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Binary field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에 속함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신드롬 값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𝑺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𝑯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 특정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hamming weight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코드 내에서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 아닌 비트의 개수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r>
                  <a:rPr lang="ko-KR" altLang="en-US" sz="18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가지는 비밀 벡터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𝒆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곱으로 생성</a:t>
                </a:r>
                <a:endPara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𝑯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𝑺</m:t>
                    </m:r>
                  </m:oMath>
                </a14:m>
                <a:r>
                  <a:rPr lang="ko-KR" altLang="en-US" sz="18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알고 있어도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𝒆</m:t>
                    </m:r>
                  </m:oMath>
                </a14:m>
                <a:r>
                  <a:rPr lang="ko-KR" altLang="en-US" sz="18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알아내기가 어렵다는 난제임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200" b="1" dirty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코드 기반 암호</a:t>
                </a:r>
                <a:endParaRPr lang="en-US" altLang="ko-KR" sz="2200" b="1" dirty="0">
                  <a:solidFill>
                    <a:schemeClr val="accent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메시지에 의도적으로 오류를 주입하고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8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오류를 알고 있는 사용자만 메시지를 복원할 수 있게 함</a:t>
                </a:r>
                <a:endParaRPr lang="en-US" altLang="ko-KR" sz="1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행렬 연산을 사용하므로 </a:t>
                </a:r>
                <a:r>
                  <a:rPr lang="ko-KR" altLang="en-US" sz="18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암복호화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연산 속도가 빠르다는 장점이 있지만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키 크기가 크다는 단점이 있음</a:t>
                </a:r>
                <a:endPara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b="1" dirty="0">
                  <a:solidFill>
                    <a:srgbClr val="C00000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코드 기반 암호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C4E281-0D50-A5A3-1A1D-369CB55BB4D1}"/>
              </a:ext>
            </a:extLst>
          </p:cNvPr>
          <p:cNvGrpSpPr/>
          <p:nvPr/>
        </p:nvGrpSpPr>
        <p:grpSpPr>
          <a:xfrm>
            <a:off x="2106593" y="2430645"/>
            <a:ext cx="1679215" cy="615553"/>
            <a:chOff x="1792976" y="2154561"/>
            <a:chExt cx="1679215" cy="6155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AAF883-32A5-AC70-EB2A-41C74C57EF90}"/>
                </a:ext>
              </a:extLst>
            </p:cNvPr>
            <p:cNvSpPr/>
            <p:nvPr/>
          </p:nvSpPr>
          <p:spPr>
            <a:xfrm>
              <a:off x="2662354" y="2154561"/>
              <a:ext cx="8098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00B0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비밀벡터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구부러진 연결선 21">
              <a:extLst>
                <a:ext uri="{FF2B5EF4-FFF2-40B4-BE49-F238E27FC236}">
                  <a16:creationId xmlns:a16="http://schemas.microsoft.com/office/drawing/2014/main" id="{99ACAB9D-8EB9-E3D6-78FD-A54BF45DB3A5}"/>
                </a:ext>
              </a:extLst>
            </p:cNvPr>
            <p:cNvCxnSpPr>
              <a:cxnSpLocks/>
              <a:stCxn id="8" idx="6"/>
              <a:endCxn id="6" idx="1"/>
            </p:cNvCxnSpPr>
            <p:nvPr/>
          </p:nvCxnSpPr>
          <p:spPr>
            <a:xfrm flipV="1">
              <a:off x="1989746" y="2308450"/>
              <a:ext cx="672608" cy="307776"/>
            </a:xfrm>
            <a:prstGeom prst="curvedConnector3">
              <a:avLst>
                <a:gd name="adj1" fmla="val 3967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A08610E-28EE-BAB5-9F50-4F167C976174}"/>
                </a:ext>
              </a:extLst>
            </p:cNvPr>
            <p:cNvSpPr/>
            <p:nvPr/>
          </p:nvSpPr>
          <p:spPr>
            <a:xfrm>
              <a:off x="1792976" y="2462337"/>
              <a:ext cx="196770" cy="30777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891CD0-B898-D16E-089A-0916081A134D}"/>
              </a:ext>
            </a:extLst>
          </p:cNvPr>
          <p:cNvSpPr/>
          <p:nvPr/>
        </p:nvSpPr>
        <p:spPr>
          <a:xfrm>
            <a:off x="544747" y="3033821"/>
            <a:ext cx="1970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신드롬 값 </a:t>
            </a:r>
            <a:r>
              <a:rPr lang="en-US" altLang="ko-KR" sz="1400" b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암호문에 해당</a:t>
            </a:r>
            <a:r>
              <a:rPr lang="en-US" altLang="ko-KR" sz="1400" b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14D85C-C655-C049-D98A-E5ABCFA85587}"/>
              </a:ext>
            </a:extLst>
          </p:cNvPr>
          <p:cNvSpPr/>
          <p:nvPr/>
        </p:nvSpPr>
        <p:spPr>
          <a:xfrm>
            <a:off x="1493526" y="2400788"/>
            <a:ext cx="1008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공개키 행렬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6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" altLang="ko-Kore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HQC(Hamming Quasi-Cyclic)</a:t>
                </a:r>
                <a:endParaRPr lang="en-US" altLang="ko-KR" sz="2000" b="1" dirty="0"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Hamming </a:t>
                </a:r>
                <a:r>
                  <a:rPr lang="en-US" altLang="ko-Kore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Metric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과 </a:t>
                </a:r>
                <a:r>
                  <a:rPr lang="ko-KR" altLang="en-US" sz="2000" dirty="0" err="1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랜덤한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Quasi-Cyclic (</a:t>
                </a:r>
                <a:r>
                  <a:rPr lang="ko-KR" altLang="en-US" sz="2000" dirty="0" err="1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준순환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코드를 사용하는 코드 기반 암호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Quasi-Cyclic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은 일부 행렬에서 순환하는 관계가 성립하도록 하여 연산을 효율화 시키는 것을 말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함</a:t>
                </a: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이를 활용하면 </a:t>
                </a:r>
                <a:r>
                  <a:rPr lang="ko-KR" altLang="en-US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첫 번째 행만 저장하여도 전체 행렬을 알 수 있어 키 크기를 효율적으로 줄일 수 있음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HQC 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논문에서는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Public key encryption (PKE)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와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Key Encapsulation Mechanism (KEM)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을 제시</a:t>
                </a: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암호화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시 더해지는 에러인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  <a:sym typeface="Wingdings" pitchFamily="2" charset="2"/>
                      </a:rPr>
                      <m:t>𝒆</m:t>
                    </m:r>
                  </m:oMath>
                </a14:m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가 매우 크기 때문에 디코딩 자체가 불가능하며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비밀키를 가지고 있는 사용자만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  <a:sym typeface="Wingdings" pitchFamily="2" charset="2"/>
                      </a:rPr>
                      <m:t>𝒆</m:t>
                    </m:r>
                    <m:r>
                      <a:rPr lang="en-US" altLang="ko-KR" sz="2000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ko-KR" altLang="en-US" sz="2000" dirty="0" err="1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줄여 디코딩을 쉽게 수행할 수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있음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디코딩은 확률에 따라 실패할 수도 있는데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HQC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논문에서 저자들은 상세하고 정확한 수학적 분석을 통해 실패 확률이 무시할 수 있는 수준으로 낮다는 것을 증명 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HQC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높은 보안성을 제공한다고 볼 수 있음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endParaRPr lang="ko-KR" altLang="en-US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  <a:blipFill>
                <a:blip r:embed="rId3"/>
                <a:stretch>
                  <a:fillRect l="-893" r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58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05791"/>
                <a:ext cx="11369675" cy="50577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altLang="ko-Kore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HQC</a:t>
                </a:r>
                <a:r>
                  <a:rPr lang="ko-KR" altLang="en-US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의</a:t>
                </a:r>
                <a:r>
                  <a:rPr lang="en" altLang="ko-Kore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</a:t>
                </a:r>
                <a:r>
                  <a:rPr lang="en-US" altLang="ko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PKE</a:t>
                </a:r>
                <a:r>
                  <a:rPr lang="ko-KR" altLang="en-US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구조</a:t>
                </a:r>
                <a:endParaRPr lang="en-US" altLang="ko-KR" sz="2400" b="1" dirty="0">
                  <a:solidFill>
                    <a:srgbClr val="262626"/>
                  </a:solidFill>
                  <a:effectLst/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공개키와 비밀키를 생성하는 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키 생성 단계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암호문을 생성하는 </a:t>
                </a:r>
                <a:r>
                  <a:rPr lang="en-US" altLang="ko-KR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Encryption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(Encoding)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단계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암호문으로부터 에러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  <a:sym typeface="Wingdings" pitchFamily="2" charset="2"/>
                      </a:rPr>
                      <m:t>𝒆</m:t>
                    </m:r>
                  </m:oMath>
                </a14:m>
                <a:r>
                  <a:rPr lang="ko-KR" altLang="en-US" sz="2000" b="1" dirty="0" err="1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를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제거하여 메시지를 복구하는 </a:t>
                </a:r>
                <a:r>
                  <a:rPr lang="en-US" altLang="ko-KR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Decryption (Decoding)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단계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</a:t>
                </a:r>
                <a:endParaRPr lang="en-US" altLang="ko-KR" sz="2000" b="1" dirty="0"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05791"/>
                <a:ext cx="11369675" cy="5057775"/>
              </a:xfrm>
              <a:blipFill>
                <a:blip r:embed="rId3"/>
                <a:stretch>
                  <a:fillRect l="-893" t="-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08DAE060-87B0-0BC1-3651-B33DCC77C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693573"/>
                  </p:ext>
                </p:extLst>
              </p:nvPr>
            </p:nvGraphicFramePr>
            <p:xfrm>
              <a:off x="230445" y="2738539"/>
              <a:ext cx="11731110" cy="3641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5185">
                      <a:extLst>
                        <a:ext uri="{9D8B030D-6E8A-4147-A177-3AD203B41FA5}">
                          <a16:colId xmlns:a16="http://schemas.microsoft.com/office/drawing/2014/main" val="827069777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798006651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3840252995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106788732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634148424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346097689"/>
                        </a:ext>
                      </a:extLst>
                    </a:gridCol>
                  </a:tblGrid>
                  <a:tr h="198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Code-based PQC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Function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Version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Operation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Formular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8291709"/>
                      </a:ext>
                    </a:extLst>
                  </a:tr>
                  <a:tr h="213994">
                    <a:tc row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</a:t>
                          </a:r>
                          <a:endParaRPr lang="ko-Kore-KR" altLang="en-US" sz="16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Gen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17668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hy</m:t>
                                </m:r>
                              </m:oMath>
                            </m:oMathPara>
                          </a14:m>
                          <a:endParaRPr lang="ko-Kore-KR" altLang="en-US" sz="10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7709390"/>
                      </a:ext>
                    </a:extLst>
                  </a:tr>
                  <a:tr h="133399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3585</m:t>
                                      </m:r>
                                      <m:r>
                                        <a:rPr kumimoji="1" lang="en-US" altLang="ko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800" dirty="0"/>
                            <a:t>Multiplication, Squaring, Inversion</a:t>
                          </a:r>
                          <a:endParaRPr lang="ko-Kore-KR" altLang="en-US" sz="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004357"/>
                      </a:ext>
                    </a:extLst>
                  </a:tr>
                  <a:tr h="133399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5763</m:t>
                                      </m:r>
                                      <m:r>
                                        <a:rPr kumimoji="1" lang="en-US" altLang="ko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800" dirty="0"/>
                            <a:t>Squaring</a:t>
                          </a:r>
                          <a:endParaRPr lang="ko-Kore-KR" altLang="en-US" sz="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389587"/>
                      </a:ext>
                    </a:extLst>
                  </a:tr>
                  <a:tr h="133399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Encryption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(Matrix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Vector) </a:t>
                          </a:r>
                        </a:p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Multiplication</a:t>
                          </a:r>
                          <a:b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</a:b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&amp;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Arithmetic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(Addition, Multiplication)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(256 X 17669)  X 256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&amp;</a:t>
                          </a:r>
                        </a:p>
                        <a:p>
                          <a:pPr algn="ctr"/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17668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ore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altLang="ko-Kore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mG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sSub>
                                  <m:sSubPr>
                                    <m:ctrlPr>
                                      <a:rPr lang="en-US" altLang="ko-Kore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7642211"/>
                      </a:ext>
                    </a:extLst>
                  </a:tr>
                  <a:tr h="133399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(256 X 35851)  X 256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&amp;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3585</m:t>
                                      </m:r>
                                      <m:r>
                                        <a:rPr kumimoji="1" lang="en-US" altLang="ko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975618"/>
                      </a:ext>
                    </a:extLst>
                  </a:tr>
                  <a:tr h="234183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(256 X 57637)  X 256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&amp;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5763</m:t>
                                      </m:r>
                                      <m:r>
                                        <a:rPr kumimoji="1" lang="en-US" altLang="ko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9571193"/>
                      </a:ext>
                    </a:extLst>
                  </a:tr>
                  <a:tr h="213994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Decryption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5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Reed-Muller and Reed-Solomon concatenated codes</a:t>
                          </a:r>
                          <a:endParaRPr lang="ko-Kore-KR" altLang="en-US" sz="95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C.Decode(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)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2833123"/>
                      </a:ext>
                    </a:extLst>
                  </a:tr>
                  <a:tr h="133955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73070"/>
                      </a:ext>
                    </a:extLst>
                  </a:tr>
                  <a:tr h="133955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754773"/>
                      </a:ext>
                    </a:extLst>
                  </a:tr>
                  <a:tr h="213438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Encapsulation, Decapsulation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Level-1, 3, 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Hash Function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SHAKE-256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7192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08DAE060-87B0-0BC1-3651-B33DCC77C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693573"/>
                  </p:ext>
                </p:extLst>
              </p:nvPr>
            </p:nvGraphicFramePr>
            <p:xfrm>
              <a:off x="230445" y="2738539"/>
              <a:ext cx="11731110" cy="3641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5185">
                      <a:extLst>
                        <a:ext uri="{9D8B030D-6E8A-4147-A177-3AD203B41FA5}">
                          <a16:colId xmlns:a16="http://schemas.microsoft.com/office/drawing/2014/main" val="827069777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798006651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3840252995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106788732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634148424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34609768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Code-based PQC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Function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Version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Operation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Formular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8291709"/>
                      </a:ext>
                    </a:extLst>
                  </a:tr>
                  <a:tr h="245047">
                    <a:tc row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</a:t>
                          </a:r>
                          <a:endParaRPr lang="ko-Kore-KR" altLang="en-US" sz="16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Gen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49" t="-115789" r="-201948" b="-1310526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649" t="-37931" r="-1948" b="-3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709390"/>
                      </a:ext>
                    </a:extLst>
                  </a:tr>
                  <a:tr h="246761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49" t="-205000" r="-201948" b="-1145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800" dirty="0"/>
                            <a:t>Multiplication, Squaring, Inversion</a:t>
                          </a:r>
                          <a:endParaRPr lang="ko-Kore-KR" altLang="en-US" sz="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004357"/>
                      </a:ext>
                    </a:extLst>
                  </a:tr>
                  <a:tr h="246761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49" t="-321053" r="-201948" b="-110526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800" dirty="0"/>
                            <a:t>Squaring</a:t>
                          </a:r>
                          <a:endParaRPr lang="ko-Kore-KR" altLang="en-US" sz="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389587"/>
                      </a:ext>
                    </a:extLst>
                  </a:tr>
                  <a:tr h="549847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Encryption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49" t="-61069" r="-201948" b="-60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49" t="-181818" r="-101948" b="-37727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649" t="-61069" r="-1948" b="-60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642211"/>
                      </a:ext>
                    </a:extLst>
                  </a:tr>
                  <a:tr h="551561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49" t="-288372" r="-101948" b="-28604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975618"/>
                      </a:ext>
                    </a:extLst>
                  </a:tr>
                  <a:tr h="551561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49" t="-379545" r="-101948" b="-179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957119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Decryption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5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Reed-Muller and Reed-Solomon concatenated codes</a:t>
                          </a:r>
                          <a:endParaRPr lang="ko-Kore-KR" altLang="en-US" sz="95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649" t="-363793" r="-1948" b="-3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8331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73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75477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Encapsulation, Decapsulation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Level-1, 3, 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Hash Function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SHAKE-256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71924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246E541-AC94-3A7E-E8DB-216E735E3027}"/>
              </a:ext>
            </a:extLst>
          </p:cNvPr>
          <p:cNvSpPr/>
          <p:nvPr/>
        </p:nvSpPr>
        <p:spPr>
          <a:xfrm>
            <a:off x="8053810" y="3006002"/>
            <a:ext cx="3907745" cy="740664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322A67-C070-E88F-AAEE-7C5926D62227}"/>
              </a:ext>
            </a:extLst>
          </p:cNvPr>
          <p:cNvSpPr/>
          <p:nvPr/>
        </p:nvSpPr>
        <p:spPr>
          <a:xfrm>
            <a:off x="6099937" y="3746665"/>
            <a:ext cx="5861618" cy="1656779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63231-049E-13AA-B135-37C2C3259588}"/>
              </a:ext>
            </a:extLst>
          </p:cNvPr>
          <p:cNvSpPr txBox="1"/>
          <p:nvPr/>
        </p:nvSpPr>
        <p:spPr>
          <a:xfrm>
            <a:off x="3749277" y="6451081"/>
            <a:ext cx="469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lang="en" altLang="ko-Kore-KR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HQC </a:t>
            </a:r>
            <a:r>
              <a:rPr lang="ko-KR" altLang="en-US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암호의 </a:t>
            </a:r>
            <a:r>
              <a:rPr lang="en-US" altLang="ko-KR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PKE, KEM</a:t>
            </a:r>
            <a:r>
              <a:rPr lang="ko-KR" altLang="en-US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ko-KR" altLang="en-US" b="1" dirty="0">
                <a:solidFill>
                  <a:srgbClr val="26262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핵심 연산 및 파라미터</a:t>
            </a:r>
            <a:r>
              <a:rPr lang="en-US" altLang="ko-KR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  <a:endParaRPr lang="ko-Kore-KR" altLang="en-US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5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7;p28">
            <a:extLst>
              <a:ext uri="{FF2B5EF4-FFF2-40B4-BE49-F238E27FC236}">
                <a16:creationId xmlns:a16="http://schemas.microsoft.com/office/drawing/2014/main" id="{4F76ECF9-2EC6-A801-453F-5472BD8D99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1DD96-82FB-953D-8A6F-F5BEB29F2A52}"/>
              </a:ext>
            </a:extLst>
          </p:cNvPr>
          <p:cNvSpPr txBox="1"/>
          <p:nvPr/>
        </p:nvSpPr>
        <p:spPr>
          <a:xfrm>
            <a:off x="213445" y="1236530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accent5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HQC</a:t>
            </a:r>
            <a:r>
              <a:rPr kumimoji="1" lang="ko-KR" altLang="en-US" sz="2400" b="1" dirty="0">
                <a:solidFill>
                  <a:schemeClr val="accent5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핵심 연산자</a:t>
            </a:r>
            <a:r>
              <a:rPr kumimoji="1" lang="ko-KR" altLang="en-US" sz="2400" b="1" dirty="0">
                <a:solidFill>
                  <a:schemeClr val="accent1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ko-KR" altLang="en-US" sz="24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양자 회로</a:t>
            </a:r>
            <a:r>
              <a:rPr kumimoji="1" lang="en-US" altLang="ko-KR" sz="24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(PKE)</a:t>
            </a:r>
            <a:endParaRPr kumimoji="1" lang="ko-Kore-KR" altLang="en-US" sz="24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B1F4E-5222-1A47-9D34-D29327626C57}"/>
                  </a:ext>
                </a:extLst>
              </p:cNvPr>
              <p:cNvSpPr txBox="1"/>
              <p:nvPr/>
            </p:nvSpPr>
            <p:spPr>
              <a:xfrm>
                <a:off x="748618" y="1811082"/>
                <a:ext cx="5476051" cy="826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Binary Field </a:t>
                </a:r>
                <a:r>
                  <a:rPr kumimoji="1" lang="ko-Kore-KR" altLang="en-US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산술 </a:t>
                </a:r>
                <a:r>
                  <a:rPr kumimoji="1" lang="en-US" altLang="ko-Kore-KR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17668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35850</m:t>
                            </m:r>
                          </m:sup>
                        </m:sSup>
                      </m:sub>
                    </m:sSub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57636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ko-KR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endParaRPr kumimoji="1" lang="en-US" altLang="ko-Kore-KR" sz="2200" dirty="0">
                  <a:solidFill>
                    <a:schemeClr val="tx1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742950" lvl="1" indent="-28575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Addition, Multiplication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B1F4E-5222-1A47-9D34-D2932762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18" y="1811082"/>
                <a:ext cx="5476051" cy="826958"/>
              </a:xfrm>
              <a:prstGeom prst="rect">
                <a:avLst/>
              </a:prstGeom>
              <a:blipFill>
                <a:blip r:embed="rId2"/>
                <a:stretch>
                  <a:fillRect l="-1389" t="-3030" r="-463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C26B05-AFC0-9A7D-B3BD-8FF8D4EB78D6}"/>
              </a:ext>
            </a:extLst>
          </p:cNvPr>
          <p:cNvSpPr txBox="1"/>
          <p:nvPr/>
        </p:nvSpPr>
        <p:spPr>
          <a:xfrm>
            <a:off x="748614" y="2899038"/>
            <a:ext cx="6148158" cy="1210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Syndrome computation (Encoding)</a:t>
            </a:r>
            <a:endParaRPr kumimoji="1" lang="en-US" altLang="ko-Kore-KR" sz="22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Binary Field</a:t>
            </a:r>
            <a:r>
              <a:rPr kumimoji="1"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산술 </a:t>
            </a:r>
            <a:r>
              <a:rPr kumimoji="1" lang="en-US" altLang="ko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</a:t>
            </a:r>
            <a:r>
              <a:rPr kumimoji="1" lang="en-US" altLang="ko-Kore-KR" sz="22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Addition, Multiplication</a:t>
            </a:r>
            <a:r>
              <a:rPr kumimoji="1" lang="en-US" altLang="ko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kumimoji="1" lang="en-US" altLang="ko-Kore-KR" sz="22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Matrix and Vector </a:t>
            </a:r>
            <a:r>
              <a:rPr kumimoji="1" lang="ko-Kore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곱셈</a:t>
            </a:r>
            <a:endParaRPr kumimoji="1" lang="en-US" altLang="ko-Kore-KR" sz="22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7FB4F1-0520-6A67-C19B-83D82D2597A2}"/>
              </a:ext>
            </a:extLst>
          </p:cNvPr>
          <p:cNvGrpSpPr/>
          <p:nvPr/>
        </p:nvGrpSpPr>
        <p:grpSpPr>
          <a:xfrm>
            <a:off x="9397907" y="1912775"/>
            <a:ext cx="1564971" cy="630865"/>
            <a:chOff x="6086479" y="1924756"/>
            <a:chExt cx="1564971" cy="630865"/>
          </a:xfrm>
        </p:grpSpPr>
        <p:sp>
          <p:nvSpPr>
            <p:cNvPr id="11" name="오른쪽 중괄호[R] 10">
              <a:extLst>
                <a:ext uri="{FF2B5EF4-FFF2-40B4-BE49-F238E27FC236}">
                  <a16:creationId xmlns:a16="http://schemas.microsoft.com/office/drawing/2014/main" id="{2F9B967B-857B-DD49-6F3A-DEB988C3711F}"/>
                </a:ext>
              </a:extLst>
            </p:cNvPr>
            <p:cNvSpPr/>
            <p:nvPr/>
          </p:nvSpPr>
          <p:spPr>
            <a:xfrm>
              <a:off x="6086479" y="1924756"/>
              <a:ext cx="344444" cy="630865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23E-FACF-54BB-2688-AA8C0A8D70F6}"/>
                </a:ext>
              </a:extLst>
            </p:cNvPr>
            <p:cNvSpPr txBox="1"/>
            <p:nvPr/>
          </p:nvSpPr>
          <p:spPr>
            <a:xfrm>
              <a:off x="6430923" y="2019830"/>
              <a:ext cx="1220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200" dirty="0">
                  <a:solidFill>
                    <a:schemeClr val="accent5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rPr>
                <a:t>Key Gen</a:t>
              </a:r>
              <a:endParaRPr kumimoji="1" lang="ko-Kore-KR" altLang="en-US" sz="22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24B174-7456-9EC5-A662-5B4420642B9D}"/>
              </a:ext>
            </a:extLst>
          </p:cNvPr>
          <p:cNvGrpSpPr/>
          <p:nvPr/>
        </p:nvGrpSpPr>
        <p:grpSpPr>
          <a:xfrm>
            <a:off x="748614" y="4370624"/>
            <a:ext cx="10574554" cy="1210588"/>
            <a:chOff x="748618" y="4698757"/>
            <a:chExt cx="10574554" cy="12105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450E28-4721-507C-F348-4275083A2530}"/>
                </a:ext>
              </a:extLst>
            </p:cNvPr>
            <p:cNvSpPr txBox="1"/>
            <p:nvPr/>
          </p:nvSpPr>
          <p:spPr>
            <a:xfrm>
              <a:off x="748618" y="4698757"/>
              <a:ext cx="8726620" cy="1210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Error correction (Decoding)</a:t>
              </a:r>
            </a:p>
            <a:p>
              <a:pPr marL="742950" lvl="1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rPr>
                <a:t> </a:t>
              </a:r>
              <a:r>
                <a:rPr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Reed-Muller and Reed-Solomon</a:t>
              </a:r>
              <a:r>
                <a:rPr lang="ko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 </a:t>
              </a:r>
              <a:r>
                <a:rPr lang="en-US" altLang="ko-KR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(RMRS)</a:t>
              </a:r>
              <a:r>
                <a:rPr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 concatenated codes</a:t>
              </a:r>
            </a:p>
            <a:p>
              <a:pPr marL="742950" lvl="1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구현</a:t>
              </a:r>
              <a:r>
                <a:rPr lang="ko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 예정</a:t>
              </a:r>
              <a:endParaRPr lang="ko-Kore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  <p:sp>
          <p:nvSpPr>
            <p:cNvPr id="19" name="오른쪽 중괄호[R] 18">
              <a:extLst>
                <a:ext uri="{FF2B5EF4-FFF2-40B4-BE49-F238E27FC236}">
                  <a16:creationId xmlns:a16="http://schemas.microsoft.com/office/drawing/2014/main" id="{CAAB9A52-6356-ABB5-D3AA-6675BEF6C78D}"/>
                </a:ext>
              </a:extLst>
            </p:cNvPr>
            <p:cNvSpPr/>
            <p:nvPr/>
          </p:nvSpPr>
          <p:spPr>
            <a:xfrm>
              <a:off x="9397911" y="5079063"/>
              <a:ext cx="344444" cy="531649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spcAft>
                  <a:spcPts val="400"/>
                </a:spcAft>
              </a:pPr>
              <a:endPara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0ACF9D-6499-3C56-FCE0-AF4E20C391A3}"/>
                </a:ext>
              </a:extLst>
            </p:cNvPr>
            <p:cNvSpPr txBox="1"/>
            <p:nvPr/>
          </p:nvSpPr>
          <p:spPr>
            <a:xfrm>
              <a:off x="9742355" y="5129443"/>
              <a:ext cx="15808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kumimoji="1" lang="en-US" altLang="ko-Kore-KR" sz="2200" dirty="0">
                  <a:solidFill>
                    <a:schemeClr val="accent5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rPr>
                <a:t>Decryption</a:t>
              </a:r>
              <a:endParaRPr kumimoji="1" lang="ko-Kore-KR" altLang="en-US" sz="22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</p:grp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64160ECA-27E8-55A4-A9BD-886352C7FACE}"/>
              </a:ext>
            </a:extLst>
          </p:cNvPr>
          <p:cNvSpPr/>
          <p:nvPr/>
        </p:nvSpPr>
        <p:spPr>
          <a:xfrm>
            <a:off x="9386472" y="3122545"/>
            <a:ext cx="344444" cy="862714"/>
          </a:xfrm>
          <a:prstGeom prst="righ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5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C2212F-8E48-920B-D6E1-DDBFCF796FA9}"/>
              </a:ext>
            </a:extLst>
          </p:cNvPr>
          <p:cNvSpPr txBox="1"/>
          <p:nvPr/>
        </p:nvSpPr>
        <p:spPr>
          <a:xfrm>
            <a:off x="9742351" y="3338458"/>
            <a:ext cx="1567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Encryption</a:t>
            </a:r>
            <a:endParaRPr kumimoji="1" lang="ko-Kore-KR" altLang="en-US" sz="2200" dirty="0">
              <a:solidFill>
                <a:schemeClr val="accent5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03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Gen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Google Shape;169;p28"/>
              <p:cNvSpPr txBox="1"/>
              <p:nvPr/>
            </p:nvSpPr>
            <p:spPr>
              <a:xfrm>
                <a:off x="172524" y="1019031"/>
                <a:ext cx="11887200" cy="2973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" altLang="ko" sz="2800" b="1" dirty="0">
                    <a:solidFill>
                      <a:schemeClr val="dk1"/>
                    </a:solidFill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HQC </a:t>
                </a:r>
                <a:r>
                  <a:rPr lang="en-US" altLang="ko-KR" sz="2400" b="1" dirty="0">
                    <a:solidFill>
                      <a:schemeClr val="dk1"/>
                    </a:solidFill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:</a:t>
                </a:r>
                <a:r>
                  <a:rPr lang="en" altLang="ko-KR" sz="2400" b="1" dirty="0">
                    <a:solidFill>
                      <a:schemeClr val="dk1"/>
                    </a:solidFill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</a:t>
                </a:r>
                <a:r>
                  <a:rPr lang="en" altLang="ko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Key Gen </a:t>
                </a:r>
                <a:r>
                  <a:rPr lang="ko-KR" altLang="en-US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핵심 연산</a:t>
                </a:r>
                <a:endParaRPr lang="en-US" altLang="ko-KR" sz="2400" b="1" dirty="0"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  <a:p>
                <a:pPr lvl="1">
                  <a:lnSpc>
                    <a:spcPct val="90000"/>
                  </a:lnSpc>
                  <a:spcBef>
                    <a:spcPts val="400"/>
                  </a:spcBef>
                  <a:buClr>
                    <a:schemeClr val="dk1"/>
                  </a:buClr>
                  <a:buSzPts val="2800"/>
                </a:pPr>
                <a:r>
                  <a:rPr lang="ko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→ </a:t>
                </a:r>
                <a:r>
                  <a:rPr lang="ko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" sz="22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Binary Field 산술</a:t>
                </a:r>
                <a:r>
                  <a:rPr lang="en-US" altLang="ko" sz="22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: </a:t>
                </a:r>
                <a:r>
                  <a:rPr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보안 레벨에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17668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35850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57636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사용</a:t>
                </a:r>
                <a:endParaRPr kumimoji="1"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1714500" lvl="3" indent="-34290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ore-KR" sz="22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2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sz="22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sz="2200" b="0" i="0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1" lang="ko-KR" altLang="en-US" sz="2200" dirty="0">
                    <a:solidFill>
                      <a:schemeClr val="accent5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기약다항식 사용</a:t>
                </a:r>
                <a:endParaRPr kumimoji="1" lang="en-US" altLang="ko-Kore-KR" sz="2200" dirty="0">
                  <a:solidFill>
                    <a:schemeClr val="accent1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1714500" lvl="3" indent="-34290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7668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17668</m:t>
                        </m:r>
                      </m:sup>
                    </m:sSup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17667</m:t>
                        </m:r>
                      </m:sup>
                    </m:sSup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1714500" lvl="3" indent="-34290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큰 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Field 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크기로 인해 </a:t>
                </a:r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Level 1</a:t>
                </a:r>
                <a:r>
                  <a:rPr kumimoji="1" lang="ko-Kore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도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시뮬레이션 불가능 </a:t>
                </a:r>
                <a:endParaRPr kumimoji="1" lang="en-US" altLang="ko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2171700" lvl="4" indent="-342900">
                  <a:spcBef>
                    <a:spcPts val="400"/>
                  </a:spcBef>
                  <a:buFont typeface="Wingdings" pitchFamily="2" charset="2"/>
                  <a:buChar char="à"/>
                </a:pP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Field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크기를 축소하여 구현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</a:p>
              <a:p>
                <a:pPr marL="2171700" lvl="4" indent="-342900">
                  <a:spcBef>
                    <a:spcPts val="400"/>
                  </a:spcBef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en-US" altLang="ko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69" name="Google Shape;169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4" y="1019031"/>
                <a:ext cx="11887200" cy="2973797"/>
              </a:xfrm>
              <a:prstGeom prst="rect">
                <a:avLst/>
              </a:prstGeom>
              <a:blipFill>
                <a:blip r:embed="rId3"/>
                <a:stretch>
                  <a:fillRect l="-854" t="-2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0F250BF-DF44-EFCD-08A2-5C7B7BF3BA87}"/>
              </a:ext>
            </a:extLst>
          </p:cNvPr>
          <p:cNvSpPr txBox="1"/>
          <p:nvPr/>
        </p:nvSpPr>
        <p:spPr>
          <a:xfrm>
            <a:off x="584444" y="4436593"/>
            <a:ext cx="1075719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양자 비용</a:t>
            </a:r>
            <a:r>
              <a:rPr lang="en-US" altLang="ko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순서</a:t>
            </a:r>
            <a:r>
              <a:rPr lang="en-US" altLang="ko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 </a:t>
            </a:r>
            <a:r>
              <a:rPr lang="en-US" altLang="ko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Addition</a:t>
            </a:r>
            <a:r>
              <a:rPr lang="en-US" altLang="ko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" sz="2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&lt;</a:t>
            </a:r>
            <a:r>
              <a:rPr lang="en-US" altLang="ko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" sz="26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Multiplication</a:t>
            </a:r>
            <a:endParaRPr lang="en-US" altLang="ko" sz="3400" b="1" dirty="0">
              <a:solidFill>
                <a:schemeClr val="accent6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95A1F-749A-CA2E-DA84-98217FA7312A}"/>
                  </a:ext>
                </a:extLst>
              </p:cNvPr>
              <p:cNvSpPr txBox="1"/>
              <p:nvPr/>
            </p:nvSpPr>
            <p:spPr>
              <a:xfrm>
                <a:off x="584444" y="3937763"/>
                <a:ext cx="679006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𝐡𝐲</m:t>
                    </m:r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(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동일한 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Binary Field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상에 존재하는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 </a:t>
                </a:r>
                <a:endParaRPr kumimoji="1"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95A1F-749A-CA2E-DA84-98217FA73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44" y="3937763"/>
                <a:ext cx="6790064" cy="430887"/>
              </a:xfrm>
              <a:prstGeom prst="rect">
                <a:avLst/>
              </a:prstGeom>
              <a:blipFill>
                <a:blip r:embed="rId4"/>
                <a:stretch>
                  <a:fillRect l="-1121" t="-11429" b="-2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1A312DF2-A568-D2F9-3E5F-B37162A958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06400"/>
                  </p:ext>
                </p:extLst>
              </p:nvPr>
            </p:nvGraphicFramePr>
            <p:xfrm>
              <a:off x="2192809" y="5017713"/>
              <a:ext cx="7806381" cy="1733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1766">
                      <a:extLst>
                        <a:ext uri="{9D8B030D-6E8A-4147-A177-3AD203B41FA5}">
                          <a16:colId xmlns:a16="http://schemas.microsoft.com/office/drawing/2014/main" val="3871054627"/>
                        </a:ext>
                      </a:extLst>
                    </a:gridCol>
                    <a:gridCol w="1333721">
                      <a:extLst>
                        <a:ext uri="{9D8B030D-6E8A-4147-A177-3AD203B41FA5}">
                          <a16:colId xmlns:a16="http://schemas.microsoft.com/office/drawing/2014/main" val="110115860"/>
                        </a:ext>
                      </a:extLst>
                    </a:gridCol>
                    <a:gridCol w="1933639">
                      <a:extLst>
                        <a:ext uri="{9D8B030D-6E8A-4147-A177-3AD203B41FA5}">
                          <a16:colId xmlns:a16="http://schemas.microsoft.com/office/drawing/2014/main" val="3630393551"/>
                        </a:ext>
                      </a:extLst>
                    </a:gridCol>
                    <a:gridCol w="1917255">
                      <a:extLst>
                        <a:ext uri="{9D8B030D-6E8A-4147-A177-3AD203B41FA5}">
                          <a16:colId xmlns:a16="http://schemas.microsoft.com/office/drawing/2014/main" val="42622344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HQC</a:t>
                          </a:r>
                          <a:endParaRPr lang="ko-Kore-KR" altLang="en-US" sz="18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Field size</a:t>
                          </a:r>
                          <a:endParaRPr lang="ko-Kore-KR" altLang="en-US" sz="18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Public key </a:t>
                          </a:r>
                        </a:p>
                        <a:p>
                          <a:pPr algn="ctr"/>
                          <a:r>
                            <a:rPr kumimoji="1"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oMath>
                          </a14:m>
                          <a:r>
                            <a:rPr kumimoji="1"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)</a:t>
                          </a:r>
                          <a:r>
                            <a:rPr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 </a:t>
                          </a:r>
                          <a:endParaRPr lang="ko-Kore-KR" altLang="en-US" sz="20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Secret key </a:t>
                          </a:r>
                          <a:r>
                            <a:rPr kumimoji="1"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oMath>
                          </a14:m>
                          <a:r>
                            <a:rPr kumimoji="1"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)</a:t>
                          </a:r>
                          <a:endParaRPr lang="ko-Kore-KR" altLang="en-US" sz="20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441917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hqc-128 (Level-1)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17,668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2,249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56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4194174690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hqc-192 (</a:t>
                          </a:r>
                          <a:r>
                            <a:rPr lang="en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35,850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4,522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64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757803114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hqc-256 </a:t>
                          </a:r>
                          <a:r>
                            <a:rPr lang="en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(Level-5)</a:t>
                          </a:r>
                          <a:endParaRPr lang="en" b="0" i="0" dirty="0">
                            <a:effectLst/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57,636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7,245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72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133570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1A312DF2-A568-D2F9-3E5F-B37162A958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06400"/>
                  </p:ext>
                </p:extLst>
              </p:nvPr>
            </p:nvGraphicFramePr>
            <p:xfrm>
              <a:off x="2192809" y="5017713"/>
              <a:ext cx="7806381" cy="1733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1766">
                      <a:extLst>
                        <a:ext uri="{9D8B030D-6E8A-4147-A177-3AD203B41FA5}">
                          <a16:colId xmlns:a16="http://schemas.microsoft.com/office/drawing/2014/main" val="3871054627"/>
                        </a:ext>
                      </a:extLst>
                    </a:gridCol>
                    <a:gridCol w="1333721">
                      <a:extLst>
                        <a:ext uri="{9D8B030D-6E8A-4147-A177-3AD203B41FA5}">
                          <a16:colId xmlns:a16="http://schemas.microsoft.com/office/drawing/2014/main" val="110115860"/>
                        </a:ext>
                      </a:extLst>
                    </a:gridCol>
                    <a:gridCol w="1933639">
                      <a:extLst>
                        <a:ext uri="{9D8B030D-6E8A-4147-A177-3AD203B41FA5}">
                          <a16:colId xmlns:a16="http://schemas.microsoft.com/office/drawing/2014/main" val="3630393551"/>
                        </a:ext>
                      </a:extLst>
                    </a:gridCol>
                    <a:gridCol w="1917255">
                      <a:extLst>
                        <a:ext uri="{9D8B030D-6E8A-4147-A177-3AD203B41FA5}">
                          <a16:colId xmlns:a16="http://schemas.microsoft.com/office/drawing/2014/main" val="42622344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HQC</a:t>
                          </a:r>
                          <a:endParaRPr lang="ko-Kore-KR" altLang="en-US" sz="18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Field size</a:t>
                          </a:r>
                          <a:endParaRPr lang="ko-Kore-KR" altLang="en-US" sz="18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4575" t="-5455" r="-100000" b="-1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8609" t="-5455" r="-1325" b="-16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441917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hqc-128 (Level-1)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17,668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2,249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56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4194174690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hqc-192 (</a:t>
                          </a:r>
                          <a:r>
                            <a:rPr lang="en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35,850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4,522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64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757803114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hqc-256 </a:t>
                          </a:r>
                          <a:r>
                            <a:rPr lang="en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(Level-5)</a:t>
                          </a:r>
                          <a:endParaRPr lang="en" b="0" i="0" dirty="0">
                            <a:effectLst/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57,636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7,245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72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13357019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5AF7F1AD-1E02-D771-03D8-77496B015433}"/>
              </a:ext>
            </a:extLst>
          </p:cNvPr>
          <p:cNvGrpSpPr/>
          <p:nvPr/>
        </p:nvGrpSpPr>
        <p:grpSpPr>
          <a:xfrm>
            <a:off x="4515260" y="1052197"/>
            <a:ext cx="4106427" cy="430887"/>
            <a:chOff x="8500463" y="3819476"/>
            <a:chExt cx="1016489" cy="695315"/>
          </a:xfrm>
        </p:grpSpPr>
        <p:sp>
          <p:nvSpPr>
            <p:cNvPr id="6" name="Google Shape;238;g219db02145c_0_0">
              <a:extLst>
                <a:ext uri="{FF2B5EF4-FFF2-40B4-BE49-F238E27FC236}">
                  <a16:creationId xmlns:a16="http://schemas.microsoft.com/office/drawing/2014/main" id="{0A8E6161-324A-AB8A-9289-FA9211FC5AF6}"/>
                </a:ext>
              </a:extLst>
            </p:cNvPr>
            <p:cNvSpPr/>
            <p:nvPr/>
          </p:nvSpPr>
          <p:spPr>
            <a:xfrm>
              <a:off x="8500463" y="3819476"/>
              <a:ext cx="994718" cy="69531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7669"/>
              </a:srgbClr>
            </a:solidFill>
            <a:ln w="9525" cap="flat" cmpd="sng">
              <a:solidFill>
                <a:srgbClr val="FFC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0DA5EBB-24D1-36F0-782A-F5733B78C375}"/>
                    </a:ext>
                  </a:extLst>
                </p:cNvPr>
                <p:cNvSpPr txBox="1"/>
                <p:nvPr/>
              </p:nvSpPr>
              <p:spPr>
                <a:xfrm>
                  <a:off x="8522234" y="3857573"/>
                  <a:ext cx="994718" cy="5959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kumimoji="1" lang="en-US" altLang="ko-Kore-KR" sz="1800" dirty="0"/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kumimoji="1" lang="en-US" altLang="ko-Kore-KR" sz="1800" dirty="0"/>
                    <a:t>)  </a:t>
                  </a:r>
                  <a14:m>
                    <m:oMath xmlns:m="http://schemas.openxmlformats.org/officeDocument/2006/math"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𝑠𝑒𝑐𝑟𝑒𝑡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kumimoji="1" lang="en-US" altLang="ko-Kore-KR" sz="1800" dirty="0"/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kumimoji="1" lang="en-US" altLang="ko-Kore-KR" sz="1800" dirty="0"/>
                    <a:t>)</a:t>
                  </a:r>
                  <a:endParaRPr lang="ko-Kore-KR" alt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0DA5EBB-24D1-36F0-782A-F5733B78C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234" y="3857573"/>
                  <a:ext cx="994718" cy="595984"/>
                </a:xfrm>
                <a:prstGeom prst="rect">
                  <a:avLst/>
                </a:prstGeom>
                <a:blipFill>
                  <a:blip r:embed="rId6"/>
                  <a:stretch>
                    <a:fillRect l="-314" t="-6667" b="-2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12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Gen</a:t>
            </a:r>
            <a:endParaRPr b="1" dirty="0"/>
          </a:p>
        </p:txBody>
      </p:sp>
      <p:sp>
        <p:nvSpPr>
          <p:cNvPr id="169" name="Google Shape;169;p28"/>
          <p:cNvSpPr txBox="1"/>
          <p:nvPr/>
        </p:nvSpPr>
        <p:spPr>
          <a:xfrm>
            <a:off x="229200" y="1667398"/>
            <a:ext cx="11733600" cy="4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Addition</a:t>
            </a:r>
            <a:r>
              <a:rPr lang="ko-KR" altLang="en-US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은 단순 </a:t>
            </a:r>
            <a:r>
              <a:rPr lang="en-US" altLang="ko-KR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XOR </a:t>
            </a:r>
            <a:r>
              <a:rPr lang="ko" altLang="ko-Kore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→</a:t>
            </a:r>
            <a:r>
              <a:rPr lang="en-US" altLang="ko-KR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CNOT </a:t>
            </a:r>
            <a:r>
              <a:rPr lang="ko-KR" altLang="en-US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게이트만으로 간단히 구현</a:t>
            </a:r>
            <a:endParaRPr lang="en-US" altLang="ko-KR" sz="22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6" name="Google Shape;169;p28">
            <a:extLst>
              <a:ext uri="{FF2B5EF4-FFF2-40B4-BE49-F238E27FC236}">
                <a16:creationId xmlns:a16="http://schemas.microsoft.com/office/drawing/2014/main" id="{3F7CB35F-EE36-2231-2022-006A897B4AB0}"/>
              </a:ext>
            </a:extLst>
          </p:cNvPr>
          <p:cNvSpPr txBox="1"/>
          <p:nvPr/>
        </p:nvSpPr>
        <p:spPr>
          <a:xfrm>
            <a:off x="229200" y="2186824"/>
            <a:ext cx="11733600" cy="171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Multiplication</a:t>
            </a:r>
            <a:r>
              <a:rPr lang="ko-KR" altLang="en-US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구현에 있어 </a:t>
            </a:r>
            <a:r>
              <a:rPr lang="en-US" altLang="ko-KR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[WISA’22] </a:t>
            </a:r>
            <a:r>
              <a:rPr lang="ko-KR" altLang="en-US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기법 적용</a:t>
            </a:r>
            <a:endParaRPr lang="en-US" altLang="ko-KR" sz="1000" dirty="0">
              <a:solidFill>
                <a:schemeClr val="dk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22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카라추바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(Karatsuba)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알고리즘을 재귀적으로 적용</a:t>
            </a:r>
            <a:endParaRPr lang="en-US" altLang="ko-KR" sz="22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추가 </a:t>
            </a:r>
            <a:r>
              <a:rPr lang="ko-KR" altLang="en-US" sz="22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큐비트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할당을 통해 </a:t>
            </a:r>
            <a:r>
              <a:rPr lang="ko-KR" altLang="en-US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필드 크기에 상관없이 </a:t>
            </a:r>
            <a:r>
              <a:rPr lang="en-US" altLang="ko-KR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Toffoli-depth</a:t>
            </a:r>
            <a:r>
              <a:rPr lang="ko-KR" altLang="en-US" sz="2200" b="1" dirty="0" err="1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를</a:t>
            </a:r>
            <a:r>
              <a:rPr lang="ko-KR" altLang="en-US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en-US" altLang="ko-KR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1</a:t>
            </a:r>
            <a:r>
              <a:rPr lang="ko-KR" altLang="en-US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로 최적화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endParaRPr lang="en-US" altLang="ko-KR" sz="22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800"/>
            </a:pPr>
            <a:r>
              <a:rPr lang="en-US" altLang="ko-KR" sz="22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lang="ko-KR" altLang="en-US" sz="2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전체적인 </a:t>
            </a:r>
            <a:r>
              <a:rPr lang="en-US" altLang="ko-KR" sz="2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depth</a:t>
            </a:r>
            <a:r>
              <a:rPr lang="ko-KR" altLang="en-US" sz="2200" b="1" dirty="0" err="1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를</a:t>
            </a:r>
            <a:r>
              <a:rPr lang="ko-KR" altLang="en-US" sz="2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매우 작게 형성하여 곱셈 가능</a:t>
            </a:r>
            <a:endParaRPr lang="en-US" altLang="ko-KR" sz="2200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F6591-88DE-0C1A-0ADF-693DE591ECC2}"/>
              </a:ext>
            </a:extLst>
          </p:cNvPr>
          <p:cNvSpPr txBox="1"/>
          <p:nvPr/>
        </p:nvSpPr>
        <p:spPr>
          <a:xfrm>
            <a:off x="63795" y="6646709"/>
            <a:ext cx="54409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" dirty="0"/>
              <a:t>[WISA’22] </a:t>
            </a:r>
            <a:r>
              <a:rPr kumimoji="1" lang="en-US" altLang="ko-Kore-KR" sz="600" dirty="0"/>
              <a:t>K. Jang, W. </a:t>
            </a:r>
            <a:r>
              <a:rPr kumimoji="1" lang="en-US" altLang="ko-Kore-KR" sz="600" dirty="0" err="1"/>
              <a:t>Kimg</a:t>
            </a:r>
            <a:r>
              <a:rPr kumimoji="1" lang="en-US" altLang="ko-Kore-KR" sz="600" dirty="0"/>
              <a:t>, Y. </a:t>
            </a:r>
            <a:r>
              <a:rPr kumimoji="1" lang="en-US" altLang="ko-Kore-KR" sz="600" dirty="0" err="1"/>
              <a:t>Kamg</a:t>
            </a:r>
            <a:r>
              <a:rPr kumimoji="1" lang="en-US" altLang="ko-Kore-KR" sz="600" dirty="0"/>
              <a:t>, S. Lim, Y. Yang, H. </a:t>
            </a:r>
            <a:r>
              <a:rPr kumimoji="1" lang="en-US" altLang="ko-Kore-KR" sz="600" dirty="0" err="1"/>
              <a:t>Seo</a:t>
            </a:r>
            <a:r>
              <a:rPr kumimoji="1" lang="en-US" altLang="ko-Kore-KR" sz="600" dirty="0"/>
              <a:t>, “Optimized implementation of Quantum Binary Field Multiplication with Toffoli Depth One ”</a:t>
            </a:r>
            <a:r>
              <a:rPr kumimoji="1" lang="en-US" altLang="ko-KR" sz="600" dirty="0"/>
              <a:t>, WISA22, 2022.</a:t>
            </a:r>
            <a:endParaRPr kumimoji="1" lang="ko-Kore-KR" altLang="en-US" sz="600" dirty="0"/>
          </a:p>
        </p:txBody>
      </p:sp>
      <p:sp>
        <p:nvSpPr>
          <p:cNvPr id="15" name="Google Shape;169;p28">
            <a:extLst>
              <a:ext uri="{FF2B5EF4-FFF2-40B4-BE49-F238E27FC236}">
                <a16:creationId xmlns:a16="http://schemas.microsoft.com/office/drawing/2014/main" id="{20692FF2-1A9C-53DB-1783-A7D1C8BA72FF}"/>
              </a:ext>
            </a:extLst>
          </p:cNvPr>
          <p:cNvSpPr txBox="1"/>
          <p:nvPr/>
        </p:nvSpPr>
        <p:spPr>
          <a:xfrm>
            <a:off x="229200" y="1120272"/>
            <a:ext cx="11733600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양자 비용</a:t>
            </a:r>
            <a:r>
              <a:rPr lang="en-US" altLang="ko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: </a:t>
            </a:r>
            <a:r>
              <a:rPr lang="en-US" altLang="ko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Addition</a:t>
            </a:r>
            <a:r>
              <a:rPr lang="en-US" altLang="ko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&lt; </a:t>
            </a:r>
            <a:r>
              <a:rPr lang="en-US" altLang="ko" sz="24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Multiplication</a:t>
            </a:r>
            <a:endParaRPr lang="en-US" altLang="ko-KR" sz="2200" b="1" dirty="0">
              <a:solidFill>
                <a:schemeClr val="accent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6B5D8EAF-AAA3-2EB7-703C-1DA5B62BF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670978"/>
                  </p:ext>
                </p:extLst>
              </p:nvPr>
            </p:nvGraphicFramePr>
            <p:xfrm>
              <a:off x="1570308" y="4544797"/>
              <a:ext cx="9051383" cy="1290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5452">
                      <a:extLst>
                        <a:ext uri="{9D8B030D-6E8A-4147-A177-3AD203B41FA5}">
                          <a16:colId xmlns:a16="http://schemas.microsoft.com/office/drawing/2014/main" val="2493909269"/>
                        </a:ext>
                      </a:extLst>
                    </a:gridCol>
                    <a:gridCol w="1540675">
                      <a:extLst>
                        <a:ext uri="{9D8B030D-6E8A-4147-A177-3AD203B41FA5}">
                          <a16:colId xmlns:a16="http://schemas.microsoft.com/office/drawing/2014/main" val="3466768027"/>
                        </a:ext>
                      </a:extLst>
                    </a:gridCol>
                    <a:gridCol w="1228044">
                      <a:extLst>
                        <a:ext uri="{9D8B030D-6E8A-4147-A177-3AD203B41FA5}">
                          <a16:colId xmlns:a16="http://schemas.microsoft.com/office/drawing/2014/main" val="3871054627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630393551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426223447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474489174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599368370"/>
                        </a:ext>
                      </a:extLst>
                    </a:gridCol>
                  </a:tblGrid>
                  <a:tr h="60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Binary </a:t>
                          </a:r>
                        </a:p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Field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Arithmetic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Clifford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 gates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T-depth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441917"/>
                      </a:ext>
                    </a:extLst>
                  </a:tr>
                  <a:tr h="34417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5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1" lang="en-US" altLang="ko-Kore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sz="15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sz="15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</a:t>
                          </a:r>
                          <a:endParaRPr lang="ko-Kore-KR" altLang="en-US" sz="15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24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12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500" b="0" i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500" b="0" i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4174690"/>
                      </a:ext>
                    </a:extLst>
                  </a:tr>
                  <a:tr h="344174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Multiplication</a:t>
                          </a:r>
                          <a:endParaRPr lang="ko-Kore-KR" altLang="en-US" sz="15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162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927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378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39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7803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6B5D8EAF-AAA3-2EB7-703C-1DA5B62BF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670978"/>
                  </p:ext>
                </p:extLst>
              </p:nvPr>
            </p:nvGraphicFramePr>
            <p:xfrm>
              <a:off x="1570308" y="4544797"/>
              <a:ext cx="9051383" cy="1290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5452">
                      <a:extLst>
                        <a:ext uri="{9D8B030D-6E8A-4147-A177-3AD203B41FA5}">
                          <a16:colId xmlns:a16="http://schemas.microsoft.com/office/drawing/2014/main" val="2493909269"/>
                        </a:ext>
                      </a:extLst>
                    </a:gridCol>
                    <a:gridCol w="1540675">
                      <a:extLst>
                        <a:ext uri="{9D8B030D-6E8A-4147-A177-3AD203B41FA5}">
                          <a16:colId xmlns:a16="http://schemas.microsoft.com/office/drawing/2014/main" val="3466768027"/>
                        </a:ext>
                      </a:extLst>
                    </a:gridCol>
                    <a:gridCol w="1228044">
                      <a:extLst>
                        <a:ext uri="{9D8B030D-6E8A-4147-A177-3AD203B41FA5}">
                          <a16:colId xmlns:a16="http://schemas.microsoft.com/office/drawing/2014/main" val="3871054627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630393551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426223447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474489174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599368370"/>
                        </a:ext>
                      </a:extLst>
                    </a:gridCol>
                  </a:tblGrid>
                  <a:tr h="60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Binary </a:t>
                          </a:r>
                        </a:p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Field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Arithmetic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Clifford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 gates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T-depth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441917"/>
                      </a:ext>
                    </a:extLst>
                  </a:tr>
                  <a:tr h="344174">
                    <a:tc rowSpan="2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100584" marR="100584" anchor="ctr">
                        <a:blipFill>
                          <a:blip r:embed="rId3"/>
                          <a:stretch>
                            <a:fillRect l="-1235" t="-87273" r="-78395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</a:t>
                          </a:r>
                          <a:endParaRPr lang="ko-Kore-KR" altLang="en-US" sz="15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24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12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8462" t="-171429" r="-200962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3204" t="-171429" r="-102913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4174690"/>
                      </a:ext>
                    </a:extLst>
                  </a:tr>
                  <a:tr h="344174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Multiplication</a:t>
                          </a:r>
                          <a:endParaRPr lang="ko-Kore-KR" altLang="en-US" sz="15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162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927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378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39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78031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4BCC93-626D-7709-51D4-5249022EB3AD}"/>
                  </a:ext>
                </a:extLst>
              </p:cNvPr>
              <p:cNvSpPr txBox="1"/>
              <p:nvPr/>
            </p:nvSpPr>
            <p:spPr>
              <a:xfrm>
                <a:off x="229200" y="3963826"/>
                <a:ext cx="6096001" cy="399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ko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HQC Binary Field </a:t>
                </a:r>
                <a:r>
                  <a:rPr lang="ko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산술 </a:t>
                </a:r>
                <a:r>
                  <a:rPr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양자 회로 비용</a:t>
                </a:r>
                <a:endParaRPr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4BCC93-626D-7709-51D4-5249022EB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0" y="3963826"/>
                <a:ext cx="6096001" cy="399276"/>
              </a:xfrm>
              <a:prstGeom prst="rect">
                <a:avLst/>
              </a:prstGeom>
              <a:blipFill>
                <a:blip r:embed="rId4"/>
                <a:stretch>
                  <a:fillRect l="-1871" t="-37500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24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Encryption</a:t>
            </a:r>
            <a:endParaRPr dirty="0"/>
          </a:p>
        </p:txBody>
      </p:sp>
      <p:sp>
        <p:nvSpPr>
          <p:cNvPr id="169" name="Google Shape;169;p28"/>
          <p:cNvSpPr txBox="1"/>
          <p:nvPr/>
        </p:nvSpPr>
        <p:spPr>
          <a:xfrm>
            <a:off x="0" y="1226055"/>
            <a:ext cx="10776073" cy="54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ko" sz="26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HQC Encryption</a:t>
            </a:r>
            <a:endParaRPr lang="ko-KR" altLang="en-US" sz="26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95A1F-749A-CA2E-DA84-98217FA7312A}"/>
                  </a:ext>
                </a:extLst>
              </p:cNvPr>
              <p:cNvSpPr txBox="1"/>
              <p:nvPr/>
            </p:nvSpPr>
            <p:spPr>
              <a:xfrm>
                <a:off x="824296" y="1811353"/>
                <a:ext cx="69243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kumimoji="1" lang="en-US" altLang="ko-KR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2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kumimoji="1" lang="en-US" altLang="ko-KR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  <m:sSub>
                      <m:sSubPr>
                        <m:ctrlPr>
                          <a:rPr kumimoji="1" lang="en-US" altLang="ko-KR" sz="22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1" i="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kumimoji="1" lang="en-US" altLang="ko-KR" sz="2200" b="1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(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동일한 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Binary Field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상에 존재하는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200" b="0" i="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kumimoji="1" lang="en-US" altLang="ko-KR" sz="2200" b="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200" b="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200" b="0" i="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kumimoji="1" lang="en-US" altLang="ko-KR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 </a:t>
                </a:r>
                <a:endParaRPr kumimoji="1" lang="en-US" altLang="ko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95A1F-749A-CA2E-DA84-98217FA73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6" y="1811353"/>
                <a:ext cx="6924396" cy="430887"/>
              </a:xfrm>
              <a:prstGeom prst="rect">
                <a:avLst/>
              </a:prstGeom>
              <a:blipFill>
                <a:blip r:embed="rId3"/>
                <a:stretch>
                  <a:fillRect l="-914" t="-8571" b="-2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FAED0-0EFB-8BF1-0CB2-ECE941E49BB2}"/>
                  </a:ext>
                </a:extLst>
              </p:cNvPr>
              <p:cNvSpPr txBox="1"/>
              <p:nvPr/>
            </p:nvSpPr>
            <p:spPr>
              <a:xfrm>
                <a:off x="824296" y="2282804"/>
                <a:ext cx="614978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kumimoji="1" lang="en-US" altLang="ko-Kore-KR" sz="22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𝐦𝐆</m:t>
                    </m:r>
                    <m:r>
                      <a:rPr kumimoji="1" lang="en-US" altLang="ko-Kore-KR" sz="2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</m:t>
                    </m:r>
                    <m:sSub>
                      <m:sSubPr>
                        <m:ctrlPr>
                          <a:rPr kumimoji="1" lang="en-US" altLang="ko-KR" sz="22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1" i="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kumimoji="1" lang="en-US" altLang="ko-KR" sz="2200" b="1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sz="22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ko-KR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kumimoji="1"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FAED0-0EFB-8BF1-0CB2-ECE941E49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6" y="2282804"/>
                <a:ext cx="6149788" cy="430887"/>
              </a:xfrm>
              <a:prstGeom prst="rect">
                <a:avLst/>
              </a:prstGeom>
              <a:blipFill>
                <a:blip r:embed="rId4"/>
                <a:stretch>
                  <a:fillRect l="-1029" t="-8571" b="-2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65F56-2520-3872-FA4D-774AF09DACCE}"/>
                  </a:ext>
                </a:extLst>
              </p:cNvPr>
              <p:cNvSpPr txBox="1"/>
              <p:nvPr/>
            </p:nvSpPr>
            <p:spPr>
              <a:xfrm>
                <a:off x="0" y="3563470"/>
                <a:ext cx="12527867" cy="1219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lvl="1" indent="-2667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" altLang="ko" sz="26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Encryption</a:t>
                </a:r>
                <a:r>
                  <a:rPr lang="ko-KR" altLang="en-US" sz="26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</a:t>
                </a:r>
                <a:r>
                  <a:rPr lang="en-US" altLang="ko-KR" sz="26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(Encoding)</a:t>
                </a:r>
                <a:r>
                  <a:rPr lang="ko-KR" altLang="en-US" sz="26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의 핵심 연산</a:t>
                </a:r>
              </a:p>
              <a:p>
                <a:pPr marL="0" lvl="0" indent="4572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ko-KR" altLang="en-US" sz="2400" dirty="0"/>
                  <a:t>	→  </a:t>
                </a:r>
                <a:r>
                  <a:rPr lang="en-US" altLang="ko-KR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Binary Field </a:t>
                </a:r>
                <a:r>
                  <a:rPr lang="ko-KR" altLang="en-US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산술</a:t>
                </a:r>
                <a:r>
                  <a:rPr lang="en-US" altLang="ko-KR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(Key Gen</a:t>
                </a:r>
                <a:r>
                  <a:rPr lang="ko-KR" altLang="en-US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와 동일</a:t>
                </a:r>
                <a:r>
                  <a:rPr lang="en-US" altLang="ko-KR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</a:t>
                </a:r>
              </a:p>
              <a:p>
                <a:pPr indent="457200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ko-KR" altLang="en-US" sz="24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	→  </a:t>
                </a:r>
                <a:r>
                  <a:rPr lang="ko-KR" altLang="en-US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행렬 </a:t>
                </a:r>
                <a:r>
                  <a:rPr lang="en-US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(Generator</a:t>
                </a:r>
                <a:r>
                  <a:rPr lang="en" altLang="ko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</a:t>
                </a:r>
                <a:r>
                  <a:rPr lang="ko-KR" altLang="en-US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과 벡터 </a:t>
                </a:r>
                <a:r>
                  <a:rPr lang="en-US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(</a:t>
                </a:r>
                <a:r>
                  <a:rPr lang="en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message</a:t>
                </a:r>
                <a:r>
                  <a:rPr lang="en" altLang="ko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 </a:t>
                </a:r>
                <a:r>
                  <a:rPr lang="ko-KR" altLang="en-US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곱을 통한 신드롬</a:t>
                </a:r>
                <a:r>
                  <a:rPr lang="en-US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ore-KR" sz="20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 </a:t>
                </a:r>
                <a:r>
                  <a:rPr lang="ko-KR" altLang="en-US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계산</a:t>
                </a:r>
                <a:endParaRPr lang="en-US" altLang="ko-KR" sz="2200" b="1" dirty="0">
                  <a:solidFill>
                    <a:schemeClr val="accent1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65F56-2520-3872-FA4D-774AF09D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3470"/>
                <a:ext cx="12527867" cy="1219821"/>
              </a:xfrm>
              <a:prstGeom prst="rect">
                <a:avLst/>
              </a:prstGeom>
              <a:blipFill>
                <a:blip r:embed="rId5"/>
                <a:stretch>
                  <a:fillRect t="-10309" b="-103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D83962-56D0-C6DA-ABA0-F5E8746B6A9A}"/>
                  </a:ext>
                </a:extLst>
              </p:cNvPr>
              <p:cNvSpPr txBox="1"/>
              <p:nvPr/>
            </p:nvSpPr>
            <p:spPr>
              <a:xfrm>
                <a:off x="824296" y="2754255"/>
                <a:ext cx="6149788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Compute and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ore-KR" sz="24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ko-Kore-KR" sz="24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ore-KR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ore-KR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ore-KR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endParaRPr kumimoji="1"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D83962-56D0-C6DA-ABA0-F5E8746B6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6" y="2754255"/>
                <a:ext cx="6149788" cy="453137"/>
              </a:xfrm>
              <a:prstGeom prst="rect">
                <a:avLst/>
              </a:prstGeom>
              <a:blipFill>
                <a:blip r:embed="rId6"/>
                <a:stretch>
                  <a:fillRect l="-1029" t="-2703" b="-243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238;g219db02145c_0_0">
            <a:extLst>
              <a:ext uri="{FF2B5EF4-FFF2-40B4-BE49-F238E27FC236}">
                <a16:creationId xmlns:a16="http://schemas.microsoft.com/office/drawing/2014/main" id="{A8772A12-6A62-DF73-E7C7-86D399FB89BE}"/>
              </a:ext>
            </a:extLst>
          </p:cNvPr>
          <p:cNvSpPr/>
          <p:nvPr/>
        </p:nvSpPr>
        <p:spPr>
          <a:xfrm>
            <a:off x="1389414" y="4342439"/>
            <a:ext cx="2113808" cy="440851"/>
          </a:xfrm>
          <a:prstGeom prst="roundRect">
            <a:avLst>
              <a:gd name="adj" fmla="val 16667"/>
            </a:avLst>
          </a:prstGeom>
          <a:solidFill>
            <a:srgbClr val="FFC000">
              <a:alpha val="27669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+mn-ea"/>
              <a:ea typeface="+mn-ea"/>
            </a:endParaRPr>
          </a:p>
        </p:txBody>
      </p:sp>
      <p:sp>
        <p:nvSpPr>
          <p:cNvPr id="5" name="Google Shape;239;g219db02145c_0_0">
            <a:extLst>
              <a:ext uri="{FF2B5EF4-FFF2-40B4-BE49-F238E27FC236}">
                <a16:creationId xmlns:a16="http://schemas.microsoft.com/office/drawing/2014/main" id="{01E2E7B2-0FFD-6143-8852-F985330FDF9D}"/>
              </a:ext>
            </a:extLst>
          </p:cNvPr>
          <p:cNvSpPr txBox="1"/>
          <p:nvPr/>
        </p:nvSpPr>
        <p:spPr>
          <a:xfrm>
            <a:off x="542086" y="5139369"/>
            <a:ext cx="652076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G</a:t>
            </a:r>
            <a:r>
              <a:rPr lang="ko-KR" altLang="en-US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의 행렬을 공개된 그대로 사용하는데</a:t>
            </a:r>
            <a:r>
              <a:rPr lang="en-US" altLang="ko-KR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,</a:t>
            </a:r>
            <a:r>
              <a:rPr lang="ko-KR" altLang="en-US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 이는 </a:t>
            </a:r>
            <a:r>
              <a:rPr lang="en-US" altLang="ko-KR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HQC</a:t>
            </a:r>
            <a:r>
              <a:rPr lang="ko-KR" altLang="en-US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의 특징이자 장점임</a:t>
            </a:r>
            <a:endParaRPr lang="en-US" altLang="ko-KR" sz="1600" b="1" dirty="0">
              <a:solidFill>
                <a:srgbClr val="FFC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cs typeface="Calibri"/>
              <a:sym typeface="Calibri"/>
            </a:endParaRPr>
          </a:p>
        </p:txBody>
      </p:sp>
      <p:cxnSp>
        <p:nvCxnSpPr>
          <p:cNvPr id="6" name="Google Shape;240;g219db02145c_0_0">
            <a:extLst>
              <a:ext uri="{FF2B5EF4-FFF2-40B4-BE49-F238E27FC236}">
                <a16:creationId xmlns:a16="http://schemas.microsoft.com/office/drawing/2014/main" id="{05864ACB-0609-188C-A269-575231A3768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2946353" y="4283254"/>
            <a:ext cx="356079" cy="13561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5097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22437</TotalTime>
  <Words>1144</Words>
  <Application>Microsoft Macintosh PowerPoint</Application>
  <PresentationFormat>와이드스크린</PresentationFormat>
  <Paragraphs>215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NanumSquare_ac ExtraBold</vt:lpstr>
      <vt:lpstr>Arial</vt:lpstr>
      <vt:lpstr>나눔스퀘어_ac ExtraBold</vt:lpstr>
      <vt:lpstr>Cambria Math</vt:lpstr>
      <vt:lpstr>NanumSquare_ac</vt:lpstr>
      <vt:lpstr>NanumSquare_ac Bold</vt:lpstr>
      <vt:lpstr>Wingdings</vt:lpstr>
      <vt:lpstr>나눔스퀘어_ac</vt:lpstr>
      <vt:lpstr>맑은 고딕</vt:lpstr>
      <vt:lpstr>Office 테마</vt:lpstr>
      <vt:lpstr>HQC 핵심 연산의 양자회로 최적 구현 제안</vt:lpstr>
      <vt:lpstr>PowerPoint 프레젠테이션</vt:lpstr>
      <vt:lpstr>01. 코드 기반 암호</vt:lpstr>
      <vt:lpstr>01. HQC</vt:lpstr>
      <vt:lpstr>01. HQC</vt:lpstr>
      <vt:lpstr>02. HQC 양자 회로 구현</vt:lpstr>
      <vt:lpstr>02. HQC 양자 회로 구현 : Key Gen</vt:lpstr>
      <vt:lpstr>02. HQC 양자 회로 구현 : Key Gen</vt:lpstr>
      <vt:lpstr>02. HQC 양자 회로 구현 : Encryption</vt:lpstr>
      <vt:lpstr>02. HQC 양자 회로 구현 : Encryption</vt:lpstr>
      <vt:lpstr>02. HQC 양자 회로 구현 : Encryption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세진 임</cp:lastModifiedBy>
  <cp:revision>546</cp:revision>
  <dcterms:created xsi:type="dcterms:W3CDTF">2021-02-28T19:38:14Z</dcterms:created>
  <dcterms:modified xsi:type="dcterms:W3CDTF">2023-06-29T14:08:55Z</dcterms:modified>
</cp:coreProperties>
</file>