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9"/>
  </p:notesMasterIdLst>
  <p:handoutMasterIdLst>
    <p:handoutMasterId r:id="rId40"/>
  </p:handoutMasterIdLst>
  <p:sldIdLst>
    <p:sldId id="269" r:id="rId3"/>
    <p:sldId id="368" r:id="rId4"/>
    <p:sldId id="351" r:id="rId5"/>
    <p:sldId id="352" r:id="rId6"/>
    <p:sldId id="353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42" r:id="rId20"/>
    <p:sldId id="344" r:id="rId21"/>
    <p:sldId id="343" r:id="rId22"/>
    <p:sldId id="347" r:id="rId23"/>
    <p:sldId id="348" r:id="rId24"/>
    <p:sldId id="349" r:id="rId25"/>
    <p:sldId id="350" r:id="rId26"/>
    <p:sldId id="367" r:id="rId27"/>
    <p:sldId id="369" r:id="rId28"/>
    <p:sldId id="370" r:id="rId29"/>
    <p:sldId id="371" r:id="rId30"/>
    <p:sldId id="373" r:id="rId31"/>
    <p:sldId id="372" r:id="rId32"/>
    <p:sldId id="377" r:id="rId33"/>
    <p:sldId id="378" r:id="rId34"/>
    <p:sldId id="374" r:id="rId35"/>
    <p:sldId id="375" r:id="rId36"/>
    <p:sldId id="379" r:id="rId37"/>
    <p:sldId id="27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0" autoAdjust="0"/>
    <p:restoredTop sz="94713"/>
  </p:normalViewPr>
  <p:slideViewPr>
    <p:cSldViewPr snapToGrid="0">
      <p:cViewPr varScale="1">
        <p:scale>
          <a:sx n="110" d="100"/>
          <a:sy n="110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일관성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가용성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분단 내성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ox1jlcvTS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pyrasis/docker-fordummies-44424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idmainvoid.net/238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https://youtu.be/Xox1jlcvTSc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하이퍼레저</a:t>
            </a:r>
            <a:r>
              <a:rPr lang="ko-KR" altLang="en-US" sz="4400" dirty="0"/>
              <a:t> 패브릭</a:t>
            </a:r>
            <a:r>
              <a:rPr lang="en-US" altLang="ko-KR" sz="4400" dirty="0"/>
              <a:t> </a:t>
            </a:r>
            <a:r>
              <a:rPr lang="ko-KR" altLang="en-US" sz="44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체인코드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이더리움의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컨트랙트와</a:t>
            </a:r>
            <a:r>
              <a:rPr lang="ko-KR" altLang="en-US" dirty="0"/>
              <a:t> 비슷한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멤버들이 동의한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ko-KR" altLang="en-US" dirty="0" err="1"/>
              <a:t>체인코드가</a:t>
            </a:r>
            <a:r>
              <a:rPr lang="ko-KR" altLang="en-US" dirty="0"/>
              <a:t> 다른 채널의 </a:t>
            </a:r>
            <a:r>
              <a:rPr lang="ko-KR" altLang="en-US" dirty="0" err="1"/>
              <a:t>체인코드에</a:t>
            </a:r>
            <a:r>
              <a:rPr lang="ko-KR" altLang="en-US" dirty="0"/>
              <a:t> 대한 조회 가능 </a:t>
            </a:r>
            <a:r>
              <a:rPr lang="en-US" altLang="ko-KR" dirty="0"/>
              <a:t>(</a:t>
            </a:r>
            <a:r>
              <a:rPr lang="ko-KR" altLang="en-US" dirty="0"/>
              <a:t>권한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원하는 노드에만 </a:t>
            </a:r>
            <a:r>
              <a:rPr lang="ko-KR" altLang="en-US" dirty="0" err="1"/>
              <a:t>체인코드를</a:t>
            </a:r>
            <a:r>
              <a:rPr lang="ko-KR" altLang="en-US" dirty="0"/>
              <a:t> 설치하는 것 가능</a:t>
            </a:r>
          </a:p>
        </p:txBody>
      </p:sp>
    </p:spTree>
    <p:extLst>
      <p:ext uri="{BB962C8B-B14F-4D97-AF65-F5344CB8AC3E}">
        <p14:creationId xmlns:p14="http://schemas.microsoft.com/office/powerpoint/2010/main" val="283119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네트워크 상에서 운영 </a:t>
            </a:r>
            <a:r>
              <a:rPr lang="en-US" altLang="ko-KR" dirty="0"/>
              <a:t>(</a:t>
            </a:r>
            <a:r>
              <a:rPr lang="ko-KR" altLang="en-US" dirty="0"/>
              <a:t>악의적인 공격의 방지를 위한 알고리즘 이용 필요성 ↓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Paxos</a:t>
            </a:r>
            <a:r>
              <a:rPr lang="ko-KR" altLang="en-US" dirty="0"/>
              <a:t>와 동일한 안정성을 가지면서 구현 및 관리가 쉬움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CFT (Crash Fault Tolerance) </a:t>
            </a:r>
            <a:r>
              <a:rPr lang="ko-KR" altLang="en-US" dirty="0"/>
              <a:t>보장</a:t>
            </a:r>
            <a:endParaRPr lang="en-US" altLang="ko-KR" dirty="0"/>
          </a:p>
          <a:p>
            <a:pPr lvl="1"/>
            <a:r>
              <a:rPr lang="ko-KR" altLang="en-US" sz="1800" dirty="0"/>
              <a:t>전체 노드 중 과반수 노드에 장애가 발생하기 전까지 정상 동작 보장</a:t>
            </a:r>
            <a:endParaRPr lang="en-US" altLang="ko-KR" sz="1800" dirty="0"/>
          </a:p>
          <a:p>
            <a:pPr lvl="1"/>
            <a:r>
              <a:rPr lang="en-US" altLang="ko-KR" sz="1800" dirty="0"/>
              <a:t>Raft</a:t>
            </a:r>
            <a:r>
              <a:rPr lang="ko-KR" altLang="en-US" sz="1800" dirty="0"/>
              <a:t>는 모든 노드가 정직하다는 가정 하에 동작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프라이빗</a:t>
            </a:r>
            <a:r>
              <a:rPr lang="ko-KR" altLang="en-US" sz="1800" dirty="0"/>
              <a:t> 네트워크에 적합</a:t>
            </a:r>
            <a:r>
              <a:rPr lang="en-US" altLang="ko-KR" sz="18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BFT</a:t>
            </a:r>
            <a:r>
              <a:rPr lang="ko-KR" altLang="en-US" dirty="0" err="1"/>
              <a:t>와의</a:t>
            </a:r>
            <a:r>
              <a:rPr lang="ko-KR" altLang="en-US" dirty="0"/>
              <a:t> 차이점</a:t>
            </a:r>
            <a:endParaRPr lang="en-US" altLang="ko-KR" dirty="0"/>
          </a:p>
          <a:p>
            <a:pPr lvl="1"/>
            <a:r>
              <a:rPr lang="ko-KR" altLang="en-US" sz="1800" dirty="0"/>
              <a:t>블록이 체인에 추가되는 즉시 </a:t>
            </a:r>
            <a:r>
              <a:rPr lang="en-US" altLang="ko-KR" sz="1800" dirty="0"/>
              <a:t>finality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가짐</a:t>
            </a:r>
            <a:endParaRPr lang="en-US" altLang="ko-KR" sz="1800" dirty="0"/>
          </a:p>
          <a:p>
            <a:pPr lvl="1"/>
            <a:r>
              <a:rPr lang="en-US" altLang="ko-KR" sz="1800" dirty="0"/>
              <a:t>fork</a:t>
            </a:r>
            <a:r>
              <a:rPr lang="ko-KR" altLang="en-US" sz="1800" dirty="0"/>
              <a:t>가 발생하지 않음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9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D020E-2849-354D-AEE8-9EFE8BCB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Finality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4CB3F-6095-774D-94EE-231CB103A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체인에 새로운 블록이 포함되었을 때 되돌리지 못함</a:t>
            </a:r>
            <a:endParaRPr kumimoji="1" lang="en-US" altLang="ko-KR" dirty="0"/>
          </a:p>
          <a:p>
            <a:pPr lvl="1"/>
            <a:r>
              <a:rPr kumimoji="1" lang="ko-KR" altLang="en-US" sz="1800" dirty="0"/>
              <a:t>확률적 </a:t>
            </a:r>
            <a:r>
              <a:rPr kumimoji="1" lang="en-US" altLang="ko-KR" sz="1800" dirty="0"/>
              <a:t>finality</a:t>
            </a:r>
          </a:p>
          <a:p>
            <a:pPr lvl="1"/>
            <a:r>
              <a:rPr kumimoji="1" lang="ko-KR" altLang="en-US" sz="1800" dirty="0"/>
              <a:t>절대적 </a:t>
            </a:r>
            <a:r>
              <a:rPr kumimoji="1" lang="en-US" altLang="ko-KR" sz="1800" dirty="0"/>
              <a:t>finality</a:t>
            </a:r>
            <a:endParaRPr kumimoji="1" lang="en-US" altLang="ko-Kore-KR" sz="1800" dirty="0"/>
          </a:p>
          <a:p>
            <a:endParaRPr kumimoji="1" lang="en-US" altLang="ko-Kore-KR" dirty="0"/>
          </a:p>
          <a:p>
            <a:r>
              <a:rPr kumimoji="1" lang="ko-KR" altLang="en-US" dirty="0"/>
              <a:t>확률적 </a:t>
            </a:r>
            <a:r>
              <a:rPr kumimoji="1" lang="en-US" altLang="ko-KR" dirty="0"/>
              <a:t>finality</a:t>
            </a:r>
          </a:p>
          <a:p>
            <a:pPr lvl="1"/>
            <a:r>
              <a:rPr kumimoji="1" lang="en-US" altLang="ko-Kore-KR" sz="1800" dirty="0"/>
              <a:t>finality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확률적으로 보장 </a:t>
            </a:r>
            <a:r>
              <a:rPr kumimoji="1" lang="en-US" altLang="ko-KR" sz="1600" dirty="0"/>
              <a:t>(ex. </a:t>
            </a:r>
            <a:r>
              <a:rPr kumimoji="1" lang="ko-KR" altLang="en-US" sz="1600" dirty="0"/>
              <a:t>비트코인</a:t>
            </a:r>
            <a:r>
              <a:rPr kumimoji="1" lang="en-US" altLang="ko-KR" sz="1600" dirty="0"/>
              <a:t>)</a:t>
            </a:r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ko-KR" altLang="en-US" dirty="0"/>
              <a:t>절대적 </a:t>
            </a:r>
            <a:r>
              <a:rPr kumimoji="1" lang="en-US" altLang="ko-KR" dirty="0"/>
              <a:t>finality</a:t>
            </a:r>
          </a:p>
          <a:p>
            <a:pPr lvl="1"/>
            <a:r>
              <a:rPr kumimoji="1" lang="ko-KR" altLang="en-US" sz="1800" dirty="0"/>
              <a:t>어떠한 경우에도 블록을 되돌리지 못함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592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5299-9C1F-3942-A39C-7CA50648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CAP </a:t>
            </a:r>
            <a:r>
              <a:rPr kumimoji="1" lang="ko-Kore-KR" altLang="en-US" dirty="0"/>
              <a:t>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C2ACF-D79A-554A-9F2D-605B71A2A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분산시스템은 </a:t>
            </a:r>
            <a:r>
              <a:rPr kumimoji="1" lang="en-US" altLang="ko-Kore-KR" dirty="0"/>
              <a:t>CAP (Consistent, Available, Partition-Tolerant) 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가지만 만족할 수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각 노드에서의 데이터에 대한 일관된 확인</a:t>
            </a:r>
            <a:r>
              <a:rPr kumimoji="1" lang="en-US" altLang="ko-KR" dirty="0"/>
              <a:t> (data consistency)</a:t>
            </a:r>
            <a:endParaRPr kumimoji="1" lang="ko-KR" altLang="en-US" dirty="0"/>
          </a:p>
          <a:p>
            <a:r>
              <a:rPr kumimoji="1" lang="ko-KR" altLang="en-US" dirty="0"/>
              <a:t>각 노드에서의 데이터의 가용성</a:t>
            </a:r>
            <a:r>
              <a:rPr kumimoji="1" lang="en-US" altLang="ko-KR" dirty="0"/>
              <a:t> (system availability)</a:t>
            </a:r>
            <a:endParaRPr kumimoji="1" lang="ko-KR" altLang="en-US" dirty="0"/>
          </a:p>
          <a:p>
            <a:r>
              <a:rPr kumimoji="1" lang="ko-KR" altLang="en-US" dirty="0"/>
              <a:t>네트워크 파티션에 대한 장애 허용</a:t>
            </a:r>
            <a:r>
              <a:rPr kumimoji="1" lang="en-US" altLang="ko-KR" dirty="0"/>
              <a:t> (network to partition-tolerance)</a:t>
            </a:r>
          </a:p>
          <a:p>
            <a:endParaRPr kumimoji="1" lang="ko-KR" altLang="en-US" dirty="0"/>
          </a:p>
          <a:p>
            <a:r>
              <a:rPr kumimoji="1" lang="en-US" altLang="ko-Kore-KR" dirty="0"/>
              <a:t>ex) </a:t>
            </a:r>
            <a:r>
              <a:rPr kumimoji="1" lang="ko-KR" altLang="en-US" dirty="0"/>
              <a:t>네트워크 분할로 인해 두 노드가 통신할 수 없다면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중앙 시스템은 전체 노드를 이용할 수 없음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기본적으로 </a:t>
            </a:r>
            <a:r>
              <a:rPr kumimoji="1" lang="en-US" altLang="ko-KR" dirty="0"/>
              <a:t>Partition-Tolerant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피하지 못함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Consistency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Availability</a:t>
            </a:r>
            <a:r>
              <a:rPr kumimoji="1" lang="ko-KR" altLang="en-US" dirty="0"/>
              <a:t> 중 하나만 보장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1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4C02A-55F9-214B-B47E-C02C7E7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Finality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4162E-11C5-FB49-9CB4-F11830439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확률적 </a:t>
            </a:r>
            <a:r>
              <a:rPr kumimoji="1" lang="en-US" altLang="ko-KR" dirty="0"/>
              <a:t>finality </a:t>
            </a:r>
            <a:r>
              <a:rPr kumimoji="1" lang="ko-KR" altLang="en-US" dirty="0" err="1"/>
              <a:t>블록체인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Availability</a:t>
            </a:r>
            <a:r>
              <a:rPr kumimoji="1" lang="ko-KR" altLang="en-US" dirty="0"/>
              <a:t> 보장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네트워크 파티션이 발생하면 각 파티션에 포크 발생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포크가 난 상황에서도 합의 진행이 가능하나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finality </a:t>
            </a:r>
            <a:r>
              <a:rPr kumimoji="1" lang="ko-KR" altLang="en-US" dirty="0"/>
              <a:t>보장 불가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절대적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finality </a:t>
            </a:r>
            <a:r>
              <a:rPr kumimoji="1" lang="ko-KR" altLang="en-US" dirty="0" err="1"/>
              <a:t>블록체인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Consistency </a:t>
            </a:r>
            <a:r>
              <a:rPr kumimoji="1" lang="ko-KR" altLang="en-US" dirty="0"/>
              <a:t>보장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네트워크 파티션이 발생해도 </a:t>
            </a:r>
            <a:r>
              <a:rPr kumimoji="1" lang="en-US" altLang="ko-KR" dirty="0"/>
              <a:t>consistency</a:t>
            </a:r>
            <a:r>
              <a:rPr kumimoji="1" lang="ko-KR" altLang="en-US" dirty="0"/>
              <a:t>에 대한 보장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투표를 통해 진행하는 합의 알고리즘의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파티션 상황에서 투표가 불가하여 </a:t>
            </a:r>
            <a:r>
              <a:rPr kumimoji="1" lang="en-US" altLang="ko-KR" dirty="0"/>
              <a:t>availability </a:t>
            </a:r>
            <a:r>
              <a:rPr kumimoji="1" lang="ko-KR" altLang="en-US" dirty="0"/>
              <a:t>보장 불가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네트워크 파티션이 사라지면 다시 합의를 진행하기에 </a:t>
            </a:r>
            <a:r>
              <a:rPr kumimoji="1" lang="en-US" altLang="ko-KR" dirty="0"/>
              <a:t>finality </a:t>
            </a:r>
            <a:r>
              <a:rPr kumimoji="1" lang="ko-KR" altLang="en-US" dirty="0"/>
              <a:t>보장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99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2B087-507B-714E-A03B-32A2E67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Raft Protocol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26B-40CB-0A4D-8251-798C7904A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여러 서버 노드들이 네트워크로 연결되어 클러스터를 이루고 아래의 상태 중 하나를 가짐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Leader</a:t>
            </a:r>
          </a:p>
          <a:p>
            <a:pPr lvl="1"/>
            <a:r>
              <a:rPr kumimoji="1" lang="ko-KR" altLang="en-US" dirty="0"/>
              <a:t>블록 생성 후 클러스터 전체에 전파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합의 후 블록을 </a:t>
            </a:r>
            <a:r>
              <a:rPr kumimoji="1" lang="ko-KR" altLang="en-US" dirty="0" err="1"/>
              <a:t>블록체인에</a:t>
            </a:r>
            <a:r>
              <a:rPr kumimoji="1" lang="ko-KR" altLang="en-US" dirty="0"/>
              <a:t> 최종적으로 추가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Follower</a:t>
            </a:r>
          </a:p>
          <a:p>
            <a:pPr lvl="1"/>
            <a:r>
              <a:rPr kumimoji="1" lang="en-US" altLang="ko-Kore-KR" dirty="0"/>
              <a:t>Leader</a:t>
            </a:r>
            <a:r>
              <a:rPr kumimoji="1" lang="ko-KR" altLang="en-US" dirty="0"/>
              <a:t>가 전달한 블록에 대한 응답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응답을 통해 </a:t>
            </a:r>
            <a:r>
              <a:rPr kumimoji="1" lang="en-US" altLang="ko-KR" dirty="0"/>
              <a:t>Leader</a:t>
            </a:r>
            <a:r>
              <a:rPr kumimoji="1" lang="ko-KR" altLang="en-US" dirty="0"/>
              <a:t>는 과반수 이상의 클러스터 노드에 블록 전달이 성공하였는지 확인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Candidate</a:t>
            </a:r>
          </a:p>
          <a:p>
            <a:pPr lvl="1"/>
            <a:r>
              <a:rPr kumimoji="1" lang="en-US" altLang="ko-Kore-KR" dirty="0"/>
              <a:t>Follower</a:t>
            </a:r>
            <a:r>
              <a:rPr kumimoji="1" lang="ko-KR" altLang="en-US" dirty="0"/>
              <a:t>가 일정 시간 연결이 끊기면 </a:t>
            </a:r>
            <a:r>
              <a:rPr kumimoji="1" lang="en-US" altLang="ko-KR" dirty="0"/>
              <a:t>Candidate</a:t>
            </a:r>
            <a:r>
              <a:rPr kumimoji="1" lang="ko-KR" altLang="en-US" dirty="0"/>
              <a:t> 상태가 됨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다른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Follower</a:t>
            </a:r>
            <a:r>
              <a:rPr kumimoji="1" lang="ko-KR" altLang="en-US" dirty="0"/>
              <a:t> 노드들에 투표 요청을 보내서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과반수 이상으로부터 투표를 받으면 새로운 리더가 됨</a:t>
            </a:r>
            <a:endParaRPr kumimoji="1" lang="en-US" altLang="ko-KR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09BC2F5-AE56-ED4E-9486-4AEB7939F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5" b="7548"/>
          <a:stretch/>
        </p:blipFill>
        <p:spPr bwMode="auto">
          <a:xfrm>
            <a:off x="6759794" y="1555594"/>
            <a:ext cx="4847456" cy="23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8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E05E-9DD8-DC46-BC95-603E104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Raft Protocol </a:t>
            </a:r>
            <a:r>
              <a:rPr kumimoji="1" lang="ko-Kore-KR" altLang="en-US" dirty="0"/>
              <a:t>블록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42C2170E-3D2C-314C-A712-49EF1AE06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1"/>
          <a:stretch/>
        </p:blipFill>
        <p:spPr bwMode="auto">
          <a:xfrm>
            <a:off x="2361738" y="1107561"/>
            <a:ext cx="7183706" cy="50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2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0E8A4-C5C9-5E4E-A92F-04607CEF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Kafka vs Raft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D7C8F-1121-1647-A97C-6011CD53A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 </a:t>
            </a:r>
            <a:r>
              <a:rPr kumimoji="1" lang="en-US" altLang="ko-KR" dirty="0"/>
              <a:t>1.4</a:t>
            </a:r>
            <a:r>
              <a:rPr kumimoji="1" lang="ko-KR" altLang="en-US" dirty="0"/>
              <a:t> 버전까지는 </a:t>
            </a:r>
            <a:r>
              <a:rPr kumimoji="1" lang="en-US" altLang="ko-KR" dirty="0"/>
              <a:t>Kafka</a:t>
            </a:r>
            <a:r>
              <a:rPr kumimoji="1" lang="ko-KR" altLang="en-US" dirty="0"/>
              <a:t> 프로토콜 지원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2.0</a:t>
            </a:r>
            <a:r>
              <a:rPr kumimoji="1" lang="ko-KR" altLang="en-US" dirty="0" err="1"/>
              <a:t>부터는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Raft </a:t>
            </a:r>
            <a:r>
              <a:rPr kumimoji="1" lang="ko-KR" altLang="en-US" dirty="0"/>
              <a:t>프로토콜 이용 </a:t>
            </a:r>
            <a:r>
              <a:rPr kumimoji="1" lang="en-US" altLang="ko-KR" dirty="0"/>
              <a:t>(Kafka </a:t>
            </a:r>
            <a:r>
              <a:rPr kumimoji="1" lang="ko-KR" altLang="en-US" dirty="0"/>
              <a:t>합의 </a:t>
            </a:r>
            <a:r>
              <a:rPr kumimoji="1" lang="ko-KR" altLang="en-US" dirty="0" err="1"/>
              <a:t>미지원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둘 다 </a:t>
            </a:r>
            <a:r>
              <a:rPr kumimoji="1" lang="en-US" altLang="ko-KR" dirty="0"/>
              <a:t>CFT</a:t>
            </a:r>
            <a:r>
              <a:rPr kumimoji="1" lang="ko-KR" altLang="en-US" dirty="0"/>
              <a:t> 계열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Raft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Kafka</a:t>
            </a:r>
            <a:r>
              <a:rPr kumimoji="1" lang="ko-KR" altLang="en-US" dirty="0"/>
              <a:t>보다 구현이 훨씬 간단하며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invoke </a:t>
            </a:r>
            <a:r>
              <a:rPr kumimoji="1" lang="ko-KR" altLang="en-US" dirty="0"/>
              <a:t>트랜잭션 시 성공률과 처리량이 더 우수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트랜잭션 쿼리 과정에서는 </a:t>
            </a:r>
            <a:r>
              <a:rPr kumimoji="1" lang="en-US" altLang="ko-KR" dirty="0"/>
              <a:t>Kafka</a:t>
            </a:r>
            <a:r>
              <a:rPr kumimoji="1" lang="ko-KR" altLang="en-US" dirty="0"/>
              <a:t>의 처리율이 </a:t>
            </a:r>
            <a:r>
              <a:rPr kumimoji="1" lang="en-US" altLang="ko-KR" dirty="0"/>
              <a:t>Raft</a:t>
            </a:r>
            <a:r>
              <a:rPr kumimoji="1" lang="ko-KR" altLang="en-US" dirty="0"/>
              <a:t>보다 우수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4F465-2863-7541-87AD-C80C7067006F}"/>
              </a:ext>
            </a:extLst>
          </p:cNvPr>
          <p:cNvSpPr txBox="1"/>
          <p:nvPr/>
        </p:nvSpPr>
        <p:spPr>
          <a:xfrm>
            <a:off x="1534057" y="6094884"/>
            <a:ext cx="10578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ko-KR" sz="900" dirty="0"/>
              <a:t>H. Yusuf1, I </a:t>
            </a:r>
            <a:r>
              <a:rPr kumimoji="1" lang="en" altLang="ko-KR" sz="900" dirty="0" err="1"/>
              <a:t>Surjandari</a:t>
            </a:r>
            <a:r>
              <a:rPr kumimoji="1" lang="en-US" altLang="ko-KR" sz="900" dirty="0"/>
              <a:t>,</a:t>
            </a:r>
            <a:r>
              <a:rPr kumimoji="1" lang="en" altLang="ko-KR" sz="900" dirty="0"/>
              <a:t> </a:t>
            </a:r>
            <a:r>
              <a:rPr kumimoji="1" lang="en" altLang="ko-Kore-KR" sz="900" dirty="0"/>
              <a:t>Comparison of Performance Between Kafka and Raft as Ordering Service Nodes Implementation in Hyperledger Fabric, International Journal of Advanced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03962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Gossip Protocol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102848" cy="505777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전체의 노드가 아닌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노드한테만</a:t>
            </a:r>
            <a:r>
              <a:rPr lang="ko-KR" altLang="en-US" dirty="0"/>
              <a:t> 전달해도 전체 노드가 소문을 통해 알게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 전달될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전달을 받지 못할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전파가 아니기에</a:t>
            </a:r>
            <a:r>
              <a:rPr lang="en-US" altLang="ko-KR" dirty="0"/>
              <a:t>, </a:t>
            </a:r>
            <a:r>
              <a:rPr lang="ko-KR" altLang="en-US" dirty="0"/>
              <a:t>거짓이 포함될 수 있음</a:t>
            </a:r>
          </a:p>
        </p:txBody>
      </p:sp>
      <p:pic>
        <p:nvPicPr>
          <p:cNvPr id="1028" name="Picture 4" descr="https://t1.daumcdn.net/cfile/tistory/99C4DF4D5B862E9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63" y="1567543"/>
            <a:ext cx="4127550" cy="37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2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Gossip Protocol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하나의 합의를 직접 보는 것이 아닌</a:t>
            </a:r>
            <a:r>
              <a:rPr lang="en-US" altLang="ko-KR" dirty="0"/>
              <a:t>, </a:t>
            </a:r>
            <a:r>
              <a:rPr lang="ko-KR" altLang="en-US" dirty="0"/>
              <a:t>특정 정보를 다수의 노드로부터의 인증을 통해 합의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노드가 주기적으로 </a:t>
            </a:r>
            <a:r>
              <a:rPr lang="en-US" altLang="ko-KR" dirty="0"/>
              <a:t>UDP/TCP</a:t>
            </a:r>
            <a:r>
              <a:rPr lang="ko-KR" altLang="en-US" dirty="0"/>
              <a:t>를 통해 서로의 메타 정보를 주고 받음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피어는 원장과 채널 데이터를 </a:t>
            </a:r>
            <a:r>
              <a:rPr lang="ko-KR" altLang="en-US" dirty="0" err="1"/>
              <a:t>브로드캐스팅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블록체인</a:t>
            </a:r>
            <a:r>
              <a:rPr lang="ko-KR" altLang="en-US" dirty="0"/>
              <a:t> 네트워크의 성능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확장성을 최적화 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30335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DA36EF-D3DD-0446-BC57-F70891C28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하이퍼레저</a:t>
            </a:r>
            <a:r>
              <a:rPr kumimoji="1" lang="ko-KR" altLang="en-US" dirty="0"/>
              <a:t> 패브릭 구성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39AF5-0843-2C4B-8D4A-E1B389E662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Raft </a:t>
            </a:r>
            <a:r>
              <a:rPr kumimoji="1" lang="ko-Kore-KR" altLang="en-US" dirty="0"/>
              <a:t>합의</a:t>
            </a:r>
            <a:r>
              <a:rPr kumimoji="1" lang="ko-KR" altLang="en-US" dirty="0"/>
              <a:t> 알고리즘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3A83A-75F7-BD46-8812-0447FE80BB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Gossip Protocol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22EB4-BDF7-4D43-A93A-594C76C29E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Docker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1B6790-55B7-324B-A0E6-EB19F7CE0F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ko-Kore-KR" dirty="0"/>
              <a:t>NoSQL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720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Gossip Protocol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 노드는 부트스트랩 노드를 통해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노드는 주변 연결된 노드들이 살아있는지를 지속 확인해야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노드는 자신이 알고 있는 노드들의 전체 정보를 주기적으로 전파해야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소문</a:t>
            </a:r>
            <a:r>
              <a:rPr lang="en-US" altLang="ko-KR" dirty="0"/>
              <a:t>(gossip)</a:t>
            </a:r>
            <a:r>
              <a:rPr lang="ko-KR" altLang="en-US" dirty="0"/>
              <a:t>은 전체 노드 중 일부를 </a:t>
            </a:r>
            <a:r>
              <a:rPr lang="ko-KR" altLang="en-US" dirty="0" err="1"/>
              <a:t>랜덤하게</a:t>
            </a:r>
            <a:r>
              <a:rPr lang="ko-KR" altLang="en-US" dirty="0"/>
              <a:t> 정해서 전파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소문은 반복해서 퍼뜨리지 않으며</a:t>
            </a:r>
            <a:r>
              <a:rPr lang="en-US" altLang="ko-KR" dirty="0"/>
              <a:t>, </a:t>
            </a:r>
            <a:r>
              <a:rPr lang="ko-KR" altLang="en-US" dirty="0"/>
              <a:t>한 번 받은 소문은 다시 처리하지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이더리움은</a:t>
            </a:r>
            <a:r>
              <a:rPr lang="ko-KR" altLang="en-US" dirty="0"/>
              <a:t> 거짓을 수용하면서 신뢰를 만드나</a:t>
            </a:r>
            <a:r>
              <a:rPr lang="en-US" altLang="ko-KR" dirty="0"/>
              <a:t>,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패브릭은 인증을 통해서 원천봉쇄</a:t>
            </a:r>
          </a:p>
        </p:txBody>
      </p:sp>
    </p:spTree>
    <p:extLst>
      <p:ext uri="{BB962C8B-B14F-4D97-AF65-F5344CB8AC3E}">
        <p14:creationId xmlns:p14="http://schemas.microsoft.com/office/powerpoint/2010/main" val="164270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Hyperledger</a:t>
            </a:r>
            <a:r>
              <a:rPr lang="en-US" altLang="ko-KR" dirty="0"/>
              <a:t> Fabric Workflow</a:t>
            </a:r>
            <a:endParaRPr lang="ko-KR" altLang="en-US" dirty="0"/>
          </a:p>
        </p:txBody>
      </p:sp>
      <p:pic>
        <p:nvPicPr>
          <p:cNvPr id="1028" name="Picture 4" descr="Demystifying Hyperledger Fabric (1/3): Fabric Architecture | by Phuwanai  Thummavet | Coinmonk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70" y="1120051"/>
            <a:ext cx="808672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6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Hyperledger</a:t>
            </a:r>
            <a:r>
              <a:rPr lang="en-US" altLang="ko-KR" dirty="0"/>
              <a:t> Fabric Workflow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클라이언트가 </a:t>
            </a:r>
            <a:r>
              <a:rPr lang="ko-KR" altLang="en-US" dirty="0" err="1"/>
              <a:t>피어들에</a:t>
            </a:r>
            <a:r>
              <a:rPr lang="ko-KR" altLang="en-US" dirty="0"/>
              <a:t> 트랜잭션 제안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피어들은</a:t>
            </a:r>
            <a:r>
              <a:rPr lang="ko-KR" altLang="en-US" dirty="0"/>
              <a:t> 트랜잭션을 시뮬레이션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피어들이</a:t>
            </a:r>
            <a:r>
              <a:rPr lang="ko-KR" altLang="en-US" dirty="0"/>
              <a:t> 보증 응답을 클라이언트에 전달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제출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오더러에서는 </a:t>
            </a:r>
            <a:r>
              <a:rPr lang="ko-KR" altLang="en-US" dirty="0" err="1"/>
              <a:t>제출받은</a:t>
            </a:r>
            <a:r>
              <a:rPr lang="ko-KR" altLang="en-US" dirty="0"/>
              <a:t> 트랜잭션을 블록화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오더러에서</a:t>
            </a:r>
            <a:r>
              <a:rPr lang="ko-KR" altLang="en-US" b="1" dirty="0"/>
              <a:t> 생성한 블록이 </a:t>
            </a:r>
            <a:r>
              <a:rPr lang="ko-KR" altLang="en-US" b="1" dirty="0" err="1"/>
              <a:t>피어들에</a:t>
            </a:r>
            <a:r>
              <a:rPr lang="ko-KR" altLang="en-US" b="1" dirty="0"/>
              <a:t> 전달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클라이언트에 결과 전달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721531" y="4981303"/>
            <a:ext cx="4924115" cy="615995"/>
            <a:chOff x="5721531" y="4981303"/>
            <a:chExt cx="4924115" cy="615995"/>
          </a:xfrm>
        </p:grpSpPr>
        <p:sp>
          <p:nvSpPr>
            <p:cNvPr id="4" name="TextBox 3"/>
            <p:cNvSpPr txBox="1"/>
            <p:nvPr/>
          </p:nvSpPr>
          <p:spPr>
            <a:xfrm>
              <a:off x="8229600" y="5227966"/>
              <a:ext cx="2416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Gossip </a:t>
              </a:r>
              <a:r>
                <a:rPr lang="ko-KR" altLang="en-US" dirty="0"/>
                <a:t>프로토콜 사용</a:t>
              </a:r>
              <a:endParaRPr lang="en-US" altLang="ko-KR" dirty="0"/>
            </a:p>
          </p:txBody>
        </p:sp>
        <p:cxnSp>
          <p:nvCxnSpPr>
            <p:cNvPr id="10" name="직선 화살표 연결선 9"/>
            <p:cNvCxnSpPr>
              <a:stCxn id="4" idx="1"/>
            </p:cNvCxnSpPr>
            <p:nvPr/>
          </p:nvCxnSpPr>
          <p:spPr>
            <a:xfrm flipH="1" flipV="1">
              <a:off x="5721531" y="4981303"/>
              <a:ext cx="2508069" cy="4313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Demystifying Hyperledger Fabric (1/3): Fabric Architecture | by Phuwanai  Thummavet | Coinmonk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84" y="1227643"/>
            <a:ext cx="5436072" cy="34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1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Gossip Protocol with </a:t>
            </a:r>
            <a:r>
              <a:rPr lang="en-US" altLang="ko-KR" dirty="0" err="1"/>
              <a:t>Hyperledger</a:t>
            </a:r>
            <a:r>
              <a:rPr lang="en-US" altLang="ko-KR" dirty="0"/>
              <a:t> Fabric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오더러는</a:t>
            </a:r>
            <a:r>
              <a:rPr lang="ko-KR" altLang="en-US" dirty="0"/>
              <a:t> 모든 </a:t>
            </a:r>
            <a:r>
              <a:rPr lang="ko-KR" altLang="en-US" dirty="0" err="1"/>
              <a:t>피어와</a:t>
            </a:r>
            <a:r>
              <a:rPr lang="ko-KR" altLang="en-US" dirty="0"/>
              <a:t> 커뮤니케이션을 하는 것이 아닌</a:t>
            </a:r>
            <a:r>
              <a:rPr lang="en-US" altLang="ko-KR" dirty="0"/>
              <a:t>, </a:t>
            </a:r>
            <a:r>
              <a:rPr lang="ko-KR" altLang="en-US" dirty="0" err="1"/>
              <a:t>조직별</a:t>
            </a:r>
            <a:r>
              <a:rPr lang="ko-KR" altLang="en-US" dirty="0"/>
              <a:t> 대표 피어</a:t>
            </a:r>
            <a:r>
              <a:rPr lang="en-US" altLang="ko-KR" dirty="0"/>
              <a:t>(anchor peer)</a:t>
            </a:r>
            <a:r>
              <a:rPr lang="ko-KR" altLang="en-US" dirty="0"/>
              <a:t>와만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앵커 </a:t>
            </a:r>
            <a:r>
              <a:rPr lang="ko-KR" altLang="en-US" dirty="0" err="1"/>
              <a:t>피어에서는</a:t>
            </a:r>
            <a:r>
              <a:rPr lang="ko-KR" altLang="en-US" dirty="0"/>
              <a:t> </a:t>
            </a:r>
            <a:r>
              <a:rPr lang="en-US" altLang="ko-KR" dirty="0"/>
              <a:t>gossip</a:t>
            </a:r>
            <a:r>
              <a:rPr lang="ko-KR" altLang="en-US" dirty="0"/>
              <a:t>을 통해 블록</a:t>
            </a:r>
            <a:r>
              <a:rPr lang="en-US" altLang="ko-KR" dirty="0"/>
              <a:t>(</a:t>
            </a:r>
            <a:r>
              <a:rPr lang="ko-KR" altLang="en-US" dirty="0"/>
              <a:t>트랜잭션 뭉치</a:t>
            </a:r>
            <a:r>
              <a:rPr lang="en-US" altLang="ko-KR" dirty="0"/>
              <a:t>)</a:t>
            </a:r>
            <a:r>
              <a:rPr lang="ko-KR" altLang="en-US" dirty="0"/>
              <a:t>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피어들은</a:t>
            </a:r>
            <a:r>
              <a:rPr lang="ko-KR" altLang="en-US" dirty="0"/>
              <a:t> 전달받은 블록을 검증 및 장부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DB &amp; </a:t>
            </a:r>
            <a:r>
              <a:rPr lang="ko-KR" altLang="en-US" dirty="0" err="1"/>
              <a:t>블록체인</a:t>
            </a:r>
            <a:r>
              <a:rPr lang="en-US" altLang="ko-KR" dirty="0"/>
              <a:t>)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gossip</a:t>
            </a:r>
            <a:r>
              <a:rPr lang="ko-KR" altLang="en-US" dirty="0"/>
              <a:t>은 피어들 간의 동기화에도 이용됨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gossip </a:t>
            </a:r>
            <a:r>
              <a:rPr lang="ko-KR" altLang="en-US" dirty="0"/>
              <a:t>메시지들은 서명 되어서 전달되며</a:t>
            </a:r>
            <a:r>
              <a:rPr lang="en-US" altLang="ko-KR" dirty="0"/>
              <a:t>, </a:t>
            </a:r>
            <a:r>
              <a:rPr lang="ko-KR" altLang="en-US" dirty="0"/>
              <a:t>악의적인 노드의 파악이 쉬움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전달이 느리거나 네트워크가 분단되더라도 싱크는 </a:t>
            </a:r>
            <a:r>
              <a:rPr lang="ko-KR" altLang="en-US" dirty="0" err="1"/>
              <a:t>맞춰짐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4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Gossip Protocol with </a:t>
            </a:r>
            <a:r>
              <a:rPr lang="en-US" altLang="ko-KR" dirty="0" err="1"/>
              <a:t>Hyperledger</a:t>
            </a:r>
            <a:r>
              <a:rPr lang="en-US" altLang="ko-KR" dirty="0"/>
              <a:t> Fabric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피어 발견 및 채널 </a:t>
            </a:r>
            <a:r>
              <a:rPr lang="ko-KR" altLang="en-US" dirty="0" err="1"/>
              <a:t>멤버쉽</a:t>
            </a:r>
            <a:r>
              <a:rPr lang="en-US" altLang="ko-KR" dirty="0"/>
              <a:t>(ID)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이용 가능 </a:t>
            </a:r>
            <a:r>
              <a:rPr lang="ko-KR" altLang="en-US" dirty="0" err="1"/>
              <a:t>피어를</a:t>
            </a:r>
            <a:r>
              <a:rPr lang="ko-KR" altLang="en-US" dirty="0"/>
              <a:t> 계속 체크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장부에 기록할 데이터를 모든 채널 상의 </a:t>
            </a:r>
            <a:r>
              <a:rPr lang="ko-KR" altLang="en-US" dirty="0" err="1"/>
              <a:t>피어들에</a:t>
            </a:r>
            <a:r>
              <a:rPr lang="ko-KR" altLang="en-US" dirty="0"/>
              <a:t> 전파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싱크가 맞지 않는 </a:t>
            </a:r>
            <a:r>
              <a:rPr lang="ko-KR" altLang="en-US" dirty="0" err="1"/>
              <a:t>피어들을</a:t>
            </a:r>
            <a:r>
              <a:rPr lang="ko-KR" altLang="en-US" dirty="0"/>
              <a:t> 지속 확인하여 모자란 블록 정보를 공급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피어가 참여할 경우 </a:t>
            </a:r>
            <a:r>
              <a:rPr lang="en-US" altLang="ko-KR" dirty="0"/>
              <a:t>peer to peer</a:t>
            </a:r>
            <a:r>
              <a:rPr lang="ko-KR" altLang="en-US" dirty="0"/>
              <a:t>로 장부 데이터를 업데이트</a:t>
            </a:r>
          </a:p>
        </p:txBody>
      </p:sp>
    </p:spTree>
    <p:extLst>
      <p:ext uri="{BB962C8B-B14F-4D97-AF65-F5344CB8AC3E}">
        <p14:creationId xmlns:p14="http://schemas.microsoft.com/office/powerpoint/2010/main" val="233567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D58D3-1711-B24A-983F-D8A5A35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Docker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EC643-64AE-D54E-9F06-FC4ED7EA0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컨테이너</a:t>
            </a:r>
            <a:r>
              <a:rPr kumimoji="1" lang="ko-KR" altLang="en-US" dirty="0"/>
              <a:t> 기반의 오픈소스 가상화 플랫폼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여러</a:t>
            </a:r>
            <a:r>
              <a:rPr kumimoji="1" lang="ko-KR" altLang="en-US" dirty="0"/>
              <a:t> 프로그램이나 </a:t>
            </a:r>
            <a:r>
              <a:rPr kumimoji="1" lang="ko-KR" altLang="en-US" dirty="0" err="1"/>
              <a:t>실행환경을</a:t>
            </a:r>
            <a:r>
              <a:rPr kumimoji="1" lang="ko-KR" altLang="en-US" dirty="0"/>
              <a:t> 컨테이너로 추상화 및 동일 인터페이스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물류창고에서 여러 물건을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컨테이너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라는 하나의 규격 안에 넣는 것과 동일</a:t>
            </a:r>
            <a:endParaRPr kumimoji="1" lang="en-US" altLang="ko-KR" dirty="0"/>
          </a:p>
        </p:txBody>
      </p:sp>
      <p:pic>
        <p:nvPicPr>
          <p:cNvPr id="3076" name="Picture 4" descr="docker logo">
            <a:extLst>
              <a:ext uri="{FF2B5EF4-FFF2-40B4-BE49-F238E27FC236}">
                <a16:creationId xmlns:a16="http://schemas.microsoft.com/office/drawing/2014/main" id="{8739776D-3D9C-364F-8A6A-1F9EA8AD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4" y="1111039"/>
            <a:ext cx="3030589" cy="27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도커는 컨테이너를 관리하는 플랫폼">
            <a:extLst>
              <a:ext uri="{FF2B5EF4-FFF2-40B4-BE49-F238E27FC236}">
                <a16:creationId xmlns:a16="http://schemas.microsoft.com/office/drawing/2014/main" id="{45A5CDF6-E27C-1142-8FC6-1AA5559C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89" y="1241013"/>
            <a:ext cx="3030589" cy="228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2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181CE-F7CE-CE40-91E4-09B7155F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Docker vs VM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01FC8-75F3-8F47-817C-C1DFAA99F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기존의 가상화 환경에서는 </a:t>
            </a:r>
            <a:r>
              <a:rPr kumimoji="1" lang="en-US" altLang="ko-KR" dirty="0"/>
              <a:t>OS </a:t>
            </a:r>
            <a:r>
              <a:rPr kumimoji="1" lang="ko-KR" altLang="en-US" dirty="0"/>
              <a:t>자체를 가상화 하여 실행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가상머신을</a:t>
            </a:r>
            <a:r>
              <a:rPr kumimoji="1" lang="ko-KR" altLang="en-US" dirty="0"/>
              <a:t> 이용하여 하나하나의 프로그램 및 환경을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도커를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엔진 위에서 각각의 프로그램 및 환경을 구현</a:t>
            </a:r>
            <a:endParaRPr kumimoji="1" lang="ko-Kore-KR" altLang="en-US" dirty="0"/>
          </a:p>
        </p:txBody>
      </p:sp>
      <p:pic>
        <p:nvPicPr>
          <p:cNvPr id="4100" name="Picture 4" descr="Docker로 개발 환경 구축하기 (1) - CH DEVLOG">
            <a:extLst>
              <a:ext uri="{FF2B5EF4-FFF2-40B4-BE49-F238E27FC236}">
                <a16:creationId xmlns:a16="http://schemas.microsoft.com/office/drawing/2014/main" id="{96BA2763-90C5-1746-8219-25E25530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96" y="1152525"/>
            <a:ext cx="5562008" cy="27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2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DFE2-DD6D-984E-B4BA-9D694E41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컨테이너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C8D2B-F2DC-FD44-814C-11199A3F8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애플리케이션 및 환경이 실행되는 최소 단위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과거에는 </a:t>
            </a:r>
            <a:r>
              <a:rPr kumimoji="1" lang="en-US" altLang="ko-KR" dirty="0"/>
              <a:t>VM</a:t>
            </a:r>
            <a:r>
              <a:rPr kumimoji="1" lang="ko-KR" altLang="en-US" dirty="0"/>
              <a:t>을 따로 두어 각기 다른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 프로세스를 격리</a:t>
            </a:r>
            <a:endParaRPr kumimoji="1" lang="ko-Kore-KR" altLang="en-US" dirty="0"/>
          </a:p>
        </p:txBody>
      </p:sp>
      <p:pic>
        <p:nvPicPr>
          <p:cNvPr id="1028" name="Picture 4" descr="Docker installation and setup — GeoNode 2.8 documentation">
            <a:extLst>
              <a:ext uri="{FF2B5EF4-FFF2-40B4-BE49-F238E27FC236}">
                <a16:creationId xmlns:a16="http://schemas.microsoft.com/office/drawing/2014/main" id="{97D137E4-BB9F-C645-A146-632A4AEB2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t="6895" r="7091" b="36522"/>
          <a:stretch/>
        </p:blipFill>
        <p:spPr bwMode="auto">
          <a:xfrm>
            <a:off x="3182789" y="1097679"/>
            <a:ext cx="5826422" cy="30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8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355E8-BF56-5E4B-A48F-ECC839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이미지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144A1-E38A-9443-838C-922E53C00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컨테이너 실행에 필요한 파일과 </a:t>
            </a:r>
            <a:r>
              <a:rPr kumimoji="1" lang="ko-KR" altLang="en-US" dirty="0" err="1"/>
              <a:t>설정값들을</a:t>
            </a:r>
            <a:r>
              <a:rPr kumimoji="1" lang="ko-KR" altLang="en-US" dirty="0"/>
              <a:t> 포함하고 있는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하나의</a:t>
            </a:r>
            <a:r>
              <a:rPr kumimoji="1" lang="ko-KR" altLang="en-US" dirty="0"/>
              <a:t> 이미지로부터 여러 컨테이너 생성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특정 환경을 이미지화 하여 여러 곳에 복사하는 것이 가능</a:t>
            </a:r>
            <a:endParaRPr kumimoji="1" lang="ko-Kore-KR" altLang="en-US" dirty="0"/>
          </a:p>
        </p:txBody>
      </p:sp>
      <p:pic>
        <p:nvPicPr>
          <p:cNvPr id="2050" name="Picture 2" descr="A Beginner's Guide to Understanding and Building Docker Images">
            <a:extLst>
              <a:ext uri="{FF2B5EF4-FFF2-40B4-BE49-F238E27FC236}">
                <a16:creationId xmlns:a16="http://schemas.microsoft.com/office/drawing/2014/main" id="{337425A6-1371-4E40-801D-C5CFC16C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3" y="1576584"/>
            <a:ext cx="5147653" cy="16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image">
            <a:extLst>
              <a:ext uri="{FF2B5EF4-FFF2-40B4-BE49-F238E27FC236}">
                <a16:creationId xmlns:a16="http://schemas.microsoft.com/office/drawing/2014/main" id="{AAA0023D-E770-9743-84DC-CCEB8258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91" y="1174419"/>
            <a:ext cx="4224542" cy="241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86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7DFD-F255-9D49-9981-CA884FC9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Docker Compose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50728-C2EB-C64B-BAB7-028365560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여러 개의 컨테이너를 실행시키는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애플리케이션이 정의를 하기 위한 </a:t>
            </a:r>
            <a:r>
              <a:rPr kumimoji="1" lang="ko-KR" altLang="en-US" b="1" dirty="0"/>
              <a:t>툴</a:t>
            </a:r>
            <a:endParaRPr kumimoji="1" lang="en-US" altLang="ko-KR" b="1" dirty="0"/>
          </a:p>
          <a:p>
            <a:endParaRPr kumimoji="1" lang="en-US" altLang="ko-Kore-KR" dirty="0"/>
          </a:p>
          <a:p>
            <a:r>
              <a:rPr kumimoji="1" lang="ko-KR" altLang="en-US" dirty="0"/>
              <a:t>명령어를 사용하여 모든 서비스를 만들고 시작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개발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단일 </a:t>
            </a:r>
            <a:r>
              <a:rPr kumimoji="1" lang="en-US" altLang="ko-KR" dirty="0"/>
              <a:t>host</a:t>
            </a:r>
            <a:r>
              <a:rPr kumimoji="1" lang="ko-KR" altLang="en-US" dirty="0"/>
              <a:t> 등을 위해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Command examples: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54E753D-5D9C-A54B-8172-183FF1E7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77064"/>
              </p:ext>
            </p:extLst>
          </p:nvPr>
        </p:nvGraphicFramePr>
        <p:xfrm>
          <a:off x="684979" y="4396933"/>
          <a:ext cx="10051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923">
                  <a:extLst>
                    <a:ext uri="{9D8B030D-6E8A-4147-A177-3AD203B41FA5}">
                      <a16:colId xmlns:a16="http://schemas.microsoft.com/office/drawing/2014/main" val="2043586658"/>
                    </a:ext>
                  </a:extLst>
                </a:gridCol>
                <a:gridCol w="5025923">
                  <a:extLst>
                    <a:ext uri="{9D8B030D-6E8A-4147-A177-3AD203B41FA5}">
                      <a16:colId xmlns:a16="http://schemas.microsoft.com/office/drawing/2014/main" val="255345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docker-compose up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Launches all containers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docker-compose stop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Stops all containers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docker-compose kill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Kills all containers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docker-compose exec &lt;service&gt; &lt;command&gt;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Executes a command in the container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8169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A31F1ED-01B6-DB4D-A54C-453CAA72A1D9}"/>
              </a:ext>
            </a:extLst>
          </p:cNvPr>
          <p:cNvGrpSpPr/>
          <p:nvPr/>
        </p:nvGrpSpPr>
        <p:grpSpPr>
          <a:xfrm>
            <a:off x="6639487" y="2276098"/>
            <a:ext cx="4531542" cy="1790828"/>
            <a:chOff x="7746180" y="2508852"/>
            <a:chExt cx="4004952" cy="1582724"/>
          </a:xfrm>
        </p:grpSpPr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550133E9-D77E-D54D-8362-0758971D3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231" y="2634778"/>
              <a:ext cx="3712901" cy="145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local 개발환경 세팅부터 배포까지 - 2부(docker-compose, ssh)">
              <a:extLst>
                <a:ext uri="{FF2B5EF4-FFF2-40B4-BE49-F238E27FC236}">
                  <a16:creationId xmlns:a16="http://schemas.microsoft.com/office/drawing/2014/main" id="{B9F80BF4-4CA3-3D4B-BD2B-10A6B4AF2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180" y="2508852"/>
              <a:ext cx="1511251" cy="87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FA9258-995C-F84B-AC29-CC463500FDBE}"/>
              </a:ext>
            </a:extLst>
          </p:cNvPr>
          <p:cNvSpPr txBox="1"/>
          <p:nvPr/>
        </p:nvSpPr>
        <p:spPr>
          <a:xfrm>
            <a:off x="6739161" y="6045006"/>
            <a:ext cx="536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ko-Kore-KR" sz="1400" dirty="0">
                <a:hlinkClick r:id="rId4"/>
              </a:rPr>
              <a:t>https://www.slideshare.net/pyrasis/docker-fordummies-44424016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8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구성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조직 </a:t>
            </a:r>
            <a:r>
              <a:rPr lang="en-US" altLang="ko-KR" dirty="0"/>
              <a:t>(organization)</a:t>
            </a:r>
          </a:p>
          <a:p>
            <a:endParaRPr lang="en-US" altLang="ko-KR" dirty="0"/>
          </a:p>
          <a:p>
            <a:r>
              <a:rPr lang="en-US" altLang="ko-KR" dirty="0"/>
              <a:t>CA (Certificate Authority)</a:t>
            </a:r>
          </a:p>
          <a:p>
            <a:endParaRPr lang="en-US" altLang="ko-KR" dirty="0"/>
          </a:p>
          <a:p>
            <a:r>
              <a:rPr lang="ko-KR" altLang="en-US" dirty="0"/>
              <a:t>피어 </a:t>
            </a:r>
            <a:r>
              <a:rPr lang="en-US" altLang="ko-KR" dirty="0"/>
              <a:t>(peer)</a:t>
            </a:r>
          </a:p>
          <a:p>
            <a:endParaRPr lang="en-US" altLang="ko-KR" dirty="0"/>
          </a:p>
          <a:p>
            <a:r>
              <a:rPr lang="ko-KR" altLang="en-US" dirty="0" err="1"/>
              <a:t>오더러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orderer</a:t>
            </a:r>
            <a:r>
              <a:rPr lang="en-US" altLang="ko-KR" dirty="0"/>
              <a:t>, ordering service)</a:t>
            </a:r>
          </a:p>
          <a:p>
            <a:endParaRPr lang="en-US" altLang="ko-KR" dirty="0"/>
          </a:p>
          <a:p>
            <a:r>
              <a:rPr lang="ko-KR" altLang="en-US" dirty="0"/>
              <a:t>채널 </a:t>
            </a:r>
            <a:r>
              <a:rPr lang="en-US" altLang="ko-KR" dirty="0"/>
              <a:t>(channel)</a:t>
            </a:r>
          </a:p>
          <a:p>
            <a:endParaRPr lang="en-US" altLang="ko-KR" dirty="0"/>
          </a:p>
          <a:p>
            <a:r>
              <a:rPr lang="ko-KR" altLang="en-US" dirty="0"/>
              <a:t>클라이언트 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pic>
        <p:nvPicPr>
          <p:cNvPr id="2050" name="Picture 2" descr="https://files.readme.io/48b4777-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49" y="1973887"/>
            <a:ext cx="6668458" cy="32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5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0673-55FD-4049-966A-1AE5D252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NoSQL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41338-45CF-F548-B5FA-FE423384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Not only SQL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SQL</a:t>
            </a:r>
            <a:r>
              <a:rPr kumimoji="1" lang="ko-KR" altLang="en-US" dirty="0"/>
              <a:t>만 사용하는 것이 아닌 </a:t>
            </a:r>
            <a:r>
              <a:rPr kumimoji="1" lang="en-US" altLang="ko-KR" dirty="0"/>
              <a:t>DBMS</a:t>
            </a:r>
          </a:p>
          <a:p>
            <a:endParaRPr kumimoji="1" lang="ko-Kore-KR" altLang="en-US" dirty="0"/>
          </a:p>
        </p:txBody>
      </p:sp>
      <p:pic>
        <p:nvPicPr>
          <p:cNvPr id="4098" name="Picture 2" descr="ScyllaDB | NoSQL vs SQL">
            <a:extLst>
              <a:ext uri="{FF2B5EF4-FFF2-40B4-BE49-F238E27FC236}">
                <a16:creationId xmlns:a16="http://schemas.microsoft.com/office/drawing/2014/main" id="{20D3F5CC-1264-0448-BEB7-C2169DF3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8" y="1392341"/>
            <a:ext cx="7128652" cy="431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79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53F40-BE27-034E-AB5B-625E0AD5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Key-Value DB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76F-92FD-E348-95A9-116DC21C5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단일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 조회</a:t>
            </a:r>
            <a:endParaRPr kumimoji="1" lang="en-US" altLang="ko-KR" dirty="0"/>
          </a:p>
          <a:p>
            <a:r>
              <a:rPr kumimoji="1" lang="en-US" altLang="ko-KR" dirty="0"/>
              <a:t>value</a:t>
            </a:r>
            <a:r>
              <a:rPr kumimoji="1" lang="ko-KR" altLang="en-US" dirty="0"/>
              <a:t>는 어떤 타입이라도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사용하기 적합한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세션 정보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정보 저장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읽기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쓰기 캐쉬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사용하기 부적합한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간에 관계가 있는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다중 트랜잭션이 필요한 경우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7170" name="Picture 2" descr="Azure Cosmos DB – key-value database in the cloud – Michał Białecki Blog">
            <a:extLst>
              <a:ext uri="{FF2B5EF4-FFF2-40B4-BE49-F238E27FC236}">
                <a16:creationId xmlns:a16="http://schemas.microsoft.com/office/drawing/2014/main" id="{F7CA9B6D-3649-0144-9E6E-67643405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91" y="1729823"/>
            <a:ext cx="5516683" cy="301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2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D9971-215C-3B42-9629-2E693B39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LevelDB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19DFE-2175-F84E-BC63-C05317616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구글에서 만든 경량 </a:t>
            </a:r>
            <a:r>
              <a:rPr kumimoji="1" lang="en-US" altLang="ko-KR" dirty="0"/>
              <a:t>KV </a:t>
            </a:r>
            <a:r>
              <a:rPr kumimoji="1" lang="ko-KR" altLang="en-US" dirty="0"/>
              <a:t>데이터베이스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대용량 서버용 보다는 단말 혹은 브라우저의 </a:t>
            </a:r>
            <a:r>
              <a:rPr kumimoji="1" lang="en-US" altLang="ko-KR" dirty="0"/>
              <a:t>storage library</a:t>
            </a:r>
            <a:r>
              <a:rPr kumimoji="1" lang="ko-KR" altLang="en-US" dirty="0"/>
              <a:t> 용도 </a:t>
            </a:r>
            <a:r>
              <a:rPr kumimoji="1" lang="en-US" altLang="ko-KR" dirty="0"/>
              <a:t>(SQLite</a:t>
            </a:r>
            <a:r>
              <a:rPr kumimoji="1" lang="ko-KR" altLang="en-US" dirty="0"/>
              <a:t>와 같이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다양한</a:t>
            </a:r>
            <a:r>
              <a:rPr kumimoji="1" lang="ko-KR" altLang="en-US" dirty="0"/>
              <a:t> 언어에서 이용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데이터가 하나의 디렉토리에 저장되기에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확장성 이슈 존재</a:t>
            </a:r>
            <a:endParaRPr kumimoji="1" lang="ko-Kore-KR" altLang="en-US" dirty="0"/>
          </a:p>
        </p:txBody>
      </p:sp>
      <p:pic>
        <p:nvPicPr>
          <p:cNvPr id="8194" name="Picture 2" descr="LevelDB – 구글이 공개한 빠르고 가벼운 키/밸류 데이터베이스 | kth 개발자 블로그">
            <a:extLst>
              <a:ext uri="{FF2B5EF4-FFF2-40B4-BE49-F238E27FC236}">
                <a16:creationId xmlns:a16="http://schemas.microsoft.com/office/drawing/2014/main" id="{EE9341A9-F45E-A347-8A48-98426CFA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42" y="3215149"/>
            <a:ext cx="3794406" cy="26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LevelDB and how does it work? - DEV">
            <a:extLst>
              <a:ext uri="{FF2B5EF4-FFF2-40B4-BE49-F238E27FC236}">
                <a16:creationId xmlns:a16="http://schemas.microsoft.com/office/drawing/2014/main" id="{B519E879-04FA-0644-964A-24E32B6A2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13" y="4538714"/>
            <a:ext cx="3468539" cy="1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3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F741B-3CE2-2D47-A7F8-E95F6A7A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Document DB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699E4-9B3F-4E4D-81D4-B460E4BF4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XML, JSON, BSON</a:t>
            </a:r>
            <a:r>
              <a:rPr kumimoji="1" lang="ko-KR" altLang="en-US" dirty="0"/>
              <a:t>을 이용하여 </a:t>
            </a:r>
            <a:r>
              <a:rPr kumimoji="1" lang="en-US" altLang="ko-KR" dirty="0"/>
              <a:t>document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데이터베이스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ko-KR" altLang="en-US" dirty="0"/>
              <a:t>컬럼 없음 → </a:t>
            </a:r>
            <a:r>
              <a:rPr lang="en" altLang="ko-Kore-KR" dirty="0"/>
              <a:t>Schema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en" altLang="ko-Kore-KR" dirty="0"/>
          </a:p>
          <a:p>
            <a:r>
              <a:rPr lang="en" altLang="ko-Kore-KR" dirty="0"/>
              <a:t>Document </a:t>
            </a:r>
            <a:r>
              <a:rPr lang="ko-KR" altLang="en-US" dirty="0"/>
              <a:t>내에 </a:t>
            </a:r>
            <a:r>
              <a:rPr lang="en" altLang="ko-Kore-KR" dirty="0"/>
              <a:t>Field</a:t>
            </a:r>
            <a:r>
              <a:rPr lang="ko-KR" altLang="en-US" dirty="0" err="1"/>
              <a:t>를</a:t>
            </a:r>
            <a:r>
              <a:rPr lang="ko-KR" altLang="en-US" dirty="0"/>
              <a:t> 정의함 </a:t>
            </a:r>
            <a:r>
              <a:rPr lang="en-US" altLang="ko-KR" dirty="0"/>
              <a:t>( </a:t>
            </a:r>
            <a:r>
              <a:rPr lang="en" altLang="ko-Kore-KR" dirty="0"/>
              <a:t>Key : Value )</a:t>
            </a:r>
          </a:p>
          <a:p>
            <a:endParaRPr lang="en" altLang="ko-Kore-KR" dirty="0"/>
          </a:p>
          <a:p>
            <a:r>
              <a:rPr lang="en" altLang="ko-Kore-KR" dirty="0"/>
              <a:t>Key</a:t>
            </a:r>
            <a:r>
              <a:rPr lang="ko-KR" altLang="en-US" dirty="0"/>
              <a:t>에 대한 값은 </a:t>
            </a:r>
            <a:r>
              <a:rPr lang="en" altLang="ko-Kore-KR" dirty="0"/>
              <a:t>Document</a:t>
            </a:r>
            <a:r>
              <a:rPr lang="ko-KR" altLang="en-US" dirty="0"/>
              <a:t>가 될 수 있음 </a:t>
            </a:r>
            <a:r>
              <a:rPr lang="en-US" altLang="ko-KR" dirty="0"/>
              <a:t>( </a:t>
            </a:r>
            <a:r>
              <a:rPr lang="en" altLang="ko-Kore-KR" dirty="0"/>
              <a:t>Embedded Document )</a:t>
            </a:r>
          </a:p>
          <a:p>
            <a:endParaRPr lang="en" altLang="ko-Kore-KR" dirty="0"/>
          </a:p>
          <a:p>
            <a:r>
              <a:rPr lang="en" altLang="ko-Kore-KR" dirty="0"/>
              <a:t>Key</a:t>
            </a:r>
            <a:r>
              <a:rPr lang="ko-KR" altLang="en-US" dirty="0"/>
              <a:t>에 대한 값은 배열이 될 수 있으며</a:t>
            </a:r>
            <a:r>
              <a:rPr lang="en-US" altLang="ko-KR" dirty="0"/>
              <a:t>, </a:t>
            </a:r>
            <a:r>
              <a:rPr lang="ko-KR" altLang="en-US" dirty="0"/>
              <a:t>배열의 값으로 </a:t>
            </a:r>
            <a:r>
              <a:rPr lang="en" altLang="ko-Kore-KR" dirty="0"/>
              <a:t>Document</a:t>
            </a:r>
            <a:r>
              <a:rPr lang="ko-KR" altLang="en-US" dirty="0" err="1"/>
              <a:t>를</a:t>
            </a:r>
            <a:r>
              <a:rPr lang="ko-KR" altLang="en-US" dirty="0"/>
              <a:t> 포함할 수 있음 </a:t>
            </a:r>
          </a:p>
          <a:p>
            <a:endParaRPr lang="en-US" altLang="ko-KR" dirty="0"/>
          </a:p>
          <a:p>
            <a:r>
              <a:rPr lang="ko-KR" altLang="en-US" dirty="0"/>
              <a:t>집합적 데이터 모델</a:t>
            </a:r>
            <a:r>
              <a:rPr lang="en-US" altLang="ko-KR" b="1" dirty="0"/>
              <a:t>: </a:t>
            </a:r>
            <a:r>
              <a:rPr lang="ko-KR" altLang="en-US" dirty="0"/>
              <a:t>관계형 </a:t>
            </a:r>
            <a:r>
              <a:rPr lang="en" altLang="ko-Kore-KR" dirty="0"/>
              <a:t>DB</a:t>
            </a:r>
            <a:r>
              <a:rPr lang="ko-KR" altLang="en-US" dirty="0"/>
              <a:t>에서의 여러 테이블 데이터를 하나의 </a:t>
            </a:r>
            <a:r>
              <a:rPr lang="en" altLang="ko-Kore-KR" dirty="0"/>
              <a:t>Document</a:t>
            </a:r>
            <a:r>
              <a:rPr lang="ko-KR" altLang="en-US" dirty="0"/>
              <a:t>에 모아둘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MongoDB, CouchDB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ED3B2-D123-9D4F-9003-790062D77C24}"/>
              </a:ext>
            </a:extLst>
          </p:cNvPr>
          <p:cNvSpPr txBox="1"/>
          <p:nvPr/>
        </p:nvSpPr>
        <p:spPr>
          <a:xfrm>
            <a:off x="9251688" y="6056411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ko-Kore-KR" sz="1400" dirty="0">
                <a:hlinkClick r:id="rId2"/>
              </a:rPr>
              <a:t>https://</a:t>
            </a:r>
            <a:r>
              <a:rPr kumimoji="1" lang="en" altLang="ko-Kore-KR" sz="1400" dirty="0" err="1">
                <a:hlinkClick r:id="rId2"/>
              </a:rPr>
              <a:t>blog.voidmainvoid.net</a:t>
            </a:r>
            <a:r>
              <a:rPr kumimoji="1" lang="en" altLang="ko-Kore-KR" sz="1400" dirty="0">
                <a:hlinkClick r:id="rId2"/>
              </a:rPr>
              <a:t>/238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1134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A41B-F423-EE42-8DCB-84D904B4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RDB vs Document DB</a:t>
            </a:r>
            <a:endParaRPr kumimoji="1" lang="ko-Kore-KR" altLang="en-US" dirty="0"/>
          </a:p>
        </p:txBody>
      </p:sp>
      <p:pic>
        <p:nvPicPr>
          <p:cNvPr id="4" name="Picture 8" descr="Azure Cosmos DB NoSQL 및 관계형 데이터베이스 간의 차이점 이해 | Microsoft Docs">
            <a:extLst>
              <a:ext uri="{FF2B5EF4-FFF2-40B4-BE49-F238E27FC236}">
                <a16:creationId xmlns:a16="http://schemas.microsoft.com/office/drawing/2014/main" id="{712B29DF-04F1-9949-A3B5-3800E85E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92" y="1233333"/>
            <a:ext cx="10213015" cy="492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2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9F117-87B7-8D4D-900B-9BD2F6B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Hyperledger Fabric Database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16C1E-CD83-6E46-9460-01234ED2B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체인코드에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LevelDB</a:t>
            </a:r>
            <a:r>
              <a:rPr kumimoji="1" lang="ko-KR" altLang="en-US" dirty="0"/>
              <a:t> 혹은 </a:t>
            </a:r>
            <a:r>
              <a:rPr kumimoji="1" lang="en-US" altLang="ko-KR" dirty="0"/>
              <a:t>CouchDB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간단한 구성에서는 </a:t>
            </a:r>
            <a:r>
              <a:rPr kumimoji="1" lang="en-US" altLang="ko-KR" dirty="0" err="1"/>
              <a:t>LevelDB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복잡한 구성에서는 </a:t>
            </a:r>
            <a:r>
              <a:rPr kumimoji="1" lang="en-US" altLang="ko-KR" dirty="0"/>
              <a:t>CouchDB</a:t>
            </a:r>
          </a:p>
          <a:p>
            <a:endParaRPr kumimoji="1" lang="ko-Kore-KR" altLang="en-US" dirty="0"/>
          </a:p>
        </p:txBody>
      </p:sp>
      <p:pic>
        <p:nvPicPr>
          <p:cNvPr id="9220" name="Picture 4" descr="Examining the Behaviour of Hyperledger Fabric when World State is Tampered  | by KC Tam | Medium">
            <a:extLst>
              <a:ext uri="{FF2B5EF4-FFF2-40B4-BE49-F238E27FC236}">
                <a16:creationId xmlns:a16="http://schemas.microsoft.com/office/drawing/2014/main" id="{800FEAC6-189D-9B47-8F90-83F5726E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445" y="1436525"/>
            <a:ext cx="6617110" cy="26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6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네트워크에 참여하는 하나의 </a:t>
            </a:r>
            <a:r>
              <a:rPr lang="ko-KR" altLang="en-US" dirty="0" err="1"/>
              <a:t>사용자그룹</a:t>
            </a:r>
            <a:r>
              <a:rPr lang="ko-KR" altLang="en-US" dirty="0"/>
              <a:t>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조직별로</a:t>
            </a:r>
            <a:r>
              <a:rPr lang="ko-KR" altLang="en-US" dirty="0"/>
              <a:t> 노드 운영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조직이 여러 사용자를 가질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프로젝트에 대해 여러 회사가 연합하여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네트워크를 이용할 경우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각 회사들이 하나의 패브릭 조직으로 참여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1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각 조직들은 자신의 신원 관리 및 조직에 속한 사용자 인증을 위해 </a:t>
            </a:r>
            <a:r>
              <a:rPr lang="en-US" altLang="ko-KR" dirty="0"/>
              <a:t>CA</a:t>
            </a:r>
            <a:r>
              <a:rPr lang="ko-KR" altLang="en-US" dirty="0"/>
              <a:t>를 운영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</a:t>
            </a:r>
            <a:r>
              <a:rPr lang="ko-KR" altLang="en-US" dirty="0"/>
              <a:t>는 조직과 사용자들에 디지털 증명서 </a:t>
            </a:r>
            <a:r>
              <a:rPr lang="en-US" altLang="ko-KR" dirty="0"/>
              <a:t>(digital certification) </a:t>
            </a:r>
            <a:r>
              <a:rPr lang="ko-KR" altLang="en-US" dirty="0"/>
              <a:t>발급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조직들은 모두 개별 </a:t>
            </a:r>
            <a:r>
              <a:rPr lang="en-US" altLang="ko-KR" dirty="0"/>
              <a:t>CA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4067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피어 노드는 </a:t>
            </a:r>
            <a:r>
              <a:rPr lang="ko-KR" altLang="en-US" dirty="0" err="1"/>
              <a:t>오더러가</a:t>
            </a:r>
            <a:r>
              <a:rPr lang="ko-KR" altLang="en-US" dirty="0"/>
              <a:t> 만든 블록을 검증하고</a:t>
            </a:r>
            <a:r>
              <a:rPr lang="en-US" altLang="ko-KR" dirty="0"/>
              <a:t>, </a:t>
            </a:r>
            <a:r>
              <a:rPr lang="ko-KR" altLang="en-US" dirty="0"/>
              <a:t>그 블록을 바탕으로 원장을 저장 및 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클라이언트의 요청에 의해 발생하는 </a:t>
            </a:r>
            <a:r>
              <a:rPr lang="ko-KR" altLang="en-US" dirty="0" err="1"/>
              <a:t>체인코드의</a:t>
            </a:r>
            <a:r>
              <a:rPr lang="ko-KR" altLang="en-US" dirty="0"/>
              <a:t> 실행을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체인코드</a:t>
            </a:r>
            <a:r>
              <a:rPr lang="ko-KR" altLang="en-US" dirty="0"/>
              <a:t> </a:t>
            </a:r>
            <a:r>
              <a:rPr lang="ko-KR" altLang="en-US" dirty="0" err="1"/>
              <a:t>실행결과를</a:t>
            </a:r>
            <a:r>
              <a:rPr lang="ko-KR" altLang="en-US" dirty="0"/>
              <a:t> 트랜잭션으로 만들어 </a:t>
            </a:r>
            <a:r>
              <a:rPr lang="ko-KR" altLang="en-US" dirty="0" err="1"/>
              <a:t>오더러에</a:t>
            </a:r>
            <a:r>
              <a:rPr lang="ko-KR" altLang="en-US" dirty="0"/>
              <a:t>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조직별로</a:t>
            </a:r>
            <a:r>
              <a:rPr lang="ko-KR" altLang="en-US" dirty="0"/>
              <a:t> 일정 개수의 피어 노드를 구성하여 네트워크에 참여</a:t>
            </a:r>
          </a:p>
        </p:txBody>
      </p:sp>
    </p:spTree>
    <p:extLst>
      <p:ext uri="{BB962C8B-B14F-4D97-AF65-F5344CB8AC3E}">
        <p14:creationId xmlns:p14="http://schemas.microsoft.com/office/powerpoint/2010/main" val="30039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오더러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오더러</a:t>
            </a:r>
            <a:r>
              <a:rPr lang="ko-KR" altLang="en-US" dirty="0"/>
              <a:t> 노드는 네트워크에서 트랜잭션 순서를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하이퍼레저</a:t>
            </a:r>
            <a:r>
              <a:rPr lang="ko-KR" altLang="en-US" dirty="0"/>
              <a:t> 패브릭에서의 신뢰 모델은 </a:t>
            </a:r>
            <a:r>
              <a:rPr lang="ko-KR" altLang="en-US" dirty="0" err="1"/>
              <a:t>오더러와</a:t>
            </a:r>
            <a:r>
              <a:rPr lang="ko-KR" altLang="en-US" dirty="0"/>
              <a:t> </a:t>
            </a:r>
            <a:r>
              <a:rPr lang="ko-KR" altLang="en-US" dirty="0" err="1"/>
              <a:t>체인코드</a:t>
            </a:r>
            <a:r>
              <a:rPr lang="ko-KR" altLang="en-US" dirty="0"/>
              <a:t> 보증 정책을 통해 이루어짐</a:t>
            </a:r>
            <a:endParaRPr lang="en-US" altLang="ko-KR" dirty="0"/>
          </a:p>
          <a:p>
            <a:pPr lvl="1"/>
            <a:r>
              <a:rPr lang="ko-KR" altLang="en-US" sz="1800" dirty="0"/>
              <a:t>첫번째 신뢰 단계 </a:t>
            </a:r>
            <a:r>
              <a:rPr lang="en-US" altLang="ko-KR" sz="1800" dirty="0"/>
              <a:t>: </a:t>
            </a:r>
            <a:r>
              <a:rPr lang="ko-KR" altLang="en-US" sz="1800" dirty="0"/>
              <a:t>하나 혹은 여러 </a:t>
            </a:r>
            <a:r>
              <a:rPr lang="ko-KR" altLang="en-US" sz="1800" dirty="0" err="1"/>
              <a:t>피어에게</a:t>
            </a:r>
            <a:r>
              <a:rPr lang="ko-KR" altLang="en-US" sz="1800" dirty="0"/>
              <a:t> 같은 입력에 대한 </a:t>
            </a:r>
            <a:r>
              <a:rPr lang="ko-KR" altLang="en-US" sz="1800" dirty="0" err="1"/>
              <a:t>체인코드</a:t>
            </a:r>
            <a:r>
              <a:rPr lang="ko-KR" altLang="en-US" sz="1800" dirty="0"/>
              <a:t> 실행 결과가 동일함을 보증 받음</a:t>
            </a:r>
            <a:endParaRPr lang="en-US" altLang="ko-KR" sz="1800" dirty="0"/>
          </a:p>
          <a:p>
            <a:pPr lvl="1"/>
            <a:r>
              <a:rPr lang="ko-KR" altLang="en-US" sz="1800" dirty="0"/>
              <a:t>두번째 신뢰 단계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체인코드가</a:t>
            </a:r>
            <a:r>
              <a:rPr lang="ko-KR" altLang="en-US" sz="1800" dirty="0"/>
              <a:t> 생성한 트랜잭션들이 </a:t>
            </a:r>
            <a:r>
              <a:rPr lang="ko-KR" altLang="en-US" sz="1800" dirty="0" err="1"/>
              <a:t>오더러에</a:t>
            </a:r>
            <a:r>
              <a:rPr lang="ko-KR" altLang="en-US" sz="1800" dirty="0"/>
              <a:t> 의해 한 블록 내에서 같은 순서로 취합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여러가지 방식으로 </a:t>
            </a:r>
            <a:r>
              <a:rPr lang="ko-KR" altLang="en-US" dirty="0" err="1"/>
              <a:t>오더러</a:t>
            </a:r>
            <a:r>
              <a:rPr lang="ko-KR" altLang="en-US" dirty="0"/>
              <a:t> 노드에 대한 구성이 가능</a:t>
            </a:r>
            <a:endParaRPr lang="en-US" altLang="ko-KR" dirty="0"/>
          </a:p>
          <a:p>
            <a:pPr lvl="1"/>
            <a:r>
              <a:rPr lang="ko-KR" altLang="en-US" sz="1800" dirty="0"/>
              <a:t>한 조직이 전담해서 </a:t>
            </a:r>
            <a:r>
              <a:rPr lang="ko-KR" altLang="en-US" sz="1800" dirty="0" err="1"/>
              <a:t>오더링</a:t>
            </a:r>
            <a:r>
              <a:rPr lang="ko-KR" altLang="en-US" sz="1800" dirty="0"/>
              <a:t> 서비스 노드 구성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조직이 나눠서 </a:t>
            </a:r>
            <a:r>
              <a:rPr lang="ko-KR" altLang="en-US" sz="1800" dirty="0" err="1"/>
              <a:t>오더링</a:t>
            </a:r>
            <a:r>
              <a:rPr lang="ko-KR" altLang="en-US" sz="1800" dirty="0"/>
              <a:t> 서비스 노드 구성</a:t>
            </a:r>
            <a:endParaRPr lang="en-US" altLang="ko-KR" sz="1800" dirty="0"/>
          </a:p>
          <a:p>
            <a:pPr lvl="1"/>
            <a:r>
              <a:rPr lang="ko-KR" altLang="en-US" sz="1800" dirty="0"/>
              <a:t>패브릭 </a:t>
            </a:r>
            <a:r>
              <a:rPr lang="en-US" altLang="ko-KR" sz="1800" dirty="0"/>
              <a:t>2.0</a:t>
            </a:r>
            <a:r>
              <a:rPr lang="ko-KR" altLang="en-US" sz="1800" dirty="0"/>
              <a:t>부터 공식적으로 지원되는 합의 방식이 </a:t>
            </a:r>
            <a:r>
              <a:rPr lang="en-US" altLang="ko-KR" sz="1800" dirty="0" err="1"/>
              <a:t>kafka</a:t>
            </a:r>
            <a:r>
              <a:rPr lang="ko-KR" altLang="en-US" sz="1800" dirty="0"/>
              <a:t>에서 </a:t>
            </a:r>
            <a:r>
              <a:rPr lang="en-US" altLang="ko-KR" sz="1800" dirty="0"/>
              <a:t>raft</a:t>
            </a:r>
            <a:r>
              <a:rPr lang="ko-KR" altLang="en-US" sz="1800" dirty="0"/>
              <a:t>로 변경됨</a:t>
            </a:r>
          </a:p>
        </p:txBody>
      </p:sp>
    </p:spTree>
    <p:extLst>
      <p:ext uri="{BB962C8B-B14F-4D97-AF65-F5344CB8AC3E}">
        <p14:creationId xmlns:p14="http://schemas.microsoft.com/office/powerpoint/2010/main" val="287682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하나의 원장을 나타내는 논리적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네트워크 내에 여러 개의 채널을 만들 수 있으며</a:t>
            </a:r>
            <a:r>
              <a:rPr lang="en-US" altLang="ko-KR" dirty="0"/>
              <a:t>, </a:t>
            </a:r>
            <a:r>
              <a:rPr lang="ko-KR" altLang="en-US" dirty="0"/>
              <a:t>별도의 접근 권한 설정 가능</a:t>
            </a:r>
            <a:endParaRPr lang="en-US" altLang="ko-KR" dirty="0"/>
          </a:p>
          <a:p>
            <a:pPr lvl="1"/>
            <a:r>
              <a:rPr lang="ko-KR" altLang="en-US" sz="1800" dirty="0"/>
              <a:t>중요 정보를 별도의 채널을 구성하여 저장하고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채널의 접근 권한을 제어하는 방식의 설정 가능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각 피어 노드는 자신이 저장하고 유지할 채널을 선택하여 서비스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피어 노드에서 여러 개의 채널을 서비스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채널을 서비스하는 피어 노드들은 동일한 원장을 가지게 됨</a:t>
            </a:r>
          </a:p>
        </p:txBody>
      </p:sp>
    </p:spTree>
    <p:extLst>
      <p:ext uri="{BB962C8B-B14F-4D97-AF65-F5344CB8AC3E}">
        <p14:creationId xmlns:p14="http://schemas.microsoft.com/office/powerpoint/2010/main" val="15052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패브릭 네트워크를 사용하는 어플리케이션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정보와 네트워크 정보를 통해 네트워크 외부에서도 트랜잭션 발생 및 데이터 조회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지원하는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node.js, Java, 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990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1396</Words>
  <Application>Microsoft Office PowerPoint</Application>
  <PresentationFormat>와이드스크린</PresentationFormat>
  <Paragraphs>361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함초롬돋움</vt:lpstr>
      <vt:lpstr>Arial</vt:lpstr>
      <vt:lpstr>CryptoCraft 테마</vt:lpstr>
      <vt:lpstr>제목 테마</vt:lpstr>
      <vt:lpstr>하이퍼레저 패브릭 정리</vt:lpstr>
      <vt:lpstr>PowerPoint 프레젠테이션</vt:lpstr>
      <vt:lpstr>하이퍼레저 패브릭 구성</vt:lpstr>
      <vt:lpstr>조직</vt:lpstr>
      <vt:lpstr>CA</vt:lpstr>
      <vt:lpstr>피어</vt:lpstr>
      <vt:lpstr>오더러</vt:lpstr>
      <vt:lpstr>채널</vt:lpstr>
      <vt:lpstr>클라이언트</vt:lpstr>
      <vt:lpstr>체인코드</vt:lpstr>
      <vt:lpstr>Raft</vt:lpstr>
      <vt:lpstr>Finality</vt:lpstr>
      <vt:lpstr>CAP 이론</vt:lpstr>
      <vt:lpstr>Finality</vt:lpstr>
      <vt:lpstr>Raft Protocol</vt:lpstr>
      <vt:lpstr>Raft Protocol 블록 생성</vt:lpstr>
      <vt:lpstr>Kafka vs Raft</vt:lpstr>
      <vt:lpstr>Gossip Protocol</vt:lpstr>
      <vt:lpstr>Gossip Protocol</vt:lpstr>
      <vt:lpstr>Gossip Protocol</vt:lpstr>
      <vt:lpstr>Hyperledger Fabric Workflow</vt:lpstr>
      <vt:lpstr>Hyperledger Fabric Workflow</vt:lpstr>
      <vt:lpstr>Gossip Protocol with Hyperledger Fabric</vt:lpstr>
      <vt:lpstr>Gossip Protocol with Hyperledger Fabric</vt:lpstr>
      <vt:lpstr>Docker</vt:lpstr>
      <vt:lpstr>Docker vs VM</vt:lpstr>
      <vt:lpstr>컨테이너</vt:lpstr>
      <vt:lpstr>이미지</vt:lpstr>
      <vt:lpstr>Docker Compose</vt:lpstr>
      <vt:lpstr>NoSQL</vt:lpstr>
      <vt:lpstr>Key-Value DB</vt:lpstr>
      <vt:lpstr>LevelDB</vt:lpstr>
      <vt:lpstr>Document DB</vt:lpstr>
      <vt:lpstr>RDB vs Document DB</vt:lpstr>
      <vt:lpstr>Hyperledger Fabric Database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280</cp:revision>
  <dcterms:created xsi:type="dcterms:W3CDTF">2019-03-05T04:29:07Z</dcterms:created>
  <dcterms:modified xsi:type="dcterms:W3CDTF">2020-12-21T05:15:30Z</dcterms:modified>
</cp:coreProperties>
</file>