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48" r:id="rId2"/>
  </p:sldMasterIdLst>
  <p:notesMasterIdLst>
    <p:notesMasterId r:id="rId19"/>
  </p:notesMasterIdLst>
  <p:handoutMasterIdLst>
    <p:handoutMasterId r:id="rId20"/>
  </p:handoutMasterIdLst>
  <p:sldIdLst>
    <p:sldId id="269" r:id="rId3"/>
    <p:sldId id="353" r:id="rId4"/>
    <p:sldId id="340" r:id="rId5"/>
    <p:sldId id="341" r:id="rId6"/>
    <p:sldId id="342" r:id="rId7"/>
    <p:sldId id="346" r:id="rId8"/>
    <p:sldId id="344" r:id="rId9"/>
    <p:sldId id="345" r:id="rId10"/>
    <p:sldId id="343" r:id="rId11"/>
    <p:sldId id="347" r:id="rId12"/>
    <p:sldId id="348" r:id="rId13"/>
    <p:sldId id="352" r:id="rId14"/>
    <p:sldId id="349" r:id="rId15"/>
    <p:sldId id="350" r:id="rId16"/>
    <p:sldId id="351" r:id="rId17"/>
    <p:sldId id="35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2E75B6"/>
    <a:srgbClr val="B0D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2" autoAdjust="0"/>
    <p:restoredTop sz="95897" autoAdjust="0"/>
  </p:normalViewPr>
  <p:slideViewPr>
    <p:cSldViewPr snapToGrid="0">
      <p:cViewPr varScale="1">
        <p:scale>
          <a:sx n="84" d="100"/>
          <a:sy n="84" d="100"/>
        </p:scale>
        <p:origin x="82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많은 수의 변수가 필요할 경우 배열을 이용하 듯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변수가 많이 필요할 때 구조체 배열을 이용하면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85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3021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많은 수의 변수가 필요할 경우 배열을 이용하 듯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변수가 많이 필요할 때 구조체 배열을 이용하면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833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많은 수의 변수가 필요할 경우 배열을 이용하 듯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변수가 많이 필요할 때 구조체 배열을 이용하면 좋다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+1 </a:t>
            </a:r>
            <a:r>
              <a:rPr lang="ko-KR" altLang="en-US" dirty="0" smtClean="0"/>
              <a:t>연산을 할 경우 해당 </a:t>
            </a:r>
            <a:r>
              <a:rPr lang="ko-KR" altLang="en-US" dirty="0" err="1" smtClean="0"/>
              <a:t>자료형의</a:t>
            </a:r>
            <a:r>
              <a:rPr lang="ko-KR" altLang="en-US" dirty="0" smtClean="0"/>
              <a:t> 크기만큼 메모리 공간을 이동해주기 때문에</a:t>
            </a:r>
            <a:r>
              <a:rPr lang="ko-KR" altLang="en-US" baseline="0" dirty="0" smtClean="0"/>
              <a:t> 배열의 대괄호 값을 </a:t>
            </a:r>
            <a:r>
              <a:rPr lang="en-US" altLang="ko-KR" baseline="0" dirty="0" smtClean="0"/>
              <a:t>+1 </a:t>
            </a:r>
            <a:r>
              <a:rPr lang="ko-KR" altLang="en-US" baseline="0" dirty="0" smtClean="0"/>
              <a:t>한 것과 같은 효과를 보여줍니다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36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많은 수의 변수가 필요할 경우 배열을 이용하 듯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구조체 변수가 많이 필요할 때 구조체 배열을 이용하면 좋다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453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구조체 배열이 연결리스트의 일부분이라고 볼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66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016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938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199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22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dQz_MkUeSg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2842101" y="3785727"/>
            <a:ext cx="8403774" cy="1655762"/>
          </a:xfrm>
        </p:spPr>
        <p:txBody>
          <a:bodyPr/>
          <a:lstStyle/>
          <a:p>
            <a:r>
              <a:rPr lang="ko-KR" altLang="en-US" dirty="0" smtClean="0"/>
              <a:t>양유진</a:t>
            </a:r>
            <a:endParaRPr lang="en-US" altLang="ko-KR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3587556" y="950976"/>
            <a:ext cx="6912864" cy="1831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</a:t>
            </a:r>
            <a:r>
              <a:rPr lang="ko-KR" altLang="en-US" sz="4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언어</a:t>
            </a:r>
            <a:endParaRPr lang="en-US" altLang="ko-KR" sz="4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구조체</a:t>
            </a:r>
            <a:endParaRPr lang="ko-KR" altLang="en-US" sz="40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81803" y="6121098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유튜브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주소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https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://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youtu.be/dQz_MkUeSgk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자기 참조 구조체 연결리스트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560417" y="2340107"/>
            <a:ext cx="9071166" cy="1843659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각각의 데이터를 포인터로 연결해서 관리하는 자료구조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2" name="제목 1"/>
          <p:cNvSpPr txBox="1">
            <a:spLocks/>
          </p:cNvSpPr>
          <p:nvPr/>
        </p:nvSpPr>
        <p:spPr>
          <a:xfrm>
            <a:off x="227976" y="1273927"/>
            <a:ext cx="4046764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연결리스트란</a:t>
            </a:r>
            <a:r>
              <a:rPr lang="en-US" altLang="ko-KR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?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026" name="Picture 2" descr="[그림 7-12] 연결 리스트의 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583" y="3504311"/>
            <a:ext cx="6245860" cy="156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39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연결리스트 예제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 정의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896" y="2213736"/>
            <a:ext cx="4434796" cy="1885824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78896" y="3301851"/>
            <a:ext cx="3528000" cy="3557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7894364" y="2220331"/>
            <a:ext cx="3394654" cy="124296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자기 참조 구조체</a:t>
            </a:r>
            <a:endParaRPr lang="en-US" altLang="ko-KR" sz="20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 algn="ctr">
              <a:buNone/>
            </a:pP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연결리스트 주소 저장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7683258" y="2984293"/>
            <a:ext cx="749808" cy="327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연결리스트 예제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 변수 정의 및 초기화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929" y="2193665"/>
            <a:ext cx="7063740" cy="146304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404429" y="4717658"/>
            <a:ext cx="1600200" cy="883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536629" y="4717658"/>
            <a:ext cx="468000" cy="883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2495389" y="4245218"/>
            <a:ext cx="1432560" cy="57912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3" name="텍스트 개체 틀 8"/>
          <p:cNvSpPr txBox="1">
            <a:spLocks/>
          </p:cNvSpPr>
          <p:nvPr/>
        </p:nvSpPr>
        <p:spPr>
          <a:xfrm>
            <a:off x="2459515" y="5601578"/>
            <a:ext cx="1432560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p_prev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2254249" y="4778618"/>
            <a:ext cx="1432560" cy="88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age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7" name="텍스트 개체 틀 8"/>
          <p:cNvSpPr txBox="1">
            <a:spLocks/>
          </p:cNvSpPr>
          <p:nvPr/>
        </p:nvSpPr>
        <p:spPr>
          <a:xfrm>
            <a:off x="5372580" y="5614416"/>
            <a:ext cx="1432560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9" name="텍스트 개체 틀 8"/>
          <p:cNvSpPr txBox="1">
            <a:spLocks/>
          </p:cNvSpPr>
          <p:nvPr/>
        </p:nvSpPr>
        <p:spPr>
          <a:xfrm>
            <a:off x="3069241" y="5005694"/>
            <a:ext cx="1432560" cy="39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link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5288760" y="4730496"/>
            <a:ext cx="1600200" cy="883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20960" y="4730496"/>
            <a:ext cx="468000" cy="883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8"/>
          <p:cNvSpPr txBox="1">
            <a:spLocks/>
          </p:cNvSpPr>
          <p:nvPr/>
        </p:nvSpPr>
        <p:spPr>
          <a:xfrm>
            <a:off x="5379720" y="4258056"/>
            <a:ext cx="1432560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3" name="텍스트 개체 틀 8"/>
          <p:cNvSpPr txBox="1">
            <a:spLocks/>
          </p:cNvSpPr>
          <p:nvPr/>
        </p:nvSpPr>
        <p:spPr>
          <a:xfrm>
            <a:off x="5138580" y="4773168"/>
            <a:ext cx="1432560" cy="88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age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4" name="텍스트 개체 틀 8"/>
          <p:cNvSpPr txBox="1">
            <a:spLocks/>
          </p:cNvSpPr>
          <p:nvPr/>
        </p:nvSpPr>
        <p:spPr>
          <a:xfrm>
            <a:off x="5938614" y="5004816"/>
            <a:ext cx="1432560" cy="39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link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8" name="꺾인 연결선 7"/>
          <p:cNvCxnSpPr/>
          <p:nvPr/>
        </p:nvCxnSpPr>
        <p:spPr>
          <a:xfrm rot="16200000" flipV="1">
            <a:off x="4546296" y="3974029"/>
            <a:ext cx="18000" cy="1476000"/>
          </a:xfrm>
          <a:prstGeom prst="bentConnector3">
            <a:avLst>
              <a:gd name="adj1" fmla="val 188065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8"/>
          <p:cNvSpPr txBox="1">
            <a:spLocks/>
          </p:cNvSpPr>
          <p:nvPr/>
        </p:nvSpPr>
        <p:spPr>
          <a:xfrm>
            <a:off x="8304466" y="5614416"/>
            <a:ext cx="1432560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p_next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8220646" y="4730496"/>
            <a:ext cx="1600200" cy="883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352846" y="4730496"/>
            <a:ext cx="468000" cy="883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8"/>
          <p:cNvSpPr txBox="1">
            <a:spLocks/>
          </p:cNvSpPr>
          <p:nvPr/>
        </p:nvSpPr>
        <p:spPr>
          <a:xfrm>
            <a:off x="8311606" y="4258056"/>
            <a:ext cx="1432560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9" name="텍스트 개체 틀 8"/>
          <p:cNvSpPr txBox="1">
            <a:spLocks/>
          </p:cNvSpPr>
          <p:nvPr/>
        </p:nvSpPr>
        <p:spPr>
          <a:xfrm>
            <a:off x="8070466" y="4773168"/>
            <a:ext cx="1432560" cy="88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age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0" name="텍스트 개체 틀 8"/>
          <p:cNvSpPr txBox="1">
            <a:spLocks/>
          </p:cNvSpPr>
          <p:nvPr/>
        </p:nvSpPr>
        <p:spPr>
          <a:xfrm>
            <a:off x="8870500" y="5004816"/>
            <a:ext cx="1432560" cy="39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link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31" name="꺾인 연결선 30"/>
          <p:cNvCxnSpPr/>
          <p:nvPr/>
        </p:nvCxnSpPr>
        <p:spPr>
          <a:xfrm rot="5400000" flipH="1" flipV="1">
            <a:off x="7436854" y="3956029"/>
            <a:ext cx="18000" cy="1548000"/>
          </a:xfrm>
          <a:prstGeom prst="bentConnector3">
            <a:avLst>
              <a:gd name="adj1" fmla="val 188065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개체 틀 8"/>
          <p:cNvSpPr txBox="1">
            <a:spLocks/>
          </p:cNvSpPr>
          <p:nvPr/>
        </p:nvSpPr>
        <p:spPr>
          <a:xfrm>
            <a:off x="3373960" y="1404592"/>
            <a:ext cx="8143788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가장</a:t>
            </a:r>
            <a:r>
              <a:rPr lang="en-US" altLang="ko-KR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첫번째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노드를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가리키는 헤드 포인터 </a:t>
            </a:r>
            <a:endParaRPr lang="ko-KR" altLang="en-US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3435640" y="2294608"/>
            <a:ext cx="2735040" cy="392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 flipV="1">
            <a:off x="6163540" y="1976882"/>
            <a:ext cx="749808" cy="327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68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연결리스트 예제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연결리스트 생성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0" y="1442592"/>
            <a:ext cx="2038350" cy="866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" y="1120526"/>
            <a:ext cx="1381125" cy="1714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862" y="1571179"/>
            <a:ext cx="4608881" cy="461930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191573" y="2744067"/>
            <a:ext cx="3282379" cy="227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 flipV="1">
            <a:off x="6473952" y="2857933"/>
            <a:ext cx="360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텍스트 개체 틀 8"/>
          <p:cNvSpPr txBox="1">
            <a:spLocks/>
          </p:cNvSpPr>
          <p:nvPr/>
        </p:nvSpPr>
        <p:spPr>
          <a:xfrm>
            <a:off x="6162880" y="2691875"/>
            <a:ext cx="3099992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동적 메모리 할당</a:t>
            </a:r>
            <a:endParaRPr lang="ko-KR" altLang="en-US" sz="1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191573" y="2056693"/>
            <a:ext cx="2203387" cy="56763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8342713" y="1326697"/>
            <a:ext cx="3437367" cy="116320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8511530" y="1178774"/>
            <a:ext cx="2125550" cy="32253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8"/>
          <p:cNvSpPr txBox="1">
            <a:spLocks/>
          </p:cNvSpPr>
          <p:nvPr/>
        </p:nvSpPr>
        <p:spPr>
          <a:xfrm>
            <a:off x="8612114" y="1171884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gets() vs </a:t>
            </a:r>
            <a:r>
              <a:rPr lang="en-US" altLang="ko-KR" sz="2000" dirty="0" err="1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scanf</a:t>
            </a: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6" name="텍스트 개체 틀 8"/>
          <p:cNvSpPr txBox="1">
            <a:spLocks/>
          </p:cNvSpPr>
          <p:nvPr/>
        </p:nvSpPr>
        <p:spPr>
          <a:xfrm>
            <a:off x="8511530" y="1590109"/>
            <a:ext cx="3099992" cy="71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scanf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(): 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공백 포함 불가능</a:t>
            </a:r>
            <a:endParaRPr lang="en-US" altLang="ko-KR" sz="18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gets(): 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공백 포함 가능</a:t>
            </a:r>
            <a:endParaRPr lang="ko-KR" altLang="en-US" sz="1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27" name="직선 연결선 26"/>
          <p:cNvCxnSpPr>
            <a:endCxn id="21" idx="1"/>
          </p:cNvCxnSpPr>
          <p:nvPr/>
        </p:nvCxnSpPr>
        <p:spPr>
          <a:xfrm flipV="1">
            <a:off x="5394960" y="1908299"/>
            <a:ext cx="2947753" cy="50770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048061" y="3834187"/>
            <a:ext cx="1346899" cy="198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8"/>
          <p:cNvSpPr txBox="1">
            <a:spLocks/>
          </p:cNvSpPr>
          <p:nvPr/>
        </p:nvSpPr>
        <p:spPr>
          <a:xfrm>
            <a:off x="5536562" y="3742944"/>
            <a:ext cx="4784016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</a:t>
            </a:r>
            <a:r>
              <a:rPr lang="en-US" altLang="ko-KR" sz="18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toi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문자열</a:t>
            </a: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): 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문자열을 정수로 변환해주는 함수</a:t>
            </a:r>
            <a:endParaRPr lang="ko-KR" altLang="en-US" sz="1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5410562" y="3940860"/>
            <a:ext cx="252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>
            <a:off x="3090274" y="4367784"/>
            <a:ext cx="1" cy="360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텍스트 개체 틀 8"/>
          <p:cNvSpPr txBox="1">
            <a:spLocks/>
          </p:cNvSpPr>
          <p:nvPr/>
        </p:nvSpPr>
        <p:spPr>
          <a:xfrm>
            <a:off x="297785" y="4367784"/>
            <a:ext cx="2601775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첫 번째 </a:t>
            </a:r>
            <a:r>
              <a:rPr lang="ko-KR" altLang="en-US" sz="18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노드인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경우</a:t>
            </a:r>
            <a:endParaRPr lang="ko-KR" altLang="en-US" sz="1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33" name="꺾인 연결선 32"/>
          <p:cNvCxnSpPr/>
          <p:nvPr/>
        </p:nvCxnSpPr>
        <p:spPr>
          <a:xfrm flipH="1">
            <a:off x="5394960" y="4946904"/>
            <a:ext cx="1" cy="648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텍스트 개체 틀 8"/>
          <p:cNvSpPr txBox="1">
            <a:spLocks/>
          </p:cNvSpPr>
          <p:nvPr/>
        </p:nvSpPr>
        <p:spPr>
          <a:xfrm>
            <a:off x="5141302" y="5093208"/>
            <a:ext cx="4207717" cy="768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첫 번째 </a:t>
            </a:r>
            <a:r>
              <a:rPr lang="ko-KR" altLang="en-US" sz="18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노드가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아닌 경우</a:t>
            </a:r>
            <a:endParaRPr lang="en-US" altLang="ko-KR" sz="18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V="1">
            <a:off x="5644563" y="5291123"/>
            <a:ext cx="108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V="1">
            <a:off x="2740473" y="4535795"/>
            <a:ext cx="108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752563" y="5381544"/>
            <a:ext cx="32816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이전노드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en-US" altLang="ko-KR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p_prev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와 새로운 </a:t>
            </a:r>
            <a:r>
              <a:rPr lang="ko-KR" altLang="en-US" sz="1400" dirty="0" err="1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노드</a:t>
            </a:r>
            <a:r>
              <a:rPr lang="en-US" altLang="ko-KR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(p)</a:t>
            </a:r>
            <a:r>
              <a:rPr lang="ko-KR" altLang="en-US" sz="1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연결</a:t>
            </a:r>
          </a:p>
        </p:txBody>
      </p:sp>
    </p:spTree>
    <p:extLst>
      <p:ext uri="{BB962C8B-B14F-4D97-AF65-F5344CB8AC3E}">
        <p14:creationId xmlns:p14="http://schemas.microsoft.com/office/powerpoint/2010/main" val="161885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연결리스트 예제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연결리스트 출력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059" y="2309367"/>
            <a:ext cx="5810250" cy="34956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1095120"/>
            <a:ext cx="2038350" cy="8667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509" y="2175229"/>
            <a:ext cx="5708341" cy="239235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65752" y="3506515"/>
            <a:ext cx="1676279" cy="173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2542031" y="3574673"/>
            <a:ext cx="740663" cy="10929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텍스트 개체 틀 8"/>
          <p:cNvSpPr txBox="1">
            <a:spLocks/>
          </p:cNvSpPr>
          <p:nvPr/>
        </p:nvSpPr>
        <p:spPr>
          <a:xfrm>
            <a:off x="2668314" y="3574673"/>
            <a:ext cx="3099992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다음 </a:t>
            </a:r>
            <a:r>
              <a:rPr lang="ko-KR" altLang="en-US" sz="18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노드로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이동</a:t>
            </a:r>
            <a:endParaRPr lang="ko-KR" altLang="en-US" sz="1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475975" y="4780918"/>
            <a:ext cx="2388136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다음 </a:t>
            </a:r>
            <a:r>
              <a:rPr lang="ko-KR" altLang="en-US" sz="18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노드가</a:t>
            </a:r>
            <a:r>
              <a:rPr lang="ko-KR" altLang="en-US" sz="18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존재할 때</a:t>
            </a:r>
            <a:endParaRPr lang="ko-KR" altLang="en-US" sz="18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9" name="꺾인 연결선 18"/>
          <p:cNvCxnSpPr/>
          <p:nvPr/>
        </p:nvCxnSpPr>
        <p:spPr>
          <a:xfrm>
            <a:off x="737735" y="3793793"/>
            <a:ext cx="1" cy="360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>
            <a:off x="497191" y="4007068"/>
            <a:ext cx="1" cy="936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93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연결리스트 예제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동적 메모리 반납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028" y="1714642"/>
            <a:ext cx="3901678" cy="2209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1095120"/>
            <a:ext cx="2038350" cy="866775"/>
          </a:xfrm>
          <a:prstGeom prst="rect">
            <a:avLst/>
          </a:prstGeom>
        </p:spPr>
      </p:pic>
      <p:sp>
        <p:nvSpPr>
          <p:cNvPr id="9" name="텍스트 개체 틀 8"/>
          <p:cNvSpPr txBox="1">
            <a:spLocks/>
          </p:cNvSpPr>
          <p:nvPr/>
        </p:nvSpPr>
        <p:spPr>
          <a:xfrm>
            <a:off x="3955260" y="5422534"/>
            <a:ext cx="1432560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71440" y="4538614"/>
            <a:ext cx="1600200" cy="883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003640" y="4538614"/>
            <a:ext cx="468000" cy="883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8"/>
          <p:cNvSpPr txBox="1">
            <a:spLocks/>
          </p:cNvSpPr>
          <p:nvPr/>
        </p:nvSpPr>
        <p:spPr>
          <a:xfrm>
            <a:off x="3962400" y="4066174"/>
            <a:ext cx="1432560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4" name="텍스트 개체 틀 8"/>
          <p:cNvSpPr txBox="1">
            <a:spLocks/>
          </p:cNvSpPr>
          <p:nvPr/>
        </p:nvSpPr>
        <p:spPr>
          <a:xfrm>
            <a:off x="3721260" y="4581286"/>
            <a:ext cx="1432560" cy="88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age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5" name="텍스트 개체 틀 8"/>
          <p:cNvSpPr txBox="1">
            <a:spLocks/>
          </p:cNvSpPr>
          <p:nvPr/>
        </p:nvSpPr>
        <p:spPr>
          <a:xfrm>
            <a:off x="4521294" y="4812934"/>
            <a:ext cx="1432560" cy="39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link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6" name="텍스트 개체 틀 8"/>
          <p:cNvSpPr txBox="1">
            <a:spLocks/>
          </p:cNvSpPr>
          <p:nvPr/>
        </p:nvSpPr>
        <p:spPr>
          <a:xfrm>
            <a:off x="6887146" y="5422534"/>
            <a:ext cx="1432560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p_next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803326" y="4538614"/>
            <a:ext cx="1600200" cy="88392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935526" y="4538614"/>
            <a:ext cx="468000" cy="8839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8"/>
          <p:cNvSpPr txBox="1">
            <a:spLocks/>
          </p:cNvSpPr>
          <p:nvPr/>
        </p:nvSpPr>
        <p:spPr>
          <a:xfrm>
            <a:off x="6894286" y="4066174"/>
            <a:ext cx="1432560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node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0" name="텍스트 개체 틀 8"/>
          <p:cNvSpPr txBox="1">
            <a:spLocks/>
          </p:cNvSpPr>
          <p:nvPr/>
        </p:nvSpPr>
        <p:spPr>
          <a:xfrm>
            <a:off x="6653146" y="4581286"/>
            <a:ext cx="1432560" cy="883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name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age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21" name="텍스트 개체 틀 8"/>
          <p:cNvSpPr txBox="1">
            <a:spLocks/>
          </p:cNvSpPr>
          <p:nvPr/>
        </p:nvSpPr>
        <p:spPr>
          <a:xfrm>
            <a:off x="7453180" y="4812934"/>
            <a:ext cx="1432560" cy="39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link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22" name="꺾인 연결선 21"/>
          <p:cNvCxnSpPr/>
          <p:nvPr/>
        </p:nvCxnSpPr>
        <p:spPr>
          <a:xfrm rot="5400000" flipH="1" flipV="1">
            <a:off x="6019534" y="3764147"/>
            <a:ext cx="18000" cy="1548000"/>
          </a:xfrm>
          <a:prstGeom prst="bentConnector3">
            <a:avLst>
              <a:gd name="adj1" fmla="val 1880651"/>
            </a:avLst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곱셈 기호 6"/>
          <p:cNvSpPr/>
          <p:nvPr/>
        </p:nvSpPr>
        <p:spPr>
          <a:xfrm>
            <a:off x="3620400" y="3967114"/>
            <a:ext cx="2112264" cy="2112264"/>
          </a:xfrm>
          <a:prstGeom prst="mathMultiply">
            <a:avLst>
              <a:gd name="adj1" fmla="val 187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텍스트 개체 틀 8"/>
          <p:cNvSpPr txBox="1">
            <a:spLocks/>
          </p:cNvSpPr>
          <p:nvPr/>
        </p:nvSpPr>
        <p:spPr>
          <a:xfrm>
            <a:off x="8019346" y="5383052"/>
            <a:ext cx="1432560" cy="57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p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24" name="직선 화살표 연결선 23"/>
          <p:cNvCxnSpPr/>
          <p:nvPr/>
        </p:nvCxnSpPr>
        <p:spPr>
          <a:xfrm flipV="1">
            <a:off x="8169460" y="5672611"/>
            <a:ext cx="468000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242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8768" y="1993392"/>
            <a:ext cx="4828032" cy="2130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858768" y="2837929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감사합니다</a:t>
            </a:r>
            <a:endParaRPr lang="ko-KR" altLang="en-US" sz="66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273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구조체 정의 및 기본구조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구조체 포인터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구조체 배열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자기 참조 구조체 연결리스트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81984" y="4791353"/>
            <a:ext cx="7702296" cy="9602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4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구조체란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78600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여러 개의 </a:t>
            </a:r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자료형을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묶어서 새로운 </a:t>
            </a:r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자료형을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만들 수 있는 방법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5" name="텍스트 개체 틀 8"/>
          <p:cNvSpPr txBox="1">
            <a:spLocks/>
          </p:cNvSpPr>
          <p:nvPr/>
        </p:nvSpPr>
        <p:spPr>
          <a:xfrm>
            <a:off x="88073" y="3724711"/>
            <a:ext cx="5898199" cy="1334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자료형이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b="1" dirty="0" smtClean="0">
                <a:solidFill>
                  <a:srgbClr val="2E75B6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같은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것들을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하나로 묶는 것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7" name="텍스트 개체 틀 8"/>
          <p:cNvSpPr txBox="1">
            <a:spLocks/>
          </p:cNvSpPr>
          <p:nvPr/>
        </p:nvSpPr>
        <p:spPr>
          <a:xfrm>
            <a:off x="6799770" y="3724711"/>
            <a:ext cx="4465638" cy="20055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자료형이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서로 </a:t>
            </a:r>
            <a:r>
              <a:rPr lang="ko-KR" altLang="en-US" b="1" dirty="0" smtClean="0">
                <a:solidFill>
                  <a:srgbClr val="2E75B6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다른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것들을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하나로 묶는 것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8" name="제목 1"/>
          <p:cNvSpPr txBox="1">
            <a:spLocks/>
          </p:cNvSpPr>
          <p:nvPr/>
        </p:nvSpPr>
        <p:spPr>
          <a:xfrm>
            <a:off x="2319588" y="2517511"/>
            <a:ext cx="12949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배열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0" name="제목 1"/>
          <p:cNvSpPr txBox="1">
            <a:spLocks/>
          </p:cNvSpPr>
          <p:nvPr/>
        </p:nvSpPr>
        <p:spPr>
          <a:xfrm>
            <a:off x="8209849" y="2450538"/>
            <a:ext cx="164548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구조체</a:t>
            </a:r>
            <a:endParaRPr lang="ko-KR" altLang="en-US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5448520" y="2517511"/>
            <a:ext cx="12949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 smtClean="0"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vs</a:t>
            </a:r>
            <a:endParaRPr lang="ko-KR" altLang="en-US" dirty="0">
              <a:solidFill>
                <a:srgbClr val="FF0000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3928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 기본구조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sz="2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 선언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395" r="1"/>
          <a:stretch/>
        </p:blipFill>
        <p:spPr>
          <a:xfrm>
            <a:off x="4105656" y="1964345"/>
            <a:ext cx="4037806" cy="202867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784848" y="1964345"/>
            <a:ext cx="850392" cy="477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8143462" y="1335405"/>
            <a:ext cx="1938845" cy="43853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구조체의 </a:t>
            </a: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이름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7635240" y="1636776"/>
            <a:ext cx="749808" cy="327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4239768" y="3541092"/>
            <a:ext cx="880872" cy="477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/>
          <p:cNvSpPr txBox="1">
            <a:spLocks/>
          </p:cNvSpPr>
          <p:nvPr/>
        </p:nvSpPr>
        <p:spPr>
          <a:xfrm>
            <a:off x="5815425" y="4768193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t="3575" r="38624" b="53350"/>
          <a:stretch/>
        </p:blipFill>
        <p:spPr>
          <a:xfrm>
            <a:off x="5785946" y="4892040"/>
            <a:ext cx="1446958" cy="36267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3"/>
          <a:srcRect t="57976"/>
          <a:stretch/>
        </p:blipFill>
        <p:spPr>
          <a:xfrm>
            <a:off x="2385932" y="4880000"/>
            <a:ext cx="2470183" cy="370739"/>
          </a:xfrm>
          <a:prstGeom prst="rect">
            <a:avLst/>
          </a:prstGeom>
        </p:spPr>
      </p:pic>
      <p:cxnSp>
        <p:nvCxnSpPr>
          <p:cNvPr id="23" name="직선 화살표 연결선 22"/>
          <p:cNvCxnSpPr>
            <a:stCxn id="21" idx="3"/>
          </p:cNvCxnSpPr>
          <p:nvPr/>
        </p:nvCxnSpPr>
        <p:spPr>
          <a:xfrm flipV="1">
            <a:off x="4856115" y="5065369"/>
            <a:ext cx="822309" cy="1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278410" y="4603158"/>
            <a:ext cx="4954494" cy="71386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2630107" y="4455235"/>
            <a:ext cx="1795589" cy="32253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텍스트 개체 틀 8"/>
          <p:cNvSpPr txBox="1">
            <a:spLocks/>
          </p:cNvSpPr>
          <p:nvPr/>
        </p:nvSpPr>
        <p:spPr>
          <a:xfrm>
            <a:off x="2547811" y="4448345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구조체의 </a:t>
            </a: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별칭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3621024" y="4018196"/>
            <a:ext cx="624046" cy="4049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 flipH="1">
            <a:off x="8010143" y="2761706"/>
            <a:ext cx="1" cy="432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텍스트 개체 틀 8"/>
          <p:cNvSpPr txBox="1">
            <a:spLocks/>
          </p:cNvSpPr>
          <p:nvPr/>
        </p:nvSpPr>
        <p:spPr>
          <a:xfrm>
            <a:off x="8250142" y="2814283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구조체 </a:t>
            </a: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멤버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 flipV="1">
            <a:off x="8225758" y="2977706"/>
            <a:ext cx="288000" cy="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V="1">
            <a:off x="2385932" y="5191150"/>
            <a:ext cx="1440000" cy="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7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713" y="1928540"/>
            <a:ext cx="4790574" cy="2293049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 기본구조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sz="2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 변수 선언 및 초기화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168228" y="2320117"/>
            <a:ext cx="2322576" cy="477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6999026" y="1691177"/>
            <a:ext cx="2372138" cy="539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구조체 변수 생성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6490804" y="1992548"/>
            <a:ext cx="749808" cy="327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168227" y="2886237"/>
            <a:ext cx="4323059" cy="41390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텍스트 개체 틀 8"/>
          <p:cNvSpPr txBox="1">
            <a:spLocks/>
          </p:cNvSpPr>
          <p:nvPr/>
        </p:nvSpPr>
        <p:spPr>
          <a:xfrm>
            <a:off x="8809820" y="3019420"/>
            <a:ext cx="2887250" cy="8192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구조체 변수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(student1)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초기화</a:t>
            </a: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32" name="꺾인 연결선 31"/>
          <p:cNvCxnSpPr/>
          <p:nvPr/>
        </p:nvCxnSpPr>
        <p:spPr>
          <a:xfrm flipH="1">
            <a:off x="8566491" y="3069043"/>
            <a:ext cx="1" cy="720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 flipV="1">
            <a:off x="8809820" y="3450522"/>
            <a:ext cx="288000" cy="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그룹 56"/>
          <p:cNvGrpSpPr/>
          <p:nvPr/>
        </p:nvGrpSpPr>
        <p:grpSpPr>
          <a:xfrm>
            <a:off x="411920" y="4310606"/>
            <a:ext cx="4599614" cy="1848119"/>
            <a:chOff x="832544" y="4503093"/>
            <a:chExt cx="4599614" cy="1848119"/>
          </a:xfrm>
        </p:grpSpPr>
        <p:sp>
          <p:nvSpPr>
            <p:cNvPr id="38" name="직사각형 37"/>
            <p:cNvSpPr/>
            <p:nvPr/>
          </p:nvSpPr>
          <p:spPr>
            <a:xfrm>
              <a:off x="1016911" y="4655019"/>
              <a:ext cx="4415247" cy="1621282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1249114" y="4509983"/>
              <a:ext cx="2032162" cy="32253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텍스트 개체 틀 8"/>
            <p:cNvSpPr txBox="1">
              <a:spLocks/>
            </p:cNvSpPr>
            <p:nvPr/>
          </p:nvSpPr>
          <p:spPr>
            <a:xfrm>
              <a:off x="1285690" y="4503093"/>
              <a:ext cx="1938845" cy="4385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20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문자열 복사 함수</a:t>
              </a:r>
              <a:endParaRPr lang="ko-KR" altLang="en-US" sz="2000" dirty="0"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  <p:sp>
          <p:nvSpPr>
            <p:cNvPr id="48" name="텍스트 개체 틀 8"/>
            <p:cNvSpPr txBox="1">
              <a:spLocks/>
            </p:cNvSpPr>
            <p:nvPr/>
          </p:nvSpPr>
          <p:spPr>
            <a:xfrm>
              <a:off x="1014118" y="5911184"/>
              <a:ext cx="4418040" cy="44002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16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※</a:t>
              </a:r>
              <a:r>
                <a:rPr lang="ko-KR" altLang="en-US" sz="16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꼭 </a:t>
              </a:r>
              <a:r>
                <a:rPr lang="en-US" altLang="ko-KR" sz="16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include &lt;</a:t>
              </a:r>
              <a:r>
                <a:rPr lang="en-US" altLang="ko-KR" sz="1600" dirty="0" err="1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string.h</a:t>
              </a:r>
              <a:r>
                <a:rPr lang="en-US" altLang="ko-KR" sz="16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&gt; </a:t>
              </a:r>
              <a:r>
                <a:rPr lang="ko-KR" altLang="en-US" sz="16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해줘야 합니다</a:t>
              </a:r>
              <a:r>
                <a:rPr lang="en-US" altLang="ko-KR" sz="16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. </a:t>
              </a:r>
              <a:endParaRPr lang="ko-KR" alt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</p:txBody>
        </p:sp>
        <p:grpSp>
          <p:nvGrpSpPr>
            <p:cNvPr id="56" name="그룹 55"/>
            <p:cNvGrpSpPr/>
            <p:nvPr/>
          </p:nvGrpSpPr>
          <p:grpSpPr>
            <a:xfrm>
              <a:off x="832544" y="4868246"/>
              <a:ext cx="4418040" cy="852868"/>
              <a:chOff x="845059" y="4976914"/>
              <a:chExt cx="4418040" cy="852868"/>
            </a:xfrm>
          </p:grpSpPr>
          <p:sp>
            <p:nvSpPr>
              <p:cNvPr id="42" name="텍스트 개체 틀 8"/>
              <p:cNvSpPr txBox="1">
                <a:spLocks/>
              </p:cNvSpPr>
              <p:nvPr/>
            </p:nvSpPr>
            <p:spPr>
              <a:xfrm>
                <a:off x="845059" y="5440767"/>
                <a:ext cx="4418040" cy="3890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altLang="ko-KR" sz="2000" dirty="0" err="1" smtClean="0">
                    <a:latin typeface="08서울남산체 M" panose="02020603020101020101" pitchFamily="18" charset="-127"/>
                    <a:ea typeface="08서울남산체 M" panose="02020603020101020101" pitchFamily="18" charset="-127"/>
                  </a:rPr>
                  <a:t>strcpy</a:t>
                </a:r>
                <a:r>
                  <a:rPr lang="en-US" altLang="ko-KR" sz="20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(a, “</a:t>
                </a:r>
                <a:r>
                  <a:rPr lang="ko-KR" altLang="en-US" sz="20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문자열</a:t>
                </a:r>
                <a:r>
                  <a:rPr lang="en-US" altLang="ko-KR" sz="20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”)</a:t>
                </a:r>
              </a:p>
            </p:txBody>
          </p:sp>
          <p:cxnSp>
            <p:nvCxnSpPr>
              <p:cNvPr id="50" name="꺾인 연결선 49"/>
              <p:cNvCxnSpPr/>
              <p:nvPr/>
            </p:nvCxnSpPr>
            <p:spPr>
              <a:xfrm rot="5400000">
                <a:off x="3182933" y="5055878"/>
                <a:ext cx="108000" cy="756000"/>
              </a:xfrm>
              <a:prstGeom prst="bentConnector3">
                <a:avLst>
                  <a:gd name="adj1" fmla="val -86543"/>
                </a:avLst>
              </a:prstGeom>
              <a:ln w="19050">
                <a:solidFill>
                  <a:srgbClr val="2E75B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텍스트 개체 틀 8"/>
              <p:cNvSpPr txBox="1">
                <a:spLocks/>
              </p:cNvSpPr>
              <p:nvPr/>
            </p:nvSpPr>
            <p:spPr>
              <a:xfrm>
                <a:off x="2821418" y="4976914"/>
                <a:ext cx="831029" cy="440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ko-KR" altLang="en-US" sz="1600" dirty="0" smtClean="0">
                    <a:latin typeface="08서울남산체 L" panose="02020603020101020101" pitchFamily="18" charset="-127"/>
                    <a:ea typeface="08서울남산체 L" panose="02020603020101020101" pitchFamily="18" charset="-127"/>
                  </a:rPr>
                  <a:t>복사</a:t>
                </a:r>
                <a:endParaRPr lang="ko-KR" altLang="en-US" sz="1600" dirty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p:grpSp>
      </p:grpSp>
      <p:cxnSp>
        <p:nvCxnSpPr>
          <p:cNvPr id="59" name="꺾인 연결선 58"/>
          <p:cNvCxnSpPr/>
          <p:nvPr/>
        </p:nvCxnSpPr>
        <p:spPr>
          <a:xfrm rot="10800000" flipV="1">
            <a:off x="1862859" y="3128342"/>
            <a:ext cx="2305368" cy="1116000"/>
          </a:xfrm>
          <a:prstGeom prst="bentConnector2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5282636" y="3808166"/>
            <a:ext cx="144000" cy="180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20" y="1136470"/>
            <a:ext cx="1823992" cy="1249586"/>
          </a:xfrm>
          <a:prstGeom prst="rect">
            <a:avLst/>
          </a:prstGeom>
        </p:spPr>
      </p:pic>
      <p:sp>
        <p:nvSpPr>
          <p:cNvPr id="23" name="텍스트 개체 틀 8"/>
          <p:cNvSpPr txBox="1">
            <a:spLocks/>
          </p:cNvSpPr>
          <p:nvPr/>
        </p:nvSpPr>
        <p:spPr>
          <a:xfrm>
            <a:off x="5721394" y="4877944"/>
            <a:ext cx="4762809" cy="80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구조체 멤버 변수는 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“.” 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연산자를</a:t>
            </a:r>
            <a:endParaRPr lang="en-US" altLang="ko-KR" sz="20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이용하여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접근할 수 있습니다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426636" y="3988166"/>
            <a:ext cx="1064168" cy="7414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 포인터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4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6295239" y="3521367"/>
            <a:ext cx="2372138" cy="539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(*student).name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5" name="텍스트 개체 틀 8"/>
          <p:cNvSpPr txBox="1">
            <a:spLocks/>
          </p:cNvSpPr>
          <p:nvPr/>
        </p:nvSpPr>
        <p:spPr>
          <a:xfrm>
            <a:off x="6295239" y="2776486"/>
            <a:ext cx="2372138" cy="53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student</a:t>
            </a:r>
            <a:r>
              <a:rPr lang="en-US" altLang="ko-KR" sz="2000" b="1" dirty="0" smtClean="0"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-&gt;</a:t>
            </a: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name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6" name="꺾인 연결선 5"/>
          <p:cNvCxnSpPr/>
          <p:nvPr/>
        </p:nvCxnSpPr>
        <p:spPr>
          <a:xfrm>
            <a:off x="6500986" y="2936977"/>
            <a:ext cx="1" cy="756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H="1" flipV="1">
            <a:off x="6070095" y="3325627"/>
            <a:ext cx="216000" cy="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8"/>
          <p:cNvSpPr txBox="1">
            <a:spLocks/>
          </p:cNvSpPr>
          <p:nvPr/>
        </p:nvSpPr>
        <p:spPr>
          <a:xfrm>
            <a:off x="3344147" y="2982252"/>
            <a:ext cx="2951092" cy="89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구조체 포인터의</a:t>
            </a:r>
            <a:endParaRPr lang="en-US" altLang="ko-KR" sz="2000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멤버 변수 접근방법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07" y="1079362"/>
            <a:ext cx="1823992" cy="12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3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 포인터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예시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71" y="1481698"/>
            <a:ext cx="1823992" cy="12495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71" y="3108198"/>
            <a:ext cx="10181045" cy="236181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9058" y="3360039"/>
            <a:ext cx="2179341" cy="9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0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 배열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2780" t="7720" r="75606" b="85008"/>
          <a:stretch/>
        </p:blipFill>
        <p:spPr>
          <a:xfrm>
            <a:off x="2371856" y="1191754"/>
            <a:ext cx="2112264" cy="274320"/>
          </a:xfrm>
          <a:prstGeom prst="rect">
            <a:avLst/>
          </a:prstGeom>
        </p:spPr>
      </p:pic>
      <p:grpSp>
        <p:nvGrpSpPr>
          <p:cNvPr id="4" name="그룹 3"/>
          <p:cNvGrpSpPr/>
          <p:nvPr/>
        </p:nvGrpSpPr>
        <p:grpSpPr>
          <a:xfrm>
            <a:off x="547864" y="1214614"/>
            <a:ext cx="1823992" cy="1576682"/>
            <a:chOff x="411920" y="1068406"/>
            <a:chExt cx="1823992" cy="1576682"/>
          </a:xfrm>
        </p:grpSpPr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920" y="1395502"/>
              <a:ext cx="1823992" cy="1249586"/>
            </a:xfrm>
            <a:prstGeom prst="rect">
              <a:avLst/>
            </a:prstGeom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1920" y="1068406"/>
              <a:ext cx="1381125" cy="228600"/>
            </a:xfrm>
            <a:prstGeom prst="rect">
              <a:avLst/>
            </a:prstGeom>
          </p:spPr>
        </p:pic>
      </p:grpSp>
      <p:sp>
        <p:nvSpPr>
          <p:cNvPr id="9" name="텍스트 개체 틀 8"/>
          <p:cNvSpPr txBox="1">
            <a:spLocks/>
          </p:cNvSpPr>
          <p:nvPr/>
        </p:nvSpPr>
        <p:spPr>
          <a:xfrm>
            <a:off x="5696315" y="2521738"/>
            <a:ext cx="2372138" cy="53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student[</a:t>
            </a:r>
            <a:r>
              <a:rPr lang="en-US" altLang="ko-KR" sz="2000" dirty="0" err="1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i</a:t>
            </a: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].name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5696315" y="3989770"/>
            <a:ext cx="2372138" cy="53911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(*(</a:t>
            </a:r>
            <a:r>
              <a:rPr lang="en-US" altLang="ko-KR" sz="2000" dirty="0" err="1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student+i</a:t>
            </a: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)).name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2" name="텍스트 개체 틀 8"/>
          <p:cNvSpPr txBox="1">
            <a:spLocks/>
          </p:cNvSpPr>
          <p:nvPr/>
        </p:nvSpPr>
        <p:spPr>
          <a:xfrm>
            <a:off x="5696315" y="3255754"/>
            <a:ext cx="2372138" cy="539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</a:t>
            </a:r>
            <a:r>
              <a:rPr lang="en-US" altLang="ko-KR" sz="2000" dirty="0" err="1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student+i</a:t>
            </a: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)-&gt;name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cxnSp>
        <p:nvCxnSpPr>
          <p:cNvPr id="13" name="꺾인 연결선 12"/>
          <p:cNvCxnSpPr/>
          <p:nvPr/>
        </p:nvCxnSpPr>
        <p:spPr>
          <a:xfrm>
            <a:off x="5698750" y="2678293"/>
            <a:ext cx="1" cy="756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H="1" flipV="1">
            <a:off x="5237991" y="3439650"/>
            <a:ext cx="216000" cy="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꺾인 연결선 15"/>
          <p:cNvCxnSpPr/>
          <p:nvPr/>
        </p:nvCxnSpPr>
        <p:spPr>
          <a:xfrm>
            <a:off x="5696314" y="3434869"/>
            <a:ext cx="1" cy="756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텍스트 개체 틀 8"/>
          <p:cNvSpPr txBox="1">
            <a:spLocks/>
          </p:cNvSpPr>
          <p:nvPr/>
        </p:nvSpPr>
        <p:spPr>
          <a:xfrm>
            <a:off x="2502899" y="3096275"/>
            <a:ext cx="2951092" cy="893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구조체 배열의</a:t>
            </a:r>
            <a:endParaRPr lang="en-US" altLang="ko-KR" sz="2000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멤버 변수 접근방법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90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구조체 </a:t>
            </a:r>
            <a:r>
              <a:rPr lang="ko-KR" altLang="en-US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배열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_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</a:t>
            </a:r>
            <a:endParaRPr lang="ko-KR" altLang="en-US" sz="2800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679323" y="1136470"/>
            <a:ext cx="1823992" cy="1576682"/>
            <a:chOff x="411920" y="1068406"/>
            <a:chExt cx="1823992" cy="1576682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920" y="1395502"/>
              <a:ext cx="1823992" cy="124958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920" y="1068406"/>
              <a:ext cx="1381125" cy="228600"/>
            </a:xfrm>
            <a:prstGeom prst="rect">
              <a:avLst/>
            </a:prstGeom>
          </p:spPr>
        </p:pic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323" y="2735496"/>
            <a:ext cx="9508045" cy="366977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8343" y="2386056"/>
            <a:ext cx="36290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0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3608</TotalTime>
  <Words>423</Words>
  <Application>Microsoft Office PowerPoint</Application>
  <PresentationFormat>와이드스크린</PresentationFormat>
  <Paragraphs>109</Paragraphs>
  <Slides>16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08서울남산체 B</vt:lpstr>
      <vt:lpstr>08서울남산체 EB</vt:lpstr>
      <vt:lpstr>08서울남산체 L</vt:lpstr>
      <vt:lpstr>08서울남산체 M</vt:lpstr>
      <vt:lpstr>08서울남산체 세로쓰기</vt:lpstr>
      <vt:lpstr>맑은 고딕</vt:lpstr>
      <vt:lpstr>함초롬돋움</vt:lpstr>
      <vt:lpstr>Arial</vt:lpstr>
      <vt:lpstr>제목 테마</vt:lpstr>
      <vt:lpstr>CryptoCraft 테마</vt:lpstr>
      <vt:lpstr>PowerPoint 프레젠테이션</vt:lpstr>
      <vt:lpstr>PowerPoint 프레젠테이션</vt:lpstr>
      <vt:lpstr>구조체란?</vt:lpstr>
      <vt:lpstr>구조체 기본구조_구조체 선언</vt:lpstr>
      <vt:lpstr>구조체 기본구조_구조체 변수 선언 및 초기화</vt:lpstr>
      <vt:lpstr>구조체 포인터</vt:lpstr>
      <vt:lpstr>구조체 포인터_예시</vt:lpstr>
      <vt:lpstr>구조체 배열</vt:lpstr>
      <vt:lpstr>구조체 배열_예제</vt:lpstr>
      <vt:lpstr>자기 참조 구조체 연결리스트</vt:lpstr>
      <vt:lpstr>구조체_ 연결리스트 예제(구조체 정의)</vt:lpstr>
      <vt:lpstr>구조체_ 연결리스트 예제(구조체 변수 정의 및 초기화)</vt:lpstr>
      <vt:lpstr>구조체_ 연결리스트 예제(연결리스트 생성)</vt:lpstr>
      <vt:lpstr>구조체_ 연결리스트 예제(연결리스트 출력)</vt:lpstr>
      <vt:lpstr>구조체_ 연결리스트 예제(동적 메모리 반납)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 유진</cp:lastModifiedBy>
  <cp:revision>578</cp:revision>
  <dcterms:created xsi:type="dcterms:W3CDTF">2019-03-05T04:29:07Z</dcterms:created>
  <dcterms:modified xsi:type="dcterms:W3CDTF">2020-12-20T12:07:13Z</dcterms:modified>
</cp:coreProperties>
</file>