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7" r:id="rId4"/>
    <p:sldId id="451" r:id="rId5"/>
    <p:sldId id="452" r:id="rId6"/>
    <p:sldId id="288" r:id="rId7"/>
    <p:sldId id="291" r:id="rId8"/>
    <p:sldId id="293" r:id="rId9"/>
    <p:sldId id="449" r:id="rId10"/>
    <p:sldId id="450" r:id="rId11"/>
    <p:sldId id="444" r:id="rId12"/>
    <p:sldId id="445" r:id="rId13"/>
    <p:sldId id="446" r:id="rId14"/>
    <p:sldId id="447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62" autoAdjust="0"/>
    <p:restoredTop sz="94725"/>
  </p:normalViewPr>
  <p:slideViewPr>
    <p:cSldViewPr snapToGrid="0">
      <p:cViewPr varScale="1">
        <p:scale>
          <a:sx n="107" d="100"/>
          <a:sy n="107" d="100"/>
        </p:scale>
        <p:origin x="728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2022. 12. 12.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CRYSTALS–</a:t>
            </a:r>
            <a:r>
              <a:rPr lang="en-US" altLang="ko-KR" dirty="0" err="1"/>
              <a:t>Kyber</a:t>
            </a:r>
            <a:r>
              <a:rPr lang="ko-KR" altLang="en-US" dirty="0"/>
              <a:t> </a:t>
            </a:r>
            <a:r>
              <a:rPr lang="en-US" altLang="ko-KR" dirty="0"/>
              <a:t>NTT</a:t>
            </a:r>
            <a:br>
              <a:rPr lang="en-US" altLang="ko-KR" dirty="0"/>
            </a:br>
            <a:r>
              <a:rPr lang="ko-KR" altLang="en-US" dirty="0"/>
              <a:t>양자회로 구현</a:t>
            </a:r>
            <a:br>
              <a:rPr lang="en-US" altLang="ko-KR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/N6-Q4q-Qko4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IT</a:t>
            </a:r>
            <a:r>
              <a:rPr lang="ko-KR" altLang="en-US"/>
              <a:t>융합공학부 송경주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AD8E5B-42BF-3A70-32D8-808AD8F29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A9750C-BC9F-BBB6-BE1F-1DCA5F12B86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en" altLang="ko-Kore-KR" b="1" dirty="0"/>
                  <a:t>Montgomery reduce</a:t>
                </a:r>
              </a:p>
              <a:p>
                <a:pPr marL="0" indent="0">
                  <a:buNone/>
                </a:pP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   This function performs </a:t>
                </a:r>
                <a:r>
                  <a:rPr kumimoji="1" lang="en" altLang="ko-Kore-KR" sz="24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montgomery</a:t>
                </a:r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reduction multiplication on the </a:t>
                </a:r>
                <a14:m>
                  <m:oMath xmlns:m="http://schemas.openxmlformats.org/officeDocument/2006/math">
                    <m:r>
                      <a:rPr kumimoji="1"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𝐢𝐧𝐩𝐮𝐭</m:t>
                    </m:r>
                    <m:r>
                      <a:rPr kumimoji="1" lang="en-US" altLang="ko-KR" sz="24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sz="2400" b="1" i="0" smtClean="0">
                        <a:latin typeface="Cambria Math" panose="02040503050406030204" pitchFamily="18" charset="0"/>
                      </a:rPr>
                      <m:t>𝐳𝐞𝐭𝐚</m:t>
                    </m:r>
                  </m:oMath>
                </a14:m>
                <a:r>
                  <a:rPr kumimoji="1" lang="en" altLang="ko-Kore-KR" sz="24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  <a:endParaRPr kumimoji="1" lang="ko-Kore-KR" altLang="en-US" sz="24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66A9750C-BC9F-BBB6-BE1F-1DCA5F12B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810" r="-156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D6EF1F31-84C8-C2D0-8DBD-511BC0632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2669" y="2805869"/>
            <a:ext cx="5008220" cy="3425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D5802E-E6AE-9D5F-4A34-4A1F7D017044}"/>
                  </a:ext>
                </a:extLst>
              </p:cNvPr>
              <p:cNvSpPr txBox="1"/>
              <p:nvPr/>
            </p:nvSpPr>
            <p:spPr>
              <a:xfrm>
                <a:off x="294860" y="2805869"/>
                <a:ext cx="6477000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Algorithm 3 shows the operation of the Montgomery reduce quantum circuit.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sz="1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In the for loop,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is q = 3329 and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𝐼𝑁𝑉</m:t>
                    </m:r>
                  </m:oMath>
                </a14:m>
                <a:r>
                  <a:rPr kumimoji="1" lang="en" altLang="ko-Kore-KR" dirty="0"/>
                  <a:t> is the inverse of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mod </a:t>
                </a:r>
                <a14:m>
                  <m:oMath xmlns:m="http://schemas.openxmlformats.org/officeDocument/2006/math"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kumimoji="1" lang="en" altLang="ko-Kore-KR" dirty="0"/>
                  <a:t> (= 216) : −3327.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Since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𝐼𝑁𝑉</m:t>
                    </m:r>
                  </m:oMath>
                </a14:m>
                <a:r>
                  <a:rPr kumimoji="1" lang="en" altLang="ko-Kore-KR" dirty="0"/>
                  <a:t> are known values, the result of multiplying by the corresponding size is obtained without allocating qubits to store the values of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kumimoji="1" lang="en" altLang="ko-Kore-KR" dirty="0"/>
                  <a:t> and </a:t>
                </a:r>
                <a14:m>
                  <m:oMath xmlns:m="http://schemas.openxmlformats.org/officeDocument/2006/math">
                    <m:r>
                      <a:rPr kumimoji="1" lang="en-US" altLang="ko-Kore-KR" i="1">
                        <a:latin typeface="Cambria Math" panose="02040503050406030204" pitchFamily="18" charset="0"/>
                      </a:rPr>
                      <m:t>𝑄𝐼𝑁𝑉</m:t>
                    </m:r>
                  </m:oMath>
                </a14:m>
                <a:r>
                  <a:rPr kumimoji="1" lang="en" altLang="ko-Kore-K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en" altLang="ko-Kore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" altLang="ko-Kore-KR" dirty="0"/>
                  <a:t>Finally, index values [0] to [15] are discarded through 16-bit left shift and the values of indexes [16] to [31] are returned.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3D5802E-E6AE-9D5F-4A34-4A1F7D017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60" y="2805869"/>
                <a:ext cx="6477000" cy="3293209"/>
              </a:xfrm>
              <a:prstGeom prst="rect">
                <a:avLst/>
              </a:prstGeom>
              <a:blipFill>
                <a:blip r:embed="rId4"/>
                <a:stretch>
                  <a:fillRect l="-587" t="-766" r="-1370" b="-19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77B92BA4-7AB2-EA77-85E3-A5C9EB923734}"/>
              </a:ext>
            </a:extLst>
          </p:cNvPr>
          <p:cNvSpPr/>
          <p:nvPr/>
        </p:nvSpPr>
        <p:spPr>
          <a:xfrm>
            <a:off x="294860" y="2491448"/>
            <a:ext cx="11602280" cy="3922052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043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249E-5DA3-1755-D74B-BCD380C4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640380" cy="560387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𝐍𝐓𝐓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𝐬𝐮𝐛</m:t>
                    </m:r>
                  </m:oMath>
                </a14:m>
                <a:endParaRPr kumimoji="1" lang="en-US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NTT sub function performs addition and subtraction between the </a:t>
                </a:r>
                <a:r>
                  <a:rPr kumimoji="1" lang="en" altLang="ko-Kore-KR" sz="2000" b="1" dirty="0" err="1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montgomery</a:t>
                </a: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reduce result and the input having the corresponding index, and operates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𝐬𝐮𝐛𝟏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sz="2000" b="1" i="0">
                            <a:latin typeface="Cambria Math" panose="02040503050406030204" pitchFamily="18" charset="0"/>
                          </a:rPr>
                          <m:t>𝐬𝐮𝐛</m:t>
                        </m:r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in detail.</a:t>
                </a:r>
              </a:p>
              <a:p>
                <a:pPr marL="0" indent="0">
                  <a:buNone/>
                </a:pPr>
                <a:endParaRPr kumimoji="1" lang="en" altLang="ko-Kore-KR" sz="4800" dirty="0"/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order to sequentially calculate the formula, both the original input and Montgomery result   must be maintained 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NTT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sub</m:t>
                        </m:r>
                        <m: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.</a:t>
                </a:r>
              </a:p>
              <a:p>
                <a:pPr lvl="1"/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Since it is not possible to keep all of the calculation targets (input, Montgomery reduce result),   the input is stored in temp qubits and the calculation is performed.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𝐬𝐮𝐛𝟏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stores the subtraction of temp and Mont result in temp, and Mont result is maintained. 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152525"/>
                <a:ext cx="11640380" cy="5603875"/>
              </a:xfrm>
              <a:blipFill>
                <a:blip r:embed="rId2"/>
                <a:stretch>
                  <a:fillRect l="-872" t="-1131" r="-12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C37E8D87-6F69-77A9-A80A-8B7579973A9F}"/>
              </a:ext>
            </a:extLst>
          </p:cNvPr>
          <p:cNvGrpSpPr/>
          <p:nvPr/>
        </p:nvGrpSpPr>
        <p:grpSpPr>
          <a:xfrm>
            <a:off x="411920" y="4911725"/>
            <a:ext cx="11369675" cy="1587500"/>
            <a:chOff x="411920" y="4911725"/>
            <a:chExt cx="11369675" cy="1587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3DFE3C-6188-E99D-3E6F-780B3C448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1920" y="4911725"/>
              <a:ext cx="5640436" cy="1587500"/>
            </a:xfrm>
            <a:prstGeom prst="rect">
              <a:avLst/>
            </a:prstGeom>
            <a:ln w="15875">
              <a:solidFill>
                <a:srgbClr val="FF0000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351F1-47EC-F89C-4374-126F65D6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41159" y="4911725"/>
              <a:ext cx="5640436" cy="1587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18F25-A383-477E-1B6B-9638E2B1708B}"/>
                  </a:ext>
                </a:extLst>
              </p:cNvPr>
              <p:cNvSpPr txBox="1"/>
              <p:nvPr/>
            </p:nvSpPr>
            <p:spPr>
              <a:xfrm>
                <a:off x="3521449" y="2358590"/>
                <a:ext cx="5149102" cy="4308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  <m:sub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kumimoji="1" lang="en-US" altLang="ko-Kore-K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𝑀𝑜𝑛𝑡𝑔𝑜𝑚𝑒𝑟𝑦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20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kumimoji="1" lang="ko-Kore-KR" altLang="en-US" sz="2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4D18F25-A383-477E-1B6B-9638E2B17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1449" y="2358590"/>
                <a:ext cx="5149102" cy="430887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680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3F249E-5DA3-1755-D74B-BCD380C40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64937" cy="56038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𝐍𝐓𝐓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𝐬𝐮𝐛</m:t>
                    </m:r>
                  </m:oMath>
                </a14:m>
                <a:endParaRPr kumimoji="1" lang="en-US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𝐍𝐓𝐓</m:t>
                        </m:r>
                      </m:e>
                      <m:sub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𝐬𝐮𝐛𝟐</m:t>
                        </m:r>
                      </m:sub>
                    </m:sSub>
                  </m:oMath>
                </a14:m>
                <a:r>
                  <a:rPr kumimoji="1" lang="en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stores the addition of input and Mont result in input.</a:t>
                </a:r>
              </a:p>
              <a:p>
                <a:pPr lvl="1"/>
                <a:endParaRPr kumimoji="1" lang="en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endParaRPr kumimoji="1" lang="en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lvl="1"/>
                <a:r>
                  <a:rPr kumimoji="1" lang="en" altLang="ko-Kore-KR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results of all operations are sorted according to the NTT array index order.</a:t>
                </a:r>
                <a:endParaRPr kumimoji="1" lang="ko-Kore-KR" altLang="en-US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86B3307-E780-89C5-06D6-F14E3CE20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564937" cy="5603875"/>
              </a:xfrm>
              <a:blipFill>
                <a:blip r:embed="rId2"/>
                <a:stretch>
                  <a:fillRect l="-877" t="-1131" r="-1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6B1C2A4D-24ED-5FEE-A979-84DF6651D40A}"/>
              </a:ext>
            </a:extLst>
          </p:cNvPr>
          <p:cNvGrpSpPr/>
          <p:nvPr/>
        </p:nvGrpSpPr>
        <p:grpSpPr>
          <a:xfrm>
            <a:off x="411163" y="4117975"/>
            <a:ext cx="11369675" cy="1587500"/>
            <a:chOff x="410405" y="4911725"/>
            <a:chExt cx="11369675" cy="158750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C3DFE3C-6188-E99D-3E6F-780B3C448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405" y="4911725"/>
              <a:ext cx="5640436" cy="1587500"/>
            </a:xfrm>
            <a:prstGeom prst="rect">
              <a:avLst/>
            </a:prstGeom>
            <a:ln w="9525">
              <a:solidFill>
                <a:schemeClr val="tx1"/>
              </a:solidFill>
            </a:ln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35351F1-47EC-F89C-4374-126F65D67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39644" y="4911725"/>
              <a:ext cx="5640436" cy="1587500"/>
            </a:xfrm>
            <a:prstGeom prst="rect">
              <a:avLst/>
            </a:prstGeom>
            <a:ln w="15875">
              <a:solidFill>
                <a:srgbClr val="FF0000"/>
              </a:solidFill>
            </a:ln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A8616-D92A-3B91-927D-AED768AEC9C9}"/>
                  </a:ext>
                </a:extLst>
              </p:cNvPr>
              <p:cNvSpPr txBox="1"/>
              <p:nvPr/>
            </p:nvSpPr>
            <p:spPr>
              <a:xfrm>
                <a:off x="3395461" y="2113260"/>
                <a:ext cx="5596340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𝑁𝑇𝑇</m:t>
                          </m:r>
                        </m:e>
                        <m:sub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𝑠𝑢𝑏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𝑖𝑛𝑝𝑢𝑡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𝑀𝑜𝑛𝑡𝑔𝑜𝑚𝑒𝑟𝑦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𝑟𝑒𝑠𝑢𝑙𝑡</m:t>
                      </m:r>
                    </m:oMath>
                  </m:oMathPara>
                </a14:m>
                <a:endParaRPr kumimoji="1" lang="ko-Kore-KR" altLang="en-US" sz="1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11A8616-D92A-3B91-927D-AED768AE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461" y="2113260"/>
                <a:ext cx="5596340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80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F7C9F-451E-B61B-FC69-C65724ADA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ko-Kore-KR" sz="3200" dirty="0"/>
              <a:t>Evaluation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5026E2-4F09-18B7-8DA8-639E075AC0F9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57149" y="1046378"/>
                <a:ext cx="12077699" cy="5603875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NTT quantum circuit operates with three main functions.</a:t>
                </a:r>
              </a:p>
              <a:p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Each function performs an operation as much as a cycle(C).</a:t>
                </a:r>
              </a:p>
              <a:p>
                <a:pPr marL="0" indent="0">
                  <a:buNone/>
                </a:pP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0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perform multiplication on input and zeta.</a:t>
                </a:r>
              </a:p>
              <a:p>
                <a:pPr lvl="1">
                  <a:buFontTx/>
                  <a:buChar char="-"/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The difference between the two functions is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uses more quantum resources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because it has to determine the input sign expressed in two’s complement.</a:t>
                </a:r>
              </a:p>
              <a:p>
                <a:pPr lvl="1">
                  <a:buFontTx/>
                  <a:buChar char="-"/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18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, the multi-controlled gate is used to determine the operation according to the sign of the input.</a:t>
                </a:r>
              </a:p>
              <a:p>
                <a:pPr marL="0" indent="0">
                  <a:buNone/>
                </a:pP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2. The Montgomery reduce function uses the most quantum resources because it multiplies large numbers. </a:t>
                </a:r>
              </a:p>
              <a:p>
                <a:pPr marL="0" indent="0">
                  <a:buNone/>
                </a:pPr>
                <a:r>
                  <a:rPr kumimoji="1" lang="en" altLang="ko-Kore-KR" sz="20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3. Since the NTT sub function is a simple addition and subtraction operation for 32-bit qubits, it operates with the least amount of quantum resources.</a:t>
                </a:r>
                <a:endParaRPr kumimoji="1" lang="ko-Kore-KR" altLang="en-US" sz="2000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0D5026E2-4F09-18B7-8DA8-639E075AC0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57149" y="1046378"/>
                <a:ext cx="12077699" cy="5603875"/>
              </a:xfrm>
              <a:blipFill>
                <a:blip r:embed="rId2"/>
                <a:stretch>
                  <a:fillRect l="-525" t="-1131" r="-52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F878CEE-BF59-055B-35F9-437CFED75345}"/>
              </a:ext>
            </a:extLst>
          </p:cNvPr>
          <p:cNvSpPr txBox="1"/>
          <p:nvPr/>
        </p:nvSpPr>
        <p:spPr>
          <a:xfrm>
            <a:off x="4752379" y="327218"/>
            <a:ext cx="7027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1400" dirty="0"/>
              <a:t>Development environment: </a:t>
            </a:r>
            <a:r>
              <a:rPr kumimoji="1" lang="en" altLang="ko-Kore-KR" sz="1400" dirty="0" err="1"/>
              <a:t>ProjectQ</a:t>
            </a:r>
            <a:r>
              <a:rPr kumimoji="1" lang="en" altLang="ko-Kore-KR" sz="1400" dirty="0"/>
              <a:t>, a quantum programming tool provided by 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ore-KR" sz="1400" dirty="0"/>
              <a:t>Quantum resource estimation </a:t>
            </a:r>
            <a:r>
              <a:rPr kumimoji="1" lang="en-US" altLang="ko-Kore-KR" sz="1400" dirty="0"/>
              <a:t>: </a:t>
            </a:r>
            <a:r>
              <a:rPr kumimoji="1" lang="en-US" altLang="ko-Kore-KR" sz="1400" dirty="0" err="1"/>
              <a:t>ResourceSimulation</a:t>
            </a:r>
            <a:r>
              <a:rPr kumimoji="1" lang="en-US" altLang="ko-Kore-KR" sz="1400" dirty="0"/>
              <a:t> provided by </a:t>
            </a:r>
            <a:r>
              <a:rPr kumimoji="1" lang="en-US" altLang="ko-Kore-KR" sz="1400" dirty="0" err="1"/>
              <a:t>ProjectQ</a:t>
            </a:r>
            <a:endParaRPr kumimoji="1" lang="en-US" altLang="ko-Kore-KR" sz="14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E08A347-764D-5383-60B6-0B8041EB5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930" y="4268886"/>
            <a:ext cx="8492135" cy="2457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024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09FEA-09E1-9729-3B32-249F1BA6FE57}"/>
              </a:ext>
            </a:extLst>
          </p:cNvPr>
          <p:cNvSpPr txBox="1"/>
          <p:nvPr/>
        </p:nvSpPr>
        <p:spPr>
          <a:xfrm>
            <a:off x="3737822" y="2274838"/>
            <a:ext cx="4716356" cy="230832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ore-KR" sz="6000" dirty="0"/>
              <a:t>Thank you</a:t>
            </a:r>
            <a:r>
              <a:rPr kumimoji="1" lang="ko-KR" altLang="en-US" sz="6000" dirty="0"/>
              <a:t> </a:t>
            </a:r>
            <a:r>
              <a:rPr kumimoji="1" lang="en-US" altLang="ko-KR" sz="6000" dirty="0"/>
              <a:t>:-)</a:t>
            </a:r>
          </a:p>
          <a:p>
            <a:pPr algn="ctr"/>
            <a:endParaRPr kumimoji="1" lang="en-US" altLang="ko-Kore-KR" sz="6000" dirty="0"/>
          </a:p>
          <a:p>
            <a:pPr algn="ctr"/>
            <a:r>
              <a:rPr kumimoji="1" lang="en-US" altLang="ko-Kore-KR" sz="2400" dirty="0"/>
              <a:t>E-mail : thdrudwn98@gamil.com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11615737" cy="5603875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ko-Kore-KR" sz="2400" dirty="0">
                    <a:latin typeface="+mn-ea"/>
                  </a:rPr>
                  <a:t>CRYSTAL-</a:t>
                </a:r>
                <a:r>
                  <a:rPr kumimoji="1" lang="en" altLang="ko-Kore-KR" sz="2400" dirty="0" err="1">
                    <a:latin typeface="+mn-ea"/>
                  </a:rPr>
                  <a:t>Kyber</a:t>
                </a:r>
                <a:r>
                  <a:rPr kumimoji="1" lang="en-US" altLang="ko-KR" sz="2400" dirty="0">
                    <a:latin typeface="+mn-ea"/>
                  </a:rPr>
                  <a:t>: lattice</a:t>
                </a:r>
                <a:r>
                  <a:rPr kumimoji="1" lang="ko-KR" altLang="en-US" sz="2400" dirty="0">
                    <a:latin typeface="+mn-ea"/>
                  </a:rPr>
                  <a:t>의 </a:t>
                </a:r>
                <a:r>
                  <a:rPr kumimoji="1" lang="en-US" altLang="ko-KR" sz="2400" dirty="0">
                    <a:latin typeface="+mn-ea"/>
                  </a:rPr>
                  <a:t>Module-LWE</a:t>
                </a:r>
                <a:r>
                  <a:rPr kumimoji="1" lang="ko-KR" altLang="en-US" sz="2400" dirty="0">
                    <a:latin typeface="+mn-ea"/>
                  </a:rPr>
                  <a:t>의 어려움을 기반으로 한 </a:t>
                </a:r>
                <a:r>
                  <a:rPr kumimoji="1" lang="en-US" altLang="ko-KR" sz="2400" dirty="0">
                    <a:latin typeface="+mn-ea"/>
                  </a:rPr>
                  <a:t>KEM.</a:t>
                </a:r>
                <a:endParaRPr kumimoji="1" lang="en" altLang="ko-Kore-KR" sz="2400" dirty="0">
                  <a:latin typeface="+mn-ea"/>
                </a:endParaRPr>
              </a:p>
              <a:p>
                <a:pPr marL="457200" lvl="1" indent="0">
                  <a:buNone/>
                </a:pPr>
                <a:endParaRPr kumimoji="1" lang="en" altLang="ko-Kore-KR" sz="1000" dirty="0">
                  <a:latin typeface="+mn-ea"/>
                </a:endParaRPr>
              </a:p>
              <a:p>
                <a:pPr marL="0" indent="0" algn="just">
                  <a:buNone/>
                </a:pPr>
                <a:endParaRPr kumimoji="1" lang="en-US" altLang="ko-Kore-KR" sz="1000" dirty="0">
                  <a:latin typeface="+mn-ea"/>
                </a:endParaRPr>
              </a:p>
              <a:p>
                <a:pPr algn="just"/>
                <a:r>
                  <a:rPr kumimoji="1" lang="en" altLang="ko-Kore-KR" sz="2400" dirty="0">
                    <a:latin typeface="+mn-ea"/>
                  </a:rPr>
                  <a:t>CRYSTALS-</a:t>
                </a:r>
                <a:r>
                  <a:rPr kumimoji="1" lang="en" altLang="ko-Kore-KR" sz="2400" dirty="0" err="1">
                    <a:latin typeface="+mn-ea"/>
                  </a:rPr>
                  <a:t>Kyber</a:t>
                </a:r>
                <a:r>
                  <a:rPr kumimoji="1" lang="en" altLang="ko-Kore-KR" sz="2400" dirty="0">
                    <a:latin typeface="+mn-ea"/>
                  </a:rPr>
                  <a:t> </a:t>
                </a:r>
                <a:r>
                  <a:rPr kumimoji="1" lang="ko-KR" altLang="en-US" sz="2400" dirty="0">
                    <a:latin typeface="+mn-ea"/>
                  </a:rPr>
                  <a:t>다항식 곱셈 </a:t>
                </a:r>
                <a:r>
                  <a:rPr kumimoji="1" lang="en-US" altLang="ko-KR" sz="2400" dirty="0">
                    <a:latin typeface="+mn-ea"/>
                  </a:rPr>
                  <a:t>=</a:t>
                </a:r>
                <a:r>
                  <a:rPr kumimoji="1" lang="ko-KR" altLang="en-US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n-US" altLang="ko-Kore-KR" sz="24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" altLang="ko-Kore-KR" sz="2400" dirty="0">
                  <a:latin typeface="+mn-ea"/>
                </a:endParaRPr>
              </a:p>
              <a:p>
                <a:pPr marL="457200" lvl="1" indent="0" algn="just">
                  <a:buNone/>
                </a:pPr>
                <a:r>
                  <a:rPr kumimoji="1" lang="en-US" altLang="ko-KR" sz="2000" dirty="0">
                    <a:latin typeface="+mn-ea"/>
                    <a:sym typeface="Wingdings" pitchFamily="2" charset="2"/>
                  </a:rPr>
                  <a:t></a:t>
                </a:r>
                <a:r>
                  <a:rPr kumimoji="1" lang="ko-KR" altLang="en-US" sz="2000" dirty="0">
                    <a:latin typeface="+mn-ea"/>
                    <a:sym typeface="Wingdings" pitchFamily="2" charset="2"/>
                  </a:rPr>
                  <a:t> 구현된 </a:t>
                </a:r>
                <a:r>
                  <a:rPr kumimoji="1" lang="en-US" altLang="ko-KR" sz="2000" dirty="0">
                    <a:latin typeface="+mn-ea"/>
                    <a:sym typeface="Wingdings" pitchFamily="2" charset="2"/>
                  </a:rPr>
                  <a:t>CRYDTALS-</a:t>
                </a:r>
                <a:r>
                  <a:rPr kumimoji="1" lang="en-US" altLang="ko-KR" sz="2000" dirty="0" err="1">
                    <a:latin typeface="+mn-ea"/>
                    <a:sym typeface="Wingdings" pitchFamily="2" charset="2"/>
                  </a:rPr>
                  <a:t>Kyber</a:t>
                </a:r>
                <a:r>
                  <a:rPr kumimoji="1" lang="en-US" altLang="ko-KR" sz="2000" dirty="0">
                    <a:latin typeface="+mn-ea"/>
                    <a:sym typeface="Wingdings" pitchFamily="2" charset="2"/>
                  </a:rPr>
                  <a:t> </a:t>
                </a:r>
                <a:r>
                  <a:rPr kumimoji="1" lang="en" altLang="ko-Kore-KR" sz="2000" dirty="0">
                    <a:latin typeface="+mn-ea"/>
                  </a:rPr>
                  <a:t>NTT </a:t>
                </a:r>
                <a:r>
                  <a:rPr kumimoji="1" lang="ko-KR" altLang="en-US" sz="2000" dirty="0">
                    <a:latin typeface="+mn-ea"/>
                  </a:rPr>
                  <a:t>양자회로 </a:t>
                </a:r>
                <a:r>
                  <a:rPr kumimoji="1" lang="en-US" altLang="ko-KR" sz="2000" dirty="0">
                    <a:latin typeface="+mn-ea"/>
                  </a:rPr>
                  <a:t>:</a:t>
                </a:r>
                <a:r>
                  <a:rPr kumimoji="1" lang="en" altLang="ko-Kore-KR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3329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kumimoji="1" lang="ko-KR" altLang="en-US" sz="2000" dirty="0">
                    <a:latin typeface="+mn-ea"/>
                  </a:rPr>
                  <a:t> 상에서의 곱셈</a:t>
                </a:r>
                <a:endParaRPr kumimoji="1" lang="en" altLang="ko-Kore-KR" sz="2000" dirty="0">
                  <a:latin typeface="+mn-ea"/>
                </a:endParaRPr>
              </a:p>
              <a:p>
                <a:pPr marL="0" indent="0" algn="just">
                  <a:buNone/>
                </a:pPr>
                <a:endParaRPr kumimoji="1" lang="en-US" altLang="ko-Kore-KR" sz="1000" dirty="0">
                  <a:latin typeface="+mn-ea"/>
                </a:endParaRPr>
              </a:p>
              <a:p>
                <a:r>
                  <a:rPr kumimoji="1" lang="en-US" altLang="ko-Kore-KR" sz="2400" dirty="0">
                    <a:latin typeface="+mn-ea"/>
                  </a:rPr>
                  <a:t>n-bit </a:t>
                </a:r>
                <a:r>
                  <a:rPr kumimoji="1" lang="ko-Kore-KR" altLang="en-US" sz="2400" dirty="0">
                    <a:latin typeface="+mn-ea"/>
                  </a:rPr>
                  <a:t>다항식</a:t>
                </a:r>
                <a:r>
                  <a:rPr kumimoji="1" lang="en" altLang="ko-Kore-KR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kumimoji="1" lang="ko-Kore-KR" altLang="en-US" sz="2400" dirty="0">
                    <a:latin typeface="+mn-ea"/>
                  </a:rPr>
                  <a:t>와</a:t>
                </a:r>
                <a:r>
                  <a:rPr kumimoji="1" lang="en" altLang="ko-Kore-KR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4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r>
                  <a:rPr kumimoji="1" lang="ko-Kore-KR" altLang="en-US" sz="2400" dirty="0">
                    <a:latin typeface="+mn-ea"/>
                  </a:rPr>
                  <a:t>에 대한  곱셈 계산 복잡도</a:t>
                </a:r>
                <a:endParaRPr kumimoji="1" lang="en" altLang="ko-Kore-KR" sz="2400" dirty="0">
                  <a:latin typeface="+mn-ea"/>
                </a:endParaRPr>
              </a:p>
              <a:p>
                <a:pPr lvl="1"/>
                <a:r>
                  <a:rPr kumimoji="1" lang="en" altLang="ko-Kore-KR" dirty="0">
                    <a:latin typeface="+mn-ea"/>
                  </a:rPr>
                  <a:t>School-book multiplication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  <m:sup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dirty="0">
                    <a:latin typeface="+mn-ea"/>
                  </a:rPr>
                  <a:t> computational complexity</a:t>
                </a:r>
              </a:p>
              <a:p>
                <a:pPr lvl="1"/>
                <a:r>
                  <a:rPr kumimoji="1" lang="en-US" altLang="ko-Kore-KR" dirty="0">
                    <a:latin typeface="+mn-ea"/>
                  </a:rPr>
                  <a:t>NTT multiplication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kumimoji="1" lang="en-US" altLang="ko-Kore-KR" b="0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nlog</m:t>
                        </m:r>
                      </m:fName>
                      <m:e>
                        <m:r>
                          <m:rPr>
                            <m:sty m:val="p"/>
                          </m:rP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kumimoji="1" lang="en-US" altLang="ko-Kore-KR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-US" altLang="ko-Kore-KR" dirty="0">
                    <a:latin typeface="+mn-ea"/>
                  </a:rPr>
                  <a:t> computational complexity</a:t>
                </a:r>
              </a:p>
              <a:p>
                <a:endParaRPr kumimoji="1" lang="en-US" altLang="ko-Kore-KR" sz="1000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046378"/>
                <a:ext cx="11615737" cy="5603875"/>
              </a:xfrm>
              <a:blipFill>
                <a:blip r:embed="rId2"/>
                <a:stretch>
                  <a:fillRect l="-764" t="-158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2179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5ADB1-9128-20AA-02F0-00754C66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169CDD-8DAF-7B22-CDF1-3269F8E0AB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577637" cy="5603875"/>
          </a:xfrm>
        </p:spPr>
        <p:txBody>
          <a:bodyPr/>
          <a:lstStyle/>
          <a:p>
            <a:pPr marL="0" indent="0">
              <a:buNone/>
            </a:pP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[CRYSTALS-</a:t>
            </a:r>
            <a:r>
              <a:rPr kumimoji="1" lang="en" altLang="ko-Kore-KR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]</a:t>
            </a:r>
          </a:p>
          <a:p>
            <a:pPr lvl="1"/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CRYSTALS-</a:t>
            </a:r>
            <a:r>
              <a:rPr kumimoji="1" lang="en" altLang="ko-Kore-KR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is an IND-CCA2-secure KEM with the hardness of  Modul-LWE on a lattices.</a:t>
            </a:r>
          </a:p>
          <a:p>
            <a:pPr lvl="1"/>
            <a:endParaRPr kumimoji="1" lang="en" altLang="ko-Kore-KR" sz="5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lvl="1"/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The </a:t>
            </a:r>
            <a:r>
              <a:rPr kumimoji="1" lang="en" altLang="ko-Kore-KR" b="1" dirty="0" err="1">
                <a:latin typeface="NanumMyeongjo" panose="02020603020101020101" pitchFamily="18" charset="-127"/>
                <a:ea typeface="NanumMyeongjo" panose="02020603020101020101" pitchFamily="18" charset="-127"/>
              </a:rPr>
              <a:t>Kyber</a:t>
            </a:r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 cipher, designed to be robust in the post-quantum era, is one of the finalists of the post-quantum cryptography project conducted by NIST.</a:t>
            </a:r>
          </a:p>
          <a:p>
            <a:pPr lvl="1"/>
            <a:endParaRPr kumimoji="1" lang="en" altLang="ko-Kore-KR" sz="500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  <a:p>
            <a:pPr lvl="1"/>
            <a:r>
              <a:rPr kumimoji="1" lang="en" altLang="ko-Kore-KR" b="1" dirty="0">
                <a:latin typeface="NanumMyeongjo" panose="02020603020101020101" pitchFamily="18" charset="-127"/>
                <a:ea typeface="NanumMyeongjo" panose="02020603020101020101" pitchFamily="18" charset="-127"/>
              </a:rPr>
              <a:t>Security is based on the hardness of resolving learning-with-errors (LWE) problems for module lattices.</a:t>
            </a:r>
            <a:endParaRPr kumimoji="1" lang="ko-Kore-KR" altLang="en-US" b="1" dirty="0">
              <a:latin typeface="NanumMyeongjo" panose="02020603020101020101" pitchFamily="18" charset="-127"/>
              <a:ea typeface="NanumMyeongjo" panose="02020603020101020101" pitchFamily="18" charset="-127"/>
            </a:endParaRPr>
          </a:p>
        </p:txBody>
      </p:sp>
      <p:pic>
        <p:nvPicPr>
          <p:cNvPr id="1026" name="Picture 2" descr="CRYSTALS-Kyber">
            <a:extLst>
              <a:ext uri="{FF2B5EF4-FFF2-40B4-BE49-F238E27FC236}">
                <a16:creationId xmlns:a16="http://schemas.microsoft.com/office/drawing/2014/main" id="{47E2B11A-2A73-DFCE-7F5E-64A9972D6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980" y="4516653"/>
            <a:ext cx="46101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7177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77299-7888-CB33-D27E-E6D9C9AE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Related work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FC1753-DBCE-ABD5-59D6-BB29FB5FF15E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552236" cy="56038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ko-KR" b="1" dirty="0">
                    <a:latin typeface="NanumMyeongjo" pitchFamily="2" charset="-127"/>
                    <a:ea typeface="NanumMyeongjo" pitchFamily="2" charset="-127"/>
                  </a:rPr>
                  <a:t>[</a:t>
                </a: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Number theoretic transform(NTT)</a:t>
                </a:r>
                <a:r>
                  <a:rPr kumimoji="1" lang="en-US" altLang="ko-KR" b="1" dirty="0">
                    <a:latin typeface="NanumMyeongjo" pitchFamily="2" charset="-127"/>
                    <a:ea typeface="NanumMyeongjo" pitchFamily="2" charset="-127"/>
                  </a:rPr>
                  <a:t>]</a:t>
                </a:r>
                <a:endParaRPr kumimoji="1" lang="en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Discrete </a:t>
                </a:r>
                <a:r>
                  <a:rPr kumimoji="1" lang="en-US" altLang="ko-Kore-KR" sz="2200" b="1" dirty="0" err="1">
                    <a:latin typeface="NanumMyeongjo" pitchFamily="2" charset="-127"/>
                    <a:ea typeface="NanumMyeongjo" pitchFamily="2" charset="-127"/>
                  </a:rPr>
                  <a:t>fourier</a:t>
                </a:r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 transform (DFT) performs transformation on finite N complex number fields instead of continuous interval (</a:t>
                </a:r>
                <a14:m>
                  <m:oMath xmlns:m="http://schemas.openxmlformats.org/officeDocument/2006/math">
                    <m:r>
                      <a:rPr kumimoji="1" lang="en-US" altLang="ko-K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kumimoji="1" lang="en-US" altLang="ko-Kore-K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, </a:t>
                </a:r>
                <a14:m>
                  <m:oMath xmlns:m="http://schemas.openxmlformats.org/officeDocument/2006/math">
                    <m:r>
                      <a:rPr kumimoji="1" lang="en-US" altLang="ko-Kore-KR" sz="2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) of FT. </a:t>
                </a:r>
              </a:p>
              <a:p>
                <a:pPr lvl="1">
                  <a:buFontTx/>
                  <a:buChar char="-"/>
                </a:pPr>
                <a:endParaRPr kumimoji="1" lang="en-US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buFontTx/>
                  <a:buChar char="-"/>
                </a:pPr>
                <a:endParaRPr kumimoji="1" lang="en-US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buFontTx/>
                  <a:buChar char="-"/>
                </a:pPr>
                <a:endParaRPr kumimoji="1" lang="en-US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-US" altLang="ko-Kore-KR" sz="2200" b="1" dirty="0">
                    <a:latin typeface="NanumMyeongjo" pitchFamily="2" charset="-127"/>
                    <a:ea typeface="NanumMyeongjo" pitchFamily="2" charset="-127"/>
                  </a:rPr>
                  <a:t>The Number Theory Transform (NTT) is a generalization of the discrete Fourier transform (DFT) domain to integer fields.</a:t>
                </a:r>
              </a:p>
              <a:p>
                <a:pPr lvl="1">
                  <a:buFontTx/>
                  <a:buChar char="-"/>
                </a:pPr>
                <a:endParaRPr kumimoji="1" lang="en-US" altLang="ko-Kore-KR" sz="5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" altLang="ko-Kore-KR" sz="2200" b="1" dirty="0">
                    <a:latin typeface="NanumMyeongjo" pitchFamily="2" charset="-127"/>
                    <a:ea typeface="NanumMyeongjo" pitchFamily="2" charset="-127"/>
                  </a:rPr>
                  <a:t>It uses the n-</a:t>
                </a:r>
                <a:r>
                  <a:rPr kumimoji="1" lang="en" altLang="ko-Kore-KR" sz="2200" b="1" dirty="0" err="1">
                    <a:latin typeface="NanumMyeongjo" pitchFamily="2" charset="-127"/>
                    <a:ea typeface="NanumMyeongjo" pitchFamily="2" charset="-127"/>
                  </a:rPr>
                  <a:t>th</a:t>
                </a:r>
                <a:r>
                  <a:rPr kumimoji="1" lang="en" altLang="ko-Kore-KR" sz="2200" b="1" dirty="0">
                    <a:latin typeface="NanumMyeongjo" pitchFamily="2" charset="-127"/>
                    <a:ea typeface="NanumMyeongjo" pitchFamily="2" charset="-127"/>
                  </a:rPr>
                  <a:t> primitive root of unity based on a quotient ring instead of the complex field of DFT.</a:t>
                </a:r>
              </a:p>
              <a:p>
                <a:pPr lvl="1">
                  <a:buFontTx/>
                  <a:buChar char="-"/>
                </a:pPr>
                <a:endParaRPr kumimoji="1" lang="en" altLang="ko-Kore-KR" sz="5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/>
                <a:r>
                  <a:rPr kumimoji="1" lang="en" altLang="ko-Kore-KR" sz="2200" b="1" dirty="0">
                    <a:latin typeface="NanumMyeongjo" pitchFamily="2" charset="-127"/>
                    <a:ea typeface="NanumMyeongjo" pitchFamily="2" charset="-127"/>
                  </a:rPr>
                  <a:t>When performing multiplication on two n-bit length polynomials,</a:t>
                </a:r>
              </a:p>
              <a:p>
                <a:pPr lvl="2"/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School-book multiplication : 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  <m:sup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b="1" dirty="0">
                    <a:latin typeface="NanumMyeongjo" pitchFamily="2" charset="-127"/>
                    <a:ea typeface="NanumMyeongjo" pitchFamily="2" charset="-127"/>
                  </a:rPr>
                  <a:t> computational complexity</a:t>
                </a:r>
              </a:p>
              <a:p>
                <a:pPr lvl="2"/>
                <a:r>
                  <a:rPr kumimoji="1" lang="en-US" altLang="ko-Kore-KR" b="1" dirty="0">
                    <a:latin typeface="NanumMyeongjo" pitchFamily="2" charset="-127"/>
                    <a:ea typeface="NanumMyeongjo" pitchFamily="2" charset="-127"/>
                  </a:rPr>
                  <a:t>NTT multiplication : </a:t>
                </a: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kumimoji="1" lang="en-US" altLang="ko-Kore-KR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𝐧𝐥𝐨𝐠</m:t>
                        </m:r>
                      </m:fName>
                      <m:e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𝐧</m:t>
                        </m:r>
                        <m:r>
                          <a:rPr kumimoji="1" lang="en-US" altLang="ko-Kore-KR" b="1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 computational complexity</a:t>
                </a:r>
              </a:p>
              <a:p>
                <a:pPr lvl="1">
                  <a:buFontTx/>
                  <a:buChar char="-"/>
                </a:pPr>
                <a:endParaRPr kumimoji="1" lang="ko-Kore-KR" altLang="en-US" b="1" dirty="0">
                  <a:latin typeface="NanumMyeongjo" pitchFamily="2" charset="-127"/>
                  <a:ea typeface="NanumMyeongjo" pitchFamily="2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CFC1753-DBCE-ABD5-59D6-BB29FB5FF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11552236" cy="5603875"/>
              </a:xfrm>
              <a:blipFill>
                <a:blip r:embed="rId2"/>
                <a:stretch>
                  <a:fillRect l="-1098" t="-1810" r="-120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4FC4CCFF-E041-64EB-75DD-8142F6124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250" y="2311400"/>
            <a:ext cx="28575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176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600" dirty="0"/>
              <a:t>NTT quantum circuit for CRYSTALS-</a:t>
            </a:r>
            <a:r>
              <a:rPr kumimoji="1" lang="en-US" altLang="ko-Kore-KR" sz="3600" dirty="0" err="1"/>
              <a:t>Kyber</a:t>
            </a:r>
            <a:endParaRPr kumimoji="1" lang="ko-Kore-KR" altLang="en-US" sz="310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FDD580-5A4C-697F-7161-EC91EF4471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>
                <a:latin typeface="+mn-ea"/>
              </a:rPr>
              <a:t>CRYSTALS-</a:t>
            </a:r>
            <a:r>
              <a:rPr kumimoji="1" lang="en-US" altLang="ko-Kore-KR" dirty="0" err="1">
                <a:latin typeface="+mn-ea"/>
              </a:rPr>
              <a:t>Kyber</a:t>
            </a:r>
            <a:r>
              <a:rPr kumimoji="1" lang="en-US" altLang="ko-Kore-KR" dirty="0">
                <a:latin typeface="+mn-ea"/>
              </a:rPr>
              <a:t> NTT</a:t>
            </a:r>
            <a:endParaRPr kumimoji="1" lang="ko-Kore-KR" altLang="en-US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A2977E-B5DE-4AB5-68E9-000DED711187}"/>
              </a:ext>
            </a:extLst>
          </p:cNvPr>
          <p:cNvSpPr/>
          <p:nvPr/>
        </p:nvSpPr>
        <p:spPr>
          <a:xfrm>
            <a:off x="623490" y="3738027"/>
            <a:ext cx="11070828" cy="237182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B59FA5-4DDD-4499-66AA-A46F29F8571A}"/>
                  </a:ext>
                </a:extLst>
              </p:cNvPr>
              <p:cNvSpPr txBox="1"/>
              <p:nvPr/>
            </p:nvSpPr>
            <p:spPr>
              <a:xfrm>
                <a:off x="1617850" y="2122608"/>
                <a:ext cx="8956299" cy="83099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ko-Kore-KR" sz="2400" b="1" dirty="0">
                    <a:latin typeface="NanumMyeongjo" pitchFamily="2" charset="-127"/>
                    <a:ea typeface="NanumMyeongjo" pitchFamily="2" charset="-127"/>
                  </a:rPr>
                  <a:t>Quantum circuit is as follow :</a:t>
                </a:r>
              </a:p>
              <a:p>
                <a:pPr algn="ctr"/>
                <a:r>
                  <a:rPr kumimoji="1" lang="en-US" altLang="ko-Kore-KR" sz="2400" b="1" dirty="0"/>
                  <a:t>NTT quantum circuit = NTT sub </a:t>
                </a: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ore-KR" sz="2400" b="1" dirty="0"/>
                  <a:t> Montgomery reduce</a:t>
                </a:r>
                <a:r>
                  <a:rPr kumimoji="1" lang="en-US" altLang="ko-Kore-KR" sz="2400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kumimoji="1" lang="en-US" altLang="ko-Kore-KR" sz="2400" b="1" dirty="0"/>
                  <a:t> fmul</a:t>
                </a:r>
                <a:endParaRPr kumimoji="1" lang="ko-Kore-KR" altLang="en-US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B59FA5-4DDD-4499-66AA-A46F29F85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850" y="2122608"/>
                <a:ext cx="8956299" cy="830997"/>
              </a:xfrm>
              <a:prstGeom prst="rect">
                <a:avLst/>
              </a:prstGeom>
              <a:blipFill>
                <a:blip r:embed="rId2"/>
                <a:stretch>
                  <a:fillRect l="-567" t="-6061" r="-567" b="-1515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D1936-C55B-136A-D0D1-B2C4266DB500}"/>
                  </a:ext>
                </a:extLst>
              </p:cNvPr>
              <p:cNvSpPr txBox="1"/>
              <p:nvPr/>
            </p:nvSpPr>
            <p:spPr>
              <a:xfrm>
                <a:off x="5164800" y="1152525"/>
                <a:ext cx="6615280" cy="4036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ore-KR" sz="2000" dirty="0"/>
                  <a:t>CRYSTALS-</a:t>
                </a:r>
                <a:r>
                  <a:rPr kumimoji="1" lang="en-US" altLang="ko-Kore-KR" sz="2000" dirty="0" err="1"/>
                  <a:t>Kyber</a:t>
                </a:r>
                <a:r>
                  <a:rPr kumimoji="1" lang="en-US" altLang="ko-Kore-KR" sz="2000" dirty="0"/>
                  <a:t> NTT parameter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3329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ko-Kore-KR" sz="2000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sup>
                    </m:sSup>
                    <m:r>
                      <a:rPr kumimoji="1" lang="en-US" altLang="ko-Kore-KR" sz="20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FD1936-C55B-136A-D0D1-B2C4266DB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4800" y="1152525"/>
                <a:ext cx="6615280" cy="403637"/>
              </a:xfrm>
              <a:prstGeom prst="rect">
                <a:avLst/>
              </a:prstGeom>
              <a:blipFill>
                <a:blip r:embed="rId3"/>
                <a:stretch>
                  <a:fillRect l="-958" t="-3030" b="-2727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2F57D-6934-3C8D-F483-5744EC0ECB71}"/>
                  </a:ext>
                </a:extLst>
              </p:cNvPr>
              <p:cNvSpPr txBox="1"/>
              <p:nvPr/>
            </p:nvSpPr>
            <p:spPr>
              <a:xfrm>
                <a:off x="623490" y="3801527"/>
                <a:ext cx="1094501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</a:rPr>
                      <m:t>𝒇𝒎𝒖𝒍</m:t>
                    </m:r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" altLang="ko-Kore-KR" sz="2400" dirty="0"/>
                  <a:t>: 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It multiplies the NTT input and the </a:t>
                </a:r>
                <a14:m>
                  <m:oMath xmlns:m="http://schemas.openxmlformats.org/officeDocument/2006/math">
                    <m:r>
                      <a:rPr kumimoji="1" lang="en-US" altLang="ko-Kore-KR" sz="2400" b="1" i="1" smtClean="0">
                        <a:latin typeface="Cambria Math" panose="02040503050406030204" pitchFamily="18" charset="0"/>
                        <a:ea typeface="NanumMyeongjo" pitchFamily="2" charset="-127"/>
                      </a:rPr>
                      <m:t>𝒛𝒆𝒕𝒂𝒔</m:t>
                    </m:r>
                  </m:oMath>
                </a14:m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 value. In detail, it is divided    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1" i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4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" altLang="ko-Kore-KR" sz="12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" altLang="ko-Kore-KR" sz="2400" b="1" dirty="0"/>
                  <a:t>Montgomery reduce </a:t>
                </a:r>
                <a:r>
                  <a:rPr kumimoji="1" lang="en" altLang="ko-Kore-KR" sz="2400" dirty="0"/>
                  <a:t>: 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It performs </a:t>
                </a:r>
                <a:r>
                  <a:rPr kumimoji="1" lang="en" altLang="ko-Kore-KR" sz="2400" b="1" dirty="0" err="1">
                    <a:latin typeface="NanumMyeongjo" pitchFamily="2" charset="-127"/>
                    <a:ea typeface="NanumMyeongjo" pitchFamily="2" charset="-127"/>
                  </a:rPr>
                  <a:t>montgomery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 reduce multiplication.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kumimoji="1" lang="en" altLang="ko-Kore-KR" sz="12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" altLang="ko-Kore-KR" sz="2400" b="1" dirty="0"/>
                  <a:t>NTT sub </a:t>
                </a:r>
                <a:r>
                  <a:rPr kumimoji="1" lang="en" altLang="ko-Kore-KR" sz="2400" dirty="0"/>
                  <a:t>: </a:t>
                </a:r>
                <a:r>
                  <a:rPr kumimoji="1" lang="en" altLang="ko-Kore-KR" sz="2400" b="1" dirty="0">
                    <a:latin typeface="NanumMyeongjo" pitchFamily="2" charset="-127"/>
                    <a:ea typeface="NanumMyeongjo" pitchFamily="2" charset="-127"/>
                  </a:rPr>
                  <a:t>It performs addition and subtraction for Montgomery reduction        result and input.</a:t>
                </a:r>
                <a:endParaRPr kumimoji="1" lang="en" altLang="ko-Kore-KR" sz="2000" b="1" dirty="0">
                  <a:latin typeface="NanumMyeongjo" pitchFamily="2" charset="-127"/>
                  <a:ea typeface="NanumMyeongjo" pitchFamily="2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A92F57D-6934-3C8D-F483-5744EC0EC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490" y="3801527"/>
                <a:ext cx="10945019" cy="2308324"/>
              </a:xfrm>
              <a:prstGeom prst="rect">
                <a:avLst/>
              </a:prstGeom>
              <a:blipFill>
                <a:blip r:embed="rId4"/>
                <a:stretch>
                  <a:fillRect l="-694" t="-2198" r="-4282" b="-549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0503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81924" y="969910"/>
                <a:ext cx="11228152" cy="522608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en-US" altLang="ko-Kore-KR" b="1" dirty="0">
                    <a:latin typeface="NanumMyeongjo" pitchFamily="2" charset="-127"/>
                    <a:ea typeface="NanumMyeongjo" pitchFamily="2" charset="-127"/>
                  </a:rPr>
                  <a:t>In NTT quantum circuit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Negative numbers: Represented in qubits using two's complement.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NTT quantum circuits are performed using Montgomery reduction.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1" lang="en-US" altLang="ko-KR" b="1" i="0" smtClean="0">
                        <a:latin typeface="Cambria Math" panose="02040503050406030204" pitchFamily="18" charset="0"/>
                      </a:rPr>
                      <m:t>𝟑𝟐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R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𝐧</m:t>
                    </m:r>
                  </m:oMath>
                </a14:m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 qubits are used to store the coefficients of CRYSTALS-</a:t>
                </a:r>
                <a:r>
                  <a:rPr kumimoji="1" lang="en" altLang="ko-Kore-KR" b="1" dirty="0" err="1">
                    <a:latin typeface="NanumMyeongjo" pitchFamily="2" charset="-127"/>
                    <a:ea typeface="NanumMyeongjo" pitchFamily="2" charset="-127"/>
                  </a:rPr>
                  <a:t>Kyber</a:t>
                </a: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kumimoji="1" lang="en" altLang="ko-Kore-KR" b="1" dirty="0">
                    <a:latin typeface="NanumMyeongjo" pitchFamily="2" charset="-127"/>
                    <a:ea typeface="NanumMyeongjo" pitchFamily="2" charset="-127"/>
                  </a:rPr>
                  <a:t>The original input must be used by the last NTT subfunction, so the function proceeds while holding the input.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81924" y="969910"/>
                <a:ext cx="11228152" cy="5226085"/>
              </a:xfrm>
              <a:blipFill>
                <a:blip r:embed="rId2"/>
                <a:stretch>
                  <a:fillRect l="-903" r="-9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1747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591F0-8178-08C0-D263-2D38D7E8C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920" y="1041462"/>
                <a:ext cx="11538780" cy="56087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endParaRPr kumimoji="1" lang="en" altLang="ko-Kore-KR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kumimoji="1" lang="en" altLang="ko-KR" sz="2000" b="1" dirty="0">
                    <a:latin typeface="NanumMyeongjo" pitchFamily="2" charset="-127"/>
                    <a:ea typeface="NanumMyeongjo" pitchFamily="2" charset="-127"/>
                  </a:rPr>
                  <a:t>The inner operation of the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r>
                  <a:rPr kumimoji="1" lang="en" altLang="ko-KR" sz="2000" b="1" dirty="0">
                    <a:latin typeface="NanumMyeongjo" pitchFamily="2" charset="-127"/>
                    <a:ea typeface="NanumMyeongjo" pitchFamily="2" charset="-127"/>
                  </a:rPr>
                  <a:t> function is to multiply input and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𝐳𝐞𝐭𝐚</m:t>
                    </m:r>
                  </m:oMath>
                </a14:m>
                <a:r>
                  <a:rPr kumimoji="1" lang="en" altLang="ko-KR" sz="2000" b="1" dirty="0">
                    <a:latin typeface="NanumMyeongjo" pitchFamily="2" charset="-127"/>
                    <a:ea typeface="NanumMyeongjo" pitchFamily="2" charset="-127"/>
                  </a:rPr>
                  <a:t>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Since </a:t>
                </a:r>
                <a14:m>
                  <m:oMath xmlns:m="http://schemas.openxmlformats.org/officeDocument/2006/math">
                    <m:r>
                      <a:rPr kumimoji="1" lang="en-US" altLang="ko-KR" sz="2000" b="1" i="0">
                        <a:latin typeface="Cambria Math" panose="02040503050406030204" pitchFamily="18" charset="0"/>
                      </a:rPr>
                      <m:t>𝐳𝐞𝐭𝐚𝐬</m:t>
                    </m:r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is a fixed constant, the number of qubits is reduced by performing input addition    equal to the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𝐳𝐞𝐭𝐚𝐬</m:t>
                    </m:r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size without assigning a value to the qubit.</a:t>
                </a:r>
              </a:p>
              <a:p>
                <a:pPr lvl="1">
                  <a:lnSpc>
                    <a:spcPct val="100000"/>
                  </a:lnSpc>
                  <a:buFontTx/>
                  <a:buChar char="-"/>
                </a:pPr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The </a:t>
                </a:r>
                <a14:m>
                  <m:oMath xmlns:m="http://schemas.openxmlformats.org/officeDocument/2006/math">
                    <m:r>
                      <a:rPr kumimoji="1" lang="en-US" altLang="ko-KR" sz="2000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r>
                  <a:rPr kumimoji="1" lang="en" altLang="ko-Kore-KR" sz="2000" b="1" dirty="0">
                    <a:latin typeface="NanumMyeongjo" pitchFamily="2" charset="-127"/>
                    <a:ea typeface="NanumMyeongjo" pitchFamily="2" charset="-127"/>
                  </a:rPr>
                  <a:t> function is different in the way it operates in the first NTT cycle and other cycles(C).</a:t>
                </a:r>
              </a:p>
              <a:p>
                <a:pPr lvl="1">
                  <a:lnSpc>
                    <a:spcPct val="100000"/>
                  </a:lnSpc>
                </a:pPr>
                <a:endParaRPr kumimoji="1" lang="en" altLang="ko-Kore-KR" sz="4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kumimoji="1" lang="en" altLang="ko-Kore-KR" sz="22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800" b="1" i="1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800" b="1" i="0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R" sz="1800" b="1" i="0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𝟏</m:t>
                        </m:r>
                      </m:sub>
                    </m:sSub>
                  </m:oMath>
                </a14:m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 function operates when C = 1.</a:t>
                </a:r>
                <a:endParaRPr kumimoji="1" lang="en" altLang="ko-Kore-KR" sz="18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ore-KR" sz="2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ore-KR" sz="2200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kumimoji="1" lang="en" altLang="ko-Kore-KR" sz="22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 marL="914400" lvl="2" indent="0">
                  <a:lnSpc>
                    <a:spcPct val="100000"/>
                  </a:lnSpc>
                  <a:buNone/>
                </a:pPr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" altLang="ko-KR" sz="1800" b="1" i="1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</m:ctrlPr>
                      </m:sSubPr>
                      <m:e>
                        <m:r>
                          <a:rPr kumimoji="1" lang="en-US" altLang="ko-KR" sz="1800" b="1" i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𝐟𝐦𝐮𝐥</m:t>
                        </m:r>
                      </m:e>
                      <m:sub>
                        <m:r>
                          <a:rPr kumimoji="1" lang="en-US" altLang="ko-KR" sz="1800" b="1" i="0" smtClean="0">
                            <a:latin typeface="Cambria Math" panose="02040503050406030204" pitchFamily="18" charset="0"/>
                            <a:ea typeface="NanumMyeongjo" panose="02020603020101020101" pitchFamily="18" charset="-127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 function operates when C </a:t>
                </a:r>
                <a14:m>
                  <m:oMath xmlns:m="http://schemas.openxmlformats.org/officeDocument/2006/math">
                    <m:r>
                      <a:rPr kumimoji="1" lang="en" altLang="ko-KR" sz="18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" altLang="ko-KR" sz="1800" b="1" dirty="0">
                    <a:latin typeface="NanumMyeongjo" pitchFamily="2" charset="-127"/>
                    <a:ea typeface="NanumMyeongjo" pitchFamily="2" charset="-127"/>
                  </a:rPr>
                  <a:t> 2.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kumimoji="1" lang="en" altLang="ko-Kore-KR" sz="400" b="1" dirty="0">
                  <a:latin typeface="NanumMyeongjo" pitchFamily="2" charset="-127"/>
                  <a:ea typeface="NanumMyeongjo" pitchFamily="2" charset="-127"/>
                </a:endParaRP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endParaRPr kumimoji="1" lang="en" altLang="ko-Kore-KR" sz="2400" b="1" dirty="0">
                  <a:latin typeface="NanumMyeongjo" pitchFamily="2" charset="-127"/>
                  <a:ea typeface="NanumMyeongjo" pitchFamily="2" charset="-127"/>
                </a:endParaRP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26FDD580-5A4C-697F-7161-EC91EF447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920" y="1041462"/>
                <a:ext cx="11538780" cy="5608791"/>
              </a:xfrm>
              <a:blipFill>
                <a:blip r:embed="rId2"/>
                <a:stretch>
                  <a:fillRect l="-880" t="-679" r="-33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40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93339E-AFD9-A340-E2A3-DF1F86EC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dirty="0"/>
              <a:t>NTT quantum circuit for CRYSTALS-</a:t>
            </a:r>
            <a:r>
              <a:rPr kumimoji="1" lang="en-US" altLang="ko-Kore-KR" sz="3200" dirty="0" err="1"/>
              <a:t>Kyber</a:t>
            </a:r>
            <a:endParaRPr kumimoji="1" lang="ko-Kore-KR" alt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6EDEFA6-496C-2E08-DC2A-F10CD0882BE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147757" y="1810748"/>
                <a:ext cx="6845300" cy="3723865"/>
              </a:xfrm>
            </p:spPr>
            <p:txBody>
              <a:bodyPr>
                <a:normAutofit/>
              </a:bodyPr>
              <a:lstStyle/>
              <a:p>
                <a:pPr algn="just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ko-Kore-KR" b="1" i="0" smtClean="0">
                        <a:latin typeface="Cambria Math" panose="02040503050406030204" pitchFamily="18" charset="0"/>
                      </a:rPr>
                      <m:t>𝐟𝐦𝐮𝐥</m:t>
                    </m:r>
                  </m:oMath>
                </a14:m>
                <a:endParaRPr kumimoji="1" lang="en" altLang="ko-Kore-KR" b="1" dirty="0">
                  <a:latin typeface="NanumMyeongjo" panose="02020603020101020101" pitchFamily="18" charset="-127"/>
                  <a:ea typeface="NanumMyeongjo" panose="02020603020101020101" pitchFamily="18" charset="-127"/>
                </a:endParaRP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Since the input must retain its original value, the function result is stored in 32-qubit temp.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Both </a:t>
                </a:r>
                <a14:m>
                  <m:oMath xmlns:m="http://schemas.openxmlformats.org/officeDocument/2006/math">
                    <m:r>
                      <a:rPr kumimoji="1" lang="en-US" altLang="ko-Kore-KR" sz="1800" b="0" i="1" smtClean="0">
                        <a:latin typeface="Cambria Math" panose="02040503050406030204" pitchFamily="18" charset="0"/>
                        <a:ea typeface="NanumMyeongjo" panose="02020603020101020101" pitchFamily="18" charset="-127"/>
                      </a:rPr>
                      <m:t>𝑓𝑚𝑢𝑙</m:t>
                    </m:r>
                  </m:oMath>
                </a14:m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functions use CNOT gates to store input values in temp and perform multiplication.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u="sng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In the </a:t>
                </a:r>
                <a14:m>
                  <m:oMath xmlns:m="http://schemas.openxmlformats.org/officeDocument/2006/math">
                    <m:r>
                      <a:rPr kumimoji="1" lang="en-US" altLang="ko-Kore-KR" sz="1800" b="0" i="1" u="sng" smtClean="0">
                        <a:latin typeface="Cambria Math" panose="02040503050406030204" pitchFamily="18" charset="0"/>
                        <a:ea typeface="NanumMyeongjo" panose="02020603020101020101" pitchFamily="18" charset="-127"/>
                      </a:rPr>
                      <m:t>𝑓𝑚𝑢𝑙</m:t>
                    </m:r>
                  </m:oMath>
                </a14:m>
                <a:r>
                  <a:rPr kumimoji="1" lang="en" altLang="ko-Kore-KR" sz="1800" b="1" u="sng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 function, the sign of the input and zeta is checked.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If the sign is the same, the result is positive, and if the sign is different, the result is negative.</a:t>
                </a:r>
              </a:p>
              <a:p>
                <a:pPr algn="just">
                  <a:lnSpc>
                    <a:spcPct val="100000"/>
                  </a:lnSpc>
                </a:pP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As a result, the value of </a:t>
                </a:r>
                <a:r>
                  <a:rPr kumimoji="1" lang="en" altLang="ko-Kore-KR" sz="1800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ko-Kore-KR" sz="1800" b="0" i="1">
                        <a:latin typeface="Cambria Math" panose="02040503050406030204" pitchFamily="18" charset="0"/>
                        <a:ea typeface="NanumMyeongjo" panose="02020603020101020101" pitchFamily="18" charset="-127"/>
                      </a:rPr>
                      <m:t>𝑖𝑛𝑝𝑢𝑡</m:t>
                    </m:r>
                    <m:r>
                      <a:rPr kumimoji="1" lang="en-US" altLang="ko-Kore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ko-Kore-KR" sz="18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𝑧𝑒𝑡𝑎𝑠</m:t>
                    </m:r>
                  </m:oMath>
                </a14:m>
                <a:r>
                  <a:rPr kumimoji="1" lang="en" altLang="ko-Kore-KR" sz="1800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)</a:t>
                </a:r>
                <a:r>
                  <a:rPr kumimoji="1" lang="en-US" altLang="ko-Kore-KR" sz="1800" b="0" dirty="0">
                    <a:ea typeface="NanumMyeongjo" panose="02020603020101020101" pitchFamily="18" charset="-127"/>
                  </a:rPr>
                  <a:t> </a:t>
                </a:r>
                <a:r>
                  <a:rPr kumimoji="1" lang="en" altLang="ko-Kore-KR" sz="1800" b="1" dirty="0">
                    <a:latin typeface="NanumMyeongjo" panose="02020603020101020101" pitchFamily="18" charset="-127"/>
                    <a:ea typeface="NanumMyeongjo" panose="02020603020101020101" pitchFamily="18" charset="-127"/>
                  </a:rPr>
                  <a:t>is stored in temp qubit.</a:t>
                </a:r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E6EDEFA6-496C-2E08-DC2A-F10CD0882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147757" y="1810748"/>
                <a:ext cx="6845300" cy="3723865"/>
              </a:xfrm>
              <a:blipFill>
                <a:blip r:embed="rId2"/>
                <a:stretch>
                  <a:fillRect l="-1667" t="-680" r="-74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05279565-F958-17D5-FD25-0F8877FCB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057" y="1020763"/>
            <a:ext cx="4787023" cy="5837237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31D5804-990E-02B7-FCAD-A4956A00E5B0}"/>
              </a:ext>
            </a:extLst>
          </p:cNvPr>
          <p:cNvSpPr/>
          <p:nvPr/>
        </p:nvSpPr>
        <p:spPr>
          <a:xfrm>
            <a:off x="7547429" y="2743200"/>
            <a:ext cx="1422400" cy="37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CA3E7E-D2A3-B4D9-7CB6-BDBCFCBB6DE5}"/>
              </a:ext>
            </a:extLst>
          </p:cNvPr>
          <p:cNvSpPr/>
          <p:nvPr/>
        </p:nvSpPr>
        <p:spPr>
          <a:xfrm>
            <a:off x="7547429" y="3548744"/>
            <a:ext cx="1422400" cy="37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072BFF9-06D4-BE61-EE19-9B5BB5314289}"/>
              </a:ext>
            </a:extLst>
          </p:cNvPr>
          <p:cNvSpPr/>
          <p:nvPr/>
        </p:nvSpPr>
        <p:spPr>
          <a:xfrm>
            <a:off x="7307945" y="4767945"/>
            <a:ext cx="1422400" cy="37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855A837-CF81-B354-8BF5-208FD705ED4D}"/>
              </a:ext>
            </a:extLst>
          </p:cNvPr>
          <p:cNvSpPr/>
          <p:nvPr/>
        </p:nvSpPr>
        <p:spPr>
          <a:xfrm>
            <a:off x="7307945" y="5563641"/>
            <a:ext cx="1422400" cy="377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24959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9D5547-05B9-A844-3E77-ECB5D00A5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3600" dirty="0"/>
              <a:t>NTT quantum circuit for CRYSTALS-</a:t>
            </a:r>
            <a:r>
              <a:rPr kumimoji="1" lang="en-US" altLang="ko-Kore-KR" sz="3600" dirty="0" err="1"/>
              <a:t>Kyber</a:t>
            </a:r>
            <a:endParaRPr kumimoji="1" lang="ko-Kore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9919AD2-B418-6D81-B801-D8C92F8B609F}"/>
              </a:ext>
            </a:extLst>
          </p:cNvPr>
          <p:cNvGrpSpPr/>
          <p:nvPr/>
        </p:nvGrpSpPr>
        <p:grpSpPr>
          <a:xfrm>
            <a:off x="2029713" y="1828801"/>
            <a:ext cx="8132574" cy="4151584"/>
            <a:chOff x="1238684" y="1611086"/>
            <a:chExt cx="8132574" cy="415158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C2B981C5-F28C-F21B-B83C-2AAA92F2BE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6455"/>
            <a:stretch/>
          </p:blipFill>
          <p:spPr>
            <a:xfrm>
              <a:off x="1238684" y="1611086"/>
              <a:ext cx="3418330" cy="4151584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77FFE23-DE53-931C-66F8-16DC371955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4695"/>
            <a:stretch/>
          </p:blipFill>
          <p:spPr>
            <a:xfrm>
              <a:off x="5331262" y="1611086"/>
              <a:ext cx="4039996" cy="4151584"/>
            </a:xfrm>
            <a:prstGeom prst="rect">
              <a:avLst/>
            </a:prstGeom>
          </p:spPr>
        </p:pic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DC75AE92-808F-4490-8E0B-47465FD94D25}"/>
              </a:ext>
            </a:extLst>
          </p:cNvPr>
          <p:cNvSpPr/>
          <p:nvPr/>
        </p:nvSpPr>
        <p:spPr>
          <a:xfrm>
            <a:off x="2316477" y="3240314"/>
            <a:ext cx="2502265" cy="446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91A963F-0DC6-E50D-A7B4-C9A852BCDFE3}"/>
              </a:ext>
            </a:extLst>
          </p:cNvPr>
          <p:cNvSpPr/>
          <p:nvPr/>
        </p:nvSpPr>
        <p:spPr>
          <a:xfrm>
            <a:off x="2316477" y="4815113"/>
            <a:ext cx="2502265" cy="4463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A3C6CA-0009-698C-E19A-629D8B1E0E03}"/>
              </a:ext>
            </a:extLst>
          </p:cNvPr>
          <p:cNvSpPr/>
          <p:nvPr/>
        </p:nvSpPr>
        <p:spPr>
          <a:xfrm>
            <a:off x="6721562" y="1903186"/>
            <a:ext cx="2756267" cy="273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211B9F-3989-916E-5EDA-40BE35CB0217}"/>
              </a:ext>
            </a:extLst>
          </p:cNvPr>
          <p:cNvSpPr/>
          <p:nvPr/>
        </p:nvSpPr>
        <p:spPr>
          <a:xfrm>
            <a:off x="6721562" y="3492499"/>
            <a:ext cx="2756267" cy="27395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9070734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1026</Words>
  <Application>Microsoft Macintosh PowerPoint</Application>
  <PresentationFormat>와이드스크린</PresentationFormat>
  <Paragraphs>104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NanumMyeongjo</vt:lpstr>
      <vt:lpstr>Arial</vt:lpstr>
      <vt:lpstr>Cambria Math</vt:lpstr>
      <vt:lpstr>CryptoCraft 테마</vt:lpstr>
      <vt:lpstr>제목 테마</vt:lpstr>
      <vt:lpstr>CRYSTALS–Kyber NTT 양자회로 구현 https://youtu.be/N6-Q4q-Qko4</vt:lpstr>
      <vt:lpstr>NTT quantum circuit for CRYSTALS-Kyber</vt:lpstr>
      <vt:lpstr>Related work</vt:lpstr>
      <vt:lpstr>Related work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NTT quantum circuit for CRYSTALS-Kyber</vt:lpstr>
      <vt:lpstr>Evaluation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185</cp:revision>
  <dcterms:created xsi:type="dcterms:W3CDTF">2019-03-05T04:29:07Z</dcterms:created>
  <dcterms:modified xsi:type="dcterms:W3CDTF">2022-12-11T19:06:00Z</dcterms:modified>
</cp:coreProperties>
</file>