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9"/>
  </p:notesMasterIdLst>
  <p:handoutMasterIdLst>
    <p:handoutMasterId r:id="rId20"/>
  </p:handoutMasterIdLst>
  <p:sldIdLst>
    <p:sldId id="269" r:id="rId3"/>
    <p:sldId id="275" r:id="rId4"/>
    <p:sldId id="280" r:id="rId5"/>
    <p:sldId id="287" r:id="rId6"/>
    <p:sldId id="302" r:id="rId7"/>
    <p:sldId id="301" r:id="rId8"/>
    <p:sldId id="303" r:id="rId9"/>
    <p:sldId id="304" r:id="rId10"/>
    <p:sldId id="307" r:id="rId11"/>
    <p:sldId id="308" r:id="rId12"/>
    <p:sldId id="305" r:id="rId13"/>
    <p:sldId id="306" r:id="rId14"/>
    <p:sldId id="311" r:id="rId15"/>
    <p:sldId id="309" r:id="rId16"/>
    <p:sldId id="312" r:id="rId17"/>
    <p:sldId id="27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0850ACB-448E-430A-87B4-7A539D0D8C51}">
          <p14:sldIdLst>
            <p14:sldId id="269"/>
            <p14:sldId id="275"/>
            <p14:sldId id="280"/>
            <p14:sldId id="287"/>
            <p14:sldId id="302"/>
            <p14:sldId id="301"/>
            <p14:sldId id="303"/>
            <p14:sldId id="304"/>
            <p14:sldId id="307"/>
            <p14:sldId id="308"/>
            <p14:sldId id="305"/>
            <p14:sldId id="306"/>
            <p14:sldId id="311"/>
            <p14:sldId id="309"/>
            <p14:sldId id="312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73" autoAdjust="0"/>
    <p:restoredTop sz="72109" autoAdjust="0"/>
  </p:normalViewPr>
  <p:slideViewPr>
    <p:cSldViewPr snapToGrid="0">
      <p:cViewPr varScale="1">
        <p:scale>
          <a:sx n="90" d="100"/>
          <a:sy n="90" d="100"/>
        </p:scale>
        <p:origin x="2504" y="200"/>
      </p:cViewPr>
      <p:guideLst>
        <p:guide orient="horz" pos="2160"/>
        <p:guide pos="3840"/>
      </p:guideLst>
    </p:cSldViewPr>
  </p:slideViewPr>
  <p:notesTextViewPr>
    <p:cViewPr>
      <p:scale>
        <a:sx n="90" d="100"/>
        <a:sy n="90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2023. 8. 22.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2023. 8. 22.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7466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340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140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7631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1979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231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60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087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22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304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057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941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967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057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rgbClr val="2E75B6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rgbClr val="2E75B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5sphHV1-m4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00200" y="1223120"/>
            <a:ext cx="9329351" cy="2387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err="1">
                <a:latin typeface="Georgia" panose="02040502050405020303" pitchFamily="18" charset="0"/>
              </a:rPr>
              <a:t>Greedeeptector</a:t>
            </a:r>
            <a:r>
              <a:rPr lang="en-US" altLang="ko-KR" sz="2400" dirty="0">
                <a:latin typeface="Georgia" panose="02040502050405020303" pitchFamily="18" charset="0"/>
              </a:rPr>
              <a:t>: Greedy Contract Detection using Lightweight Deep Learning implemented through </a:t>
            </a:r>
            <a:r>
              <a:rPr lang="en-US" altLang="ko-KR" sz="2400" dirty="0" err="1">
                <a:latin typeface="Georgia" panose="02040502050405020303" pitchFamily="18" charset="0"/>
              </a:rPr>
              <a:t>eXplainable</a:t>
            </a:r>
            <a:r>
              <a:rPr lang="en-US" altLang="ko-KR" sz="2400" dirty="0">
                <a:latin typeface="Georgia" panose="02040502050405020303" pitchFamily="18" charset="0"/>
              </a:rPr>
              <a:t> AI</a:t>
            </a:r>
            <a:endParaRPr lang="ko-KR" altLang="en-US" sz="2000" dirty="0">
              <a:latin typeface="Georgia" panose="02040502050405020303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err="1">
                <a:hlinkClick r:id="rId3"/>
              </a:rPr>
              <a:t>youtu.be</a:t>
            </a:r>
            <a:r>
              <a:rPr lang="en-US" altLang="ko-KR" dirty="0">
                <a:hlinkClick r:id="rId3"/>
              </a:rPr>
              <a:t>/5sphHV1-m40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93382-DC8C-B64F-25F8-7BD0051BF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Base Model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D20737-4266-7F65-C8DE-9A0B6D673C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486157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sz="1800" dirty="0"/>
              <a:t>빈도수</a:t>
            </a:r>
            <a:r>
              <a:rPr kumimoji="1" lang="ko-KR" altLang="en-US" sz="1800" dirty="0"/>
              <a:t> 각 배열의 요소는 입력 레이어의 하나의 뉴런에 할당</a:t>
            </a:r>
            <a:endParaRPr kumimoji="1" lang="en-US" altLang="ko-KR" sz="1800" dirty="0"/>
          </a:p>
          <a:p>
            <a:pPr>
              <a:lnSpc>
                <a:spcPct val="150000"/>
              </a:lnSpc>
            </a:pPr>
            <a:r>
              <a:rPr kumimoji="1" lang="ko-KR" altLang="en-US" sz="1800" dirty="0" err="1"/>
              <a:t>과적합</a:t>
            </a:r>
            <a:r>
              <a:rPr kumimoji="1" lang="ko-KR" altLang="en-US" sz="1800" dirty="0"/>
              <a:t> 방지를 위해 </a:t>
            </a:r>
            <a:r>
              <a:rPr kumimoji="1" lang="en-US" altLang="ko-KR" sz="1800" dirty="0"/>
              <a:t>dropout</a:t>
            </a:r>
          </a:p>
          <a:p>
            <a:pPr>
              <a:lnSpc>
                <a:spcPct val="150000"/>
              </a:lnSpc>
            </a:pPr>
            <a:r>
              <a:rPr kumimoji="1" lang="en-US" altLang="ko-KR" sz="1800" dirty="0"/>
              <a:t>binary cross-entropy</a:t>
            </a:r>
          </a:p>
          <a:p>
            <a:pPr>
              <a:lnSpc>
                <a:spcPct val="150000"/>
              </a:lnSpc>
            </a:pPr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EDFF0C-F1CC-7D31-8BFC-46A8F0D6C4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9"/>
          <a:stretch/>
        </p:blipFill>
        <p:spPr>
          <a:xfrm>
            <a:off x="7474780" y="1248032"/>
            <a:ext cx="4305300" cy="49622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ACE1F9D-BAF5-2397-8AAF-A020C9454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405" y="3777735"/>
            <a:ext cx="45339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65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B2AF8-3A40-F797-5902-9D2E8E875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Lightweight Model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7C67D3-7237-E48D-93A1-7D9FFD96A8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506450"/>
            <a:ext cx="11369675" cy="470385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ore-KR" sz="1800" dirty="0"/>
              <a:t>opcodes</a:t>
            </a:r>
            <a:r>
              <a:rPr kumimoji="1" lang="ko-Kore-KR" altLang="en-US" sz="1800" dirty="0"/>
              <a:t>의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frequency</a:t>
            </a:r>
            <a:r>
              <a:rPr kumimoji="1" lang="ko-KR" altLang="en-US" sz="1800" dirty="0"/>
              <a:t> 추출</a:t>
            </a:r>
            <a:endParaRPr kumimoji="1" lang="en-US" altLang="ko-KR" sz="18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ore-KR" sz="1800" dirty="0"/>
              <a:t>Base</a:t>
            </a:r>
            <a:r>
              <a:rPr kumimoji="1" lang="ko-KR" altLang="en-US" sz="1800" dirty="0"/>
              <a:t> 모델 구현</a:t>
            </a:r>
            <a:endParaRPr kumimoji="1" lang="en-US" altLang="ko-KR" sz="18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ore-KR" sz="1800" dirty="0"/>
              <a:t>XAI</a:t>
            </a:r>
            <a:r>
              <a:rPr kumimoji="1" lang="ko-Kore-KR" altLang="en-US" sz="1800" dirty="0"/>
              <a:t>를</a:t>
            </a:r>
            <a:r>
              <a:rPr kumimoji="1" lang="ko-KR" altLang="en-US" sz="1800" dirty="0"/>
              <a:t> 통한 </a:t>
            </a:r>
            <a:r>
              <a:rPr kumimoji="1" lang="en-US" altLang="ko-KR" sz="1800" dirty="0"/>
              <a:t>feature </a:t>
            </a:r>
            <a:r>
              <a:rPr kumimoji="1" lang="ko-KR" altLang="en-US" sz="1800" dirty="0"/>
              <a:t>분석</a:t>
            </a:r>
            <a:endParaRPr kumimoji="1" lang="en-US" altLang="ko-KR" sz="18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ko-Kore-KR" altLang="en-US" sz="1800" dirty="0"/>
              <a:t>중요한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opcodes</a:t>
            </a:r>
            <a:r>
              <a:rPr kumimoji="1" lang="ko-KR" altLang="en-US" sz="1800" dirty="0"/>
              <a:t> 추출</a:t>
            </a:r>
            <a:br>
              <a:rPr kumimoji="1" lang="en-US" altLang="ko-KR" sz="1800" dirty="0"/>
            </a:br>
            <a:r>
              <a:rPr kumimoji="1" lang="en-US" altLang="ko-KR" sz="1800" dirty="0">
                <a:sym typeface="Wingdings" pitchFamily="2" charset="2"/>
              </a:rPr>
              <a:t></a:t>
            </a:r>
            <a:r>
              <a:rPr kumimoji="1" lang="ko-KR" altLang="en-US" sz="1800" dirty="0">
                <a:sym typeface="Wingdings" pitchFamily="2" charset="2"/>
              </a:rPr>
              <a:t> 정확도를 저하 </a:t>
            </a:r>
            <a:r>
              <a:rPr kumimoji="1" lang="en-US" altLang="ko-KR" sz="1800" dirty="0">
                <a:sym typeface="Wingdings" pitchFamily="2" charset="2"/>
              </a:rPr>
              <a:t>X</a:t>
            </a:r>
            <a:br>
              <a:rPr kumimoji="1" lang="en-US" altLang="ko-KR" sz="1800" dirty="0">
                <a:sym typeface="Wingdings" pitchFamily="2" charset="2"/>
              </a:rPr>
            </a:br>
            <a:r>
              <a:rPr kumimoji="1" lang="en-US" altLang="ko-KR" sz="1800" dirty="0">
                <a:sym typeface="Wingdings" pitchFamily="2" charset="2"/>
              </a:rPr>
              <a:t> </a:t>
            </a:r>
            <a:r>
              <a:rPr kumimoji="1" lang="ko-KR" altLang="en-US" sz="1800" dirty="0">
                <a:sym typeface="Wingdings" pitchFamily="2" charset="2"/>
              </a:rPr>
              <a:t>모델을 경량화</a:t>
            </a:r>
            <a:endParaRPr kumimoji="1" lang="en-US" altLang="ko-KR" sz="18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1800" dirty="0"/>
              <a:t>lightweight</a:t>
            </a:r>
            <a:r>
              <a:rPr kumimoji="1" lang="ko-KR" altLang="en-US" sz="1800" dirty="0"/>
              <a:t> 모델 구현</a:t>
            </a:r>
            <a:endParaRPr kumimoji="1" lang="en-US" altLang="ko-KR" sz="18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 sz="1800" dirty="0"/>
              <a:t>탐지</a:t>
            </a:r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63CE80-26C8-ABA2-8D06-FE28491662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" r="1"/>
          <a:stretch/>
        </p:blipFill>
        <p:spPr>
          <a:xfrm>
            <a:off x="4979917" y="1506450"/>
            <a:ext cx="6800164" cy="470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074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4B645-D06F-4088-20FE-E3F044A2C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Lightweight Model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7EAF7E-A1B0-F71B-0ECB-10D3DAA642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sz="1800" dirty="0"/>
              <a:t>이상치</a:t>
            </a:r>
            <a:r>
              <a:rPr kumimoji="1" lang="ko-KR" altLang="en-US" sz="1800" dirty="0"/>
              <a:t> 제거를 위해 </a:t>
            </a:r>
            <a:r>
              <a:rPr kumimoji="1" lang="en-US" altLang="ko-KR" sz="1800" dirty="0"/>
              <a:t>IQR </a:t>
            </a:r>
            <a:r>
              <a:rPr kumimoji="1" lang="ko-KR" altLang="en-US" sz="1800" dirty="0"/>
              <a:t>방식 사용</a:t>
            </a:r>
            <a:endParaRPr kumimoji="1" lang="en-US" altLang="ko-KR" sz="1800" dirty="0"/>
          </a:p>
          <a:p>
            <a:pPr>
              <a:lnSpc>
                <a:spcPct val="150000"/>
              </a:lnSpc>
            </a:pPr>
            <a:r>
              <a:rPr kumimoji="1" lang="ko-KR" altLang="en-US" sz="1800" dirty="0"/>
              <a:t>이상치 제거 후의 평균 </a:t>
            </a:r>
            <a:r>
              <a:rPr kumimoji="1" lang="en-US" altLang="ko-KR" sz="1800" dirty="0"/>
              <a:t>IG</a:t>
            </a:r>
            <a:r>
              <a:rPr kumimoji="1" lang="ko-KR" altLang="en-US" sz="1800" dirty="0"/>
              <a:t>와 </a:t>
            </a:r>
            <a:r>
              <a:rPr kumimoji="1" lang="en-US" altLang="ko-KR" sz="1800" dirty="0"/>
              <a:t>SHAP</a:t>
            </a:r>
            <a:r>
              <a:rPr kumimoji="1" lang="ko-KR" altLang="en-US" sz="1800" dirty="0"/>
              <a:t>에서 상위 </a:t>
            </a:r>
            <a:r>
              <a:rPr kumimoji="1" lang="en-US" altLang="ko-KR" sz="1800" dirty="0"/>
              <a:t>n</a:t>
            </a:r>
            <a:r>
              <a:rPr kumimoji="1" lang="ko-KR" altLang="en-US" sz="1800" dirty="0"/>
              <a:t>개의 명령어만을 학습</a:t>
            </a:r>
            <a:br>
              <a:rPr kumimoji="1" lang="en-US" altLang="ko-KR" sz="1800" dirty="0"/>
            </a:br>
            <a:r>
              <a:rPr kumimoji="1" lang="en-US" altLang="ko-KR" sz="1800" dirty="0">
                <a:sym typeface="Wingdings" pitchFamily="2" charset="2"/>
              </a:rPr>
              <a:t></a:t>
            </a:r>
            <a:r>
              <a:rPr kumimoji="1" lang="ko-KR" altLang="en-US" sz="1800" dirty="0">
                <a:sym typeface="Wingdings" pitchFamily="2" charset="2"/>
              </a:rPr>
              <a:t> 정확도를 손상시키지 않고 모델의 파라미터 수를 줄일 수 있음 </a:t>
            </a:r>
            <a:r>
              <a:rPr kumimoji="1" lang="en-US" altLang="ko-KR" sz="1800" dirty="0">
                <a:sym typeface="Wingdings" pitchFamily="2" charset="2"/>
              </a:rPr>
              <a:t>(</a:t>
            </a:r>
            <a:r>
              <a:rPr kumimoji="1" lang="ko-KR" altLang="en-US" sz="1800" dirty="0">
                <a:sym typeface="Wingdings" pitchFamily="2" charset="2"/>
              </a:rPr>
              <a:t>경량화</a:t>
            </a:r>
            <a:r>
              <a:rPr kumimoji="1" lang="en-US" altLang="ko-KR" sz="1800" dirty="0">
                <a:sym typeface="Wingdings" pitchFamily="2" charset="2"/>
              </a:rPr>
              <a:t>)</a:t>
            </a:r>
            <a:endParaRPr kumimoji="1" lang="ko-Kore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12A7DE-D2C5-73CD-16B3-223DFC2B6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085" y="3429000"/>
            <a:ext cx="5927829" cy="296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61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4B645-D06F-4088-20FE-E3F044A2C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Lightweight Model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7EAF7E-A1B0-F71B-0ECB-10D3DAA642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800" dirty="0"/>
              <a:t>IG</a:t>
            </a:r>
            <a:r>
              <a:rPr kumimoji="1" lang="ko-Kore-KR" altLang="en-US" sz="1800" dirty="0"/>
              <a:t>와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SHAP</a:t>
            </a:r>
            <a:r>
              <a:rPr kumimoji="1" lang="ko-KR" altLang="en-US" sz="1800" dirty="0"/>
              <a:t>의 절대값이 큰 </a:t>
            </a:r>
            <a:r>
              <a:rPr kumimoji="1" lang="en-US" altLang="ko-KR" sz="1800" dirty="0"/>
              <a:t>opcode 50</a:t>
            </a:r>
            <a:r>
              <a:rPr kumimoji="1" lang="ko-KR" altLang="en-US" sz="1800" dirty="0"/>
              <a:t>개 추출</a:t>
            </a:r>
            <a:br>
              <a:rPr kumimoji="1" lang="en-US" altLang="ko-KR" sz="1800" dirty="0"/>
            </a:br>
            <a:r>
              <a:rPr kumimoji="1" lang="en-US" altLang="ko-KR" sz="1800" dirty="0">
                <a:sym typeface="Wingdings" pitchFamily="2" charset="2"/>
              </a:rPr>
              <a:t></a:t>
            </a:r>
            <a:r>
              <a:rPr kumimoji="1" lang="ko-KR" altLang="en-US" sz="1800" dirty="0">
                <a:sym typeface="Wingdings" pitchFamily="2" charset="2"/>
              </a:rPr>
              <a:t> 정확도를 하락 시키지 않으면서 모델을 최대한 경량화 하기 위함</a:t>
            </a:r>
            <a:br>
              <a:rPr kumimoji="1" lang="en-US" altLang="ko-KR" sz="1800" dirty="0">
                <a:sym typeface="Wingdings" pitchFamily="2" charset="2"/>
              </a:rPr>
            </a:br>
            <a:r>
              <a:rPr kumimoji="1" lang="en-US" altLang="ko-KR" sz="1800" dirty="0">
                <a:sym typeface="Wingdings" pitchFamily="2" charset="2"/>
              </a:rPr>
              <a:t></a:t>
            </a:r>
            <a:r>
              <a:rPr kumimoji="1" lang="ko-KR" altLang="en-US" sz="1800" dirty="0">
                <a:sym typeface="Wingdings" pitchFamily="2" charset="2"/>
              </a:rPr>
              <a:t> </a:t>
            </a:r>
            <a:r>
              <a:rPr kumimoji="1" lang="en-US" altLang="ko-KR" sz="1800" dirty="0">
                <a:sym typeface="Wingdings" pitchFamily="2" charset="2"/>
              </a:rPr>
              <a:t>140</a:t>
            </a:r>
            <a:r>
              <a:rPr kumimoji="1" lang="ko-KR" altLang="en-US" sz="1800" dirty="0">
                <a:sym typeface="Wingdings" pitchFamily="2" charset="2"/>
              </a:rPr>
              <a:t>개의 </a:t>
            </a:r>
            <a:r>
              <a:rPr kumimoji="1" lang="en-US" altLang="ko-KR" sz="1800" dirty="0">
                <a:sym typeface="Wingdings" pitchFamily="2" charset="2"/>
              </a:rPr>
              <a:t>opcode</a:t>
            </a:r>
            <a:r>
              <a:rPr kumimoji="1" lang="ko-KR" altLang="en-US" sz="1800" dirty="0">
                <a:sym typeface="Wingdings" pitchFamily="2" charset="2"/>
              </a:rPr>
              <a:t>에서 개수를 조금씩 줄이면서 얻은 최적의 </a:t>
            </a:r>
            <a:r>
              <a:rPr kumimoji="1" lang="en-US" altLang="ko-KR" sz="1800" dirty="0">
                <a:sym typeface="Wingdings" pitchFamily="2" charset="2"/>
              </a:rPr>
              <a:t>opcode</a:t>
            </a:r>
            <a:r>
              <a:rPr kumimoji="1" lang="ko-KR" altLang="en-US" sz="1800" dirty="0">
                <a:sym typeface="Wingdings" pitchFamily="2" charset="2"/>
              </a:rPr>
              <a:t> 개수</a:t>
            </a:r>
            <a:br>
              <a:rPr kumimoji="1" lang="en-US" altLang="ko-KR" sz="1800" dirty="0">
                <a:sym typeface="Wingdings" pitchFamily="2" charset="2"/>
              </a:rPr>
            </a:br>
            <a:r>
              <a:rPr kumimoji="1" lang="en-US" altLang="ko-Kore-KR" sz="1800" dirty="0">
                <a:sym typeface="Wingdings" pitchFamily="2" charset="2"/>
              </a:rPr>
              <a:t></a:t>
            </a:r>
            <a:r>
              <a:rPr kumimoji="1" lang="ko-KR" altLang="en-US" sz="1800" dirty="0">
                <a:sym typeface="Wingdings" pitchFamily="2" charset="2"/>
              </a:rPr>
              <a:t> 데이터에 따라 조금씩 달라지므로 </a:t>
            </a:r>
            <a:r>
              <a:rPr kumimoji="1" lang="en-US" altLang="ko-KR" sz="1800" dirty="0">
                <a:sym typeface="Wingdings" pitchFamily="2" charset="2"/>
              </a:rPr>
              <a:t>10</a:t>
            </a:r>
            <a:r>
              <a:rPr kumimoji="1" lang="ko-KR" altLang="en-US" sz="1800" dirty="0">
                <a:sym typeface="Wingdings" pitchFamily="2" charset="2"/>
              </a:rPr>
              <a:t>번 반복하여 추출함으로써 안정성 높임</a:t>
            </a:r>
            <a:endParaRPr kumimoji="1" lang="en-US" altLang="ko-KR" sz="1800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800" dirty="0"/>
              <a:t>10</a:t>
            </a:r>
            <a:r>
              <a:rPr kumimoji="1" lang="ko-KR" altLang="en-US" sz="1800" dirty="0"/>
              <a:t>번의 시도 중 </a:t>
            </a:r>
            <a:r>
              <a:rPr kumimoji="1" lang="en-US" altLang="ko-KR" sz="1800" dirty="0"/>
              <a:t>n</a:t>
            </a:r>
            <a:r>
              <a:rPr kumimoji="1" lang="ko-KR" altLang="en-US" sz="1800" dirty="0"/>
              <a:t>번 이상 추출된 명령어들을 경량 모델의 학습 데이터로 사용 </a:t>
            </a:r>
            <a:r>
              <a:rPr kumimoji="1" lang="en-US" altLang="ko-KR" sz="1800" dirty="0"/>
              <a:t>(n = 5, 7, 10)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8CE5CC-B65B-4CA9-6DE9-05AFD3AB7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48" y="3985054"/>
            <a:ext cx="6163693" cy="25495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A12F8A7-B85D-D3C5-222D-3F9741E9E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3996" y="4428533"/>
            <a:ext cx="5599156" cy="147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95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C0A472-A98A-FC46-298B-89B2F3D7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Lightweight Model Performance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A08ECB-82D1-9A83-3468-5CF2F31D87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2000" dirty="0"/>
              <a:t>Base model </a:t>
            </a:r>
            <a:r>
              <a:rPr kumimoji="1" lang="ko-Kore-KR" altLang="en-US" sz="2000" dirty="0"/>
              <a:t>대비</a:t>
            </a:r>
            <a:r>
              <a:rPr kumimoji="1" lang="ko-KR" altLang="en-US" sz="2000" dirty="0"/>
              <a:t> </a:t>
            </a:r>
            <a:r>
              <a:rPr kumimoji="1" lang="ko-KR" altLang="en-US" sz="2000" b="1" dirty="0">
                <a:solidFill>
                  <a:srgbClr val="2E75B6"/>
                </a:solidFill>
              </a:rPr>
              <a:t>모델 크기 </a:t>
            </a:r>
            <a:r>
              <a:rPr kumimoji="1" lang="en-US" altLang="ko-KR" sz="2000" b="1" dirty="0">
                <a:solidFill>
                  <a:srgbClr val="2E75B6"/>
                </a:solidFill>
              </a:rPr>
              <a:t>41.5%</a:t>
            </a:r>
            <a:r>
              <a:rPr kumimoji="1" lang="ko-KR" altLang="en-US" sz="2000" b="1" dirty="0">
                <a:solidFill>
                  <a:srgbClr val="2E75B6"/>
                </a:solidFill>
              </a:rPr>
              <a:t> 감소</a:t>
            </a:r>
            <a:endParaRPr kumimoji="1" lang="en-US" altLang="ko-KR" sz="2000" b="1" dirty="0">
              <a:solidFill>
                <a:srgbClr val="2E75B6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ore-KR" altLang="en-US" sz="2000" b="1" dirty="0">
                <a:solidFill>
                  <a:srgbClr val="2E75B6"/>
                </a:solidFill>
              </a:rPr>
              <a:t>모델</a:t>
            </a:r>
            <a:r>
              <a:rPr kumimoji="1" lang="ko-KR" altLang="en-US" sz="2000" dirty="0"/>
              <a:t> </a:t>
            </a:r>
            <a:r>
              <a:rPr kumimoji="1" lang="ko-KR" altLang="en-US" sz="2000" b="1" dirty="0">
                <a:solidFill>
                  <a:srgbClr val="2E75B6"/>
                </a:solidFill>
              </a:rPr>
              <a:t>파라미터의 개수 </a:t>
            </a:r>
            <a:r>
              <a:rPr kumimoji="1" lang="en-US" altLang="ko-KR" sz="2000" b="1" dirty="0">
                <a:solidFill>
                  <a:srgbClr val="2E75B6"/>
                </a:solidFill>
              </a:rPr>
              <a:t>61.8%</a:t>
            </a:r>
            <a:r>
              <a:rPr kumimoji="1" lang="ko-KR" altLang="en-US" sz="2000" b="1" dirty="0">
                <a:solidFill>
                  <a:srgbClr val="2E75B6"/>
                </a:solidFill>
              </a:rPr>
              <a:t> 감소</a:t>
            </a:r>
            <a:endParaRPr kumimoji="1" lang="en-US" altLang="ko-KR" sz="2000" b="1" dirty="0">
              <a:solidFill>
                <a:srgbClr val="2E75B6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dirty="0"/>
              <a:t>속도 </a:t>
            </a:r>
            <a:r>
              <a:rPr kumimoji="1" lang="en-US" altLang="ko-KR" sz="2000" dirty="0"/>
              <a:t>0.002</a:t>
            </a:r>
            <a:r>
              <a:rPr kumimoji="1" lang="ko-KR" altLang="en-US" sz="2000" dirty="0"/>
              <a:t> </a:t>
            </a:r>
            <a:r>
              <a:rPr kumimoji="1" lang="en-US" altLang="ko-KR" sz="2000" dirty="0" err="1"/>
              <a:t>ms</a:t>
            </a:r>
            <a:r>
              <a:rPr kumimoji="1" lang="ko-KR" altLang="en-US" sz="2000" dirty="0"/>
              <a:t> 향상</a:t>
            </a:r>
            <a:endParaRPr kumimoji="1" lang="en-US" altLang="ko-KR" sz="2000" dirty="0"/>
          </a:p>
          <a:p>
            <a:pPr>
              <a:lnSpc>
                <a:spcPct val="150000"/>
              </a:lnSpc>
            </a:pPr>
            <a:r>
              <a:rPr kumimoji="1" lang="ko-KR" altLang="en-US" sz="2000" b="1" dirty="0">
                <a:solidFill>
                  <a:srgbClr val="C00000"/>
                </a:solidFill>
              </a:rPr>
              <a:t>정확도 </a:t>
            </a:r>
            <a:r>
              <a:rPr kumimoji="1" lang="en-US" altLang="ko-KR" sz="2000" b="1" dirty="0">
                <a:solidFill>
                  <a:srgbClr val="C00000"/>
                </a:solidFill>
              </a:rPr>
              <a:t>0.3%</a:t>
            </a:r>
            <a:r>
              <a:rPr kumimoji="1" lang="ko-KR" altLang="en-US" sz="2000" b="1" dirty="0">
                <a:solidFill>
                  <a:srgbClr val="C00000"/>
                </a:solidFill>
              </a:rPr>
              <a:t> 손실</a:t>
            </a:r>
            <a:endParaRPr kumimoji="1" lang="en-US" altLang="ko-KR" sz="20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dirty="0"/>
              <a:t>속도와 메모리 효율성 증가함에 따라 </a:t>
            </a:r>
            <a:r>
              <a:rPr kumimoji="1" lang="ko-KR" altLang="en-US" sz="2000" b="1" dirty="0">
                <a:solidFill>
                  <a:srgbClr val="2E75B6"/>
                </a:solidFill>
              </a:rPr>
              <a:t>블록체인 확장성 증가</a:t>
            </a:r>
            <a:br>
              <a:rPr kumimoji="1" lang="en-US" altLang="ko-KR" sz="2000" dirty="0"/>
            </a:br>
            <a:r>
              <a:rPr kumimoji="1" lang="en-US" altLang="ko-KR" sz="2000" dirty="0">
                <a:sym typeface="Wingdings" pitchFamily="2" charset="2"/>
              </a:rPr>
              <a:t></a:t>
            </a:r>
            <a:r>
              <a:rPr kumimoji="1" lang="ko-KR" altLang="en-US" sz="2000" dirty="0">
                <a:sym typeface="Wingdings" pitchFamily="2" charset="2"/>
              </a:rPr>
              <a:t> </a:t>
            </a:r>
            <a:r>
              <a:rPr kumimoji="1" lang="en-US" altLang="ko-KR" sz="2000" dirty="0">
                <a:sym typeface="Wingdings" pitchFamily="2" charset="2"/>
              </a:rPr>
              <a:t>IoT</a:t>
            </a:r>
            <a:r>
              <a:rPr kumimoji="1" lang="ko-KR" altLang="en-US" sz="2000" dirty="0">
                <a:sym typeface="Wingdings" pitchFamily="2" charset="2"/>
              </a:rPr>
              <a:t> 블록체인에 적합</a:t>
            </a:r>
            <a:endParaRPr kumimoji="1" lang="en-US" altLang="ko-KR" sz="2000" dirty="0"/>
          </a:p>
          <a:p>
            <a:pPr>
              <a:lnSpc>
                <a:spcPct val="150000"/>
              </a:lnSpc>
            </a:pPr>
            <a:endParaRPr kumimoji="1"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C49250-7E4E-3339-F966-91FC58B34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99" y="4672227"/>
            <a:ext cx="10854401" cy="153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73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00956-625C-CFC1-D425-ED40E4308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Instruction Analysis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824319-EDEE-B6B4-1387-41BDAACF64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2000" dirty="0"/>
              <a:t> JUMP : </a:t>
            </a:r>
            <a:r>
              <a:rPr kumimoji="1" lang="ko-Kore-KR" altLang="en-US" sz="2000" dirty="0"/>
              <a:t>무조건</a:t>
            </a:r>
            <a:r>
              <a:rPr kumimoji="1" lang="ko-KR" altLang="en-US" sz="2000" dirty="0"/>
              <a:t> 분기</a:t>
            </a:r>
            <a:endParaRPr kumimoji="1" lang="en-US" altLang="ko-Kore-KR" sz="2000" dirty="0"/>
          </a:p>
          <a:p>
            <a:pPr>
              <a:lnSpc>
                <a:spcPct val="150000"/>
              </a:lnSpc>
            </a:pPr>
            <a:r>
              <a:rPr kumimoji="1" lang="en-US" altLang="ko-Kore-KR" sz="2000" dirty="0"/>
              <a:t>JUMPI : </a:t>
            </a:r>
            <a:r>
              <a:rPr kumimoji="1" lang="ko-Kore-KR" altLang="en-US" sz="2000" dirty="0"/>
              <a:t>조건</a:t>
            </a:r>
            <a:r>
              <a:rPr kumimoji="1" lang="ko-KR" altLang="en-US" sz="2000" dirty="0"/>
              <a:t> 분기</a:t>
            </a:r>
            <a:br>
              <a:rPr kumimoji="1" lang="en-US" altLang="ko-KR" sz="2000" dirty="0"/>
            </a:br>
            <a:r>
              <a:rPr kumimoji="1" lang="en-US" altLang="ko-KR" sz="2000" dirty="0">
                <a:sym typeface="Wingdings" pitchFamily="2" charset="2"/>
              </a:rPr>
              <a:t></a:t>
            </a:r>
            <a:r>
              <a:rPr kumimoji="1" lang="ko-KR" altLang="en-US" sz="2000" dirty="0">
                <a:sym typeface="Wingdings" pitchFamily="2" charset="2"/>
              </a:rPr>
              <a:t> 조건 분기가 많을 수록 </a:t>
            </a:r>
            <a:r>
              <a:rPr kumimoji="1" lang="ko-KR" altLang="en-US" sz="2000" dirty="0" err="1">
                <a:sym typeface="Wingdings" pitchFamily="2" charset="2"/>
              </a:rPr>
              <a:t>탐욕컨트랙트로</a:t>
            </a:r>
            <a:r>
              <a:rPr kumimoji="1" lang="ko-KR" altLang="en-US" sz="2000" dirty="0">
                <a:sym typeface="Wingdings" pitchFamily="2" charset="2"/>
              </a:rPr>
              <a:t> 분류될 확률 증가 </a:t>
            </a:r>
            <a:endParaRPr kumimoji="1" lang="en-US" altLang="ko-KR" sz="2000" dirty="0"/>
          </a:p>
          <a:p>
            <a:pPr>
              <a:lnSpc>
                <a:spcPct val="150000"/>
              </a:lnSpc>
            </a:pPr>
            <a:r>
              <a:rPr kumimoji="1" lang="en-US" altLang="ko-Kore-KR" sz="2000" dirty="0"/>
              <a:t>JUMPDEST : </a:t>
            </a:r>
            <a:r>
              <a:rPr kumimoji="1" lang="ko-Kore-KR" altLang="en-US" sz="2000" dirty="0"/>
              <a:t>분기</a:t>
            </a:r>
            <a:r>
              <a:rPr kumimoji="1" lang="ko-KR" altLang="en-US" sz="2000" dirty="0"/>
              <a:t> 대상 주소</a:t>
            </a:r>
            <a:endParaRPr kumimoji="1" lang="ko-Kore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D4A1EF-A0C2-8D46-C0BD-9DA664851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3250933"/>
            <a:ext cx="8839200" cy="1460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A04EA11-F8E3-C7A6-3C69-4B70ADE572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8150" y="4894048"/>
            <a:ext cx="87757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207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Related Works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Model implementation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ko-Kore-KR" dirty="0"/>
              <a:t>Instruction Analysis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2" y="1147267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>
                <a:sym typeface="Wingdings" pitchFamily="2" charset="2"/>
              </a:rPr>
              <a:t>스마트 </a:t>
            </a:r>
            <a:r>
              <a:rPr lang="ko-KR" altLang="en-US" sz="1800" b="1" dirty="0" err="1">
                <a:sym typeface="Wingdings" pitchFamily="2" charset="2"/>
              </a:rPr>
              <a:t>컨트랙트</a:t>
            </a:r>
            <a:r>
              <a:rPr lang="ko-KR" altLang="en-US" sz="1800" dirty="0">
                <a:sym typeface="Wingdings" pitchFamily="2" charset="2"/>
              </a:rPr>
              <a:t> </a:t>
            </a:r>
            <a:r>
              <a:rPr lang="en-US" altLang="ko-KR" sz="1800" dirty="0">
                <a:sym typeface="Wingdings" pitchFamily="2" charset="2"/>
              </a:rPr>
              <a:t>: </a:t>
            </a:r>
            <a:r>
              <a:rPr lang="ko-KR" altLang="en-US" sz="1800" dirty="0">
                <a:sym typeface="Wingdings" pitchFamily="2" charset="2"/>
              </a:rPr>
              <a:t>블록체인 기반의 디지털 계약으로 제 </a:t>
            </a:r>
            <a:r>
              <a:rPr lang="en-US" altLang="ko-KR" sz="1800" dirty="0">
                <a:sym typeface="Wingdings" pitchFamily="2" charset="2"/>
              </a:rPr>
              <a:t>3</a:t>
            </a:r>
            <a:r>
              <a:rPr lang="ko-KR" altLang="en-US" sz="1800" dirty="0">
                <a:sym typeface="Wingdings" pitchFamily="2" charset="2"/>
              </a:rPr>
              <a:t>자의 개입 없이 계약 가능</a:t>
            </a:r>
            <a:endParaRPr lang="en-US" altLang="ko-KR" sz="1800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800" b="1" dirty="0">
                <a:sym typeface="Wingdings" pitchFamily="2" charset="2"/>
              </a:rPr>
              <a:t>탐욕 </a:t>
            </a:r>
            <a:r>
              <a:rPr lang="ko-KR" altLang="en-US" sz="1800" b="1" dirty="0" err="1">
                <a:sym typeface="Wingdings" pitchFamily="2" charset="2"/>
              </a:rPr>
              <a:t>컨트랙트</a:t>
            </a:r>
            <a:r>
              <a:rPr lang="ko-KR" altLang="en-US" sz="1800" b="1" dirty="0">
                <a:sym typeface="Wingdings" pitchFamily="2" charset="2"/>
              </a:rPr>
              <a:t> </a:t>
            </a:r>
            <a:r>
              <a:rPr lang="en-US" altLang="ko-KR" sz="1800" dirty="0">
                <a:sym typeface="Wingdings" pitchFamily="2" charset="2"/>
              </a:rPr>
              <a:t>:</a:t>
            </a:r>
            <a:r>
              <a:rPr lang="ko-KR" altLang="en-US" sz="1800" dirty="0">
                <a:sym typeface="Wingdings" pitchFamily="2" charset="2"/>
              </a:rPr>
              <a:t> </a:t>
            </a:r>
            <a:r>
              <a:rPr lang="ko-KR" altLang="en-US" sz="1800" dirty="0" err="1">
                <a:sym typeface="Wingdings" pitchFamily="2" charset="2"/>
              </a:rPr>
              <a:t>이더를</a:t>
            </a:r>
            <a:r>
              <a:rPr lang="ko-KR" altLang="en-US" sz="1800" dirty="0">
                <a:sym typeface="Wingdings" pitchFamily="2" charset="2"/>
              </a:rPr>
              <a:t> 인출할 수 없도록 </a:t>
            </a:r>
            <a:r>
              <a:rPr lang="ko-KR" altLang="en-US" sz="1800" dirty="0" err="1">
                <a:sym typeface="Wingdings" pitchFamily="2" charset="2"/>
              </a:rPr>
              <a:t>이더를</a:t>
            </a:r>
            <a:r>
              <a:rPr lang="ko-KR" altLang="en-US" sz="1800" dirty="0">
                <a:sym typeface="Wingdings" pitchFamily="2" charset="2"/>
              </a:rPr>
              <a:t> </a:t>
            </a:r>
            <a:r>
              <a:rPr lang="ko-KR" altLang="en-US" sz="1800" b="1" dirty="0">
                <a:solidFill>
                  <a:srgbClr val="C00000"/>
                </a:solidFill>
                <a:sym typeface="Wingdings" pitchFamily="2" charset="2"/>
              </a:rPr>
              <a:t>무기한 잠금</a:t>
            </a:r>
            <a:r>
              <a:rPr lang="ko-KR" altLang="en-US" sz="1800" dirty="0">
                <a:sym typeface="Wingdings" pitchFamily="2" charset="2"/>
              </a:rPr>
              <a:t>을 거는 컨트랙트</a:t>
            </a:r>
            <a:br>
              <a:rPr lang="en-US" altLang="ko-KR" sz="1800" dirty="0">
                <a:sym typeface="Wingdings" pitchFamily="2" charset="2"/>
              </a:rPr>
            </a:br>
            <a:r>
              <a:rPr lang="en-US" altLang="ko-KR" sz="1800" dirty="0">
                <a:sym typeface="Wingdings" pitchFamily="2" charset="2"/>
              </a:rPr>
              <a:t> </a:t>
            </a:r>
            <a:r>
              <a:rPr lang="ko-KR" altLang="en-US" sz="1800" dirty="0">
                <a:sym typeface="Wingdings" pitchFamily="2" charset="2"/>
              </a:rPr>
              <a:t>탐욕 </a:t>
            </a:r>
            <a:r>
              <a:rPr lang="ko-KR" altLang="en-US" sz="1800" dirty="0" err="1">
                <a:sym typeface="Wingdings" pitchFamily="2" charset="2"/>
              </a:rPr>
              <a:t>컨트랙트를</a:t>
            </a:r>
            <a:r>
              <a:rPr lang="ko-KR" altLang="en-US" sz="1800" dirty="0">
                <a:sym typeface="Wingdings" pitchFamily="2" charset="2"/>
              </a:rPr>
              <a:t> 실행시킬 경우 막대한 피해 발생 </a:t>
            </a:r>
            <a:endParaRPr lang="en-US" altLang="ko-KR" sz="1800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800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800" dirty="0">
              <a:sym typeface="Wingdings" pitchFamily="2" charset="2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C543F7-564B-ABDD-B67C-1208498ED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573" y="3676154"/>
            <a:ext cx="6820852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CC5520B4-9D47-D88B-6967-90794328A1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ym typeface="Wingdings" pitchFamily="2" charset="2"/>
              </a:rPr>
              <a:t>기존 해결방안</a:t>
            </a:r>
            <a:endParaRPr lang="en-US" altLang="ko-KR" sz="1800" b="1" dirty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sym typeface="Wingdings" pitchFamily="2" charset="2"/>
              </a:rPr>
              <a:t>악성 노드 탐지</a:t>
            </a:r>
            <a:endParaRPr lang="en-US" altLang="ko-KR" sz="1800" dirty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sym typeface="Wingdings" pitchFamily="2" charset="2"/>
              </a:rPr>
              <a:t>악성 스마트 </a:t>
            </a:r>
            <a:r>
              <a:rPr lang="ko-KR" altLang="en-US" sz="1800" dirty="0" err="1">
                <a:sym typeface="Wingdings" pitchFamily="2" charset="2"/>
              </a:rPr>
              <a:t>컨트랙트</a:t>
            </a:r>
            <a:r>
              <a:rPr lang="ko-KR" altLang="en-US" sz="1800" dirty="0">
                <a:sym typeface="Wingdings" pitchFamily="2" charset="2"/>
              </a:rPr>
              <a:t> 탐지</a:t>
            </a:r>
            <a:br>
              <a:rPr lang="en-US" altLang="ko-KR" sz="1800" dirty="0">
                <a:sym typeface="Wingdings" pitchFamily="2" charset="2"/>
              </a:rPr>
            </a:br>
            <a:r>
              <a:rPr lang="en-US" altLang="ko-KR" sz="1800" dirty="0">
                <a:sym typeface="Wingdings" pitchFamily="2" charset="2"/>
              </a:rPr>
              <a:t> </a:t>
            </a:r>
            <a:r>
              <a:rPr lang="ko-KR" altLang="en-US" sz="1800" dirty="0">
                <a:sym typeface="Wingdings" pitchFamily="2" charset="2"/>
              </a:rPr>
              <a:t>파이썬 도구를 통한 탐지 </a:t>
            </a:r>
            <a:r>
              <a:rPr lang="en-US" altLang="ko-KR" sz="1800" dirty="0">
                <a:sym typeface="Wingdings" pitchFamily="2" charset="2"/>
              </a:rPr>
              <a:t>(MAIAN tool)</a:t>
            </a:r>
            <a:br>
              <a:rPr lang="en-US" altLang="ko-KR" sz="1800" dirty="0">
                <a:sym typeface="Wingdings" pitchFamily="2" charset="2"/>
              </a:rPr>
            </a:br>
            <a:r>
              <a:rPr lang="en-US" altLang="ko-KR" sz="1800" dirty="0">
                <a:sym typeface="Wingdings" pitchFamily="2" charset="2"/>
              </a:rPr>
              <a:t> </a:t>
            </a:r>
            <a:r>
              <a:rPr lang="ko-KR" altLang="en-US" sz="1800" b="1" dirty="0" err="1">
                <a:solidFill>
                  <a:srgbClr val="2E75B6"/>
                </a:solidFill>
                <a:sym typeface="Wingdings" pitchFamily="2" charset="2"/>
              </a:rPr>
              <a:t>딥러닝을</a:t>
            </a:r>
            <a:r>
              <a:rPr lang="ko-KR" altLang="en-US" sz="1800" b="1" dirty="0">
                <a:solidFill>
                  <a:srgbClr val="2E75B6"/>
                </a:solidFill>
                <a:sym typeface="Wingdings" pitchFamily="2" charset="2"/>
              </a:rPr>
              <a:t> 통한 탐지 </a:t>
            </a:r>
            <a:r>
              <a:rPr lang="en-US" altLang="ko-KR" sz="1800" dirty="0">
                <a:sym typeface="Wingdings" pitchFamily="2" charset="2"/>
              </a:rPr>
              <a:t>(</a:t>
            </a:r>
            <a:r>
              <a:rPr lang="ko-KR" altLang="en-US" sz="1800" dirty="0">
                <a:sym typeface="Wingdings" pitchFamily="2" charset="2"/>
              </a:rPr>
              <a:t>스마트 </a:t>
            </a:r>
            <a:r>
              <a:rPr lang="ko-KR" altLang="en-US" sz="1800" dirty="0" err="1">
                <a:sym typeface="Wingdings" pitchFamily="2" charset="2"/>
              </a:rPr>
              <a:t>컨트랙트의</a:t>
            </a:r>
            <a:r>
              <a:rPr lang="ko-KR" altLang="en-US" sz="1800" dirty="0">
                <a:sym typeface="Wingdings" pitchFamily="2" charset="2"/>
              </a:rPr>
              <a:t> 특징을 학습</a:t>
            </a:r>
            <a:r>
              <a:rPr lang="en-US" altLang="ko-KR" sz="1800" dirty="0">
                <a:sym typeface="Wingdings" pitchFamily="2" charset="2"/>
              </a:rPr>
              <a:t>)</a:t>
            </a:r>
          </a:p>
          <a:p>
            <a:pPr lvl="1">
              <a:lnSpc>
                <a:spcPct val="150000"/>
              </a:lnSpc>
            </a:pPr>
            <a:endParaRPr lang="en-US" altLang="ko-KR" sz="1800" dirty="0">
              <a:sym typeface="Wingdings" pitchFamily="2" charset="2"/>
            </a:endParaRPr>
          </a:p>
          <a:p>
            <a:r>
              <a:rPr lang="ko-KR" altLang="en-US" sz="2000" b="1" dirty="0">
                <a:sym typeface="Wingdings" pitchFamily="2" charset="2"/>
              </a:rPr>
              <a:t>한계점</a:t>
            </a:r>
            <a:endParaRPr lang="en-US" altLang="ko-KR" sz="2000" b="1" dirty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sym typeface="Wingdings" pitchFamily="2" charset="2"/>
              </a:rPr>
              <a:t>블록체인은 확장성이 매우 중요함</a:t>
            </a:r>
            <a:br>
              <a:rPr lang="en-US" altLang="ko-KR" sz="1800" dirty="0">
                <a:sym typeface="Wingdings" pitchFamily="2" charset="2"/>
              </a:rPr>
            </a:br>
            <a:r>
              <a:rPr lang="en-US" altLang="ko-KR" sz="1800" dirty="0">
                <a:sym typeface="Wingdings" pitchFamily="2" charset="2"/>
              </a:rPr>
              <a:t> IoT</a:t>
            </a:r>
            <a:r>
              <a:rPr lang="ko-KR" altLang="en-US" sz="1800" dirty="0">
                <a:sym typeface="Wingdings" pitchFamily="2" charset="2"/>
              </a:rPr>
              <a:t> 블록체인에서 기존 딥러닝 탐지 모델은 </a:t>
            </a:r>
            <a:r>
              <a:rPr lang="ko-KR" altLang="en-US" sz="1800" b="1" dirty="0">
                <a:solidFill>
                  <a:srgbClr val="C00000"/>
                </a:solidFill>
                <a:sym typeface="Wingdings" pitchFamily="2" charset="2"/>
              </a:rPr>
              <a:t>연산 및 메모리 오버헤드</a:t>
            </a:r>
            <a:r>
              <a:rPr lang="ko-KR" altLang="en-US" sz="1800" dirty="0">
                <a:sym typeface="Wingdings" pitchFamily="2" charset="2"/>
              </a:rPr>
              <a:t>를 유발할 수 있음</a:t>
            </a:r>
            <a:endParaRPr lang="en-US" altLang="ko-KR" sz="18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58207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Contribution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CC5520B4-9D47-D88B-6967-90794328A1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49772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b="1" dirty="0">
                <a:sym typeface="Wingdings" pitchFamily="2" charset="2"/>
              </a:rPr>
              <a:t>XAI</a:t>
            </a:r>
            <a:r>
              <a:rPr lang="ko-KR" altLang="en-US" sz="1800" b="1" dirty="0">
                <a:sym typeface="Wingdings" pitchFamily="2" charset="2"/>
              </a:rPr>
              <a:t>를 통한 탐욕 </a:t>
            </a:r>
            <a:r>
              <a:rPr lang="ko-KR" altLang="en-US" sz="1800" b="1" dirty="0" err="1">
                <a:sym typeface="Wingdings" pitchFamily="2" charset="2"/>
              </a:rPr>
              <a:t>컨트랙트</a:t>
            </a:r>
            <a:r>
              <a:rPr lang="ko-KR" altLang="en-US" sz="1800" b="1" dirty="0">
                <a:sym typeface="Wingdings" pitchFamily="2" charset="2"/>
              </a:rPr>
              <a:t> 명령어 심층 분석</a:t>
            </a:r>
            <a:endParaRPr lang="en-US" altLang="ko-KR" sz="1800" b="1" dirty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ym typeface="Wingdings" pitchFamily="2" charset="2"/>
              </a:rPr>
              <a:t>Integrated Gradient</a:t>
            </a:r>
            <a:r>
              <a:rPr lang="ko-KR" altLang="en-US" sz="1600" dirty="0">
                <a:sym typeface="Wingdings" pitchFamily="2" charset="2"/>
              </a:rPr>
              <a:t>와 </a:t>
            </a:r>
            <a:r>
              <a:rPr lang="en-US" altLang="ko-KR" sz="1600" dirty="0">
                <a:sym typeface="Wingdings" pitchFamily="2" charset="2"/>
              </a:rPr>
              <a:t>Gradient SHAP</a:t>
            </a:r>
            <a:r>
              <a:rPr lang="ko-KR" altLang="en-US" sz="1600" dirty="0">
                <a:sym typeface="Wingdings" pitchFamily="2" charset="2"/>
              </a:rPr>
              <a:t>을 통해 모델의 예측에 영향을 끼치는 명령어들을 분석</a:t>
            </a:r>
            <a:endParaRPr lang="en-US" altLang="ko-KR" sz="1600" dirty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sym typeface="Wingdings" pitchFamily="2" charset="2"/>
              </a:rPr>
              <a:t>어떤 명령어가 탐욕 </a:t>
            </a:r>
            <a:r>
              <a:rPr lang="ko-KR" altLang="en-US" sz="1600" dirty="0" err="1">
                <a:sym typeface="Wingdings" pitchFamily="2" charset="2"/>
              </a:rPr>
              <a:t>컨트랙트에서</a:t>
            </a:r>
            <a:r>
              <a:rPr lang="ko-KR" altLang="en-US" sz="1600" dirty="0">
                <a:sym typeface="Wingdings" pitchFamily="2" charset="2"/>
              </a:rPr>
              <a:t> 큰 특징을 가지며 자주 사용되는지 분석</a:t>
            </a:r>
            <a:endParaRPr lang="en-US" altLang="ko-KR" sz="1600" dirty="0">
              <a:sym typeface="Wingdings" pitchFamily="2" charset="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b="1" dirty="0">
                <a:sym typeface="Wingdings" pitchFamily="2" charset="2"/>
              </a:rPr>
              <a:t>중요한 명령어를 기반으로 </a:t>
            </a:r>
            <a:r>
              <a:rPr lang="ko-KR" altLang="en-US" sz="1800" b="1" dirty="0" err="1">
                <a:sym typeface="Wingdings" pitchFamily="2" charset="2"/>
              </a:rPr>
              <a:t>경량화된</a:t>
            </a:r>
            <a:r>
              <a:rPr lang="ko-KR" altLang="en-US" sz="1800" b="1" dirty="0">
                <a:sym typeface="Wingdings" pitchFamily="2" charset="2"/>
              </a:rPr>
              <a:t> 딥러닝 모델 구현</a:t>
            </a:r>
            <a:endParaRPr lang="en-US" altLang="ko-KR" sz="1800" b="1" dirty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ym typeface="Wingdings" pitchFamily="2" charset="2"/>
              </a:rPr>
              <a:t>XAI</a:t>
            </a:r>
            <a:r>
              <a:rPr lang="ko-KR" altLang="en-US" sz="1600" dirty="0">
                <a:sym typeface="Wingdings" pitchFamily="2" charset="2"/>
              </a:rPr>
              <a:t>를 통해 추출된 중요한 명령어들은 더 적은 데이터 차원</a:t>
            </a:r>
            <a:endParaRPr lang="en-US" altLang="ko-KR" sz="1600" dirty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sym typeface="Wingdings" pitchFamily="2" charset="2"/>
              </a:rPr>
              <a:t>이 명령어들을 통해 모델을 학습시킴으로써 </a:t>
            </a:r>
            <a:r>
              <a:rPr lang="ko-KR" altLang="en-US" sz="1600" dirty="0" err="1">
                <a:sym typeface="Wingdings" pitchFamily="2" charset="2"/>
              </a:rPr>
              <a:t>경량화된</a:t>
            </a:r>
            <a:r>
              <a:rPr lang="ko-KR" altLang="en-US" sz="1600" dirty="0">
                <a:sym typeface="Wingdings" pitchFamily="2" charset="2"/>
              </a:rPr>
              <a:t> 모델을 구현</a:t>
            </a:r>
            <a:br>
              <a:rPr lang="en-US" altLang="ko-KR" sz="1600" dirty="0">
                <a:sym typeface="Wingdings" pitchFamily="2" charset="2"/>
              </a:rPr>
            </a:br>
            <a:r>
              <a:rPr lang="en-US" altLang="ko-KR" sz="1600" dirty="0">
                <a:sym typeface="Wingdings" pitchFamily="2" charset="2"/>
              </a:rPr>
              <a:t> </a:t>
            </a:r>
            <a:r>
              <a:rPr lang="ko-KR" altLang="en-US" sz="1600" dirty="0" err="1">
                <a:sym typeface="Wingdings" pitchFamily="2" charset="2"/>
              </a:rPr>
              <a:t>경량화된</a:t>
            </a:r>
            <a:r>
              <a:rPr lang="ko-KR" altLang="en-US" sz="1600" dirty="0">
                <a:sym typeface="Wingdings" pitchFamily="2" charset="2"/>
              </a:rPr>
              <a:t> 모델은 </a:t>
            </a:r>
            <a:r>
              <a:rPr lang="en-US" altLang="ko-KR" sz="1600" dirty="0">
                <a:sym typeface="Wingdings" pitchFamily="2" charset="2"/>
              </a:rPr>
              <a:t>Base</a:t>
            </a:r>
            <a:r>
              <a:rPr lang="ko-KR" altLang="en-US" sz="1600" dirty="0">
                <a:sym typeface="Wingdings" pitchFamily="2" charset="2"/>
              </a:rPr>
              <a:t> 모델 대비 </a:t>
            </a:r>
            <a:r>
              <a:rPr lang="ko-KR" altLang="en-US" sz="1600" b="1" dirty="0">
                <a:solidFill>
                  <a:srgbClr val="2E75B6"/>
                </a:solidFill>
                <a:sym typeface="Wingdings" pitchFamily="2" charset="2"/>
              </a:rPr>
              <a:t>약 </a:t>
            </a:r>
            <a:r>
              <a:rPr lang="en-US" altLang="ko-KR" sz="1600" b="1" dirty="0">
                <a:solidFill>
                  <a:srgbClr val="2E75B6"/>
                </a:solidFill>
                <a:sym typeface="Wingdings" pitchFamily="2" charset="2"/>
              </a:rPr>
              <a:t>50% </a:t>
            </a:r>
            <a:r>
              <a:rPr lang="ko-KR" altLang="en-US" sz="1600" b="1" dirty="0">
                <a:solidFill>
                  <a:srgbClr val="2E75B6"/>
                </a:solidFill>
                <a:sym typeface="Wingdings" pitchFamily="2" charset="2"/>
              </a:rPr>
              <a:t>경량화</a:t>
            </a:r>
            <a:endParaRPr lang="en-US" altLang="ko-KR" sz="1600" b="1" dirty="0">
              <a:solidFill>
                <a:srgbClr val="2E75B6"/>
              </a:solidFill>
              <a:sym typeface="Wingdings" pitchFamily="2" charset="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b="1" dirty="0" err="1">
                <a:sym typeface="Wingdings" pitchFamily="2" charset="2"/>
              </a:rPr>
              <a:t>컨트랙트</a:t>
            </a:r>
            <a:r>
              <a:rPr lang="ko-KR" altLang="en-US" sz="1800" b="1" dirty="0">
                <a:sym typeface="Wingdings" pitchFamily="2" charset="2"/>
              </a:rPr>
              <a:t> 실행 시 탐지를 통한 블록체인 네트워크의 안정성 향상</a:t>
            </a:r>
            <a:endParaRPr lang="en-US" altLang="ko-KR" sz="1800" b="1" dirty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sym typeface="Wingdings" pitchFamily="2" charset="2"/>
              </a:rPr>
              <a:t>이전 연구와 다르게</a:t>
            </a:r>
            <a:r>
              <a:rPr lang="en-US" altLang="ko-KR" sz="1600" dirty="0">
                <a:sym typeface="Wingdings" pitchFamily="2" charset="2"/>
              </a:rPr>
              <a:t>, </a:t>
            </a:r>
            <a:r>
              <a:rPr lang="ko-KR" altLang="en-US" sz="1600" dirty="0">
                <a:sym typeface="Wingdings" pitchFamily="2" charset="2"/>
              </a:rPr>
              <a:t>스마트 </a:t>
            </a:r>
            <a:r>
              <a:rPr lang="ko-KR" altLang="en-US" sz="1600" dirty="0" err="1">
                <a:sym typeface="Wingdings" pitchFamily="2" charset="2"/>
              </a:rPr>
              <a:t>컨트랙트</a:t>
            </a:r>
            <a:r>
              <a:rPr lang="ko-KR" altLang="en-US" sz="1600" dirty="0">
                <a:sym typeface="Wingdings" pitchFamily="2" charset="2"/>
              </a:rPr>
              <a:t> 실행 시 탐지를 수행</a:t>
            </a:r>
            <a:endParaRPr lang="en-US" altLang="ko-KR" sz="1600" dirty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sym typeface="Wingdings" pitchFamily="2" charset="2"/>
              </a:rPr>
              <a:t>새로 배포되는 스마트 </a:t>
            </a:r>
            <a:r>
              <a:rPr lang="ko-KR" altLang="en-US" sz="1600" dirty="0" err="1">
                <a:sym typeface="Wingdings" pitchFamily="2" charset="2"/>
              </a:rPr>
              <a:t>컨트랙트</a:t>
            </a:r>
            <a:r>
              <a:rPr lang="ko-KR" altLang="en-US" sz="1600" dirty="0">
                <a:sym typeface="Wingdings" pitchFamily="2" charset="2"/>
              </a:rPr>
              <a:t> 뿐만 아니라 이미 배포된 스마트 </a:t>
            </a:r>
            <a:r>
              <a:rPr lang="ko-KR" altLang="en-US" sz="1600" dirty="0" err="1">
                <a:sym typeface="Wingdings" pitchFamily="2" charset="2"/>
              </a:rPr>
              <a:t>컨트랙트에</a:t>
            </a:r>
            <a:r>
              <a:rPr lang="ko-KR" altLang="en-US" sz="1600" dirty="0">
                <a:sym typeface="Wingdings" pitchFamily="2" charset="2"/>
              </a:rPr>
              <a:t> 대해서도 탐지를 가능</a:t>
            </a:r>
            <a:br>
              <a:rPr lang="ko-KR" altLang="en-US" sz="1600" dirty="0">
                <a:sym typeface="Wingdings" pitchFamily="2" charset="2"/>
              </a:rPr>
            </a:b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블록체인 네트워크의 </a:t>
            </a:r>
            <a:r>
              <a:rPr lang="ko-KR" altLang="en-US" sz="1600" b="1" dirty="0">
                <a:solidFill>
                  <a:srgbClr val="2E75B6"/>
                </a:solidFill>
                <a:sym typeface="Wingdings" panose="05000000000000000000" pitchFamily="2" charset="2"/>
              </a:rPr>
              <a:t>안정성을 향상</a:t>
            </a:r>
            <a:endParaRPr lang="en-US" altLang="ko-KR" sz="1600" b="1" dirty="0">
              <a:solidFill>
                <a:srgbClr val="2E75B6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3422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E7ABE-6716-4009-D90A-B9BC66544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Related Works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D7EA01-FB29-CB50-FEB8-1D17E76E0C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000" b="1" dirty="0"/>
              <a:t>Explainable Artificial Intelligence (XAI)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기존 인공지능은 블랙박스 모델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인공지능은 </a:t>
            </a:r>
            <a:r>
              <a:rPr lang="ko-KR" altLang="en-US" sz="1600" dirty="0">
                <a:sym typeface="Wingdings" panose="05000000000000000000" pitchFamily="2" charset="2"/>
              </a:rPr>
              <a:t>복잡한 관계와 특징을 학습</a:t>
            </a:r>
            <a:br>
              <a:rPr lang="en-US" altLang="ko-KR" sz="1600" dirty="0">
                <a:sym typeface="Wingdings" panose="05000000000000000000" pitchFamily="2" charset="2"/>
              </a:rPr>
            </a:b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/>
              <a:t>예측에 대한 이유와 근거가 불명확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Local : </a:t>
            </a:r>
            <a:r>
              <a:rPr lang="ko-KR" altLang="en-US" sz="1600" dirty="0"/>
              <a:t>모델이 특정한 입력 데이터를 받았을 때</a:t>
            </a:r>
            <a:r>
              <a:rPr lang="en-US" altLang="ko-KR" sz="1600" dirty="0"/>
              <a:t>,</a:t>
            </a:r>
            <a:r>
              <a:rPr lang="ko-KR" altLang="en-US" sz="1600" dirty="0"/>
              <a:t> 각 변수가 예측 결과에 미치는 영향력을 계산하는 방법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Global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모델 전체에 대해서 인사이트를 제공하며</a:t>
            </a:r>
            <a:r>
              <a:rPr lang="en-US" altLang="ko-KR" sz="1600" dirty="0"/>
              <a:t>, </a:t>
            </a:r>
            <a:r>
              <a:rPr lang="ko-KR" altLang="en-US" sz="1600" dirty="0"/>
              <a:t>입력 전체의 배열에 대해 설명을 제공하는 방법</a:t>
            </a:r>
            <a:endParaRPr lang="en-US" altLang="ko-KR" sz="1600" dirty="0"/>
          </a:p>
          <a:p>
            <a:pPr lvl="1"/>
            <a:endParaRPr kumimoji="1" lang="en-US" altLang="ko-KR" dirty="0"/>
          </a:p>
        </p:txBody>
      </p:sp>
      <p:pic>
        <p:nvPicPr>
          <p:cNvPr id="4" name="_x305269832">
            <a:extLst>
              <a:ext uri="{FF2B5EF4-FFF2-40B4-BE49-F238E27FC236}">
                <a16:creationId xmlns:a16="http://schemas.microsoft.com/office/drawing/2014/main" id="{68B0FE09-F997-2329-532D-78FF82C2B8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35" b="4838"/>
          <a:stretch/>
        </p:blipFill>
        <p:spPr bwMode="auto">
          <a:xfrm>
            <a:off x="4262335" y="3849331"/>
            <a:ext cx="3821349" cy="237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5F7AFEC-2CD2-8D26-D3ED-38C9C93F04A3}"/>
              </a:ext>
            </a:extLst>
          </p:cNvPr>
          <p:cNvSpPr/>
          <p:nvPr/>
        </p:nvSpPr>
        <p:spPr>
          <a:xfrm>
            <a:off x="5327515" y="3758376"/>
            <a:ext cx="1725038" cy="24652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C42003-C8A2-FC6C-0363-1883C0CB560C}"/>
              </a:ext>
            </a:extLst>
          </p:cNvPr>
          <p:cNvSpPr txBox="1"/>
          <p:nvPr/>
        </p:nvSpPr>
        <p:spPr>
          <a:xfrm>
            <a:off x="4165059" y="6334780"/>
            <a:ext cx="805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Input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BEABF2-965A-10DB-9CE3-149E8EC2B4F6}"/>
              </a:ext>
            </a:extLst>
          </p:cNvPr>
          <p:cNvSpPr txBox="1"/>
          <p:nvPr/>
        </p:nvSpPr>
        <p:spPr>
          <a:xfrm>
            <a:off x="5770121" y="6334780"/>
            <a:ext cx="805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Hidden Layer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982DF3-0B24-C12A-6CCD-DD58E1946EBD}"/>
              </a:ext>
            </a:extLst>
          </p:cNvPr>
          <p:cNvSpPr txBox="1"/>
          <p:nvPr/>
        </p:nvSpPr>
        <p:spPr>
          <a:xfrm>
            <a:off x="7390585" y="6334780"/>
            <a:ext cx="805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Output</a:t>
            </a:r>
            <a:endParaRPr lang="ko-KR" altLang="en-US" sz="1400" dirty="0"/>
          </a:p>
        </p:txBody>
      </p: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0B7ECDFE-7380-D705-AB7F-1880494E4F84}"/>
              </a:ext>
            </a:extLst>
          </p:cNvPr>
          <p:cNvCxnSpPr>
            <a:cxnSpLocks/>
            <a:endCxn id="10" idx="1"/>
          </p:cNvCxnSpPr>
          <p:nvPr/>
        </p:nvCxnSpPr>
        <p:spPr>
          <a:xfrm rot="5400000" flipH="1" flipV="1">
            <a:off x="6988452" y="3913432"/>
            <a:ext cx="466234" cy="338032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8EED826-DF1B-19C5-CB4E-EB8ED2369489}"/>
              </a:ext>
            </a:extLst>
          </p:cNvPr>
          <p:cNvSpPr txBox="1"/>
          <p:nvPr/>
        </p:nvSpPr>
        <p:spPr>
          <a:xfrm>
            <a:off x="7390585" y="3543414"/>
            <a:ext cx="4389495" cy="611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AI</a:t>
            </a:r>
            <a:r>
              <a:rPr lang="ko-KR" altLang="en-US" sz="1200" dirty="0"/>
              <a:t>는 복잡한 내부 구조 탓에 </a:t>
            </a:r>
            <a:r>
              <a:rPr lang="en-US" altLang="ko-KR" sz="1200" dirty="0"/>
              <a:t>AI</a:t>
            </a:r>
            <a:r>
              <a:rPr lang="ko-KR" altLang="en-US" sz="1200" dirty="0"/>
              <a:t>가 왜 그런 결과를 도출했는지는 개발자조차 알 수 없음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0E42D9-FF4C-FF61-A868-4B7E81F7E200}"/>
              </a:ext>
            </a:extLst>
          </p:cNvPr>
          <p:cNvSpPr/>
          <p:nvPr/>
        </p:nvSpPr>
        <p:spPr>
          <a:xfrm>
            <a:off x="5305627" y="3738204"/>
            <a:ext cx="1746926" cy="2485449"/>
          </a:xfrm>
          <a:prstGeom prst="rect">
            <a:avLst/>
          </a:prstGeom>
          <a:solidFill>
            <a:schemeClr val="tx1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108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660E5-818A-2776-BB2D-270DFEA2E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Related Works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88190E-F6EB-BEE0-DD09-86230CCE26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497728"/>
          </a:xfrm>
        </p:spPr>
        <p:txBody>
          <a:bodyPr>
            <a:normAutofit/>
          </a:bodyPr>
          <a:lstStyle/>
          <a:p>
            <a:r>
              <a:rPr kumimoji="1" lang="en-US" altLang="ko-Kore-KR" sz="2400" dirty="0"/>
              <a:t>Gradient SHAP</a:t>
            </a:r>
          </a:p>
          <a:p>
            <a:pPr lvl="1">
              <a:lnSpc>
                <a:spcPct val="150000"/>
              </a:lnSpc>
            </a:pPr>
            <a:r>
              <a:rPr lang="ko-Kore-KR" altLang="en-US" sz="1600" dirty="0"/>
              <a:t>각</a:t>
            </a:r>
            <a:r>
              <a:rPr lang="ko-KR" altLang="en-US" sz="1600" dirty="0"/>
              <a:t> 특성이 예측에 얼마나 기여했는지를 나타낸 값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local </a:t>
            </a:r>
            <a:r>
              <a:rPr lang="ko-KR" altLang="en-US" sz="1600" dirty="0"/>
              <a:t>및 </a:t>
            </a:r>
            <a:r>
              <a:rPr lang="en-US" altLang="ko-KR" sz="1600" dirty="0"/>
              <a:t>global</a:t>
            </a:r>
            <a:r>
              <a:rPr lang="ko-KR" altLang="en-US" sz="1600" dirty="0"/>
              <a:t>한 해석 </a:t>
            </a:r>
            <a:r>
              <a:rPr lang="en-US" altLang="ko-KR" sz="1600" dirty="0"/>
              <a:t>O</a:t>
            </a:r>
            <a:br>
              <a:rPr lang="en-US" altLang="ko-KR" sz="1600" dirty="0"/>
            </a:br>
            <a:r>
              <a:rPr lang="en-US" altLang="ko-KR" sz="1600" dirty="0">
                <a:sym typeface="Wingdings" pitchFamily="2" charset="2"/>
              </a:rPr>
              <a:t></a:t>
            </a:r>
            <a:r>
              <a:rPr lang="ko-KR" altLang="en-US" sz="1600" dirty="0">
                <a:sym typeface="Wingdings" pitchFamily="2" charset="2"/>
              </a:rPr>
              <a:t> </a:t>
            </a:r>
            <a:r>
              <a:rPr lang="en-US" altLang="ko-KR" sz="1600" dirty="0">
                <a:sym typeface="Wingdings" pitchFamily="2" charset="2"/>
              </a:rPr>
              <a:t>feature </a:t>
            </a:r>
            <a:r>
              <a:rPr lang="ko-KR" altLang="en-US" sz="1600" dirty="0">
                <a:sym typeface="Wingdings" pitchFamily="2" charset="2"/>
              </a:rPr>
              <a:t>분석에 용이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ore-KR" sz="1600" dirty="0"/>
              <a:t>feature</a:t>
            </a:r>
            <a:r>
              <a:rPr lang="ko-Kore-KR" altLang="en-US" sz="1600" dirty="0"/>
              <a:t>의</a:t>
            </a:r>
            <a:r>
              <a:rPr lang="ko-KR" altLang="en-US" sz="1600" dirty="0"/>
              <a:t> 개수가 늘어남에 따라 </a:t>
            </a:r>
            <a:r>
              <a:rPr lang="ko-KR" altLang="en-US" sz="1600" dirty="0" err="1"/>
              <a:t>계산량이</a:t>
            </a:r>
            <a:r>
              <a:rPr lang="ko-KR" altLang="en-US" sz="1600" dirty="0"/>
              <a:t> 기하급수적으로 증가</a:t>
            </a:r>
            <a:br>
              <a:rPr lang="en-US" altLang="ko-KR" sz="1600" dirty="0"/>
            </a:br>
            <a:r>
              <a:rPr lang="en-US" altLang="ko-KR" sz="1600" dirty="0">
                <a:sym typeface="Wingdings" pitchFamily="2" charset="2"/>
              </a:rPr>
              <a:t></a:t>
            </a:r>
            <a:r>
              <a:rPr lang="ko-KR" altLang="en-US" sz="1600" dirty="0">
                <a:sym typeface="Wingdings" pitchFamily="2" charset="2"/>
              </a:rPr>
              <a:t> 기울기를 통해 근사값을 계산</a:t>
            </a:r>
            <a:endParaRPr lang="en-US" altLang="ko-KR" sz="1600" dirty="0"/>
          </a:p>
          <a:p>
            <a:endParaRPr kumimoji="1" lang="en-US" altLang="ko-Kore-KR" sz="2400" dirty="0"/>
          </a:p>
          <a:p>
            <a:r>
              <a:rPr kumimoji="1" lang="en-US" altLang="ko-Kore-KR" sz="2400" dirty="0"/>
              <a:t>Integrated Gradients (IG)</a:t>
            </a:r>
          </a:p>
          <a:p>
            <a:pPr lvl="1">
              <a:lnSpc>
                <a:spcPct val="150000"/>
              </a:lnSpc>
            </a:pPr>
            <a:r>
              <a:rPr lang="ko-Kore-KR" altLang="en-US" sz="1600" dirty="0"/>
              <a:t>입력과</a:t>
            </a:r>
            <a:r>
              <a:rPr lang="ko-KR" altLang="en-US" sz="1600" dirty="0"/>
              <a:t> 베이스라인 간의 차와 기울기 정보를 누적한 것의 곱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ore-KR" sz="1600" dirty="0"/>
              <a:t>IG</a:t>
            </a:r>
            <a:r>
              <a:rPr lang="ko-KR" altLang="en-US" sz="1600" dirty="0"/>
              <a:t>는 각 </a:t>
            </a:r>
            <a:r>
              <a:rPr lang="en-US" altLang="ko-Kore-KR" sz="1600" dirty="0"/>
              <a:t>feature</a:t>
            </a:r>
            <a:r>
              <a:rPr lang="ko-KR" altLang="en-US" sz="1600" dirty="0"/>
              <a:t>의 중요도를 </a:t>
            </a:r>
            <a:r>
              <a:rPr lang="en-US" altLang="ko-KR" sz="1600" dirty="0"/>
              <a:t>local</a:t>
            </a:r>
            <a:r>
              <a:rPr lang="ko-KR" altLang="en-US" sz="1600" dirty="0"/>
              <a:t>적으로 계산하므로</a:t>
            </a:r>
            <a:r>
              <a:rPr lang="en-US" altLang="ko-KR" sz="1600" dirty="0"/>
              <a:t>, </a:t>
            </a:r>
            <a:r>
              <a:rPr lang="en-US" altLang="ko-Kore-KR" sz="1600" dirty="0"/>
              <a:t>global</a:t>
            </a:r>
            <a:r>
              <a:rPr lang="ko-KR" altLang="en-US" sz="1600" dirty="0"/>
              <a:t>한 해석 기능 </a:t>
            </a:r>
            <a:r>
              <a:rPr lang="en-US" altLang="ko-KR" sz="1600" dirty="0"/>
              <a:t>X</a:t>
            </a:r>
            <a:endParaRPr kumimoji="1" lang="en-US" altLang="ko-Kore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C97D90-2A3B-C855-6FD6-4BA08E883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599" y="5705475"/>
            <a:ext cx="5472802" cy="59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180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0816C8-6734-8D14-3224-74D7B17674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2434" y="1272975"/>
            <a:ext cx="8356923" cy="152255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sz="1800" dirty="0"/>
              <a:t>스마트</a:t>
            </a:r>
            <a:r>
              <a:rPr kumimoji="1" lang="ko-KR" altLang="en-US" sz="1800" dirty="0"/>
              <a:t> 계약을 실행하기 전에 탐지 모델 </a:t>
            </a:r>
            <a:r>
              <a:rPr kumimoji="1" lang="en-US" altLang="ko-KR" sz="1800" dirty="0" err="1"/>
              <a:t>Greedeeptector</a:t>
            </a:r>
            <a:r>
              <a:rPr kumimoji="1" lang="ko-KR" altLang="en-US" sz="1800" dirty="0" err="1"/>
              <a:t>를</a:t>
            </a:r>
            <a:r>
              <a:rPr kumimoji="1" lang="ko-KR" altLang="en-US" sz="1800" dirty="0"/>
              <a:t> 통해 탐지 </a:t>
            </a:r>
            <a:r>
              <a:rPr kumimoji="1" lang="ko-Kore-KR" altLang="en-US" sz="1800" dirty="0"/>
              <a:t>수행</a:t>
            </a:r>
            <a:br>
              <a:rPr kumimoji="1" lang="en-US" altLang="ko-Kore-KR" sz="1800" dirty="0"/>
            </a:br>
            <a:r>
              <a:rPr kumimoji="1" lang="en-US" altLang="ko-KR" sz="1800" dirty="0">
                <a:sym typeface="Wingdings" pitchFamily="2" charset="2"/>
              </a:rPr>
              <a:t></a:t>
            </a:r>
            <a:r>
              <a:rPr kumimoji="1" lang="ko-KR" altLang="en-US" sz="1800" dirty="0">
                <a:sym typeface="Wingdings" pitchFamily="2" charset="2"/>
              </a:rPr>
              <a:t> </a:t>
            </a:r>
            <a:r>
              <a:rPr lang="ko-Kore-KR" altLang="en-US" sz="1800" b="1" dirty="0">
                <a:solidFill>
                  <a:srgbClr val="2E75B6"/>
                </a:solidFill>
              </a:rPr>
              <a:t>정상</a:t>
            </a:r>
            <a:r>
              <a:rPr lang="ko-KR" altLang="en-US" sz="1800" b="1" dirty="0">
                <a:solidFill>
                  <a:srgbClr val="2E75B6"/>
                </a:solidFill>
              </a:rPr>
              <a:t>일 경우 실행 </a:t>
            </a:r>
            <a:r>
              <a:rPr lang="en-US" altLang="ko-KR" sz="1800" b="1" dirty="0">
                <a:solidFill>
                  <a:srgbClr val="2E75B6"/>
                </a:solidFill>
              </a:rPr>
              <a:t>O</a:t>
            </a:r>
            <a:br>
              <a:rPr kumimoji="1" lang="en-US" altLang="ko-KR" sz="1800" dirty="0"/>
            </a:br>
            <a:r>
              <a:rPr kumimoji="1" lang="en-US" altLang="ko-KR" sz="1800" dirty="0">
                <a:sym typeface="Wingdings" pitchFamily="2" charset="2"/>
              </a:rPr>
              <a:t></a:t>
            </a:r>
            <a:r>
              <a:rPr kumimoji="1" lang="ko-KR" altLang="en-US" sz="1800" dirty="0">
                <a:sym typeface="Wingdings" pitchFamily="2" charset="2"/>
              </a:rPr>
              <a:t> </a:t>
            </a:r>
            <a:r>
              <a:rPr kumimoji="1" lang="ko-KR" altLang="en-US" sz="1800" b="1" dirty="0">
                <a:solidFill>
                  <a:srgbClr val="C00000"/>
                </a:solidFill>
              </a:rPr>
              <a:t>탐욕일 경우 실행</a:t>
            </a:r>
            <a:r>
              <a:rPr kumimoji="1" lang="en-US" altLang="ko-KR" sz="1800" b="1" dirty="0">
                <a:solidFill>
                  <a:srgbClr val="C00000"/>
                </a:solidFill>
              </a:rPr>
              <a:t> X</a:t>
            </a:r>
            <a:endParaRPr kumimoji="1" lang="en-US" altLang="ko-Kore-KR" sz="1800" b="1" dirty="0">
              <a:solidFill>
                <a:srgbClr val="C00000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E293EED-0905-00A8-6472-3328DA86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Detection Process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83F2AE-D2C4-0FBE-FC45-5AA777F38B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" t="196" r="-1"/>
          <a:stretch/>
        </p:blipFill>
        <p:spPr>
          <a:xfrm>
            <a:off x="411920" y="3212217"/>
            <a:ext cx="4979751" cy="3160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35B182B-E2A0-D65B-1BDF-D4CD7776A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1" y="3377759"/>
            <a:ext cx="6455984" cy="271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337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443998-4FAD-5C73-BC61-8319B1112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Base Model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69C940-623D-C18F-1543-522FF98FC0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969911"/>
            <a:ext cx="11369675" cy="52403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2000" dirty="0"/>
              <a:t>Pre-processing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800" dirty="0"/>
              <a:t>Bytecode</a:t>
            </a:r>
            <a:r>
              <a:rPr kumimoji="1" lang="ko-Kore-KR" altLang="en-US" sz="1800" dirty="0"/>
              <a:t>로부터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opcode </a:t>
            </a:r>
            <a:r>
              <a:rPr kumimoji="1" lang="ko-KR" altLang="en-US" sz="1800" dirty="0"/>
              <a:t>추출</a:t>
            </a:r>
            <a:endParaRPr kumimoji="1" lang="en-US" altLang="ko-KR" sz="1800" dirty="0"/>
          </a:p>
          <a:p>
            <a:pPr lvl="1">
              <a:lnSpc>
                <a:spcPct val="150000"/>
              </a:lnSpc>
            </a:pPr>
            <a:r>
              <a:rPr kumimoji="1" lang="en-US" altLang="ko-Kore-KR" sz="1800" dirty="0"/>
              <a:t>Frequency of opcodes</a:t>
            </a:r>
            <a:r>
              <a:rPr kumimoji="1" lang="ko-KR" altLang="en-US" sz="1800" dirty="0" err="1"/>
              <a:t>를</a:t>
            </a:r>
            <a:r>
              <a:rPr kumimoji="1" lang="ko-KR" altLang="en-US" sz="1800" dirty="0"/>
              <a:t> 계산하여 빈도수 배열 생성</a:t>
            </a:r>
            <a:br>
              <a:rPr kumimoji="1" lang="en-US" altLang="ko-KR" sz="1800" dirty="0"/>
            </a:br>
            <a:r>
              <a:rPr kumimoji="1" lang="en-US" altLang="ko-KR" sz="1800" dirty="0">
                <a:sym typeface="Wingdings" pitchFamily="2" charset="2"/>
              </a:rPr>
              <a:t></a:t>
            </a:r>
            <a:r>
              <a:rPr kumimoji="1" lang="ko-KR" altLang="en-US" sz="1800" dirty="0">
                <a:sym typeface="Wingdings" pitchFamily="2" charset="2"/>
              </a:rPr>
              <a:t> 모델을 생성하기 위한 데이터셋으로 사용</a:t>
            </a:r>
            <a:endParaRPr kumimoji="1" lang="ko-Kore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3955ED-A05C-1872-8DAD-283076B91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62" y="3429000"/>
            <a:ext cx="5000065" cy="3057891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7600C134-2AE7-09DC-0731-DBFCE8D97A26}"/>
              </a:ext>
            </a:extLst>
          </p:cNvPr>
          <p:cNvGrpSpPr/>
          <p:nvPr/>
        </p:nvGrpSpPr>
        <p:grpSpPr>
          <a:xfrm>
            <a:off x="6579425" y="2869105"/>
            <a:ext cx="5204477" cy="3781148"/>
            <a:chOff x="6579425" y="2869105"/>
            <a:chExt cx="5204477" cy="378114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9C57FEF-8B07-BB90-3604-545CA6F3B7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9257"/>
            <a:stretch/>
          </p:blipFill>
          <p:spPr>
            <a:xfrm>
              <a:off x="6579425" y="2869105"/>
              <a:ext cx="2499191" cy="3781148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E2A7EF2-CB7C-97BD-35C6-04A630CE7A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5946"/>
            <a:stretch/>
          </p:blipFill>
          <p:spPr>
            <a:xfrm>
              <a:off x="9081680" y="2869105"/>
              <a:ext cx="2702222" cy="37811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0270536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18512</TotalTime>
  <Words>640</Words>
  <Application>Microsoft Macintosh PowerPoint</Application>
  <PresentationFormat>와이드스크린</PresentationFormat>
  <Paragraphs>92</Paragraphs>
  <Slides>16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Georgia</vt:lpstr>
      <vt:lpstr>CryptoCraft 테마</vt:lpstr>
      <vt:lpstr>제목 테마</vt:lpstr>
      <vt:lpstr>Greedeeptector: Greedy Contract Detection using Lightweight Deep Learning implemented through eXplainable AI</vt:lpstr>
      <vt:lpstr>PowerPoint 프레젠테이션</vt:lpstr>
      <vt:lpstr>Introduction</vt:lpstr>
      <vt:lpstr>Introduction</vt:lpstr>
      <vt:lpstr>Contribution</vt:lpstr>
      <vt:lpstr>Related Works</vt:lpstr>
      <vt:lpstr>Related Works</vt:lpstr>
      <vt:lpstr>Detection Process</vt:lpstr>
      <vt:lpstr>Base Model</vt:lpstr>
      <vt:lpstr>Base Model</vt:lpstr>
      <vt:lpstr>Lightweight Model</vt:lpstr>
      <vt:lpstr>Lightweight Model</vt:lpstr>
      <vt:lpstr>Lightweight Model</vt:lpstr>
      <vt:lpstr>Lightweight Model Performance</vt:lpstr>
      <vt:lpstr>Instruction Analysis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캉 예준</cp:lastModifiedBy>
  <cp:revision>397</cp:revision>
  <dcterms:created xsi:type="dcterms:W3CDTF">2019-03-05T04:29:07Z</dcterms:created>
  <dcterms:modified xsi:type="dcterms:W3CDTF">2023-08-22T13:16:25Z</dcterms:modified>
</cp:coreProperties>
</file>