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0" r:id="rId5"/>
    <p:sldId id="286" r:id="rId6"/>
    <p:sldId id="281" r:id="rId7"/>
    <p:sldId id="282" r:id="rId8"/>
    <p:sldId id="283" r:id="rId9"/>
    <p:sldId id="284" r:id="rId10"/>
    <p:sldId id="285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D55"/>
    <a:srgbClr val="2E75B6"/>
    <a:srgbClr val="EC3A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2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2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2023. 8. 20.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</a:t>
            </a:r>
            <a:br>
              <a:rPr lang="en-US" altLang="ko-KR" dirty="0"/>
            </a:br>
            <a:r>
              <a:rPr lang="en-US" altLang="ko-KR" dirty="0"/>
              <a:t>(Shor’s Algorithm)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김상원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 dirty="0" err="1"/>
              <a:t>wfJDGFvzKFc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</a:t>
            </a:r>
            <a:r>
              <a:rPr lang="en-US" altLang="ko-KR" dirty="0"/>
              <a:t> </a:t>
            </a:r>
            <a:r>
              <a:rPr lang="ko-KR" altLang="en-US" dirty="0"/>
              <a:t>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암호에 대한 이해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 구현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Q &amp; 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 개요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89A3A-122C-4CAE-24CB-FF83C335D8A5}"/>
              </a:ext>
            </a:extLst>
          </p:cNvPr>
          <p:cNvSpPr txBox="1"/>
          <p:nvPr/>
        </p:nvSpPr>
        <p:spPr>
          <a:xfrm>
            <a:off x="656216" y="1516828"/>
            <a:ext cx="1097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1994</a:t>
            </a:r>
            <a:r>
              <a:rPr lang="ko-KR" altLang="en-US" sz="2400" dirty="0"/>
              <a:t>년 </a:t>
            </a:r>
            <a:r>
              <a:rPr lang="ko-KR" altLang="en-US" sz="2400" dirty="0" err="1"/>
              <a:t>벨연구소의</a:t>
            </a:r>
            <a:r>
              <a:rPr lang="ko-KR" altLang="en-US" sz="2400" dirty="0"/>
              <a:t> 피터 </a:t>
            </a:r>
            <a:r>
              <a:rPr lang="ko-KR" altLang="en-US" sz="2400" dirty="0" err="1"/>
              <a:t>쇼어</a:t>
            </a:r>
            <a:r>
              <a:rPr lang="en-US" altLang="ko-KR" sz="2400" dirty="0"/>
              <a:t>(Peter Shor)</a:t>
            </a:r>
            <a:r>
              <a:rPr lang="ko-KR" altLang="en-US" sz="2400" dirty="0"/>
              <a:t>가 제안한 알고리즘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양자계의 중첩이라는 성질을 이용해서 푸리에 변환을 모든 데이터에 대해 병렬적으로 동시에 </a:t>
            </a:r>
            <a:r>
              <a:rPr lang="ko-KR" altLang="en-US" sz="2400" dirty="0" err="1"/>
              <a:t>처리함으로서</a:t>
            </a:r>
            <a:r>
              <a:rPr lang="ko-KR" altLang="en-US" sz="2400" dirty="0"/>
              <a:t> 주기를 빠르게 찾음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양자컴퓨터를 이용해 </a:t>
            </a:r>
            <a:r>
              <a:rPr lang="en-US" sz="2400" b="1" dirty="0">
                <a:solidFill>
                  <a:srgbClr val="FF0000"/>
                </a:solidFill>
              </a:rPr>
              <a:t>RSA</a:t>
            </a:r>
            <a:r>
              <a:rPr lang="ko-KR" altLang="en-US" sz="2400" b="1" dirty="0">
                <a:solidFill>
                  <a:srgbClr val="FF0000"/>
                </a:solidFill>
              </a:rPr>
              <a:t> 암호체계 무력화 </a:t>
            </a:r>
            <a:r>
              <a:rPr lang="ko-KR" altLang="en-US" sz="2400" dirty="0"/>
              <a:t>가능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현재 다항 시간안에 소인수분해를 하는 알고리즘 중 가장 빠른 알고리즘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</p:txBody>
      </p:sp>
      <p:pic>
        <p:nvPicPr>
          <p:cNvPr id="1026" name="Picture 2" descr="Credit: Wikimedia/International Centre for Theoretical Physics">
            <a:extLst>
              <a:ext uri="{FF2B5EF4-FFF2-40B4-BE49-F238E27FC236}">
                <a16:creationId xmlns:a16="http://schemas.microsoft.com/office/drawing/2014/main" id="{435B7DCB-5D3A-865A-A20D-E612D7424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74" y="3546957"/>
            <a:ext cx="2294643" cy="295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암호에 대한 이해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89A3A-122C-4CAE-24CB-FF83C335D8A5}"/>
              </a:ext>
            </a:extLst>
          </p:cNvPr>
          <p:cNvSpPr txBox="1"/>
          <p:nvPr/>
        </p:nvSpPr>
        <p:spPr>
          <a:xfrm>
            <a:off x="656216" y="1516828"/>
            <a:ext cx="10972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1977</a:t>
            </a:r>
            <a:r>
              <a:rPr lang="ko-KR" altLang="en-US" sz="2400" dirty="0"/>
              <a:t>년 론 </a:t>
            </a:r>
            <a:r>
              <a:rPr lang="ko-KR" altLang="en-US" sz="2400" dirty="0" err="1"/>
              <a:t>리베스트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애디</a:t>
            </a:r>
            <a:r>
              <a:rPr lang="ko-KR" altLang="en-US" sz="2400" dirty="0"/>
              <a:t> </a:t>
            </a:r>
            <a:r>
              <a:rPr lang="ko-KR" altLang="en-US" sz="2400" dirty="0" err="1"/>
              <a:t>샤미르</a:t>
            </a:r>
            <a:r>
              <a:rPr lang="en-US" altLang="ko-KR" sz="2400" dirty="0"/>
              <a:t>, </a:t>
            </a:r>
            <a:r>
              <a:rPr lang="ko-KR" altLang="en-US" sz="2400" dirty="0"/>
              <a:t>레오나르도 </a:t>
            </a:r>
            <a:r>
              <a:rPr lang="ko-KR" altLang="en-US" sz="2400" dirty="0" err="1"/>
              <a:t>애들먼의</a:t>
            </a:r>
            <a:r>
              <a:rPr lang="ko-KR" altLang="en-US" sz="2400" dirty="0"/>
              <a:t> 이름을 따서 만들어진 암호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최초로 개발된 공개키 암호 체계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두 소수를 곱해서 큰 수를 만드는 연산은 쉽지만</a:t>
            </a:r>
            <a:r>
              <a:rPr lang="en-US" altLang="ko-KR" sz="2400" dirty="0"/>
              <a:t>, </a:t>
            </a:r>
            <a:r>
              <a:rPr lang="ko-KR" altLang="en-US" sz="2400" dirty="0"/>
              <a:t>반대로 큰 수를 두 개의 소수로 소인수분해 하기는 어렵다는 비대칭성을 이용해서 만들어짐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실제로 여러 금융기관에서 공인인증서를 발급하여 거래할 때 </a:t>
            </a:r>
            <a:r>
              <a:rPr lang="en-US" altLang="ko-KR" sz="2400" dirty="0"/>
              <a:t>RSA</a:t>
            </a:r>
            <a:r>
              <a:rPr lang="ko-KR" altLang="en-US" sz="2400" dirty="0"/>
              <a:t>암호가 많이 사용됨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양자컴퓨터를 이용해 </a:t>
            </a:r>
            <a:r>
              <a:rPr lang="en-US" sz="2400" b="1" dirty="0">
                <a:solidFill>
                  <a:srgbClr val="FF0000"/>
                </a:solidFill>
              </a:rPr>
              <a:t>RSA</a:t>
            </a:r>
            <a:r>
              <a:rPr lang="ko-KR" altLang="en-US" sz="2400" b="1" dirty="0">
                <a:solidFill>
                  <a:srgbClr val="FF0000"/>
                </a:solidFill>
              </a:rPr>
              <a:t> 암호체계 무력화</a:t>
            </a:r>
            <a:r>
              <a:rPr lang="ko-KR" altLang="en-US" sz="2400" dirty="0"/>
              <a:t>시 사회혼란 야기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447508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 구현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A89A3A-122C-4CAE-24CB-FF83C335D8A5}"/>
              </a:ext>
            </a:extLst>
          </p:cNvPr>
          <p:cNvSpPr txBox="1"/>
          <p:nvPr/>
        </p:nvSpPr>
        <p:spPr>
          <a:xfrm>
            <a:off x="609600" y="1298167"/>
            <a:ext cx="109728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/>
              <a:t>Input: </a:t>
            </a:r>
            <a:r>
              <a:rPr lang="ko-KR" altLang="en-US" sz="2400" dirty="0"/>
              <a:t>두 개의 소수 </a:t>
            </a:r>
            <a:r>
              <a:rPr lang="en-US" altLang="ko-KR" sz="2400" dirty="0"/>
              <a:t>p, q</a:t>
            </a:r>
            <a:r>
              <a:rPr lang="ko-KR" altLang="en-US" sz="2400" dirty="0"/>
              <a:t>의 곱으로 만들어진 합성수 </a:t>
            </a:r>
            <a:r>
              <a:rPr lang="en-US" altLang="ko-KR" sz="2400" dirty="0"/>
              <a:t>N=</a:t>
            </a:r>
            <a:r>
              <a:rPr lang="en-US" altLang="ko-KR" sz="2400" dirty="0" err="1"/>
              <a:t>p×q</a:t>
            </a:r>
            <a:endParaRPr lang="en-US" altLang="ko-KR" sz="2400" dirty="0"/>
          </a:p>
          <a:p>
            <a:r>
              <a:rPr lang="en-US" altLang="ko-KR" sz="2400" dirty="0"/>
              <a:t>Output: N</a:t>
            </a:r>
            <a:r>
              <a:rPr lang="ko-KR" altLang="en-US" sz="2400" dirty="0"/>
              <a:t>의 소인수 </a:t>
            </a:r>
            <a:r>
              <a:rPr lang="en-US" altLang="ko-KR" sz="2400" dirty="0"/>
              <a:t>p, q</a:t>
            </a:r>
          </a:p>
          <a:p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보다 크고 </a:t>
            </a:r>
            <a:r>
              <a:rPr lang="en-US" altLang="ko-KR" sz="2400" dirty="0"/>
              <a:t>N</a:t>
            </a:r>
            <a:r>
              <a:rPr lang="ko-KR" altLang="en-US" sz="2400" dirty="0"/>
              <a:t>보다 작은 정수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임의적으로</a:t>
            </a:r>
            <a:r>
              <a:rPr lang="en-US" altLang="ko-KR" sz="2400" dirty="0"/>
              <a:t>(randomly) </a:t>
            </a:r>
            <a:r>
              <a:rPr lang="ko-KR" altLang="en-US" sz="2400" dirty="0"/>
              <a:t>선택한다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만일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N,a</a:t>
            </a:r>
            <a:r>
              <a:rPr lang="en-US" altLang="ko-KR" sz="2400" dirty="0"/>
              <a:t>) </a:t>
            </a:r>
            <a:r>
              <a:rPr lang="ko-KR" altLang="en-US" sz="2400" dirty="0"/>
              <a:t>≠</a:t>
            </a:r>
            <a:r>
              <a:rPr lang="en-US" altLang="ko-KR" sz="2400" dirty="0"/>
              <a:t> 1, </a:t>
            </a:r>
            <a:r>
              <a:rPr lang="ko-KR" altLang="en-US" sz="2400" dirty="0"/>
              <a:t>운이 좋게 소인수 </a:t>
            </a:r>
            <a:r>
              <a:rPr lang="en-US" altLang="ko-KR" sz="2400" dirty="0"/>
              <a:t>p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발견한 것이다</a:t>
            </a:r>
            <a:r>
              <a:rPr lang="en-US" altLang="ko-KR" sz="2400" dirty="0"/>
              <a:t>. </a:t>
            </a:r>
            <a:r>
              <a:rPr lang="ko-KR" altLang="en-US" sz="2400" dirty="0"/>
              <a:t>따라서 </a:t>
            </a:r>
            <a:r>
              <a:rPr lang="en-US" altLang="ko-KR" sz="2400" dirty="0"/>
              <a:t>p=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N,a</a:t>
            </a:r>
            <a:r>
              <a:rPr lang="en-US" altLang="ko-KR" sz="2400" dirty="0"/>
              <a:t>), q=N/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N,a</a:t>
            </a:r>
            <a:r>
              <a:rPr lang="en-US" altLang="ko-KR" sz="2400" dirty="0"/>
              <a:t>)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함수 </a:t>
            </a:r>
            <a:r>
              <a:rPr lang="en-US" altLang="ko-KR" sz="2400" dirty="0"/>
              <a:t>f(x)=a</a:t>
            </a:r>
            <a:r>
              <a:rPr lang="en-US" altLang="ko-KR" sz="2400" baseline="30000" dirty="0"/>
              <a:t>x</a:t>
            </a:r>
            <a:r>
              <a:rPr lang="en-US" altLang="ko-KR" sz="2400" dirty="0"/>
              <a:t> (mod N)</a:t>
            </a:r>
            <a:r>
              <a:rPr lang="ko-KR" altLang="en-US" sz="2400" dirty="0"/>
              <a:t>의 주기 </a:t>
            </a:r>
            <a:r>
              <a:rPr lang="en-US" altLang="ko-KR" sz="2400" dirty="0"/>
              <a:t>r</a:t>
            </a:r>
            <a:r>
              <a:rPr lang="ko-KR" altLang="en-US" sz="2400" dirty="0"/>
              <a:t>을 찾는다</a:t>
            </a:r>
            <a:r>
              <a:rPr lang="en-US" altLang="ko-KR" sz="2400" dirty="0"/>
              <a:t>. </a:t>
            </a:r>
            <a:r>
              <a:rPr lang="ko-KR" altLang="en-US" sz="2400" dirty="0"/>
              <a:t>여기서 찾은 주기 </a:t>
            </a:r>
            <a:r>
              <a:rPr lang="en-US" altLang="ko-KR" sz="2400" dirty="0"/>
              <a:t>r</a:t>
            </a:r>
            <a:r>
              <a:rPr lang="ko-KR" altLang="en-US" sz="2400" dirty="0"/>
              <a:t>이 짝수가 아니라면</a:t>
            </a:r>
            <a:r>
              <a:rPr lang="en-US" altLang="ko-KR" sz="2400" dirty="0"/>
              <a:t>, 1</a:t>
            </a:r>
            <a:r>
              <a:rPr lang="ko-KR" altLang="en-US" sz="2400" dirty="0"/>
              <a:t>번 단계부터 다시 시작한다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주기 </a:t>
            </a:r>
            <a:r>
              <a:rPr lang="en-US" altLang="ko-KR" sz="2400" dirty="0"/>
              <a:t>r</a:t>
            </a:r>
            <a:r>
              <a:rPr lang="ko-KR" altLang="en-US" sz="2400" dirty="0"/>
              <a:t>로부터 두 개의 최대공약수 </a:t>
            </a:r>
            <a:r>
              <a:rPr lang="en-US" altLang="ko-KR" sz="2400" dirty="0"/>
              <a:t>gcd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=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(N, </a:t>
            </a:r>
            <a:r>
              <a:rPr lang="en-US" altLang="ko-KR" sz="2400" dirty="0" err="1"/>
              <a:t>a</a:t>
            </a:r>
            <a:r>
              <a:rPr lang="en-US" altLang="ko-KR" sz="2400" baseline="30000" dirty="0" err="1"/>
              <a:t>r</a:t>
            </a:r>
            <a:r>
              <a:rPr lang="en-US" altLang="ko-KR" sz="2400" baseline="30000" dirty="0"/>
              <a:t>/2</a:t>
            </a:r>
            <a:r>
              <a:rPr lang="en-US" altLang="ko-KR" sz="2400" dirty="0"/>
              <a:t>) + 1), gcd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=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(N, </a:t>
            </a:r>
            <a:r>
              <a:rPr lang="en-US" altLang="ko-KR" sz="2400" dirty="0" err="1"/>
              <a:t>a</a:t>
            </a:r>
            <a:r>
              <a:rPr lang="en-US" altLang="ko-KR" sz="2400" baseline="30000" dirty="0" err="1"/>
              <a:t>r</a:t>
            </a:r>
            <a:r>
              <a:rPr lang="en-US" altLang="ko-KR" sz="2400" baseline="30000" dirty="0"/>
              <a:t>/2 </a:t>
            </a:r>
            <a:r>
              <a:rPr lang="en-US" altLang="ko-KR" sz="2400" dirty="0"/>
              <a:t>- 1)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찾는다</a:t>
            </a:r>
            <a:r>
              <a:rPr lang="en-US" altLang="ko-KR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400" dirty="0"/>
              <a:t>여기서 찾은 두 개의 수 </a:t>
            </a:r>
            <a:r>
              <a:rPr lang="en-US" altLang="ko-KR" sz="2400" dirty="0"/>
              <a:t>gcd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gcd</a:t>
            </a:r>
            <a:r>
              <a:rPr lang="en-US" altLang="ko-KR" sz="2400" baseline="-25000" dirty="0"/>
              <a:t>2</a:t>
            </a:r>
            <a:r>
              <a:rPr lang="en-US" altLang="ko-KR" sz="2400" dirty="0"/>
              <a:t> </a:t>
            </a:r>
            <a:r>
              <a:rPr lang="ko-KR" altLang="en-US" sz="2400" dirty="0"/>
              <a:t>중 하나라도 </a:t>
            </a:r>
            <a:r>
              <a:rPr lang="en-US" altLang="ko-KR" sz="2400" dirty="0"/>
              <a:t>1</a:t>
            </a:r>
            <a:r>
              <a:rPr lang="ko-KR" altLang="en-US" sz="2400" dirty="0"/>
              <a:t>이거나 </a:t>
            </a:r>
            <a:r>
              <a:rPr lang="en-US" altLang="ko-KR" sz="2400" dirty="0"/>
              <a:t>N</a:t>
            </a:r>
            <a:r>
              <a:rPr lang="ko-KR" altLang="en-US" sz="2400" dirty="0"/>
              <a:t>이라면 </a:t>
            </a:r>
            <a:r>
              <a:rPr lang="en-US" altLang="ko-KR" sz="2400" dirty="0"/>
              <a:t>1</a:t>
            </a:r>
            <a:r>
              <a:rPr lang="ko-KR" altLang="en-US" sz="2400" dirty="0"/>
              <a:t>번 단계부터 다시 시작한다</a:t>
            </a:r>
            <a:r>
              <a:rPr lang="en-US" altLang="ko-KR" sz="2400" dirty="0"/>
              <a:t>. </a:t>
            </a:r>
            <a:r>
              <a:rPr lang="ko-KR" altLang="en-US" sz="2400" dirty="0"/>
              <a:t>아니면</a:t>
            </a:r>
            <a:r>
              <a:rPr lang="en-US" altLang="ko-KR" sz="2400" dirty="0"/>
              <a:t>, </a:t>
            </a:r>
            <a:r>
              <a:rPr lang="ko-KR" altLang="en-US" sz="2400" dirty="0"/>
              <a:t>마침내 소인수들을 찾았으므로 </a:t>
            </a:r>
            <a:r>
              <a:rPr lang="en-US" altLang="ko-KR" sz="2400" dirty="0"/>
              <a:t>gcd</a:t>
            </a:r>
            <a:r>
              <a:rPr lang="en-US" altLang="ko-KR" sz="2400" baseline="-25000" dirty="0"/>
              <a:t>1</a:t>
            </a:r>
            <a:r>
              <a:rPr lang="en-US" altLang="ko-KR" sz="2400" dirty="0"/>
              <a:t>, gcd</a:t>
            </a:r>
            <a:r>
              <a:rPr lang="en-US" altLang="ko-KR" sz="2400" baseline="-25000" dirty="0"/>
              <a:t>2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리턴하고 종료한다</a:t>
            </a:r>
            <a:r>
              <a:rPr lang="en-US" altLang="ko-K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7128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2C9B-D4F3-EBF3-6A2F-44B74791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 구현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D0B7-0FBD-F26F-F2C5-DE0C3DE53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914689"/>
            <a:ext cx="11369675" cy="265416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보다 크고 </a:t>
            </a:r>
            <a:r>
              <a:rPr lang="en-US" altLang="ko-KR" sz="2400" dirty="0"/>
              <a:t>N</a:t>
            </a:r>
            <a:r>
              <a:rPr lang="ko-KR" altLang="en-US" sz="2400" dirty="0"/>
              <a:t>보다 작은 정수 </a:t>
            </a:r>
            <a:r>
              <a:rPr lang="en-US" altLang="ko-KR" sz="2400" dirty="0"/>
              <a:t>a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임의적으로</a:t>
            </a:r>
            <a:r>
              <a:rPr lang="en-US" altLang="ko-KR" sz="2400" dirty="0"/>
              <a:t>(randomly) </a:t>
            </a:r>
            <a:r>
              <a:rPr lang="ko-KR" altLang="en-US" sz="2400" dirty="0"/>
              <a:t>선택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= { 3, 5, 6, 9, 10, 12} 		a = {2, 4, 7, 8, 11, 13, 14}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 err="1"/>
              <a:t>gcd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N,a</a:t>
            </a:r>
            <a:r>
              <a:rPr lang="en-US" altLang="ko-KR" sz="2400" dirty="0"/>
              <a:t>) = {3, 5, 3, 3, 5, 3}    </a:t>
            </a:r>
            <a:r>
              <a:rPr lang="en-US" altLang="ko-KR" sz="2400" dirty="0" err="1"/>
              <a:t>gcd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N,a</a:t>
            </a:r>
            <a:r>
              <a:rPr lang="en-US" altLang="ko-KR" sz="2400" dirty="0"/>
              <a:t>) = {1, 1, 1, 1, 1, 1, 1}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36B49-97C4-FC7D-32F2-01B85A9C0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044471"/>
            <a:ext cx="4241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01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2C9B-D4F3-EBF3-6A2F-44B74791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 구현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D0B7-0FBD-F26F-F2C5-DE0C3DE53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2068328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 = 15 = 3 </a:t>
            </a:r>
            <a:r>
              <a:rPr lang="en-US" altLang="ko-KR" sz="2400" dirty="0"/>
              <a:t>×</a:t>
            </a:r>
            <a:r>
              <a:rPr lang="en-US" sz="2400" dirty="0"/>
              <a:t> 5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a = {2, 4, 7, 8, 11, 13, 14}</a:t>
            </a:r>
          </a:p>
          <a:p>
            <a:pPr marL="0" indent="0">
              <a:buNone/>
            </a:pPr>
            <a:r>
              <a:rPr lang="en-US" altLang="ko-KR" sz="2400" dirty="0" err="1"/>
              <a:t>gcd</a:t>
            </a:r>
            <a:r>
              <a:rPr lang="en-US" altLang="ko-KR" sz="2400" dirty="0"/>
              <a:t>(</a:t>
            </a:r>
            <a:r>
              <a:rPr lang="en-US" altLang="ko-KR" sz="2400" dirty="0" err="1"/>
              <a:t>N,a</a:t>
            </a:r>
            <a:r>
              <a:rPr lang="en-US" altLang="ko-KR" sz="2400" dirty="0"/>
              <a:t>) = {1, 1, 1, 1, 1, 1, 1}</a:t>
            </a:r>
          </a:p>
          <a:p>
            <a:r>
              <a:rPr lang="ko-KR" altLang="en-US" sz="2400" dirty="0"/>
              <a:t>함수 </a:t>
            </a:r>
            <a:r>
              <a:rPr lang="en-US" altLang="ko-KR" sz="2400" dirty="0"/>
              <a:t>f(x) = a</a:t>
            </a:r>
            <a:r>
              <a:rPr lang="en-US" altLang="ko-KR" sz="2400" baseline="30000" dirty="0"/>
              <a:t>x</a:t>
            </a:r>
            <a:r>
              <a:rPr lang="en-US" altLang="ko-KR" sz="2400" dirty="0"/>
              <a:t>(mod N)</a:t>
            </a:r>
            <a:r>
              <a:rPr lang="ko-KR" altLang="en-US" sz="2400" dirty="0"/>
              <a:t>의 </a:t>
            </a:r>
            <a:r>
              <a:rPr lang="ko-KR" altLang="en-US" sz="2400" dirty="0">
                <a:solidFill>
                  <a:srgbClr val="FF0000"/>
                </a:solidFill>
              </a:rPr>
              <a:t>주기</a:t>
            </a:r>
            <a:r>
              <a:rPr lang="en-US" altLang="ko-KR" sz="2400" dirty="0">
                <a:solidFill>
                  <a:srgbClr val="FF0000"/>
                </a:solidFill>
              </a:rPr>
              <a:t>(period)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r</a:t>
            </a:r>
            <a:r>
              <a:rPr lang="ko-KR" altLang="en-US" sz="2400" dirty="0"/>
              <a:t>을 찾는다</a:t>
            </a:r>
            <a:r>
              <a:rPr lang="en-US" altLang="ko-KR" sz="2400" dirty="0"/>
              <a:t>.</a:t>
            </a:r>
          </a:p>
          <a:p>
            <a:r>
              <a:rPr lang="ko-KR" altLang="en-US" sz="2400" dirty="0">
                <a:effectLst/>
                <a:latin typeface="Helvetica" pitchFamily="2" charset="0"/>
              </a:rPr>
              <a:t>여기서 찾은 주기 </a:t>
            </a:r>
            <a:r>
              <a:rPr lang="en-US" sz="2400" dirty="0">
                <a:solidFill>
                  <a:srgbClr val="FF2D55"/>
                </a:solidFill>
                <a:effectLst/>
                <a:latin typeface="Helvetica" pitchFamily="2" charset="0"/>
              </a:rPr>
              <a:t>r</a:t>
            </a:r>
            <a:r>
              <a:rPr lang="ko-KR" altLang="en-US" sz="2400" dirty="0">
                <a:effectLst/>
                <a:latin typeface="Helvetica" pitchFamily="2" charset="0"/>
              </a:rPr>
              <a:t>이 짝수가 아니면</a:t>
            </a:r>
            <a:r>
              <a:rPr lang="en-US" altLang="ko-KR" sz="2400" dirty="0">
                <a:effectLst/>
                <a:latin typeface="Helvetica" pitchFamily="2" charset="0"/>
              </a:rPr>
              <a:t>, 1</a:t>
            </a:r>
            <a:r>
              <a:rPr lang="ko-KR" altLang="en-US" sz="2400" dirty="0">
                <a:effectLst/>
                <a:latin typeface="Helvetica" pitchFamily="2" charset="0"/>
              </a:rPr>
              <a:t>번 단계부터 다시 시작한다</a:t>
            </a:r>
            <a:r>
              <a:rPr lang="en-US" altLang="ko-KR" sz="2400" dirty="0">
                <a:effectLst/>
                <a:latin typeface="Helvetica" pitchFamily="2" charset="0"/>
              </a:rPr>
              <a:t>.</a:t>
            </a:r>
          </a:p>
          <a:p>
            <a:pPr marL="0" indent="0">
              <a:buNone/>
            </a:pPr>
            <a:r>
              <a:rPr lang="ko-KR" altLang="en-US" sz="2400" dirty="0">
                <a:effectLst/>
                <a:latin typeface="Helvetica" pitchFamily="2" charset="0"/>
              </a:rPr>
              <a:t> </a:t>
            </a:r>
            <a:r>
              <a:rPr lang="en-US" altLang="ko-KR" sz="2400" dirty="0">
                <a:effectLst/>
                <a:latin typeface="Helvetica" pitchFamily="2" charset="0"/>
              </a:rPr>
              <a:t>		</a:t>
            </a:r>
            <a:r>
              <a:rPr lang="en-US" sz="2400" dirty="0">
                <a:effectLst/>
                <a:latin typeface="Helvetica" pitchFamily="2" charset="0"/>
              </a:rPr>
              <a:t>a = 2:</a:t>
            </a:r>
            <a:r>
              <a:rPr lang="ko-KR" altLang="en-US" sz="2400" dirty="0">
                <a:effectLst/>
                <a:latin typeface="Helvetica" pitchFamily="2" charset="0"/>
              </a:rPr>
              <a:t> </a:t>
            </a:r>
            <a:r>
              <a:rPr lang="en-US" sz="2400" dirty="0">
                <a:effectLst/>
                <a:latin typeface="Helvetica" pitchFamily="2" charset="0"/>
              </a:rPr>
              <a:t>f(0), f (1), f(2), f(3), f(4), f(5),</a:t>
            </a:r>
            <a:r>
              <a:rPr lang="ko-KR" altLang="en-US" sz="2400" dirty="0">
                <a:effectLst/>
                <a:latin typeface="Helvetica" pitchFamily="2" charset="0"/>
              </a:rPr>
              <a:t> </a:t>
            </a:r>
            <a:r>
              <a:rPr lang="en-US" altLang="ko-KR" sz="2400" dirty="0">
                <a:effectLst/>
                <a:latin typeface="Helvetica" pitchFamily="2" charset="0"/>
              </a:rPr>
              <a:t>…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Helvetica" pitchFamily="2" charset="0"/>
              </a:rPr>
              <a:t>1(mod 15), 2 (mod 15), 4 (mod 15), 8(mod 15), 16(mod 15), 32(mod 15), …</a:t>
            </a:r>
          </a:p>
          <a:p>
            <a:pPr marL="0" indent="0">
              <a:buNone/>
            </a:pPr>
            <a:r>
              <a:rPr lang="en-KR" sz="2400" dirty="0">
                <a:effectLst/>
                <a:latin typeface="Helvetica" pitchFamily="2" charset="0"/>
              </a:rPr>
              <a:t>		1, 2, 4, 8, 1, 2, 4, 8, 1, </a:t>
            </a:r>
            <a:r>
              <a:rPr lang="en-US" altLang="ko-KR" sz="2400" dirty="0">
                <a:effectLst/>
                <a:latin typeface="Helvetica" pitchFamily="2" charset="0"/>
              </a:rPr>
              <a:t>…</a:t>
            </a:r>
            <a:endParaRPr lang="en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ko-KR" sz="2400" dirty="0">
                <a:latin typeface="Helvetica" pitchFamily="2" charset="0"/>
              </a:rPr>
              <a:t>		</a:t>
            </a:r>
            <a:r>
              <a:rPr lang="ko-KR" altLang="en-US" sz="2400" dirty="0">
                <a:solidFill>
                  <a:srgbClr val="FF0000"/>
                </a:solidFill>
                <a:latin typeface="Helvetica" pitchFamily="2" charset="0"/>
              </a:rPr>
              <a:t>주기 </a:t>
            </a:r>
            <a:r>
              <a:rPr lang="en-US" sz="2400" dirty="0">
                <a:solidFill>
                  <a:srgbClr val="FF0000"/>
                </a:solidFill>
                <a:latin typeface="Helvetica" pitchFamily="2" charset="0"/>
              </a:rPr>
              <a:t>r = 4</a:t>
            </a:r>
            <a:endParaRPr lang="en-US" sz="2400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7A2B94AA-9138-7DD5-30E9-6984B7E3E4A3}"/>
              </a:ext>
            </a:extLst>
          </p:cNvPr>
          <p:cNvSpPr/>
          <p:nvPr/>
        </p:nvSpPr>
        <p:spPr>
          <a:xfrm>
            <a:off x="2205728" y="5249264"/>
            <a:ext cx="1431235" cy="41744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12505-6BB1-E865-19E1-036BFB3AF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5" y="1100019"/>
            <a:ext cx="4241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529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2C9B-D4F3-EBF3-6A2F-44B74791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 구현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D0B7-0FBD-F26F-F2C5-DE0C3DE53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2021464"/>
            <a:ext cx="11369675" cy="5057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sz="2400" dirty="0">
                <a:effectLst/>
                <a:latin typeface="Helvetica" pitchFamily="2" charset="0"/>
              </a:rPr>
              <a:t>α=7</a:t>
            </a:r>
          </a:p>
          <a:p>
            <a:pPr marL="0" indent="0">
              <a:buNone/>
            </a:pPr>
            <a:r>
              <a:rPr lang="el-GR" sz="2400" dirty="0">
                <a:effectLst/>
                <a:latin typeface="Helvetica" pitchFamily="2" charset="0"/>
              </a:rPr>
              <a:t>1(</a:t>
            </a:r>
            <a:r>
              <a:rPr lang="en-US" sz="2400" dirty="0">
                <a:effectLst/>
                <a:latin typeface="Helvetica" pitchFamily="2" charset="0"/>
              </a:rPr>
              <a:t>mod 15), 7 (mod 15), 49(mod 15), 343(mod 15), 2401 (mod 15),</a:t>
            </a:r>
            <a:r>
              <a:rPr lang="ko-KR" altLang="en-US" sz="2400" dirty="0">
                <a:effectLst/>
                <a:latin typeface="Helvetica" pitchFamily="2" charset="0"/>
              </a:rPr>
              <a:t> </a:t>
            </a:r>
            <a:r>
              <a:rPr lang="en-US" altLang="ko-KR" sz="2400" dirty="0">
                <a:effectLst/>
                <a:latin typeface="Helvetica" pitchFamily="2" charset="0"/>
              </a:rPr>
              <a:t>…</a:t>
            </a:r>
            <a:endParaRPr lang="en-US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  <a:latin typeface="Helvetica" pitchFamily="2" charset="0"/>
              </a:rPr>
              <a:t>1, 7, 4, 13, 1, 7, 4, 13, 1, 7,</a:t>
            </a:r>
            <a:r>
              <a:rPr lang="ko-KR" altLang="en-US" sz="2400" dirty="0">
                <a:effectLst/>
                <a:latin typeface="Helvetica" pitchFamily="2" charset="0"/>
              </a:rPr>
              <a:t> </a:t>
            </a:r>
            <a:r>
              <a:rPr lang="en-US" altLang="ko-KR" sz="2400" dirty="0">
                <a:effectLst/>
                <a:latin typeface="Helvetica" pitchFamily="2" charset="0"/>
              </a:rPr>
              <a:t>…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FF0000"/>
                </a:solidFill>
                <a:effectLst/>
                <a:latin typeface="Helvetica" pitchFamily="2" charset="0"/>
              </a:rPr>
              <a:t>주기 </a:t>
            </a:r>
            <a:r>
              <a:rPr lang="en-US" altLang="ko-KR" sz="2400" dirty="0">
                <a:solidFill>
                  <a:srgbClr val="FF0000"/>
                </a:solidFill>
                <a:effectLst/>
                <a:latin typeface="Helvetica" pitchFamily="2" charset="0"/>
              </a:rPr>
              <a:t>r = 4</a:t>
            </a:r>
            <a:endParaRPr lang="en-US" sz="2400" dirty="0">
              <a:solidFill>
                <a:srgbClr val="FF0000"/>
              </a:solidFill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l-GR" sz="2400" dirty="0">
                <a:effectLst/>
                <a:latin typeface="Helvetica" pitchFamily="2" charset="0"/>
              </a:rPr>
              <a:t>α=4</a:t>
            </a:r>
          </a:p>
          <a:p>
            <a:pPr marL="0" indent="0">
              <a:buNone/>
            </a:pPr>
            <a:r>
              <a:rPr lang="el-GR" sz="2400" dirty="0">
                <a:effectLst/>
                <a:latin typeface="Helvetica" pitchFamily="2" charset="0"/>
              </a:rPr>
              <a:t>1(</a:t>
            </a:r>
            <a:r>
              <a:rPr lang="en-US" sz="2400" dirty="0">
                <a:effectLst/>
                <a:latin typeface="Helvetica" pitchFamily="2" charset="0"/>
              </a:rPr>
              <a:t>mod 15), 4(mod 15), 16(mod 15), 64 (mod 15), 256(mod 15),</a:t>
            </a:r>
            <a:r>
              <a:rPr lang="ko-KR" altLang="en-US" sz="2400" dirty="0">
                <a:effectLst/>
                <a:latin typeface="Helvetica" pitchFamily="2" charset="0"/>
              </a:rPr>
              <a:t> </a:t>
            </a:r>
            <a:r>
              <a:rPr lang="en-US" altLang="ko-KR" sz="2400" dirty="0">
                <a:effectLst/>
                <a:latin typeface="Helvetica" pitchFamily="2" charset="0"/>
              </a:rPr>
              <a:t>…</a:t>
            </a:r>
          </a:p>
          <a:p>
            <a:pPr marL="0" indent="0">
              <a:buNone/>
            </a:pPr>
            <a:r>
              <a:rPr lang="en-KR" sz="2400" dirty="0">
                <a:effectLst/>
                <a:latin typeface="Helvetica" pitchFamily="2" charset="0"/>
              </a:rPr>
              <a:t>1, 4, 1, 4, 1, 4, 1, 4, 1, 4, </a:t>
            </a:r>
            <a:r>
              <a:rPr lang="en-US" altLang="ko-KR" sz="2400" dirty="0">
                <a:effectLst/>
                <a:latin typeface="Helvetica" pitchFamily="2" charset="0"/>
              </a:rPr>
              <a:t>…</a:t>
            </a:r>
            <a:endParaRPr lang="en-KR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ko-KR" altLang="en-US" sz="2400" dirty="0">
                <a:effectLst/>
                <a:latin typeface="Helvetica" pitchFamily="2" charset="0"/>
              </a:rPr>
              <a:t>주기 </a:t>
            </a:r>
            <a:r>
              <a:rPr lang="en-US" altLang="ko-KR" sz="2400" dirty="0">
                <a:effectLst/>
                <a:latin typeface="Helvetica" pitchFamily="2" charset="0"/>
              </a:rPr>
              <a:t>r = 2</a:t>
            </a:r>
            <a:endParaRPr lang="en-US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sz="24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sz="3600" dirty="0">
              <a:effectLst/>
              <a:latin typeface="Helvetica" pitchFamily="2" charset="0"/>
            </a:endParaRPr>
          </a:p>
          <a:p>
            <a:pPr marL="0" indent="0">
              <a:buNone/>
            </a:pPr>
            <a:endParaRPr lang="en-US" altLang="ko-KR" sz="3600" dirty="0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2BF7BD04-1F45-1252-BF74-8030451925D3}"/>
              </a:ext>
            </a:extLst>
          </p:cNvPr>
          <p:cNvSpPr/>
          <p:nvPr/>
        </p:nvSpPr>
        <p:spPr>
          <a:xfrm>
            <a:off x="411919" y="2916400"/>
            <a:ext cx="1526968" cy="41744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0DAF3619-6A60-1B70-CA36-984261492D8F}"/>
              </a:ext>
            </a:extLst>
          </p:cNvPr>
          <p:cNvSpPr/>
          <p:nvPr/>
        </p:nvSpPr>
        <p:spPr>
          <a:xfrm>
            <a:off x="410403" y="4789097"/>
            <a:ext cx="672202" cy="41744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F1FD962-6241-B1CB-CAA1-B9FEB5AD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108740"/>
            <a:ext cx="4241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81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02C9B-D4F3-EBF3-6A2F-44B74791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쇼어</a:t>
            </a:r>
            <a:r>
              <a:rPr lang="ko-KR" altLang="en-US" dirty="0"/>
              <a:t> 알고리즘 구현</a:t>
            </a:r>
            <a:endParaRPr lang="en-K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D0B7-0FBD-F26F-F2C5-DE0C3DE53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955714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sz="2400" dirty="0">
                <a:effectLst/>
                <a:latin typeface="Helvetica" pitchFamily="2" charset="0"/>
              </a:rPr>
              <a:t>주기</a:t>
            </a:r>
            <a:r>
              <a:rPr lang="en-US" altLang="ko-KR" sz="2400" dirty="0">
                <a:effectLst/>
                <a:latin typeface="Helvetica" pitchFamily="2" charset="0"/>
              </a:rPr>
              <a:t> r</a:t>
            </a:r>
            <a:r>
              <a:rPr lang="ko-KR" altLang="en-US" sz="2400" dirty="0">
                <a:effectLst/>
                <a:latin typeface="Helvetica" pitchFamily="2" charset="0"/>
              </a:rPr>
              <a:t>로부터 두 개의 최대공약수 </a:t>
            </a:r>
            <a:r>
              <a:rPr lang="en-US" sz="2400" dirty="0">
                <a:effectLst/>
                <a:latin typeface="Helvetica" pitchFamily="2" charset="0"/>
              </a:rPr>
              <a:t>gcd1, gcd2 </a:t>
            </a:r>
            <a:r>
              <a:rPr lang="ko-KR" altLang="en-US" sz="2400" dirty="0" err="1">
                <a:effectLst/>
                <a:latin typeface="Helvetica" pitchFamily="2" charset="0"/>
              </a:rPr>
              <a:t>를</a:t>
            </a:r>
            <a:r>
              <a:rPr lang="ko-KR" altLang="en-US" sz="2400" dirty="0">
                <a:effectLst/>
                <a:latin typeface="Helvetica" pitchFamily="2" charset="0"/>
              </a:rPr>
              <a:t> 찾는다</a:t>
            </a:r>
            <a:r>
              <a:rPr lang="en-US" altLang="ko-KR" sz="2400" dirty="0">
                <a:effectLst/>
                <a:latin typeface="Helvetica" pitchFamily="2" charset="0"/>
              </a:rPr>
              <a:t>.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Helvetica" pitchFamily="2" charset="0"/>
              </a:rPr>
              <a:t>gcd</a:t>
            </a:r>
            <a:r>
              <a:rPr lang="en-US" sz="2400" baseline="-25000" dirty="0">
                <a:latin typeface="Helvetica" pitchFamily="2" charset="0"/>
              </a:rPr>
              <a:t>1</a:t>
            </a:r>
            <a:r>
              <a:rPr lang="en-US" sz="2400" dirty="0">
                <a:effectLst/>
                <a:latin typeface="Helvetica" pitchFamily="2" charset="0"/>
              </a:rPr>
              <a:t> = </a:t>
            </a:r>
            <a:r>
              <a:rPr lang="en-US" sz="2400" dirty="0" err="1">
                <a:effectLst/>
                <a:latin typeface="Helvetica" pitchFamily="2" charset="0"/>
              </a:rPr>
              <a:t>gcd</a:t>
            </a:r>
            <a:r>
              <a:rPr lang="en-US" sz="2400" dirty="0">
                <a:effectLst/>
                <a:latin typeface="Helvetica" pitchFamily="2" charset="0"/>
              </a:rPr>
              <a:t>(N, </a:t>
            </a:r>
            <a:r>
              <a:rPr lang="en-US" sz="2400" dirty="0" err="1">
                <a:effectLst/>
                <a:latin typeface="Helvetica" pitchFamily="2" charset="0"/>
              </a:rPr>
              <a:t>a</a:t>
            </a:r>
            <a:r>
              <a:rPr lang="en-US" sz="2400" baseline="30000" dirty="0" err="1">
                <a:effectLst/>
                <a:latin typeface="Helvetica" pitchFamily="2" charset="0"/>
              </a:rPr>
              <a:t>r</a:t>
            </a:r>
            <a:r>
              <a:rPr lang="en-US" sz="2400" baseline="30000" dirty="0">
                <a:effectLst/>
                <a:latin typeface="Helvetica" pitchFamily="2" charset="0"/>
              </a:rPr>
              <a:t>/2</a:t>
            </a:r>
            <a:r>
              <a:rPr lang="en-US" sz="2400" dirty="0">
                <a:effectLst/>
                <a:latin typeface="Helvetica" pitchFamily="2" charset="0"/>
              </a:rPr>
              <a:t> + 1), gcd</a:t>
            </a:r>
            <a:r>
              <a:rPr lang="en-US" sz="2400" baseline="-25000" dirty="0">
                <a:effectLst/>
                <a:latin typeface="Helvetica" pitchFamily="2" charset="0"/>
              </a:rPr>
              <a:t>2</a:t>
            </a:r>
            <a:r>
              <a:rPr lang="en-US" sz="2400" dirty="0">
                <a:effectLst/>
                <a:latin typeface="Helvetica" pitchFamily="2" charset="0"/>
              </a:rPr>
              <a:t> = </a:t>
            </a:r>
            <a:r>
              <a:rPr lang="en-US" sz="2400" dirty="0" err="1">
                <a:effectLst/>
                <a:latin typeface="Helvetica" pitchFamily="2" charset="0"/>
              </a:rPr>
              <a:t>gcd</a:t>
            </a:r>
            <a:r>
              <a:rPr lang="en-US" sz="2400" dirty="0">
                <a:effectLst/>
                <a:latin typeface="Helvetica" pitchFamily="2" charset="0"/>
              </a:rPr>
              <a:t>(N, </a:t>
            </a:r>
            <a:r>
              <a:rPr lang="en-US" sz="2400" dirty="0" err="1">
                <a:effectLst/>
                <a:latin typeface="Helvetica" pitchFamily="2" charset="0"/>
              </a:rPr>
              <a:t>a</a:t>
            </a:r>
            <a:r>
              <a:rPr lang="en-US" sz="2400" baseline="30000" dirty="0" err="1">
                <a:effectLst/>
                <a:latin typeface="Helvetica" pitchFamily="2" charset="0"/>
              </a:rPr>
              <a:t>r</a:t>
            </a:r>
            <a:r>
              <a:rPr lang="en-US" sz="2400" baseline="30000" dirty="0">
                <a:effectLst/>
                <a:latin typeface="Helvetica" pitchFamily="2" charset="0"/>
              </a:rPr>
              <a:t>/2</a:t>
            </a:r>
            <a:r>
              <a:rPr lang="en-US" sz="2400" dirty="0">
                <a:effectLst/>
                <a:latin typeface="Helvetica" pitchFamily="2" charset="0"/>
              </a:rPr>
              <a:t> - 1)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Helvetica" pitchFamily="2" charset="0"/>
              </a:rPr>
              <a:t>a =7,</a:t>
            </a:r>
            <a:r>
              <a:rPr lang="en-US" sz="2400" dirty="0">
                <a:latin typeface="Helvetica" pitchFamily="2" charset="0"/>
              </a:rPr>
              <a:t> r</a:t>
            </a:r>
            <a:r>
              <a:rPr lang="en-US" sz="2400" dirty="0">
                <a:effectLst/>
                <a:latin typeface="Helvetica" pitchFamily="2" charset="0"/>
              </a:rPr>
              <a:t> = 4: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Helvetica" pitchFamily="2" charset="0"/>
              </a:rPr>
              <a:t>gcd</a:t>
            </a:r>
            <a:r>
              <a:rPr lang="en-US" sz="2400" baseline="-25000" dirty="0">
                <a:effectLst/>
                <a:latin typeface="Helvetica" pitchFamily="2" charset="0"/>
              </a:rPr>
              <a:t>1</a:t>
            </a:r>
            <a:r>
              <a:rPr lang="en-US" sz="2400" dirty="0">
                <a:effectLst/>
                <a:latin typeface="Helvetica" pitchFamily="2" charset="0"/>
              </a:rPr>
              <a:t> = </a:t>
            </a:r>
            <a:r>
              <a:rPr lang="en-US" sz="2400" dirty="0" err="1">
                <a:effectLst/>
                <a:latin typeface="Helvetica" pitchFamily="2" charset="0"/>
              </a:rPr>
              <a:t>gcd</a:t>
            </a:r>
            <a:r>
              <a:rPr lang="en-US" sz="2400" dirty="0">
                <a:effectLst/>
                <a:latin typeface="Helvetica" pitchFamily="2" charset="0"/>
              </a:rPr>
              <a:t> (15,50) = 5</a:t>
            </a:r>
          </a:p>
          <a:p>
            <a:pPr marL="0" indent="0">
              <a:buNone/>
            </a:pPr>
            <a:r>
              <a:rPr lang="en-US" sz="2400" dirty="0">
                <a:effectLst/>
                <a:latin typeface="Helvetica" pitchFamily="2" charset="0"/>
              </a:rPr>
              <a:t>gcd</a:t>
            </a:r>
            <a:r>
              <a:rPr lang="en-US" sz="2400" baseline="30000" dirty="0">
                <a:effectLst/>
                <a:latin typeface="Helvetica" pitchFamily="2" charset="0"/>
              </a:rPr>
              <a:t>2</a:t>
            </a:r>
            <a:r>
              <a:rPr lang="en-US" sz="2400" dirty="0">
                <a:effectLst/>
                <a:latin typeface="Helvetica" pitchFamily="2" charset="0"/>
              </a:rPr>
              <a:t>= </a:t>
            </a:r>
            <a:r>
              <a:rPr lang="en-US" sz="2400" dirty="0" err="1">
                <a:effectLst/>
                <a:latin typeface="Helvetica" pitchFamily="2" charset="0"/>
              </a:rPr>
              <a:t>gcd</a:t>
            </a:r>
            <a:r>
              <a:rPr lang="en-US" sz="2400" dirty="0">
                <a:effectLst/>
                <a:latin typeface="Helvetica" pitchFamily="2" charset="0"/>
              </a:rPr>
              <a:t> (15,48) = 3</a:t>
            </a:r>
          </a:p>
          <a:p>
            <a:pPr marL="0" indent="0">
              <a:buNone/>
            </a:pPr>
            <a:endParaRPr lang="en-US" altLang="ko-KR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F4C8E5-39A0-3281-6619-EF96C6FB1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043712"/>
            <a:ext cx="42418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746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3390</TotalTime>
  <Words>753</Words>
  <Application>Microsoft Macintosh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Helvetica</vt:lpstr>
      <vt:lpstr>CryptoCraft 테마</vt:lpstr>
      <vt:lpstr>제목 테마</vt:lpstr>
      <vt:lpstr>쇼어 알고리즘 (Shor’s Algorithm)</vt:lpstr>
      <vt:lpstr>PowerPoint Presentation</vt:lpstr>
      <vt:lpstr>쇼어 알고리즘 개요</vt:lpstr>
      <vt:lpstr>RSA암호에 대한 이해</vt:lpstr>
      <vt:lpstr>쇼어 알고리즘 구현</vt:lpstr>
      <vt:lpstr>쇼어 알고리즘 구현</vt:lpstr>
      <vt:lpstr>쇼어 알고리즘 구현</vt:lpstr>
      <vt:lpstr>쇼어 알고리즘 구현</vt:lpstr>
      <vt:lpstr>쇼어 알고리즘 구현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김상원</cp:lastModifiedBy>
  <cp:revision>71</cp:revision>
  <dcterms:created xsi:type="dcterms:W3CDTF">2019-03-05T04:29:07Z</dcterms:created>
  <dcterms:modified xsi:type="dcterms:W3CDTF">2023-08-20T14:54:44Z</dcterms:modified>
</cp:coreProperties>
</file>