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17"/>
  </p:notesMasterIdLst>
  <p:handoutMasterIdLst>
    <p:handoutMasterId r:id="rId18"/>
  </p:handoutMasterIdLst>
  <p:sldIdLst>
    <p:sldId id="281" r:id="rId3"/>
    <p:sldId id="305" r:id="rId4"/>
    <p:sldId id="306" r:id="rId5"/>
    <p:sldId id="307" r:id="rId6"/>
    <p:sldId id="309" r:id="rId7"/>
    <p:sldId id="310" r:id="rId8"/>
    <p:sldId id="308" r:id="rId9"/>
    <p:sldId id="311" r:id="rId10"/>
    <p:sldId id="312" r:id="rId11"/>
    <p:sldId id="313" r:id="rId12"/>
    <p:sldId id="315" r:id="rId13"/>
    <p:sldId id="314" r:id="rId14"/>
    <p:sldId id="316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D9"/>
    <a:srgbClr val="FFB2FF"/>
    <a:srgbClr val="FFC7FF"/>
    <a:srgbClr val="B4B4FF"/>
    <a:srgbClr val="2E75B6"/>
    <a:srgbClr val="9090CC"/>
    <a:srgbClr val="CC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0" autoAdjust="0"/>
    <p:restoredTop sz="87865" autoAdjust="0"/>
  </p:normalViewPr>
  <p:slideViewPr>
    <p:cSldViewPr snapToGrid="0">
      <p:cViewPr varScale="1">
        <p:scale>
          <a:sx n="100" d="100"/>
          <a:sy n="100" d="100"/>
        </p:scale>
        <p:origin x="732" y="52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863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30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086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0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2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99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유한체</a:t>
            </a:r>
            <a:r>
              <a:rPr lang="ko-KR" altLang="en-US" dirty="0"/>
              <a:t> </a:t>
            </a:r>
            <a:r>
              <a:rPr lang="en-US" altLang="ko-KR" dirty="0"/>
              <a:t>binary field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65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5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6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처음과 마지막 라운드 키를 제외하고는 암호화 라운드 키를 입력으로 하는 확산 함수 </a:t>
            </a:r>
            <a:r>
              <a:rPr lang="en-US" altLang="ko-KR" dirty="0"/>
              <a:t>A</a:t>
            </a:r>
            <a:r>
              <a:rPr lang="ko-KR" altLang="en-US" dirty="0"/>
              <a:t>의 출력이 복호화 라운드 키가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9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 프로그램이나 알고리즘이 수행해야할 내용을 우리가 사용하는 언어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/</a:t>
            </a:r>
            <a:r>
              <a:rPr lang="ko-KR" altLang="en-US" dirty="0"/>
              <a:t>한국어 등</a:t>
            </a:r>
            <a:r>
              <a:rPr lang="en-US" altLang="ko-KR" dirty="0"/>
              <a:t>)</a:t>
            </a:r>
            <a:r>
              <a:rPr lang="ko-KR" altLang="en-US" dirty="0"/>
              <a:t>로 간략하게 서술해 놓은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코딩 입력을 하기 전에 사고를 명확하게 정립하게 만들어 주기 때문에 프로그램에 설계에 도움이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10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4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.kisa.or.kr/kisa/Board/19/detailView.d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ARIA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https://youtu.be/239rydN23PY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소스코드 </a:t>
            </a:r>
            <a:r>
              <a:rPr lang="en-US" altLang="ko-KR" sz="2800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1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 </a:t>
            </a:r>
            <a:r>
              <a:rPr lang="en-US" altLang="ko-KR" sz="2800" dirty="0" err="1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EncKeySetup</a:t>
            </a:r>
            <a:r>
              <a:rPr lang="en-US" altLang="ko-KR" sz="2800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(): Key Expansion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F08F0-85C3-84A7-C40F-F8B8341DA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90" y="1977813"/>
            <a:ext cx="7381577" cy="44892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1AE361-9199-988E-BCCE-F645340F8B8E}"/>
              </a:ext>
            </a:extLst>
          </p:cNvPr>
          <p:cNvSpPr/>
          <p:nvPr/>
        </p:nvSpPr>
        <p:spPr>
          <a:xfrm>
            <a:off x="5869270" y="3013826"/>
            <a:ext cx="1267025" cy="22633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35B7B-FD56-92BF-A485-441C3C7B2B76}"/>
              </a:ext>
            </a:extLst>
          </p:cNvPr>
          <p:cNvSpPr txBox="1"/>
          <p:nvPr/>
        </p:nvSpPr>
        <p:spPr>
          <a:xfrm>
            <a:off x="6653059" y="2713070"/>
            <a:ext cx="1341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초기화 상수</a:t>
            </a:r>
            <a:endParaRPr lang="en-US" altLang="ko-KR" sz="1600" dirty="0">
              <a:solidFill>
                <a:srgbClr val="C0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9FD72-3707-862D-861F-8D8599C50C53}"/>
              </a:ext>
            </a:extLst>
          </p:cNvPr>
          <p:cNvSpPr txBox="1"/>
          <p:nvPr/>
        </p:nvSpPr>
        <p:spPr>
          <a:xfrm>
            <a:off x="765057" y="1163105"/>
            <a:ext cx="314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(1)</a:t>
            </a:r>
            <a:r>
              <a:rPr lang="ko-KR" altLang="en-US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Initialization phase</a:t>
            </a:r>
            <a:endParaRPr lang="ko-Kore-KR" altLang="en-US" sz="2000" b="1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A1161-16C2-4E1E-46C5-7C812C2CC1B9}"/>
                  </a:ext>
                </a:extLst>
              </p:cNvPr>
              <p:cNvSpPr txBox="1"/>
              <p:nvPr/>
            </p:nvSpPr>
            <p:spPr>
              <a:xfrm>
                <a:off x="2071429" y="1654769"/>
                <a:ext cx="41865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:r>
                  <a:rPr lang="ko-KR" altLang="en-US" sz="1600" dirty="0" err="1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암호키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𝑀𝐾</m:t>
                    </m:r>
                  </m:oMath>
                </a14:m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, 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암호화 라운드 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600" b="0" i="1" smtClean="0">
                            <a:latin typeface="Cambria Math" panose="02040503050406030204" pitchFamily="18" charset="0"/>
                          </a:rPr>
                          <m:t>𝑒𝑘</m:t>
                        </m:r>
                      </m:e>
                      <m:sub>
                        <m:r>
                          <a:rPr lang="en-US" altLang="ko-Kore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, 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키 길이 </a:t>
                </a:r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4A1161-16C2-4E1E-46C5-7C812C2C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29" y="1654769"/>
                <a:ext cx="4186566" cy="338554"/>
              </a:xfrm>
              <a:prstGeom prst="rect">
                <a:avLst/>
              </a:prstGeom>
              <a:blipFill>
                <a:blip r:embed="rId4"/>
                <a:stretch>
                  <a:fillRect t="-370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036C69BF-F435-AA74-6365-6610A5304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895" y="1120563"/>
            <a:ext cx="2806700" cy="17145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1A76AF-57E0-200D-9F7B-D174479BA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571" y="2915194"/>
            <a:ext cx="3433348" cy="10442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EA90F4-B1AD-F3FE-EC7A-857C0608D0F8}"/>
              </a:ext>
            </a:extLst>
          </p:cNvPr>
          <p:cNvSpPr txBox="1"/>
          <p:nvPr/>
        </p:nvSpPr>
        <p:spPr>
          <a:xfrm>
            <a:off x="3624487" y="2722674"/>
            <a:ext cx="340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길이에 따라 초기화 상수 적용하기 위함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BA3745-F69C-B10C-EF62-FCD4559FE568}"/>
              </a:ext>
            </a:extLst>
          </p:cNvPr>
          <p:cNvSpPr/>
          <p:nvPr/>
        </p:nvSpPr>
        <p:spPr>
          <a:xfrm>
            <a:off x="1219999" y="2713069"/>
            <a:ext cx="6930995" cy="714652"/>
          </a:xfrm>
          <a:prstGeom prst="rect">
            <a:avLst/>
          </a:prstGeom>
          <a:noFill/>
          <a:ln w="19050">
            <a:solidFill>
              <a:srgbClr val="999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4192BD8-CEAB-F2B1-1859-14720C7E2FCD}"/>
              </a:ext>
            </a:extLst>
          </p:cNvPr>
          <p:cNvCxnSpPr>
            <a:stCxn id="14" idx="1"/>
            <a:endCxn id="9" idx="0"/>
          </p:cNvCxnSpPr>
          <p:nvPr/>
        </p:nvCxnSpPr>
        <p:spPr>
          <a:xfrm rot="10800000" flipV="1">
            <a:off x="7323583" y="1977812"/>
            <a:ext cx="1454312" cy="735257"/>
          </a:xfrm>
          <a:prstGeom prst="bentConnector2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62D5E6-8C59-7BCB-77EF-E678D044B72A}"/>
                  </a:ext>
                </a:extLst>
              </p:cNvPr>
              <p:cNvSpPr txBox="1"/>
              <p:nvPr/>
            </p:nvSpPr>
            <p:spPr>
              <a:xfrm>
                <a:off x="773209" y="2950107"/>
                <a:ext cx="3714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9999D9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9999D9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9999D9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rgbClr val="9999D9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62D5E6-8C59-7BCB-77EF-E678D044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9" y="2950107"/>
                <a:ext cx="37145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254833-D2DF-DB03-A164-CC663FB400FC}"/>
              </a:ext>
            </a:extLst>
          </p:cNvPr>
          <p:cNvSpPr/>
          <p:nvPr/>
        </p:nvSpPr>
        <p:spPr>
          <a:xfrm>
            <a:off x="1217586" y="4505980"/>
            <a:ext cx="6930995" cy="639963"/>
          </a:xfrm>
          <a:prstGeom prst="rect">
            <a:avLst/>
          </a:prstGeom>
          <a:noFill/>
          <a:ln w="19050">
            <a:solidFill>
              <a:srgbClr val="FF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9AD1E5-FD11-8486-E94D-6A6CE8BFAB5A}"/>
                  </a:ext>
                </a:extLst>
              </p:cNvPr>
              <p:cNvSpPr txBox="1"/>
              <p:nvPr/>
            </p:nvSpPr>
            <p:spPr>
              <a:xfrm>
                <a:off x="773209" y="4651336"/>
                <a:ext cx="3714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FFB2FF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B2FF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B2FF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rgbClr val="FFB2FF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39AD1E5-FD11-8486-E94D-6A6CE8BFA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9" y="4651336"/>
                <a:ext cx="37145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EA6B10-7DF5-5FA1-F840-4FCFD2B3E816}"/>
              </a:ext>
            </a:extLst>
          </p:cNvPr>
          <p:cNvSpPr/>
          <p:nvPr/>
        </p:nvSpPr>
        <p:spPr>
          <a:xfrm>
            <a:off x="1217586" y="5531666"/>
            <a:ext cx="6930995" cy="687017"/>
          </a:xfrm>
          <a:prstGeom prst="rect">
            <a:avLst/>
          </a:prstGeom>
          <a:noFill/>
          <a:ln w="19050">
            <a:solidFill>
              <a:srgbClr val="999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38F2BD-2879-9853-7CA3-9F1CB994BDC2}"/>
                  </a:ext>
                </a:extLst>
              </p:cNvPr>
              <p:cNvSpPr txBox="1"/>
              <p:nvPr/>
            </p:nvSpPr>
            <p:spPr>
              <a:xfrm>
                <a:off x="773209" y="5704395"/>
                <a:ext cx="3714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9999D9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9999D9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9999D9"/>
                              </a:solidFill>
                              <a:latin typeface="Cambria Math" panose="02040503050406030204" pitchFamily="18" charset="0"/>
                              <a:ea typeface="SeoulNamsan M" panose="02020603020101020101" pitchFamily="18" charset="-127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rgbClr val="9999D9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38F2BD-2879-9853-7CA3-9F1CB994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9" y="5704395"/>
                <a:ext cx="37145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116016-33C1-9CBB-EC60-DDC207FD6C05}"/>
              </a:ext>
            </a:extLst>
          </p:cNvPr>
          <p:cNvGrpSpPr/>
          <p:nvPr/>
        </p:nvGrpSpPr>
        <p:grpSpPr>
          <a:xfrm>
            <a:off x="9239677" y="4039586"/>
            <a:ext cx="2146878" cy="2556774"/>
            <a:chOff x="7568085" y="2511841"/>
            <a:chExt cx="3583093" cy="42672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6C538E53-FEB9-4707-579D-4224DCDB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68085" y="2511841"/>
              <a:ext cx="3583093" cy="426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4D766F4-2776-CA70-BF5B-303736A198F4}"/>
                </a:ext>
              </a:extLst>
            </p:cNvPr>
            <p:cNvSpPr/>
            <p:nvPr/>
          </p:nvSpPr>
          <p:spPr>
            <a:xfrm>
              <a:off x="8954908" y="2970286"/>
              <a:ext cx="878904" cy="2755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1893DCC-B84A-5899-33C3-54B5425FB79A}"/>
                </a:ext>
              </a:extLst>
            </p:cNvPr>
            <p:cNvSpPr/>
            <p:nvPr/>
          </p:nvSpPr>
          <p:spPr>
            <a:xfrm>
              <a:off x="8954908" y="4044976"/>
              <a:ext cx="878904" cy="2755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4029B3-7F6F-1066-9EB4-FD1B90185BA6}"/>
                </a:ext>
              </a:extLst>
            </p:cNvPr>
            <p:cNvSpPr/>
            <p:nvPr/>
          </p:nvSpPr>
          <p:spPr>
            <a:xfrm>
              <a:off x="8954908" y="5119666"/>
              <a:ext cx="878904" cy="2755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A1C297-7C65-D418-BA14-190EFA5A0496}"/>
              </a:ext>
            </a:extLst>
          </p:cNvPr>
          <p:cNvSpPr txBox="1"/>
          <p:nvPr/>
        </p:nvSpPr>
        <p:spPr>
          <a:xfrm>
            <a:off x="2211785" y="3437325"/>
            <a:ext cx="340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키길이가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192-bit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 경우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38C5FE-9528-6EBC-6669-F540F355D34C}"/>
              </a:ext>
            </a:extLst>
          </p:cNvPr>
          <p:cNvSpPr txBox="1"/>
          <p:nvPr/>
        </p:nvSpPr>
        <p:spPr>
          <a:xfrm>
            <a:off x="2695016" y="3839690"/>
            <a:ext cx="340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키길이가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256-bit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 경우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37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소스코드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1)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EncKeySetup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(): Key Expansion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F08F0-85C3-84A7-C40F-F8B8341DA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938"/>
          <a:stretch/>
        </p:blipFill>
        <p:spPr>
          <a:xfrm>
            <a:off x="867118" y="1435273"/>
            <a:ext cx="8972228" cy="221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60CCDD-AF3B-0B72-1A05-F63FA0B07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297" y="1860575"/>
            <a:ext cx="5298273" cy="4997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CC65A-8769-B4AB-43AB-0B96EDA0213A}"/>
                  </a:ext>
                </a:extLst>
              </p:cNvPr>
              <p:cNvSpPr txBox="1"/>
              <p:nvPr/>
            </p:nvSpPr>
            <p:spPr>
              <a:xfrm>
                <a:off x="4144255" y="1656509"/>
                <a:ext cx="136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1CC65A-8769-B4AB-43AB-0B96EDA0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55" y="1656509"/>
                <a:ext cx="136255" cy="276999"/>
              </a:xfrm>
              <a:prstGeom prst="rect">
                <a:avLst/>
              </a:prstGeom>
              <a:blipFill>
                <a:blip r:embed="rId5"/>
                <a:stretch>
                  <a:fillRect l="-36364" r="-3636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BC6E2F-3E77-CE78-A74B-CF9CB2CC43A7}"/>
                  </a:ext>
                </a:extLst>
              </p:cNvPr>
              <p:cNvSpPr txBox="1"/>
              <p:nvPr/>
            </p:nvSpPr>
            <p:spPr>
              <a:xfrm>
                <a:off x="7466889" y="1376823"/>
                <a:ext cx="41865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:r>
                  <a:rPr lang="ko-KR" altLang="en-US" sz="1600" dirty="0" err="1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암호키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𝑀𝐾</m:t>
                    </m:r>
                  </m:oMath>
                </a14:m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, 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암호화 라운드 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600" b="0" i="1" smtClean="0">
                            <a:latin typeface="Cambria Math" panose="02040503050406030204" pitchFamily="18" charset="0"/>
                          </a:rPr>
                          <m:t>𝑒𝑘</m:t>
                        </m:r>
                      </m:e>
                      <m:sub>
                        <m:r>
                          <a:rPr lang="en-US" altLang="ko-Kore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, </a:t>
                </a:r>
                <a:r>
                  <a:rPr lang="ko-KR" altLang="en-US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키 길이 </a:t>
                </a:r>
                <a:r>
                  <a:rPr lang="en-US" altLang="ko-KR" sz="16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BC6E2F-3E77-CE78-A74B-CF9CB2CC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89" y="1376823"/>
                <a:ext cx="4186566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5C083B-2BF9-DD5A-CCA6-08E99D67B266}"/>
              </a:ext>
            </a:extLst>
          </p:cNvPr>
          <p:cNvSpPr txBox="1"/>
          <p:nvPr/>
        </p:nvSpPr>
        <p:spPr>
          <a:xfrm>
            <a:off x="5439911" y="1860575"/>
            <a:ext cx="1049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초기화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A77C4A-557E-819F-CFC8-F4ECF9A597AB}"/>
                  </a:ext>
                </a:extLst>
              </p:cNvPr>
              <p:cNvSpPr txBox="1"/>
              <p:nvPr/>
            </p:nvSpPr>
            <p:spPr>
              <a:xfrm>
                <a:off x="382864" y="3647346"/>
                <a:ext cx="97444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00B050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암호화 라운드 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𝑒𝑘</m:t>
                        </m:r>
                      </m:e>
                      <m:sub>
                        <m:r>
                          <a:rPr lang="en-US" altLang="ko-Kore-KR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00B050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생성</a:t>
                </a:r>
                <a:endParaRPr lang="en-US" altLang="ko-KR" sz="1600" dirty="0">
                  <a:solidFill>
                    <a:srgbClr val="00B050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A77C4A-557E-819F-CFC8-F4ECF9A5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4" y="3647346"/>
                <a:ext cx="974440" cy="830997"/>
              </a:xfrm>
              <a:prstGeom prst="rect">
                <a:avLst/>
              </a:prstGeom>
              <a:blipFill>
                <a:blip r:embed="rId7"/>
                <a:stretch>
                  <a:fillRect l="-3846" t="-3030" r="-2564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11D0961D-07A8-F44C-B8C5-1D065AF79D93}"/>
              </a:ext>
            </a:extLst>
          </p:cNvPr>
          <p:cNvSpPr/>
          <p:nvPr/>
        </p:nvSpPr>
        <p:spPr>
          <a:xfrm flipH="1">
            <a:off x="1367356" y="2011921"/>
            <a:ext cx="318053" cy="4279549"/>
          </a:xfrm>
          <a:prstGeom prst="rightBrace">
            <a:avLst>
              <a:gd name="adj1" fmla="val 23958"/>
              <a:gd name="adj2" fmla="val 49768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26D42-4C25-0DF4-2C70-5EAF652E51D0}"/>
              </a:ext>
            </a:extLst>
          </p:cNvPr>
          <p:cNvSpPr txBox="1"/>
          <p:nvPr/>
        </p:nvSpPr>
        <p:spPr>
          <a:xfrm>
            <a:off x="1994145" y="2067932"/>
            <a:ext cx="1854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e</a:t>
            </a:r>
            <a:r>
              <a:rPr lang="ko-KR" altLang="en-US" sz="1200" dirty="0">
                <a:solidFill>
                  <a:srgbClr val="7030A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</a:t>
            </a:r>
            <a:r>
              <a:rPr lang="en-US" altLang="ko-KR" sz="1200" dirty="0">
                <a:solidFill>
                  <a:srgbClr val="7030A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w</a:t>
            </a:r>
            <a:r>
              <a:rPr lang="ko-KR" altLang="en-US" sz="1200" dirty="0">
                <a:solidFill>
                  <a:srgbClr val="7030A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값 넣음</a:t>
            </a:r>
            <a:endParaRPr lang="en-US" altLang="ko-KR" sz="1200" dirty="0">
              <a:solidFill>
                <a:srgbClr val="7030A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31DD81-5A59-1F29-ED96-059B76CB3A4C}"/>
              </a:ext>
            </a:extLst>
          </p:cNvPr>
          <p:cNvSpPr/>
          <p:nvPr/>
        </p:nvSpPr>
        <p:spPr>
          <a:xfrm>
            <a:off x="1761297" y="2308719"/>
            <a:ext cx="2352233" cy="260029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FF1E21D-D93F-D2DF-B039-289E0FCA4BF1}"/>
              </a:ext>
            </a:extLst>
          </p:cNvPr>
          <p:cNvGrpSpPr/>
          <p:nvPr/>
        </p:nvGrpSpPr>
        <p:grpSpPr>
          <a:xfrm>
            <a:off x="7112479" y="1730532"/>
            <a:ext cx="4906322" cy="1959443"/>
            <a:chOff x="7112479" y="1730532"/>
            <a:chExt cx="4906322" cy="1959443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A05CF73-7E64-E47C-A61E-F505ED4CE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2479" y="1730532"/>
              <a:ext cx="4906322" cy="195944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6F2F39-9A6C-0126-1259-BFEEE1928793}"/>
                </a:ext>
              </a:extLst>
            </p:cNvPr>
            <p:cNvSpPr txBox="1"/>
            <p:nvPr/>
          </p:nvSpPr>
          <p:spPr>
            <a:xfrm>
              <a:off x="8738787" y="2412951"/>
              <a:ext cx="13253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//Byte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단위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C8D9A66-EDA4-658E-1715-18B8D901B4B9}"/>
                </a:ext>
              </a:extLst>
            </p:cNvPr>
            <p:cNvSpPr/>
            <p:nvPr/>
          </p:nvSpPr>
          <p:spPr>
            <a:xfrm>
              <a:off x="7829828" y="2825423"/>
              <a:ext cx="2570732" cy="20278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452317C-0186-EBDC-B48D-975A92EC470C}"/>
                </a:ext>
              </a:extLst>
            </p:cNvPr>
            <p:cNvSpPr/>
            <p:nvPr/>
          </p:nvSpPr>
          <p:spPr>
            <a:xfrm>
              <a:off x="8891501" y="3025930"/>
              <a:ext cx="3127299" cy="202787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D9E31D-9B23-BE4B-D9E7-610871B028EB}"/>
              </a:ext>
            </a:extLst>
          </p:cNvPr>
          <p:cNvSpPr txBox="1"/>
          <p:nvPr/>
        </p:nvSpPr>
        <p:spPr>
          <a:xfrm>
            <a:off x="4108249" y="2072711"/>
            <a:ext cx="2587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shift rotation </a:t>
            </a:r>
            <a:r>
              <a:rPr lang="ko-KR" altLang="en-US" sz="12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한 값을 </a:t>
            </a:r>
            <a:r>
              <a:rPr lang="en-US" altLang="ko-KR" sz="12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XOR</a:t>
            </a:r>
            <a:r>
              <a:rPr lang="ko-KR" altLang="en-US" sz="12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</a:t>
            </a:r>
            <a:r>
              <a:rPr lang="en-US" altLang="ko-KR" sz="12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C2C93B6-158D-6D62-94D1-C1F421E48A73}"/>
              </a:ext>
            </a:extLst>
          </p:cNvPr>
          <p:cNvSpPr/>
          <p:nvPr/>
        </p:nvSpPr>
        <p:spPr>
          <a:xfrm>
            <a:off x="4144255" y="2307831"/>
            <a:ext cx="2491560" cy="26002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6349BA4-E75C-7FFA-44C4-E57C0A7E5F57}"/>
              </a:ext>
            </a:extLst>
          </p:cNvPr>
          <p:cNvSpPr/>
          <p:nvPr/>
        </p:nvSpPr>
        <p:spPr>
          <a:xfrm>
            <a:off x="5343014" y="3918888"/>
            <a:ext cx="321594" cy="989236"/>
          </a:xfrm>
          <a:prstGeom prst="rect">
            <a:avLst/>
          </a:prstGeom>
          <a:solidFill>
            <a:srgbClr val="2E75B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5192735-C849-DD3F-7F32-0FB45DD44BD2}"/>
              </a:ext>
            </a:extLst>
          </p:cNvPr>
          <p:cNvGrpSpPr/>
          <p:nvPr/>
        </p:nvGrpSpPr>
        <p:grpSpPr>
          <a:xfrm>
            <a:off x="8182855" y="3395172"/>
            <a:ext cx="3751327" cy="1241907"/>
            <a:chOff x="7829828" y="3744134"/>
            <a:chExt cx="3751327" cy="1241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B4958D-37E2-9D06-B03F-29C345707483}"/>
                </a:ext>
              </a:extLst>
            </p:cNvPr>
            <p:cNvSpPr txBox="1"/>
            <p:nvPr/>
          </p:nvSpPr>
          <p:spPr>
            <a:xfrm>
              <a:off x="8036461" y="3744134"/>
              <a:ext cx="26137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ex) 19-bit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=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2 x 8-bit + 3-bit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A857924-E7CD-8FFD-5CD8-6C3473DA7FC6}"/>
                </a:ext>
              </a:extLst>
            </p:cNvPr>
            <p:cNvSpPr/>
            <p:nvPr/>
          </p:nvSpPr>
          <p:spPr>
            <a:xfrm>
              <a:off x="7830966" y="4069937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F8B1D7F-1701-4C76-BE18-D25C3075A90B}"/>
                </a:ext>
              </a:extLst>
            </p:cNvPr>
            <p:cNvSpPr/>
            <p:nvPr/>
          </p:nvSpPr>
          <p:spPr>
            <a:xfrm>
              <a:off x="8226966" y="4070605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EF471C-2B04-C323-5CD1-0D79C59DCFC5}"/>
                </a:ext>
              </a:extLst>
            </p:cNvPr>
            <p:cNvSpPr/>
            <p:nvPr/>
          </p:nvSpPr>
          <p:spPr>
            <a:xfrm>
              <a:off x="8622966" y="4069269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3BC98A2-1FE3-EBAB-AE96-CD8747CA46ED}"/>
                </a:ext>
              </a:extLst>
            </p:cNvPr>
            <p:cNvSpPr/>
            <p:nvPr/>
          </p:nvSpPr>
          <p:spPr>
            <a:xfrm>
              <a:off x="9018966" y="4069937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4E8D7D-22E7-FBE9-FED7-83B13214DD29}"/>
                </a:ext>
              </a:extLst>
            </p:cNvPr>
            <p:cNvSpPr/>
            <p:nvPr/>
          </p:nvSpPr>
          <p:spPr>
            <a:xfrm>
              <a:off x="9414966" y="4069937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9BCB61-717F-5C1C-14A0-2504D060755C}"/>
                </a:ext>
              </a:extLst>
            </p:cNvPr>
            <p:cNvSpPr/>
            <p:nvPr/>
          </p:nvSpPr>
          <p:spPr>
            <a:xfrm>
              <a:off x="9810966" y="4070605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4194BA2-0B42-6630-408E-632D430F7BB5}"/>
                </a:ext>
              </a:extLst>
            </p:cNvPr>
            <p:cNvSpPr/>
            <p:nvPr/>
          </p:nvSpPr>
          <p:spPr>
            <a:xfrm>
              <a:off x="10206966" y="4069269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2F145C3-3CF8-80EE-3C12-7C2A105F34CB}"/>
                </a:ext>
              </a:extLst>
            </p:cNvPr>
            <p:cNvSpPr/>
            <p:nvPr/>
          </p:nvSpPr>
          <p:spPr>
            <a:xfrm>
              <a:off x="10602966" y="4069937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D8B19-B481-91E3-99E2-D9EE7B136DFE}"/>
                </a:ext>
              </a:extLst>
            </p:cNvPr>
            <p:cNvSpPr/>
            <p:nvPr/>
          </p:nvSpPr>
          <p:spPr>
            <a:xfrm>
              <a:off x="7957324" y="4589373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31F99C8-2A30-98C8-C6A8-2BF2DF8D249D}"/>
                </a:ext>
              </a:extLst>
            </p:cNvPr>
            <p:cNvSpPr/>
            <p:nvPr/>
          </p:nvSpPr>
          <p:spPr>
            <a:xfrm>
              <a:off x="8353324" y="4590041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125E118-7524-F0BC-D2A6-37879EDCFAF8}"/>
                </a:ext>
              </a:extLst>
            </p:cNvPr>
            <p:cNvSpPr/>
            <p:nvPr/>
          </p:nvSpPr>
          <p:spPr>
            <a:xfrm>
              <a:off x="8749324" y="4589373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7EA19E1-9095-6088-124B-0E750D3056EC}"/>
                </a:ext>
              </a:extLst>
            </p:cNvPr>
            <p:cNvSpPr/>
            <p:nvPr/>
          </p:nvSpPr>
          <p:spPr>
            <a:xfrm>
              <a:off x="9145324" y="4590041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9BE8031-7B42-9FD1-E12C-CB3B1F21AFEC}"/>
                </a:ext>
              </a:extLst>
            </p:cNvPr>
            <p:cNvSpPr/>
            <p:nvPr/>
          </p:nvSpPr>
          <p:spPr>
            <a:xfrm>
              <a:off x="9541324" y="4588705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8F8C392-409A-1119-CB32-B06365D30047}"/>
                </a:ext>
              </a:extLst>
            </p:cNvPr>
            <p:cNvSpPr/>
            <p:nvPr/>
          </p:nvSpPr>
          <p:spPr>
            <a:xfrm>
              <a:off x="9937324" y="4589373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10515D3-DC11-EA3A-D15C-32729B7E15F8}"/>
                </a:ext>
              </a:extLst>
            </p:cNvPr>
            <p:cNvSpPr/>
            <p:nvPr/>
          </p:nvSpPr>
          <p:spPr>
            <a:xfrm>
              <a:off x="10333324" y="4589373"/>
              <a:ext cx="396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DBD735B-A612-181B-12A1-3A1654B17499}"/>
                </a:ext>
              </a:extLst>
            </p:cNvPr>
            <p:cNvSpPr/>
            <p:nvPr/>
          </p:nvSpPr>
          <p:spPr>
            <a:xfrm>
              <a:off x="7830966" y="4590041"/>
              <a:ext cx="126358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41BCF8-FC9A-23D8-16DF-9DF4F1B0ACA3}"/>
                </a:ext>
              </a:extLst>
            </p:cNvPr>
            <p:cNvSpPr/>
            <p:nvPr/>
          </p:nvSpPr>
          <p:spPr>
            <a:xfrm>
              <a:off x="10728966" y="4588705"/>
              <a:ext cx="270000" cy="39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79589506-71A0-7715-7F81-90E828906883}"/>
                </a:ext>
              </a:extLst>
            </p:cNvPr>
            <p:cNvCxnSpPr>
              <a:stCxn id="53" idx="3"/>
              <a:endCxn id="62" idx="3"/>
            </p:cNvCxnSpPr>
            <p:nvPr/>
          </p:nvCxnSpPr>
          <p:spPr>
            <a:xfrm>
              <a:off x="10998966" y="4267937"/>
              <a:ext cx="12700" cy="518768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90CDC0D-D0F0-8FEE-9DD4-F9222222F6B9}"/>
                    </a:ext>
                  </a:extLst>
                </p:cNvPr>
                <p:cNvSpPr txBox="1"/>
                <p:nvPr/>
              </p:nvSpPr>
              <p:spPr>
                <a:xfrm>
                  <a:off x="11028355" y="4379969"/>
                  <a:ext cx="55280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</m:oMath>
                  </a14:m>
                  <a:r>
                    <a:rPr lang="en-US" altLang="ko-KR" sz="1200" dirty="0"/>
                    <a:t>19</a:t>
                  </a:r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90CDC0D-D0F0-8FEE-9DD4-F9222222F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355" y="4379969"/>
                  <a:ext cx="55280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94397FB-461F-04EC-70C2-728FDFEE1CF4}"/>
                </a:ext>
              </a:extLst>
            </p:cNvPr>
            <p:cNvSpPr/>
            <p:nvPr/>
          </p:nvSpPr>
          <p:spPr>
            <a:xfrm>
              <a:off x="8626965" y="4076835"/>
              <a:ext cx="403404" cy="388433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0D4781-7270-703C-3857-5A0642459545}"/>
                </a:ext>
              </a:extLst>
            </p:cNvPr>
            <p:cNvSpPr/>
            <p:nvPr/>
          </p:nvSpPr>
          <p:spPr>
            <a:xfrm>
              <a:off x="8758857" y="4596272"/>
              <a:ext cx="260109" cy="388433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2DC4AE-D94D-6E6E-1CA1-5B318C655BBE}"/>
                </a:ext>
              </a:extLst>
            </p:cNvPr>
            <p:cNvSpPr/>
            <p:nvPr/>
          </p:nvSpPr>
          <p:spPr>
            <a:xfrm>
              <a:off x="10590749" y="4067933"/>
              <a:ext cx="403404" cy="388433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5125318-7F2B-D401-3207-C84B244E603B}"/>
                </a:ext>
              </a:extLst>
            </p:cNvPr>
            <p:cNvSpPr/>
            <p:nvPr/>
          </p:nvSpPr>
          <p:spPr>
            <a:xfrm>
              <a:off x="10728185" y="4596272"/>
              <a:ext cx="260109" cy="388433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D21CBFE-FB7F-9128-B916-F59BA79DD655}"/>
                </a:ext>
              </a:extLst>
            </p:cNvPr>
            <p:cNvSpPr/>
            <p:nvPr/>
          </p:nvSpPr>
          <p:spPr>
            <a:xfrm>
              <a:off x="9018965" y="4067933"/>
              <a:ext cx="391187" cy="388433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0300E0-FDEB-8250-E7FD-204129CD9CAE}"/>
                </a:ext>
              </a:extLst>
            </p:cNvPr>
            <p:cNvSpPr/>
            <p:nvPr/>
          </p:nvSpPr>
          <p:spPr>
            <a:xfrm>
              <a:off x="9020010" y="4596272"/>
              <a:ext cx="124176" cy="388433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20713C-3246-B2A7-F0FA-C71D6E684783}"/>
                </a:ext>
              </a:extLst>
            </p:cNvPr>
            <p:cNvSpPr/>
            <p:nvPr/>
          </p:nvSpPr>
          <p:spPr>
            <a:xfrm>
              <a:off x="7833372" y="4067933"/>
              <a:ext cx="391187" cy="388433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E90A382-3CD9-986C-C5D9-2164C51E0BB2}"/>
                </a:ext>
              </a:extLst>
            </p:cNvPr>
            <p:cNvSpPr/>
            <p:nvPr/>
          </p:nvSpPr>
          <p:spPr>
            <a:xfrm>
              <a:off x="7829828" y="4588705"/>
              <a:ext cx="124176" cy="388433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69504A-F912-B70B-FFCA-EBA441551E60}"/>
                  </a:ext>
                </a:extLst>
              </p:cNvPr>
              <p:cNvSpPr txBox="1"/>
              <p:nvPr/>
            </p:nvSpPr>
            <p:spPr>
              <a:xfrm>
                <a:off x="7520819" y="5251357"/>
                <a:ext cx="16398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⋘</m:t>
                      </m:r>
                      <m:r>
                        <a:rPr lang="en-US" altLang="ko-KR" sz="1600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61=</m:t>
                      </m:r>
                      <m:r>
                        <a:rPr lang="ko-KR" altLang="en-US" sz="1600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R" sz="16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altLang="ko-KR" sz="1600" dirty="0">
                  <a:solidFill>
                    <a:srgbClr val="2E75B6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69504A-F912-B70B-FFCA-EBA44155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19" y="5251357"/>
                <a:ext cx="1639857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B6F480C-8359-34BE-1E73-E6FED939C414}"/>
                  </a:ext>
                </a:extLst>
              </p:cNvPr>
              <p:cNvSpPr txBox="1"/>
              <p:nvPr/>
            </p:nvSpPr>
            <p:spPr>
              <a:xfrm>
                <a:off x="7520818" y="5623510"/>
                <a:ext cx="16398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⋘</m:t>
                      </m:r>
                      <m:r>
                        <a:rPr lang="en-US" altLang="ko-KR" sz="1600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31=</m:t>
                      </m:r>
                      <m:r>
                        <a:rPr lang="ko-KR" altLang="en-US" sz="1600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R" sz="16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en-US" altLang="ko-KR" sz="1600" dirty="0">
                  <a:solidFill>
                    <a:srgbClr val="2E75B6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B6F480C-8359-34BE-1E73-E6FED939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18" y="5623510"/>
                <a:ext cx="1639857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D06C1EA-BDE3-DD4D-0594-087E5B49D564}"/>
                  </a:ext>
                </a:extLst>
              </p:cNvPr>
              <p:cNvSpPr txBox="1"/>
              <p:nvPr/>
            </p:nvSpPr>
            <p:spPr>
              <a:xfrm>
                <a:off x="7557305" y="5995663"/>
                <a:ext cx="16398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⋘</m:t>
                      </m:r>
                      <m:r>
                        <a:rPr lang="en-US" altLang="ko-KR" sz="1600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19=</m:t>
                      </m:r>
                      <m:r>
                        <a:rPr lang="ko-KR" altLang="en-US" sz="1600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R" sz="16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109</m:t>
                      </m:r>
                    </m:oMath>
                  </m:oMathPara>
                </a14:m>
                <a:endParaRPr lang="en-US" altLang="ko-KR" sz="1600" dirty="0">
                  <a:solidFill>
                    <a:srgbClr val="2E75B6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D06C1EA-BDE3-DD4D-0594-087E5B49D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05" y="5995663"/>
                <a:ext cx="1639857" cy="338554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C52CF3-39CE-F1A1-3861-6E77FE8189A8}"/>
              </a:ext>
            </a:extLst>
          </p:cNvPr>
          <p:cNvSpPr/>
          <p:nvPr/>
        </p:nvSpPr>
        <p:spPr>
          <a:xfrm>
            <a:off x="5602049" y="5095434"/>
            <a:ext cx="397574" cy="1234536"/>
          </a:xfrm>
          <a:prstGeom prst="rect">
            <a:avLst/>
          </a:prstGeom>
          <a:solidFill>
            <a:srgbClr val="2E75B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696E7-B700-CFDC-50E8-4D644342F727}"/>
              </a:ext>
            </a:extLst>
          </p:cNvPr>
          <p:cNvSpPr txBox="1"/>
          <p:nvPr/>
        </p:nvSpPr>
        <p:spPr>
          <a:xfrm>
            <a:off x="2428338" y="6496364"/>
            <a:ext cx="1715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//R =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라운드 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030393-7EF1-1BF7-702F-69D4E481220F}"/>
              </a:ext>
            </a:extLst>
          </p:cNvPr>
          <p:cNvSpPr txBox="1"/>
          <p:nvPr/>
        </p:nvSpPr>
        <p:spPr>
          <a:xfrm>
            <a:off x="2869285" y="4893714"/>
            <a:ext cx="2352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키 길이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192-bit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 경우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F48B07-93D6-D369-D8F4-BEC2715D8790}"/>
              </a:ext>
            </a:extLst>
          </p:cNvPr>
          <p:cNvSpPr txBox="1"/>
          <p:nvPr/>
        </p:nvSpPr>
        <p:spPr>
          <a:xfrm>
            <a:off x="2869285" y="5687886"/>
            <a:ext cx="2352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키 길이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256-bit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 경우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C0E49-2BD2-092A-9636-7D06996996F6}"/>
              </a:ext>
            </a:extLst>
          </p:cNvPr>
          <p:cNvSpPr txBox="1"/>
          <p:nvPr/>
        </p:nvSpPr>
        <p:spPr>
          <a:xfrm>
            <a:off x="808020" y="1035163"/>
            <a:ext cx="4631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(2)</a:t>
            </a:r>
            <a:r>
              <a:rPr lang="ko-KR" altLang="en-US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Generation Round Key phase</a:t>
            </a:r>
            <a:endParaRPr lang="ko-Kore-KR" altLang="en-US" sz="2000" b="1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30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소스코드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2) Crypt(): </a:t>
            </a:r>
            <a:r>
              <a:rPr lang="en-US" altLang="ko-KR" sz="2800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Round Function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5568D-094E-87A0-92B0-A1FE91DB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11709"/>
            <a:ext cx="7021086" cy="44153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18BB8A-8AB6-EAE5-FCAA-B8F822F6B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799" y="1311709"/>
            <a:ext cx="3306144" cy="453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C3271-C335-3241-36A1-53BF6491B8FD}"/>
              </a:ext>
            </a:extLst>
          </p:cNvPr>
          <p:cNvSpPr txBox="1"/>
          <p:nvPr/>
        </p:nvSpPr>
        <p:spPr>
          <a:xfrm>
            <a:off x="6700139" y="3686475"/>
            <a:ext cx="2352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SubstLayer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</a:t>
            </a:r>
          </a:p>
          <a:p>
            <a:pPr algn="ctr"/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AddRoundKey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5FEE4-D024-717E-8523-10BBE89FE7F2}"/>
              </a:ext>
            </a:extLst>
          </p:cNvPr>
          <p:cNvSpPr txBox="1"/>
          <p:nvPr/>
        </p:nvSpPr>
        <p:spPr>
          <a:xfrm>
            <a:off x="2433020" y="3917252"/>
            <a:ext cx="2352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DiffLayer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E72C5-5333-4B8D-23F7-C1BFD71604A8}"/>
              </a:ext>
            </a:extLst>
          </p:cNvPr>
          <p:cNvSpPr txBox="1"/>
          <p:nvPr/>
        </p:nvSpPr>
        <p:spPr>
          <a:xfrm>
            <a:off x="4726636" y="4726342"/>
            <a:ext cx="3947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마지막 라운드</a:t>
            </a:r>
            <a:r>
              <a:rPr lang="en-US" altLang="ko-KR" sz="1400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;</a:t>
            </a:r>
            <a:r>
              <a:rPr lang="ko-KR" altLang="en-US" sz="1400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SubstLayer</a:t>
            </a:r>
            <a:r>
              <a:rPr lang="en-US" altLang="ko-KR" sz="1400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AddRoundKey</a:t>
            </a:r>
            <a:endParaRPr lang="en-US" altLang="ko-KR" sz="1400" dirty="0">
              <a:solidFill>
                <a:srgbClr val="00B05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C4A57-EC8F-32BC-E146-017F07E3C821}"/>
              </a:ext>
            </a:extLst>
          </p:cNvPr>
          <p:cNvSpPr/>
          <p:nvPr/>
        </p:nvSpPr>
        <p:spPr>
          <a:xfrm>
            <a:off x="830771" y="5034119"/>
            <a:ext cx="4530502" cy="49269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0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3.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코드 결과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30801-08D4-B49A-64AD-1D282B18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07" y="5521376"/>
            <a:ext cx="6096000" cy="6985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78B46C-264D-9400-CE8C-BE8B32F6BFF5}"/>
              </a:ext>
            </a:extLst>
          </p:cNvPr>
          <p:cNvGrpSpPr/>
          <p:nvPr/>
        </p:nvGrpSpPr>
        <p:grpSpPr>
          <a:xfrm>
            <a:off x="2156060" y="1423251"/>
            <a:ext cx="7517330" cy="3262964"/>
            <a:chOff x="721895" y="1289785"/>
            <a:chExt cx="7517330" cy="32629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A6A70C3-12E8-4F4B-F1C6-64765549BD52}"/>
                </a:ext>
              </a:extLst>
            </p:cNvPr>
            <p:cNvGrpSpPr/>
            <p:nvPr/>
          </p:nvGrpSpPr>
          <p:grpSpPr>
            <a:xfrm>
              <a:off x="900764" y="1473691"/>
              <a:ext cx="7283556" cy="2746467"/>
              <a:chOff x="900764" y="1627695"/>
              <a:chExt cx="7283556" cy="274646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93C6074-8EFF-1D26-CDD1-50F0DA9FDF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290" t="35794" b="6316"/>
              <a:stretch/>
            </p:blipFill>
            <p:spPr>
              <a:xfrm>
                <a:off x="900764" y="1627695"/>
                <a:ext cx="7283556" cy="208868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FE2C29E-2901-6B1D-B4F5-4A3598DD10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76138" r="8679" b="-2489"/>
              <a:stretch/>
            </p:blipFill>
            <p:spPr>
              <a:xfrm>
                <a:off x="900764" y="4086785"/>
                <a:ext cx="7097830" cy="287377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8E99295-DCF4-907A-D3F4-68FB38C804F5}"/>
                </a:ext>
              </a:extLst>
            </p:cNvPr>
            <p:cNvSpPr/>
            <p:nvPr/>
          </p:nvSpPr>
          <p:spPr>
            <a:xfrm>
              <a:off x="721895" y="1289785"/>
              <a:ext cx="7517330" cy="3262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4858015-E1A8-42A9-CA39-25D2A075BDBD}"/>
              </a:ext>
            </a:extLst>
          </p:cNvPr>
          <p:cNvSpPr txBox="1"/>
          <p:nvPr/>
        </p:nvSpPr>
        <p:spPr>
          <a:xfrm>
            <a:off x="4973455" y="4775820"/>
            <a:ext cx="1820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&lt;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테스트 벡터</a:t>
            </a: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63776-6FB9-6989-B08C-67DE023E679C}"/>
              </a:ext>
            </a:extLst>
          </p:cNvPr>
          <p:cNvSpPr txBox="1"/>
          <p:nvPr/>
        </p:nvSpPr>
        <p:spPr>
          <a:xfrm>
            <a:off x="4973455" y="6311699"/>
            <a:ext cx="1820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&lt;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코드 실행 결과</a:t>
            </a: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4773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DA24E3F1-265B-8BD6-EE72-40386E99BBD2}"/>
              </a:ext>
            </a:extLst>
          </p:cNvPr>
          <p:cNvGrpSpPr/>
          <p:nvPr/>
        </p:nvGrpSpPr>
        <p:grpSpPr>
          <a:xfrm>
            <a:off x="3764490" y="2944758"/>
            <a:ext cx="4663018" cy="1295283"/>
            <a:chOff x="3764490" y="2907434"/>
            <a:chExt cx="4663018" cy="129528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3231291-D1BE-3C73-5C08-96B6EE20E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4490" y="2907434"/>
              <a:ext cx="4663018" cy="129528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454751-0F1C-0255-6183-82DBC25480EB}"/>
                </a:ext>
              </a:extLst>
            </p:cNvPr>
            <p:cNvSpPr txBox="1"/>
            <p:nvPr/>
          </p:nvSpPr>
          <p:spPr>
            <a:xfrm>
              <a:off x="7349502" y="2968565"/>
              <a:ext cx="10780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(</a:t>
              </a:r>
              <a:r>
                <a:rPr lang="ko-KR" altLang="en-US" sz="12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단위</a:t>
              </a:r>
              <a:r>
                <a:rPr lang="en-US" altLang="ko-KR" sz="12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:</a:t>
              </a:r>
              <a:r>
                <a:rPr lang="ko-KR" altLang="en-US" sz="12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 </a:t>
              </a:r>
              <a:r>
                <a:rPr lang="en-US" altLang="ko-KR" sz="12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Bytes)</a:t>
              </a:r>
              <a:endParaRPr lang="ko-Kore-KR" altLang="en-US" sz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ARIA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29D52-3371-501D-EB4E-FE23BBD00D41}"/>
              </a:ext>
            </a:extLst>
          </p:cNvPr>
          <p:cNvSpPr txBox="1"/>
          <p:nvPr/>
        </p:nvSpPr>
        <p:spPr>
          <a:xfrm>
            <a:off x="938416" y="1059816"/>
            <a:ext cx="10315167" cy="93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cademy, </a:t>
            </a: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R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esearch </a:t>
            </a: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nstitute, </a:t>
            </a: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gency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약자</a:t>
            </a:r>
            <a:endParaRPr lang="en-US" altLang="ko-KR" sz="2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대학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연구소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정부기관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 공동으로 개발한 정보보호의 핵심 기술이라는 의미를 함축하고 있음 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7E32B-55AC-0117-12D1-88D42D140BA5}"/>
              </a:ext>
            </a:extLst>
          </p:cNvPr>
          <p:cNvSpPr txBox="1"/>
          <p:nvPr/>
        </p:nvSpPr>
        <p:spPr>
          <a:xfrm>
            <a:off x="938416" y="2159509"/>
            <a:ext cx="10315167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128-bit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데이터를 처리하는 블록암호 알고리즘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1A97E-E751-2E88-6C06-F6FBF9F403F2}"/>
              </a:ext>
            </a:extLst>
          </p:cNvPr>
          <p:cNvSpPr txBox="1"/>
          <p:nvPr/>
        </p:nvSpPr>
        <p:spPr>
          <a:xfrm>
            <a:off x="1320897" y="2580253"/>
            <a:ext cx="68497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블록길이는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128-bit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 고정되어 있으며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암호키는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128/192/256-bit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있음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E227BD-65CB-89EA-7D70-386F3795C30A}"/>
              </a:ext>
            </a:extLst>
          </p:cNvPr>
          <p:cNvSpPr/>
          <p:nvPr/>
        </p:nvSpPr>
        <p:spPr>
          <a:xfrm>
            <a:off x="1283676" y="4309175"/>
            <a:ext cx="1145625" cy="34576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18CDB-2CC3-3707-19D2-D6C2A33C51FA}"/>
              </a:ext>
            </a:extLst>
          </p:cNvPr>
          <p:cNvSpPr txBox="1"/>
          <p:nvPr/>
        </p:nvSpPr>
        <p:spPr>
          <a:xfrm>
            <a:off x="938416" y="4202717"/>
            <a:ext cx="10315167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*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ISPN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가지고 있어 별도의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복호화기를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필요로 하지 않음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3812BE-A9C3-737F-BAF5-F8E52F598E1F}"/>
              </a:ext>
            </a:extLst>
          </p:cNvPr>
          <p:cNvSpPr txBox="1"/>
          <p:nvPr/>
        </p:nvSpPr>
        <p:spPr>
          <a:xfrm>
            <a:off x="1267493" y="4586595"/>
            <a:ext cx="61302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*</a:t>
            </a:r>
            <a:r>
              <a:rPr lang="en-US" altLang="ko-KR" sz="16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nvolution</a:t>
            </a:r>
            <a:r>
              <a:rPr lang="en-US" altLang="ko-KR" sz="16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SPN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암호화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복호화 과정이 같은 구조를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Involution 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구조라고 함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ARIA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경우 암호화에 사용되는 계층들이 복호화의 계층들로 사용됨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B5E189-2AC7-198B-AF11-157515E6D9CD}"/>
              </a:ext>
            </a:extLst>
          </p:cNvPr>
          <p:cNvSpPr txBox="1"/>
          <p:nvPr/>
        </p:nvSpPr>
        <p:spPr>
          <a:xfrm>
            <a:off x="1535982" y="5656363"/>
            <a:ext cx="5499301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DiffLayer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경우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matrix</a:t>
            </a:r>
            <a:r>
              <a:rPr lang="en-US" altLang="ko-KR" sz="1400" baseline="30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-1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자기 자신이 되고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SubstLayer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경우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짝수 라운드의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inverse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홀수 라운드에 사용됨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9815D0-6DB6-04F1-DC24-2DC56F73BA7A}"/>
              </a:ext>
            </a:extLst>
          </p:cNvPr>
          <p:cNvSpPr/>
          <p:nvPr/>
        </p:nvSpPr>
        <p:spPr>
          <a:xfrm>
            <a:off x="1295708" y="4669707"/>
            <a:ext cx="6130212" cy="17017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B9D7EC-4B19-3CD6-F4EC-346D79C8EF88}"/>
              </a:ext>
            </a:extLst>
          </p:cNvPr>
          <p:cNvGrpSpPr/>
          <p:nvPr/>
        </p:nvGrpSpPr>
        <p:grpSpPr>
          <a:xfrm>
            <a:off x="7666194" y="4542413"/>
            <a:ext cx="4056133" cy="1143836"/>
            <a:chOff x="7666192" y="2790713"/>
            <a:chExt cx="4056133" cy="114383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D3A42E-B080-02A7-8867-79838FA28550}"/>
                </a:ext>
              </a:extLst>
            </p:cNvPr>
            <p:cNvSpPr txBox="1"/>
            <p:nvPr/>
          </p:nvSpPr>
          <p:spPr>
            <a:xfrm>
              <a:off x="7666193" y="3116072"/>
              <a:ext cx="405613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kumimoji="0" lang="ko-KR" alt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암호화</a:t>
              </a:r>
              <a:r>
                <a:rPr kumimoji="0" lang="en-US" altLang="ko-KR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:</a:t>
              </a:r>
              <a:r>
                <a:rPr kumimoji="0" lang="ko-KR" alt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 </a:t>
              </a:r>
              <a:r>
                <a:rPr kumimoji="0" lang="en-US" altLang="ko-KR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[</a:t>
              </a:r>
              <a:r>
                <a:rPr kumimoji="0" lang="ko-KR" altLang="en-US" sz="160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평문</a:t>
              </a:r>
              <a:r>
                <a:rPr kumimoji="0" lang="ko-KR" alt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 → 치환 → 확산 → 암호문</a:t>
              </a:r>
              <a:r>
                <a:rPr kumimoji="0" lang="en-US" altLang="ko-KR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]</a:t>
              </a:r>
              <a:r>
                <a:rPr lang="ko-KR" altLang="en-US" sz="16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 </a:t>
              </a:r>
              <a:r>
                <a:rPr kumimoji="0" lang="ko-KR" alt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 </a:t>
              </a:r>
              <a:endPara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L" panose="02020403020101020101" pitchFamily="18" charset="-127"/>
                <a:ea typeface="SeoulNamsan L" panose="02020403020101020101" pitchFamily="18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6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복호화</a:t>
              </a:r>
              <a:r>
                <a:rPr lang="en-US" altLang="ko-KR" sz="16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:</a:t>
              </a:r>
              <a:r>
                <a:rPr lang="ko-KR" altLang="en-US" sz="16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[</a:t>
              </a:r>
              <a:r>
                <a:rPr lang="ko-KR" altLang="en-US" sz="1600" dirty="0">
                  <a:solidFill>
                    <a:prstClr val="black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rPr>
                <a:t>암호문 </a:t>
              </a:r>
              <a:r>
                <a:rPr kumimoji="0" lang="ko-KR" alt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→ 확산</a:t>
              </a:r>
              <a:r>
                <a:rPr kumimoji="0" lang="en-US" altLang="ko-KR" sz="160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-1</a:t>
              </a:r>
              <a:r>
                <a:rPr kumimoji="0" lang="ko-KR" alt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 → 치환</a:t>
              </a:r>
              <a:r>
                <a:rPr kumimoji="0" lang="en-US" altLang="ko-KR" sz="160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-1</a:t>
              </a:r>
              <a:r>
                <a:rPr kumimoji="0" lang="ko-KR" altLang="en-US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 → </a:t>
              </a:r>
              <a:r>
                <a:rPr kumimoji="0" lang="ko-KR" altLang="en-US" sz="160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평문</a:t>
              </a:r>
              <a:r>
                <a:rPr kumimoji="0" lang="en-US" altLang="ko-KR" sz="16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oulNamsan L" panose="02020403020101020101" pitchFamily="18" charset="-127"/>
                  <a:ea typeface="SeoulNamsan L" panose="02020403020101020101" pitchFamily="18" charset="-127"/>
                </a:rPr>
                <a:t>]</a:t>
              </a:r>
              <a:endParaRPr lang="en-US" altLang="ko-KR" sz="1600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B6016B1-C2C5-A80C-7A33-A09C129B3184}"/>
                </a:ext>
              </a:extLst>
            </p:cNvPr>
            <p:cNvSpPr/>
            <p:nvPr/>
          </p:nvSpPr>
          <p:spPr>
            <a:xfrm>
              <a:off x="7666192" y="2931931"/>
              <a:ext cx="3916467" cy="10026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013D16-FA1B-DCF9-8A8F-5EB5841CF892}"/>
                </a:ext>
              </a:extLst>
            </p:cNvPr>
            <p:cNvSpPr txBox="1"/>
            <p:nvPr/>
          </p:nvSpPr>
          <p:spPr>
            <a:xfrm>
              <a:off x="8650718" y="2790713"/>
              <a:ext cx="19474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일반적인 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SPN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구조</a:t>
              </a:r>
              <a:endParaRPr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437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2.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ARIA 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구조 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0) overall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375C91A-E16D-21D1-B4EC-5479F9252D5A}"/>
              </a:ext>
            </a:extLst>
          </p:cNvPr>
          <p:cNvGrpSpPr/>
          <p:nvPr/>
        </p:nvGrpSpPr>
        <p:grpSpPr>
          <a:xfrm>
            <a:off x="6619436" y="1031671"/>
            <a:ext cx="2825036" cy="5644937"/>
            <a:chOff x="6575180" y="1024980"/>
            <a:chExt cx="2825036" cy="564493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E8853AE-B4E3-0DB7-C82B-8BA7A5F15C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96" t="2484" r="1679" b="1886"/>
            <a:stretch/>
          </p:blipFill>
          <p:spPr bwMode="auto">
            <a:xfrm>
              <a:off x="6855444" y="1540733"/>
              <a:ext cx="2544772" cy="512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8BBE1F-FFF3-DD29-EF31-0A20981663A1}"/>
                </a:ext>
              </a:extLst>
            </p:cNvPr>
            <p:cNvSpPr txBox="1"/>
            <p:nvPr/>
          </p:nvSpPr>
          <p:spPr>
            <a:xfrm>
              <a:off x="6575180" y="1024980"/>
              <a:ext cx="24750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&lt;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복호화 알고리즘 구조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&gt;</a:t>
              </a:r>
              <a:endParaRPr lang="ko-Kore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776F6A3-3D53-AB30-7679-CEA579473DF7}"/>
              </a:ext>
            </a:extLst>
          </p:cNvPr>
          <p:cNvSpPr txBox="1"/>
          <p:nvPr/>
        </p:nvSpPr>
        <p:spPr>
          <a:xfrm>
            <a:off x="2987920" y="1031671"/>
            <a:ext cx="247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&lt;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암호화 알고리즘 구조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</a:t>
            </a:r>
            <a:endParaRPr lang="ko-Kore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A6F0C76-8ACB-AC62-44BE-6C85398FDE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3" y="1393940"/>
            <a:ext cx="5067417" cy="55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8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BC9D2F-FAF1-8FC3-6D2E-B4279C60E0DD}"/>
              </a:ext>
            </a:extLst>
          </p:cNvPr>
          <p:cNvSpPr/>
          <p:nvPr/>
        </p:nvSpPr>
        <p:spPr>
          <a:xfrm>
            <a:off x="5151328" y="4682887"/>
            <a:ext cx="1938173" cy="3693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2.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구조 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1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SubstLayer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치환 계층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8BBE1F-FFF3-DD29-EF31-0A20981663A1}"/>
                  </a:ext>
                </a:extLst>
              </p:cNvPr>
              <p:cNvSpPr txBox="1"/>
              <p:nvPr/>
            </p:nvSpPr>
            <p:spPr>
              <a:xfrm>
                <a:off x="825453" y="1133915"/>
                <a:ext cx="8715230" cy="372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Substitution layer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는 </a:t>
                </a:r>
                <a:r>
                  <a:rPr lang="en-US" altLang="ko-KR" b="1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8-bit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입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/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출력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S-box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와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S-box</a:t>
                </a:r>
                <a:r>
                  <a:rPr lang="en-US" altLang="ko-KR" baseline="30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-1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)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로 구성됨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8BBE1F-FFF3-DD29-EF31-0A2098166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53" y="1133915"/>
                <a:ext cx="8715230" cy="372474"/>
              </a:xfrm>
              <a:prstGeom prst="rect">
                <a:avLst/>
              </a:prstGeom>
              <a:blipFill>
                <a:blip r:embed="rId3"/>
                <a:stretch>
                  <a:fillRect l="-436" t="-3333" b="-3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D3C6DB4-4CEB-1779-59B6-3A6C8F462E22}"/>
              </a:ext>
            </a:extLst>
          </p:cNvPr>
          <p:cNvSpPr txBox="1"/>
          <p:nvPr/>
        </p:nvSpPr>
        <p:spPr>
          <a:xfrm>
            <a:off x="6025876" y="2517759"/>
            <a:ext cx="5821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:</a:t>
            </a:r>
            <a:r>
              <a:rPr lang="ko-KR" altLang="en-US" sz="1600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역행렬을 가질 수 있는 행렬 </a:t>
            </a:r>
            <a:r>
              <a:rPr lang="en-US" altLang="ko-KR" sz="1600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(=invertible matrix)</a:t>
            </a:r>
            <a:r>
              <a:rPr lang="ko-KR" altLang="en-US" sz="16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endParaRPr lang="ko-Kore-KR" altLang="en-US" sz="1600" dirty="0"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33C9AE-A45C-510E-EADF-7D3C622B1969}"/>
                  </a:ext>
                </a:extLst>
              </p:cNvPr>
              <p:cNvSpPr txBox="1"/>
              <p:nvPr/>
            </p:nvSpPr>
            <p:spPr>
              <a:xfrm>
                <a:off x="1106453" y="2809098"/>
                <a:ext cx="2237265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행렬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33C9AE-A45C-510E-EADF-7D3C622B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3" y="2809098"/>
                <a:ext cx="2237265" cy="471924"/>
              </a:xfrm>
              <a:prstGeom prst="rect">
                <a:avLst/>
              </a:prstGeom>
              <a:blipFill>
                <a:blip r:embed="rId4"/>
                <a:stretch>
                  <a:fillRect l="-1695" b="-184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16F27749-5E2D-029C-725B-DB5532B21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48" y="5149464"/>
            <a:ext cx="5013753" cy="10150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BDB68A-83B7-64D7-2DCA-FA1C780C2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595" y="5141352"/>
            <a:ext cx="5013755" cy="100843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409857-7EBD-D450-4CF3-FD61D7A763C4}"/>
              </a:ext>
            </a:extLst>
          </p:cNvPr>
          <p:cNvGrpSpPr/>
          <p:nvPr/>
        </p:nvGrpSpPr>
        <p:grpSpPr>
          <a:xfrm>
            <a:off x="2695174" y="1799302"/>
            <a:ext cx="3564109" cy="369332"/>
            <a:chOff x="332519" y="1754463"/>
            <a:chExt cx="356410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5A3CAB9-6F15-642D-F4E3-FA97055ECBEB}"/>
                    </a:ext>
                  </a:extLst>
                </p:cNvPr>
                <p:cNvSpPr txBox="1"/>
                <p:nvPr/>
              </p:nvSpPr>
              <p:spPr>
                <a:xfrm>
                  <a:off x="332519" y="1754463"/>
                  <a:ext cx="35641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ore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5A3CAB9-6F15-642D-F4E3-FA97055EC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19" y="1754463"/>
                  <a:ext cx="356410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6914FE7-5BD6-1C0D-178B-3176457EA4EF}"/>
                </a:ext>
              </a:extLst>
            </p:cNvPr>
            <p:cNvSpPr/>
            <p:nvPr/>
          </p:nvSpPr>
          <p:spPr>
            <a:xfrm>
              <a:off x="1978577" y="1832378"/>
              <a:ext cx="193124" cy="2513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2C4F9C3-2CEE-C3C5-2E84-93B82436B8E6}"/>
                </a:ext>
              </a:extLst>
            </p:cNvPr>
            <p:cNvSpPr/>
            <p:nvPr/>
          </p:nvSpPr>
          <p:spPr>
            <a:xfrm>
              <a:off x="2818511" y="1833407"/>
              <a:ext cx="193124" cy="251399"/>
            </a:xfrm>
            <a:prstGeom prst="rect">
              <a:avLst/>
            </a:prstGeom>
            <a:solidFill>
              <a:srgbClr val="2E75B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28DA66-375E-D9FA-CBFA-42819E1CFE62}"/>
              </a:ext>
            </a:extLst>
          </p:cNvPr>
          <p:cNvGrpSpPr/>
          <p:nvPr/>
        </p:nvGrpSpPr>
        <p:grpSpPr>
          <a:xfrm>
            <a:off x="5372675" y="1801508"/>
            <a:ext cx="3564109" cy="369332"/>
            <a:chOff x="332518" y="2277246"/>
            <a:chExt cx="356410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6D4E5BA-7E63-1E35-6C03-A3702EA2F2CC}"/>
                    </a:ext>
                  </a:extLst>
                </p:cNvPr>
                <p:cNvSpPr txBox="1"/>
                <p:nvPr/>
              </p:nvSpPr>
              <p:spPr>
                <a:xfrm>
                  <a:off x="332518" y="2277246"/>
                  <a:ext cx="35641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247</m:t>
                            </m:r>
                          </m:sup>
                        </m:sSup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ore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6D4E5BA-7E63-1E35-6C03-A3702EA2F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18" y="2277246"/>
                  <a:ext cx="356410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9DF7B9-AD32-9D0B-D51A-FED48E3B2949}"/>
                </a:ext>
              </a:extLst>
            </p:cNvPr>
            <p:cNvSpPr/>
            <p:nvPr/>
          </p:nvSpPr>
          <p:spPr>
            <a:xfrm>
              <a:off x="1969785" y="2353347"/>
              <a:ext cx="171142" cy="2513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6534AA2-B3DE-EABE-CF87-F55BFE825AA7}"/>
                </a:ext>
              </a:extLst>
            </p:cNvPr>
            <p:cNvSpPr/>
            <p:nvPr/>
          </p:nvSpPr>
          <p:spPr>
            <a:xfrm>
              <a:off x="2858705" y="2353346"/>
              <a:ext cx="193124" cy="251399"/>
            </a:xfrm>
            <a:prstGeom prst="rect">
              <a:avLst/>
            </a:prstGeom>
            <a:solidFill>
              <a:srgbClr val="2E75B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8F128F-AE1B-6E29-5F9D-D44170F63FDC}"/>
              </a:ext>
            </a:extLst>
          </p:cNvPr>
          <p:cNvGrpSpPr/>
          <p:nvPr/>
        </p:nvGrpSpPr>
        <p:grpSpPr>
          <a:xfrm>
            <a:off x="1106454" y="2390803"/>
            <a:ext cx="4989989" cy="471924"/>
            <a:chOff x="4005936" y="1873060"/>
            <a:chExt cx="4989989" cy="471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5A9062-6F98-17D6-A6B0-0E4C5C09F55B}"/>
                    </a:ext>
                  </a:extLst>
                </p:cNvPr>
                <p:cNvSpPr txBox="1"/>
                <p:nvPr/>
              </p:nvSpPr>
              <p:spPr>
                <a:xfrm>
                  <a:off x="4005936" y="1873060"/>
                  <a:ext cx="4989989" cy="4719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0" indent="-285750">
                    <a:lnSpc>
                      <a:spcPct val="150000"/>
                    </a:lnSpc>
                    <a:buFontTx/>
                    <a:buChar char="-"/>
                    <a:defRPr/>
                  </a:pPr>
                  <a14:m>
                    <m:oMath xmlns:m="http://schemas.openxmlformats.org/officeDocument/2006/math"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는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ore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a14:m>
                  <a:r>
                    <a:rPr lang="ko-KR" altLang="en-US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 *정칙행렬</a:t>
                  </a:r>
                  <a:r>
                    <a:rPr lang="en-US" altLang="ko-KR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(non-singular matrix)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5A9062-6F98-17D6-A6B0-0E4C5C09F5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936" y="1873060"/>
                  <a:ext cx="4989989" cy="471924"/>
                </a:xfrm>
                <a:prstGeom prst="rect">
                  <a:avLst/>
                </a:prstGeom>
                <a:blipFill>
                  <a:blip r:embed="rId9"/>
                  <a:stretch>
                    <a:fillRect l="-761" b="-2105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562DFC-BE43-362E-5E07-D165095052CF}"/>
                </a:ext>
              </a:extLst>
            </p:cNvPr>
            <p:cNvSpPr/>
            <p:nvPr/>
          </p:nvSpPr>
          <p:spPr>
            <a:xfrm>
              <a:off x="4343715" y="2028689"/>
              <a:ext cx="442695" cy="2513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C9EBCE-9B63-FB13-D436-AD9405867849}"/>
              </a:ext>
            </a:extLst>
          </p:cNvPr>
          <p:cNvSpPr/>
          <p:nvPr/>
        </p:nvSpPr>
        <p:spPr>
          <a:xfrm>
            <a:off x="3061808" y="1731660"/>
            <a:ext cx="5541515" cy="5639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E6CCE6-5BD3-3127-2ED5-D27FE3DE79F0}"/>
              </a:ext>
            </a:extLst>
          </p:cNvPr>
          <p:cNvSpPr/>
          <p:nvPr/>
        </p:nvSpPr>
        <p:spPr>
          <a:xfrm>
            <a:off x="1444233" y="2969370"/>
            <a:ext cx="442695" cy="251399"/>
          </a:xfrm>
          <a:prstGeom prst="rect">
            <a:avLst/>
          </a:prstGeom>
          <a:solidFill>
            <a:srgbClr val="2E75B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B61363-82D7-3C6F-B551-2A36517EEE21}"/>
              </a:ext>
            </a:extLst>
          </p:cNvPr>
          <p:cNvSpPr txBox="1"/>
          <p:nvPr/>
        </p:nvSpPr>
        <p:spPr>
          <a:xfrm>
            <a:off x="829550" y="3541791"/>
            <a:ext cx="712002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치환 계층은 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라운드의 홀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짝수 여부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따라 두 가지 유형으로 나뉨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9B929-5292-0EDD-1B99-A29794932B14}"/>
              </a:ext>
            </a:extLst>
          </p:cNvPr>
          <p:cNvSpPr txBox="1"/>
          <p:nvPr/>
        </p:nvSpPr>
        <p:spPr>
          <a:xfrm>
            <a:off x="825453" y="4098336"/>
            <a:ext cx="3157055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두 유형은 서로 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역의 관계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임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EEEC9-55DE-D289-3B84-D02B012F963C}"/>
              </a:ext>
            </a:extLst>
          </p:cNvPr>
          <p:cNvSpPr txBox="1"/>
          <p:nvPr/>
        </p:nvSpPr>
        <p:spPr>
          <a:xfrm>
            <a:off x="4334754" y="4682887"/>
            <a:ext cx="356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ore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유형</a:t>
            </a:r>
            <a:r>
              <a:rPr lang="en-US" altLang="ko-Kore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en-US" altLang="ko-KR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-1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=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유형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endParaRPr lang="ko-Kore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45E03B-1B5E-B3C8-6568-5A5290003177}"/>
                  </a:ext>
                </a:extLst>
              </p:cNvPr>
              <p:cNvSpPr txBox="1"/>
              <p:nvPr/>
            </p:nvSpPr>
            <p:spPr>
              <a:xfrm>
                <a:off x="2800415" y="6164547"/>
                <a:ext cx="1589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oulNamsan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oulNamsan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oulNamsan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ore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ore-KR" altLang="en-US" dirty="0">
                    <a:solidFill>
                      <a:schemeClr val="tx1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</a:rPr>
                  <a:t>에 사용됨</a:t>
                </a:r>
                <a:endParaRPr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45E03B-1B5E-B3C8-6568-5A5290003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15" y="6164547"/>
                <a:ext cx="1589147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41B5D-3A78-7885-CEA2-FAA6F0FAE660}"/>
                  </a:ext>
                </a:extLst>
              </p:cNvPr>
              <p:cNvSpPr txBox="1"/>
              <p:nvPr/>
            </p:nvSpPr>
            <p:spPr>
              <a:xfrm>
                <a:off x="7898862" y="6164547"/>
                <a:ext cx="1589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oulNamsan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oulNamsan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SeoulNamsan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ore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ore-KR" altLang="en-US" dirty="0">
                    <a:solidFill>
                      <a:schemeClr val="tx1"/>
                    </a:solidFill>
                    <a:latin typeface="SeoulNamsan M" panose="02020603020101020101" pitchFamily="18" charset="-127"/>
                    <a:ea typeface="SeoulNamsan M" panose="02020603020101020101" pitchFamily="18" charset="-127"/>
                  </a:rPr>
                  <a:t>에 사용됨</a:t>
                </a:r>
                <a:endParaRPr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41B5D-3A78-7885-CEA2-FAA6F0FAE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862" y="6164547"/>
                <a:ext cx="1589147" cy="369332"/>
              </a:xfrm>
              <a:prstGeom prst="rect">
                <a:avLst/>
              </a:prstGeom>
              <a:blipFill>
                <a:blip r:embed="rId1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4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7078CC1-56A6-3086-2C8A-D0A323B3AACD}"/>
              </a:ext>
            </a:extLst>
          </p:cNvPr>
          <p:cNvGrpSpPr/>
          <p:nvPr/>
        </p:nvGrpSpPr>
        <p:grpSpPr>
          <a:xfrm>
            <a:off x="3239667" y="1968198"/>
            <a:ext cx="5712666" cy="3598237"/>
            <a:chOff x="1226574" y="2055217"/>
            <a:chExt cx="6560574" cy="41323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185DEEF-6C93-A25A-2FAD-65FACECD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574" y="2055217"/>
              <a:ext cx="6560574" cy="413230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D71173-469E-3886-EA59-CDC59035FFE4}"/>
                </a:ext>
              </a:extLst>
            </p:cNvPr>
            <p:cNvSpPr/>
            <p:nvPr/>
          </p:nvSpPr>
          <p:spPr>
            <a:xfrm>
              <a:off x="3538505" y="2625807"/>
              <a:ext cx="296076" cy="22626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2.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구조 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1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SubstLayer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치환 계층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8BBE1F-FFF3-DD29-EF31-0A20981663A1}"/>
              </a:ext>
            </a:extLst>
          </p:cNvPr>
          <p:cNvSpPr txBox="1"/>
          <p:nvPr/>
        </p:nvSpPr>
        <p:spPr>
          <a:xfrm>
            <a:off x="923776" y="1160916"/>
            <a:ext cx="1058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입력으로 들어온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8-bit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16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진법으로 나타낸 후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0x(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행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)(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열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이를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S-box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값으로 치환할 수 있음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09339-AE66-E387-4FFB-4DBAA7F645F5}"/>
              </a:ext>
            </a:extLst>
          </p:cNvPr>
          <p:cNvSpPr txBox="1"/>
          <p:nvPr/>
        </p:nvSpPr>
        <p:spPr>
          <a:xfrm>
            <a:off x="1738385" y="1706520"/>
            <a:ext cx="8715230" cy="372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ex) 0x05 = 0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행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열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0x6b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C30E0D-73DE-EA12-6BE9-8D53E04EC69D}"/>
                  </a:ext>
                </a:extLst>
              </p:cNvPr>
              <p:cNvSpPr txBox="1"/>
              <p:nvPr/>
            </p:nvSpPr>
            <p:spPr>
              <a:xfrm>
                <a:off x="1074480" y="5697084"/>
                <a:ext cx="871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S-box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생성에는 바이트들의 곱셈이 사용되었음 </a:t>
                </a:r>
                <a:r>
                  <a:rPr lang="ko-KR" altLang="en-US" dirty="0">
                    <a:solidFill>
                      <a:prstClr val="black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→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𝐺𝐹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/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𝑚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)</m:t>
                    </m:r>
                  </m:oMath>
                </a14:m>
                <a:endPara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C30E0D-73DE-EA12-6BE9-8D53E04E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80" y="5697084"/>
                <a:ext cx="8715230" cy="369332"/>
              </a:xfrm>
              <a:prstGeom prst="rect">
                <a:avLst/>
              </a:prstGeom>
              <a:blipFill>
                <a:blip r:embed="rId4"/>
                <a:stretch>
                  <a:fillRect l="-437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518433-9E16-E29A-1955-455A901A3186}"/>
                  </a:ext>
                </a:extLst>
              </p:cNvPr>
              <p:cNvSpPr txBox="1"/>
              <p:nvPr/>
            </p:nvSpPr>
            <p:spPr>
              <a:xfrm>
                <a:off x="1074479" y="6178777"/>
                <a:ext cx="102326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ARIA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의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8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차 기약다항식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𝑚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4</m:t>
                        </m:r>
                      </m:sup>
                    </m:sSup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+1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가 선택되었음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(AES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와 같음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518433-9E16-E29A-1955-455A901A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79" y="6178777"/>
                <a:ext cx="10232617" cy="369332"/>
              </a:xfrm>
              <a:prstGeom prst="rect">
                <a:avLst/>
              </a:prstGeom>
              <a:blipFill>
                <a:blip r:embed="rId5"/>
                <a:stretch>
                  <a:fillRect l="-47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4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AF6216-88A2-B2A2-9332-B2B061F8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967" y="3297806"/>
            <a:ext cx="4786444" cy="30803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2.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구조 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2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DiffLayer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확산 계층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8BBE1F-FFF3-DD29-EF31-0A20981663A1}"/>
              </a:ext>
            </a:extLst>
          </p:cNvPr>
          <p:cNvSpPr txBox="1"/>
          <p:nvPr/>
        </p:nvSpPr>
        <p:spPr>
          <a:xfrm>
            <a:off x="816656" y="1328065"/>
            <a:ext cx="10589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치환 계층을 거쳐 입력으로 들어온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16 byte(=128-bit)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대하여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byte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단위의 행렬 곱을 수행함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50B2BC-93FF-C96E-9F24-9A9E709DD7B1}"/>
                  </a:ext>
                </a:extLst>
              </p:cNvPr>
              <p:cNvSpPr txBox="1"/>
              <p:nvPr/>
            </p:nvSpPr>
            <p:spPr>
              <a:xfrm>
                <a:off x="816656" y="1844250"/>
                <a:ext cx="87152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행렬 곱에는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involution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이진 행렬이 사용됨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50B2BC-93FF-C96E-9F24-9A9E709DD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6" y="1844250"/>
                <a:ext cx="8715230" cy="369332"/>
              </a:xfrm>
              <a:prstGeom prst="rect">
                <a:avLst/>
              </a:prstGeom>
              <a:blipFill>
                <a:blip r:embed="rId4"/>
                <a:stretch>
                  <a:fillRect l="-582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8AE40-8A33-96C0-5A47-99DE7B302196}"/>
                  </a:ext>
                </a:extLst>
              </p:cNvPr>
              <p:cNvSpPr txBox="1"/>
              <p:nvPr/>
            </p:nvSpPr>
            <p:spPr>
              <a:xfrm>
                <a:off x="816656" y="2421383"/>
                <a:ext cx="10963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입력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/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출력이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0~15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0~15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인 확산함수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𝐴</m:t>
                    </m:r>
                    <m:r>
                      <a:rPr lang="en-US" altLang="ko-KR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 : 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𝐺𝐹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8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16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𝐺𝐹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서울남산체 M" panose="02020503020101020101" pitchFamily="18" charset="-127"/>
                                  </a:rPr>
                                  <m:t>8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16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를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이진행렬 곱으로 표현하면 아래와 같음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88AE40-8A33-96C0-5A47-99DE7B30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6" y="2421383"/>
                <a:ext cx="10963424" cy="369332"/>
              </a:xfrm>
              <a:prstGeom prst="rect">
                <a:avLst/>
              </a:prstGeom>
              <a:blipFill>
                <a:blip r:embed="rId5"/>
                <a:stretch>
                  <a:fillRect l="-463" t="-6667" r="-1042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7E0F64-D292-3237-32C7-412D741755DB}"/>
              </a:ext>
            </a:extLst>
          </p:cNvPr>
          <p:cNvGrpSpPr/>
          <p:nvPr/>
        </p:nvGrpSpPr>
        <p:grpSpPr>
          <a:xfrm>
            <a:off x="7036257" y="2717906"/>
            <a:ext cx="3575568" cy="418788"/>
            <a:chOff x="7910293" y="2589522"/>
            <a:chExt cx="3575568" cy="418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D1BC43-9F68-7E78-C5AA-F0C6E2EF31B6}"/>
                    </a:ext>
                  </a:extLst>
                </p:cNvPr>
                <p:cNvSpPr txBox="1"/>
                <p:nvPr/>
              </p:nvSpPr>
              <p:spPr>
                <a:xfrm>
                  <a:off x="7910293" y="2589522"/>
                  <a:ext cx="3575568" cy="3865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algn="ctr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lang="en-US" altLang="ko-KR" sz="14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byte</a:t>
                  </a:r>
                  <a:r>
                    <a:rPr lang="ko-KR" altLang="en-US" sz="14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단위이기 때문에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8</m:t>
                          </m:r>
                        </m:sup>
                      </m:sSup>
                    </m:oMath>
                  </a14:m>
                  <a:r>
                    <a: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임 </a:t>
                  </a: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(1-byte=8-bit)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D1BC43-9F68-7E78-C5AA-F0C6E2EF3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293" y="2589522"/>
                  <a:ext cx="3575568" cy="386581"/>
                </a:xfrm>
                <a:prstGeom prst="rect">
                  <a:avLst/>
                </a:prstGeom>
                <a:blipFill>
                  <a:blip r:embed="rId6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1BDBFF-C540-A014-EA6C-5131517EACFD}"/>
                </a:ext>
              </a:extLst>
            </p:cNvPr>
            <p:cNvSpPr/>
            <p:nvPr/>
          </p:nvSpPr>
          <p:spPr>
            <a:xfrm>
              <a:off x="8002160" y="2638978"/>
              <a:ext cx="3385378" cy="3693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4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2.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구조 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3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 Key 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Expansion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(</a:t>
            </a:r>
            <a:r>
              <a:rPr lang="ko-KR" altLang="en-US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키 확장</a:t>
            </a:r>
            <a:r>
              <a:rPr lang="en-US" altLang="ko-KR" sz="2800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)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8BBE1F-FFF3-DD29-EF31-0A20981663A1}"/>
              </a:ext>
            </a:extLst>
          </p:cNvPr>
          <p:cNvSpPr txBox="1"/>
          <p:nvPr/>
        </p:nvSpPr>
        <p:spPr>
          <a:xfrm>
            <a:off x="854509" y="1163105"/>
            <a:ext cx="314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(1)</a:t>
            </a:r>
            <a:r>
              <a:rPr lang="ko-KR" altLang="en-US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Initialization phase</a:t>
            </a:r>
            <a:endParaRPr lang="ko-Kore-KR" altLang="en-US" sz="2000" b="1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D5A3EB-4718-4058-5E33-184A6F699F67}"/>
                  </a:ext>
                </a:extLst>
              </p:cNvPr>
              <p:cNvSpPr txBox="1"/>
              <p:nvPr/>
            </p:nvSpPr>
            <p:spPr>
              <a:xfrm>
                <a:off x="1296961" y="1632155"/>
                <a:ext cx="8715230" cy="372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4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개의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128-bit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를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생성하는 단계임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D5A3EB-4718-4058-5E33-184A6F69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61" y="1632155"/>
                <a:ext cx="8715230" cy="372474"/>
              </a:xfrm>
              <a:prstGeom prst="rect">
                <a:avLst/>
              </a:prstGeom>
              <a:blipFill>
                <a:blip r:embed="rId3"/>
                <a:stretch>
                  <a:fillRect l="-582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DD9A6-81CB-275B-5773-3C15173A47A6}"/>
                  </a:ext>
                </a:extLst>
              </p:cNvPr>
              <p:cNvSpPr txBox="1"/>
              <p:nvPr/>
            </p:nvSpPr>
            <p:spPr>
              <a:xfrm>
                <a:off x="1299387" y="2073569"/>
                <a:ext cx="98517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이는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암호키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𝑀𝐾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와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256-bit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의 입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/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출력을 가지는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3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라운드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Feistel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암호를 이용하여 생성할 수 있음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DD9A6-81CB-275B-5773-3C15173A4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387" y="2073569"/>
                <a:ext cx="9851791" cy="369332"/>
              </a:xfrm>
              <a:prstGeom prst="rect">
                <a:avLst/>
              </a:prstGeom>
              <a:blipFill>
                <a:blip r:embed="rId4"/>
                <a:stretch>
                  <a:fillRect l="-515"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DBA48-EDA0-D189-C9FB-001F56697C4F}"/>
              </a:ext>
            </a:extLst>
          </p:cNvPr>
          <p:cNvGrpSpPr/>
          <p:nvPr/>
        </p:nvGrpSpPr>
        <p:grpSpPr>
          <a:xfrm>
            <a:off x="1495571" y="2611321"/>
            <a:ext cx="5617764" cy="889556"/>
            <a:chOff x="1429590" y="4558251"/>
            <a:chExt cx="5617764" cy="889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5789C00-9BB0-B684-613E-F9E984CF8423}"/>
                    </a:ext>
                  </a:extLst>
                </p:cNvPr>
                <p:cNvSpPr txBox="1"/>
                <p:nvPr/>
              </p:nvSpPr>
              <p:spPr>
                <a:xfrm>
                  <a:off x="1429590" y="5078475"/>
                  <a:ext cx="21885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𝑀𝐾</m:t>
                      </m:r>
                    </m:oMath>
                  </a14:m>
                  <a:r>
                    <a:rPr lang="ko-KR" altLang="en-US" dirty="0">
                      <a:solidFill>
                        <a:srgbClr val="FF0000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의 상위 </a:t>
                  </a:r>
                  <a:r>
                    <a:rPr lang="en-US" altLang="ko-KR" dirty="0">
                      <a:solidFill>
                        <a:srgbClr val="FF0000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128-bit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5789C00-9BB0-B684-613E-F9E984CF8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590" y="5078475"/>
                  <a:ext cx="218857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373FE6A-1656-7E59-FBED-8B706EBC1F87}"/>
                    </a:ext>
                  </a:extLst>
                </p:cNvPr>
                <p:cNvSpPr txBox="1"/>
                <p:nvPr/>
              </p:nvSpPr>
              <p:spPr>
                <a:xfrm>
                  <a:off x="3464261" y="5078475"/>
                  <a:ext cx="35830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𝑀𝐾</m:t>
                      </m:r>
                      <m:r>
                        <a:rPr lang="en-US" altLang="ko-KR" i="1" dirty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 </m:t>
                      </m:r>
                    </m:oMath>
                  </a14:m>
                  <a:r>
                    <a:rPr lang="ko-KR" altLang="en-US" dirty="0">
                      <a:solidFill>
                        <a:srgbClr val="2E75B6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의 나머지 </a:t>
                  </a:r>
                  <a:r>
                    <a:rPr lang="en-US" altLang="ko-KR" dirty="0">
                      <a:solidFill>
                        <a:srgbClr val="2E75B6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bit + 0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ko-KR" dirty="0">
                      <a:solidFill>
                        <a:srgbClr val="2E75B6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0 (128-bit)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373FE6A-1656-7E59-FBED-8B706EBC1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261" y="5078475"/>
                  <a:ext cx="358309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667" r="-704" b="-2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59B33E3-5114-7E88-86C9-E04C912B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3949" y="4558251"/>
              <a:ext cx="3488025" cy="502463"/>
            </a:xfrm>
            <a:prstGeom prst="rect">
              <a:avLst/>
            </a:prstGeom>
          </p:spPr>
        </p:pic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BA91BE4D-738B-1197-38DE-BFA749B03AA4}"/>
                </a:ext>
              </a:extLst>
            </p:cNvPr>
            <p:cNvCxnSpPr>
              <a:cxnSpLocks/>
            </p:cNvCxnSpPr>
            <p:nvPr/>
          </p:nvCxnSpPr>
          <p:spPr>
            <a:xfrm>
              <a:off x="2809116" y="5041050"/>
              <a:ext cx="61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7AFEA265-66F3-9536-420F-04B177EA30E9}"/>
                </a:ext>
              </a:extLst>
            </p:cNvPr>
            <p:cNvCxnSpPr>
              <a:cxnSpLocks/>
            </p:cNvCxnSpPr>
            <p:nvPr/>
          </p:nvCxnSpPr>
          <p:spPr>
            <a:xfrm>
              <a:off x="3568598" y="5036248"/>
              <a:ext cx="612000" cy="0"/>
            </a:xfrm>
            <a:prstGeom prst="line">
              <a:avLst/>
            </a:prstGeom>
            <a:ln w="1905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5990A5-B2A9-ED62-9D80-29F6748FC041}"/>
              </a:ext>
            </a:extLst>
          </p:cNvPr>
          <p:cNvSpPr/>
          <p:nvPr/>
        </p:nvSpPr>
        <p:spPr>
          <a:xfrm>
            <a:off x="1040823" y="5652647"/>
            <a:ext cx="6527262" cy="99760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77FB8C-D154-E44C-0310-181DA3BE71B6}"/>
              </a:ext>
            </a:extLst>
          </p:cNvPr>
          <p:cNvSpPr/>
          <p:nvPr/>
        </p:nvSpPr>
        <p:spPr>
          <a:xfrm>
            <a:off x="1040823" y="2571123"/>
            <a:ext cx="6527262" cy="956352"/>
          </a:xfrm>
          <a:prstGeom prst="rect">
            <a:avLst/>
          </a:prstGeom>
          <a:noFill/>
          <a:ln w="19050">
            <a:solidFill>
              <a:srgbClr val="999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6BC19C5-5752-D5E9-B935-309F7D493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518" y="4039306"/>
            <a:ext cx="3433348" cy="10442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FE57F94-7B45-FA2C-8306-8A294991D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916" y="4405433"/>
            <a:ext cx="2738215" cy="6262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ADB3D-9E36-60D1-AEC2-D2ED0EFEFB88}"/>
              </a:ext>
            </a:extLst>
          </p:cNvPr>
          <p:cNvSpPr/>
          <p:nvPr/>
        </p:nvSpPr>
        <p:spPr>
          <a:xfrm>
            <a:off x="1040822" y="4001080"/>
            <a:ext cx="6527263" cy="11779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1963F4-1378-9A13-F07E-D12E46A392F5}"/>
              </a:ext>
            </a:extLst>
          </p:cNvPr>
          <p:cNvGrpSpPr/>
          <p:nvPr/>
        </p:nvGrpSpPr>
        <p:grpSpPr>
          <a:xfrm>
            <a:off x="8093027" y="2611321"/>
            <a:ext cx="3408651" cy="4059453"/>
            <a:chOff x="7568085" y="2511841"/>
            <a:chExt cx="3583093" cy="42672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C2DBB3-766C-653C-24C7-FC221B8B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68085" y="2511841"/>
              <a:ext cx="3583093" cy="426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3590A6-CCDC-F3B9-D948-0AF48CF44378}"/>
                </a:ext>
              </a:extLst>
            </p:cNvPr>
            <p:cNvSpPr/>
            <p:nvPr/>
          </p:nvSpPr>
          <p:spPr>
            <a:xfrm>
              <a:off x="8954908" y="2970286"/>
              <a:ext cx="878904" cy="2755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5CA7F9-63CC-A92F-B3CF-0EB23A43E628}"/>
                </a:ext>
              </a:extLst>
            </p:cNvPr>
            <p:cNvSpPr/>
            <p:nvPr/>
          </p:nvSpPr>
          <p:spPr>
            <a:xfrm>
              <a:off x="8954908" y="4044976"/>
              <a:ext cx="878904" cy="2755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C3E915E-DF4E-6903-F395-7FF1EB258301}"/>
                </a:ext>
              </a:extLst>
            </p:cNvPr>
            <p:cNvSpPr/>
            <p:nvPr/>
          </p:nvSpPr>
          <p:spPr>
            <a:xfrm>
              <a:off x="8954908" y="5119666"/>
              <a:ext cx="878904" cy="2755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253795A-05B3-BAD6-2B42-F62E5530373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217" b="21058"/>
          <a:stretch/>
        </p:blipFill>
        <p:spPr>
          <a:xfrm>
            <a:off x="1502735" y="5819124"/>
            <a:ext cx="5764242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8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2.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구조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3) Key Expansion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키 확장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)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8BBE1F-FFF3-DD29-EF31-0A20981663A1}"/>
              </a:ext>
            </a:extLst>
          </p:cNvPr>
          <p:cNvSpPr txBox="1"/>
          <p:nvPr/>
        </p:nvSpPr>
        <p:spPr>
          <a:xfrm>
            <a:off x="854508" y="1163105"/>
            <a:ext cx="4631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(2)</a:t>
            </a:r>
            <a:r>
              <a:rPr lang="ko-KR" altLang="en-US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Generation Round Key phase</a:t>
            </a:r>
            <a:endParaRPr lang="ko-Kore-KR" altLang="en-US" sz="2000" b="1" dirty="0">
              <a:latin typeface="SeoulNamsan B" panose="02020603020101020101" pitchFamily="18" charset="-127"/>
              <a:ea typeface="SeoulNamsan B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D5A3EB-4718-4058-5E33-184A6F699F67}"/>
                  </a:ext>
                </a:extLst>
              </p:cNvPr>
              <p:cNvSpPr txBox="1"/>
              <p:nvPr/>
            </p:nvSpPr>
            <p:spPr>
              <a:xfrm>
                <a:off x="1296960" y="1632155"/>
                <a:ext cx="10581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앞서 생성한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4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개의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128-bit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ore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를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조합하여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128-bit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암호화 라운드 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𝑒𝑘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를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생성하는 단계임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D5A3EB-4718-4058-5E33-184A6F69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60" y="1632155"/>
                <a:ext cx="10581095" cy="369332"/>
              </a:xfrm>
              <a:prstGeom prst="rect">
                <a:avLst/>
              </a:prstGeom>
              <a:blipFill>
                <a:blip r:embed="rId3"/>
                <a:stretch>
                  <a:fillRect l="-480" t="-6667" r="-24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DD9A6-81CB-275B-5773-3C15173A47A6}"/>
                  </a:ext>
                </a:extLst>
              </p:cNvPr>
              <p:cNvSpPr txBox="1"/>
              <p:nvPr/>
            </p:nvSpPr>
            <p:spPr>
              <a:xfrm>
                <a:off x="1299387" y="2073569"/>
                <a:ext cx="98517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XOR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연산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과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Rotation shift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연산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⋘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이 사용됨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4DD9A6-81CB-275B-5773-3C15173A4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387" y="2073569"/>
                <a:ext cx="9851791" cy="369332"/>
              </a:xfrm>
              <a:prstGeom prst="rect">
                <a:avLst/>
              </a:prstGeom>
              <a:blipFill>
                <a:blip r:embed="rId4"/>
                <a:stretch>
                  <a:fillRect l="-515"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F8196D6-002B-54B0-AB29-17BAE03C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496" y="3246503"/>
            <a:ext cx="5251546" cy="301573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BF1A3A-40EC-1AC7-37A4-961D92A6D8C5}"/>
                  </a:ext>
                </a:extLst>
              </p:cNvPr>
              <p:cNvSpPr txBox="1"/>
              <p:nvPr/>
            </p:nvSpPr>
            <p:spPr>
              <a:xfrm>
                <a:off x="1296960" y="2514983"/>
                <a:ext cx="10581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복호화 라운드 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𝑑𝑘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ore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는 암호화 라운드 키로부터 유도됨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BF1A3A-40EC-1AC7-37A4-961D92A6D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960" y="2514983"/>
                <a:ext cx="10581095" cy="369332"/>
              </a:xfrm>
              <a:prstGeom prst="rect">
                <a:avLst/>
              </a:prstGeom>
              <a:blipFill>
                <a:blip r:embed="rId6"/>
                <a:stretch>
                  <a:fillRect l="-480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3F0CFE-F031-05E2-F895-ECC04120FE1B}"/>
                  </a:ext>
                </a:extLst>
              </p:cNvPr>
              <p:cNvSpPr txBox="1"/>
              <p:nvPr/>
            </p:nvSpPr>
            <p:spPr>
              <a:xfrm>
                <a:off x="7287328" y="4399275"/>
                <a:ext cx="4181856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𝑑𝑘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sSub>
                              <m:sSubPr>
                                <m:ctrlP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ore-KR" i="1">
                                    <a:latin typeface="Cambria Math" panose="02040503050406030204" pitchFamily="18" charset="0"/>
                                  </a:rPr>
                                  <m:t>𝑒𝑘</m:t>
                                </m:r>
                              </m:e>
                              <m: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+2−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ore-KR" b="0" i="1" smtClean="0">
                                <a:latin typeface="Cambria Math" panose="02040503050406030204" pitchFamily="18" charset="0"/>
                              </a:rPr>
                              <m:t>.       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𝑒𝑘</m:t>
                                    </m:r>
                                  </m:e>
                                  <m:sub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+2−</m:t>
                                    </m:r>
                                    <m:r>
                                      <a:rPr lang="en-US" altLang="ko-Kore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ko-Kore-KR" alt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3F0CFE-F031-05E2-F895-ECC04120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28" y="4399275"/>
                <a:ext cx="4181856" cy="710194"/>
              </a:xfrm>
              <a:prstGeom prst="rect">
                <a:avLst/>
              </a:prstGeom>
              <a:blipFill>
                <a:blip r:embed="rId7"/>
                <a:stretch>
                  <a:fillRect l="-10574" t="-191228" b="-2771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47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3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.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ARIA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  <a:hlinkClick r:id="rId3"/>
              </a:rPr>
              <a:t>소스코드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oulNamsan M" panose="02020603020101020101" pitchFamily="18" charset="-127"/>
                <a:ea typeface="SeoulNamsan M" panose="02020603020101020101" pitchFamily="18" charset="-127"/>
                <a:cs typeface="+mj-cs"/>
              </a:rPr>
              <a:t>0) </a:t>
            </a:r>
            <a:r>
              <a:rPr lang="en-US" altLang="ko-KR" sz="2800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Pseudo Code(</a:t>
            </a:r>
            <a:r>
              <a:rPr lang="ko-KR" altLang="en-US" sz="2800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의사코드</a:t>
            </a:r>
            <a:r>
              <a:rPr lang="en-US" altLang="ko-KR" sz="2800" dirty="0">
                <a:solidFill>
                  <a:prstClr val="black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)</a:t>
            </a:r>
            <a:endParaRPr lang="ko-KR" altLang="en-US" dirty="0"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C72446-E144-E05E-4A12-28A40BBB4B11}"/>
              </a:ext>
            </a:extLst>
          </p:cNvPr>
          <p:cNvGrpSpPr/>
          <p:nvPr/>
        </p:nvGrpSpPr>
        <p:grpSpPr>
          <a:xfrm>
            <a:off x="2209800" y="1438475"/>
            <a:ext cx="7772400" cy="4789070"/>
            <a:chOff x="2301240" y="1284471"/>
            <a:chExt cx="7772400" cy="47890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17282C0-5EA4-7E64-7C3F-BDAC2EFF8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24"/>
            <a:stretch/>
          </p:blipFill>
          <p:spPr>
            <a:xfrm>
              <a:off x="2301240" y="1284471"/>
              <a:ext cx="7772400" cy="478907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F9AFDE4-C11E-4144-5064-5D04E435CDCC}"/>
                </a:ext>
              </a:extLst>
            </p:cNvPr>
            <p:cNvSpPr/>
            <p:nvPr/>
          </p:nvSpPr>
          <p:spPr>
            <a:xfrm>
              <a:off x="2779257" y="2866472"/>
              <a:ext cx="3100335" cy="2699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B1C1AA-8D9C-3E23-6B15-52A7C78E50A5}"/>
                </a:ext>
              </a:extLst>
            </p:cNvPr>
            <p:cNvSpPr txBox="1"/>
            <p:nvPr/>
          </p:nvSpPr>
          <p:spPr>
            <a:xfrm>
              <a:off x="5573046" y="2866472"/>
              <a:ext cx="2188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C00000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Key expansion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482D71-62BC-A1ED-AA22-0A25A75AA5EE}"/>
                </a:ext>
              </a:extLst>
            </p:cNvPr>
            <p:cNvSpPr/>
            <p:nvPr/>
          </p:nvSpPr>
          <p:spPr>
            <a:xfrm>
              <a:off x="2779257" y="3315992"/>
              <a:ext cx="4982363" cy="1162701"/>
            </a:xfrm>
            <a:prstGeom prst="rect">
              <a:avLst/>
            </a:prstGeom>
            <a:solidFill>
              <a:srgbClr val="2E75B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3A2571-F307-C4B2-3EEA-3D875BDB807D}"/>
                    </a:ext>
                  </a:extLst>
                </p:cNvPr>
                <p:cNvSpPr txBox="1"/>
                <p:nvPr/>
              </p:nvSpPr>
              <p:spPr>
                <a:xfrm>
                  <a:off x="7761620" y="4043051"/>
                  <a:ext cx="2188574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rgbClr val="2E75B6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Round Function</a:t>
                  </a:r>
                </a:p>
                <a:p>
                  <a:pPr algn="ctr"/>
                  <a:r>
                    <a:rPr lang="en-US" altLang="ko-KR" sz="1600" dirty="0">
                      <a:solidFill>
                        <a:srgbClr val="2E75B6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(1 ~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𝑟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  <a:ea typeface="서울남산체 M" panose="02020503020101020101" pitchFamily="18" charset="-127"/>
                        </a:rPr>
                        <m:t>−1</m:t>
                      </m:r>
                    </m:oMath>
                  </a14:m>
                  <a:r>
                    <a:rPr lang="en-US" altLang="ko-KR" sz="1600" dirty="0">
                      <a:solidFill>
                        <a:srgbClr val="2E75B6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3A2571-F307-C4B2-3EEA-3D875BDB80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620" y="4043051"/>
                  <a:ext cx="2188574" cy="584775"/>
                </a:xfrm>
                <a:prstGeom prst="rect">
                  <a:avLst/>
                </a:prstGeom>
                <a:blipFill>
                  <a:blip r:embed="rId5"/>
                  <a:stretch>
                    <a:fillRect t="-2128"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BEF9F2-B267-A0E9-D556-35726461BEF0}"/>
                </a:ext>
              </a:extLst>
            </p:cNvPr>
            <p:cNvSpPr/>
            <p:nvPr/>
          </p:nvSpPr>
          <p:spPr>
            <a:xfrm>
              <a:off x="2779257" y="4624401"/>
              <a:ext cx="4982363" cy="58135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0565A-117F-A4A5-200D-D4B9F748E8C8}"/>
                </a:ext>
              </a:extLst>
            </p:cNvPr>
            <p:cNvSpPr txBox="1"/>
            <p:nvPr/>
          </p:nvSpPr>
          <p:spPr>
            <a:xfrm>
              <a:off x="7761620" y="4787027"/>
              <a:ext cx="2188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B050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Final Round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084730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867</Words>
  <Application>Microsoft Office PowerPoint</Application>
  <PresentationFormat>와이드스크린</PresentationFormat>
  <Paragraphs>129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SeoulNamsan B</vt:lpstr>
      <vt:lpstr>SeoulNamsan L</vt:lpstr>
      <vt:lpstr>SeoulNamsan M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Cambria Math</vt:lpstr>
      <vt:lpstr>제목 테마</vt:lpstr>
      <vt:lpstr>CryptoCraft 테마</vt:lpstr>
      <vt:lpstr>ARIA</vt:lpstr>
      <vt:lpstr>1. ARIA 개요</vt:lpstr>
      <vt:lpstr>2. ARIA 구조 0) overall</vt:lpstr>
      <vt:lpstr>2. ARIA 구조 1) SubstLayer (치환 계층)</vt:lpstr>
      <vt:lpstr>2. ARIA 구조 1) SubstLayer (치환 계층)</vt:lpstr>
      <vt:lpstr>2. ARIA 구조 2) DiffLayer (확산 계층)</vt:lpstr>
      <vt:lpstr>2. ARIA 구조 3) Key Expansion (키 확장)</vt:lpstr>
      <vt:lpstr>2. ARIA 구조 3) Key Expansion (키 확장)</vt:lpstr>
      <vt:lpstr>3. ARIA 소스코드 0) Pseudo Code(의사코드)</vt:lpstr>
      <vt:lpstr>3. ARIA 소스코드 1) EncKeySetup(): Key Expansion</vt:lpstr>
      <vt:lpstr>3. ARIA 소스코드 1) EncKeySetup(): Key Expansion</vt:lpstr>
      <vt:lpstr>3. ARIA 소스코드 2) Crypt(): Round Function</vt:lpstr>
      <vt:lpstr>3. ARIA 코드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137</cp:revision>
  <dcterms:created xsi:type="dcterms:W3CDTF">2019-03-05T04:29:07Z</dcterms:created>
  <dcterms:modified xsi:type="dcterms:W3CDTF">2023-01-08T20:45:24Z</dcterms:modified>
</cp:coreProperties>
</file>