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5" r:id="rId15"/>
    <p:sldId id="29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2021. 5. 2.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b="1" dirty="0">
                <a:latin typeface="HangeulNuri" panose="020B0303000000000000" pitchFamily="34" charset="-127"/>
                <a:ea typeface="HangeulNuri" panose="020B0303000000000000" pitchFamily="34" charset="-127"/>
              </a:rPr>
              <a:t>AVX2 </a:t>
            </a:r>
            <a:r>
              <a:rPr lang="ko-KR" altLang="en-US" sz="4400" b="1" dirty="0">
                <a:latin typeface="HangeulNuri" panose="020B0303000000000000" pitchFamily="34" charset="-127"/>
                <a:ea typeface="HangeulNuri" panose="020B0303000000000000" pitchFamily="34" charset="-127"/>
              </a:rPr>
              <a:t>구현 연습</a:t>
            </a:r>
            <a:br>
              <a:rPr lang="en-US" altLang="ko-KR" sz="4400" b="1" dirty="0">
                <a:latin typeface="HangeulNuri" panose="020B0303000000000000" pitchFamily="34" charset="-127"/>
                <a:ea typeface="HangeulNuri" panose="020B0303000000000000" pitchFamily="34" charset="-127"/>
              </a:rPr>
            </a:br>
            <a:r>
              <a:rPr lang="en-US" altLang="ko-KR" sz="4400" b="1" dirty="0">
                <a:latin typeface="HangeulNuri" panose="020B0303000000000000" pitchFamily="34" charset="-127"/>
                <a:ea typeface="HangeulNuri" panose="020B0303000000000000" pitchFamily="34" charset="-127"/>
              </a:rPr>
              <a:t>: Feistel + PIPO</a:t>
            </a:r>
            <a:endParaRPr lang="ko-KR" altLang="en-US" sz="4400" b="1" dirty="0">
              <a:latin typeface="HangeulNuri" panose="020B0303000000000000" pitchFamily="34" charset="-127"/>
              <a:ea typeface="HangeulNuri" panose="020B0303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https://</a:t>
            </a:r>
            <a:r>
              <a:rPr lang="en-US" altLang="ko-KR" dirty="0" err="1"/>
              <a:t>youtu.be</a:t>
            </a:r>
            <a:r>
              <a:rPr lang="en-US" altLang="ko-KR"/>
              <a:t>/BNH748U8bYg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A1844-5DD4-6147-854F-7DF0A58D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ym typeface="Wingdings" pitchFamily="2" charset="2"/>
              </a:rPr>
              <a:t>RoundF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(S-layer from PIPO)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A84B9-7DA1-E143-87B1-9E74F8A0E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round</a:t>
            </a:r>
            <a:r>
              <a:rPr kumimoji="1" lang="ko-KR" altLang="en-US" sz="2000" dirty="0"/>
              <a:t>에 따라 </a:t>
            </a:r>
            <a:r>
              <a:rPr kumimoji="1" lang="en-US" altLang="ko-KR" sz="2000" dirty="0"/>
              <a:t>L,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 </a:t>
            </a:r>
            <a:r>
              <a:rPr kumimoji="1" lang="ko-KR" altLang="en-US" sz="2000" dirty="0"/>
              <a:t>중 뭐 쓸지 고름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dirty="0"/>
              <a:t>홀수 라운드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 </a:t>
            </a:r>
            <a:r>
              <a:rPr kumimoji="1" lang="ko-KR" altLang="en-US" sz="2000" dirty="0"/>
              <a:t>짝수 라운드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 </a:t>
            </a:r>
            <a:r>
              <a:rPr kumimoji="1" lang="ko-KR" altLang="en-US" sz="2000" dirty="0"/>
              <a:t>입력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홀수 </a:t>
            </a:r>
            <a:r>
              <a:rPr kumimoji="1" lang="ko-KR" altLang="en-US" sz="2000" dirty="0" err="1"/>
              <a:t>라운드면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 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 R</a:t>
            </a:r>
            <a:r>
              <a:rPr kumimoji="1" lang="ko-KR" altLang="en-US" sz="2000" dirty="0">
                <a:sym typeface="Wingdings" pitchFamily="2" charset="2"/>
              </a:rPr>
              <a:t>은 </a:t>
            </a:r>
            <a:r>
              <a:rPr kumimoji="1" lang="en-US" altLang="ko-KR" sz="2000" dirty="0">
                <a:sym typeface="Wingdings" pitchFamily="2" charset="2"/>
              </a:rPr>
              <a:t>LR256[8~15]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256*8 bit </a:t>
            </a:r>
            <a:r>
              <a:rPr kumimoji="1" lang="ko-KR" altLang="en-US" sz="2000" dirty="0">
                <a:sym typeface="Wingdings" pitchFamily="2" charset="2"/>
              </a:rPr>
              <a:t>건너뛴 지점에서부터 시작</a:t>
            </a:r>
            <a:endParaRPr kumimoji="1" lang="en-US" altLang="ko-KR" sz="20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ym typeface="Wingdings" pitchFamily="2" charset="2"/>
              </a:rPr>
              <a:t>각 </a:t>
            </a:r>
            <a:r>
              <a:rPr kumimoji="1" lang="ko-KR" altLang="en-US" sz="2000" dirty="0" err="1">
                <a:sym typeface="Wingdings" pitchFamily="2" charset="2"/>
              </a:rPr>
              <a:t>평문의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L or R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(64bit)</a:t>
            </a:r>
            <a:r>
              <a:rPr kumimoji="1" lang="ko-KR" altLang="en-US" sz="2000" dirty="0">
                <a:sym typeface="Wingdings" pitchFamily="2" charset="2"/>
              </a:rPr>
              <a:t>들에서 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ko-KR" altLang="en-US" sz="2000" dirty="0">
                <a:sym typeface="Wingdings" pitchFamily="2" charset="2"/>
              </a:rPr>
              <a:t>동일 </a:t>
            </a:r>
            <a:r>
              <a:rPr kumimoji="1" lang="en-US" altLang="ko-KR" sz="2000" dirty="0">
                <a:sym typeface="Wingdings" pitchFamily="2" charset="2"/>
              </a:rPr>
              <a:t>byte</a:t>
            </a:r>
            <a:r>
              <a:rPr kumimoji="1" lang="ko-KR" altLang="en-US" sz="2000" dirty="0" err="1">
                <a:sym typeface="Wingdings" pitchFamily="2" charset="2"/>
              </a:rPr>
              <a:t>들끼리만</a:t>
            </a:r>
            <a:r>
              <a:rPr kumimoji="1" lang="ko-KR" altLang="en-US" sz="2000" dirty="0">
                <a:sym typeface="Wingdings" pitchFamily="2" charset="2"/>
              </a:rPr>
              <a:t> 모아서 </a:t>
            </a:r>
            <a:r>
              <a:rPr kumimoji="1" lang="en-US" altLang="ko-KR" sz="2000" dirty="0">
                <a:sym typeface="Wingdings" pitchFamily="2" charset="2"/>
              </a:rPr>
              <a:t>T256[n]</a:t>
            </a:r>
            <a:r>
              <a:rPr kumimoji="1" lang="ko-KR" altLang="en-US" sz="2000" dirty="0">
                <a:sym typeface="Wingdings" pitchFamily="2" charset="2"/>
              </a:rPr>
              <a:t>에 </a:t>
            </a:r>
            <a:r>
              <a:rPr kumimoji="1" lang="en-US" altLang="ko-KR" sz="2000" dirty="0">
                <a:sym typeface="Wingdings" pitchFamily="2" charset="2"/>
              </a:rPr>
              <a:t>set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 dirty="0">
                <a:sym typeface="Wingdings" pitchFamily="2" charset="2"/>
              </a:rPr>
              <a:t>S-layer</a:t>
            </a:r>
            <a:r>
              <a:rPr kumimoji="1" lang="ko-KR" altLang="en-US" sz="2000" dirty="0">
                <a:sym typeface="Wingdings" pitchFamily="2" charset="2"/>
              </a:rPr>
              <a:t>는 동일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82BD0-BD6A-DB4F-BA36-C8F3164D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60" y="1214033"/>
            <a:ext cx="2413000" cy="46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E4E398-F163-E241-A332-D3FA6F170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87"/>
          <a:stretch/>
        </p:blipFill>
        <p:spPr>
          <a:xfrm>
            <a:off x="762000" y="5343525"/>
            <a:ext cx="10668000" cy="951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AD5E8-14CB-C040-A91B-7BE29C1F0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5" r="5163" b="26250"/>
          <a:stretch/>
        </p:blipFill>
        <p:spPr>
          <a:xfrm>
            <a:off x="6430660" y="1873250"/>
            <a:ext cx="4097126" cy="32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B62E-1B77-9A45-88F5-A666AD8D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RoundF</a:t>
            </a:r>
            <a:r>
              <a:rPr kumimoji="1" lang="ko-KR" altLang="en-US" dirty="0"/>
              <a:t> 결과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72F3F-A99C-B443-88A3-88599659F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27"/>
          <a:stretch/>
        </p:blipFill>
        <p:spPr>
          <a:xfrm>
            <a:off x="3241727" y="3835400"/>
            <a:ext cx="8538353" cy="162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884A8D-32BF-034C-961A-EC98CDB3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073150"/>
            <a:ext cx="85217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BAC07-390B-1648-BD2C-09551D32ADE4}"/>
              </a:ext>
            </a:extLst>
          </p:cNvPr>
          <p:cNvSpPr txBox="1"/>
          <p:nvPr/>
        </p:nvSpPr>
        <p:spPr>
          <a:xfrm>
            <a:off x="9067800" y="1716673"/>
            <a:ext cx="361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PIPO</a:t>
            </a:r>
            <a:r>
              <a:rPr kumimoji="1" lang="ko-KR" altLang="en-US" sz="1600" dirty="0"/>
              <a:t> 첫번째 </a:t>
            </a:r>
            <a:r>
              <a:rPr kumimoji="1" lang="en-US" altLang="ko-KR" sz="1600" dirty="0"/>
              <a:t>S-layer </a:t>
            </a:r>
            <a:r>
              <a:rPr kumimoji="1" lang="ko-KR" altLang="en-US" sz="1600" dirty="0"/>
              <a:t>결과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CB72A-6B15-D14C-AA4F-E249B31584BE}"/>
              </a:ext>
            </a:extLst>
          </p:cNvPr>
          <p:cNvSpPr txBox="1"/>
          <p:nvPr/>
        </p:nvSpPr>
        <p:spPr>
          <a:xfrm>
            <a:off x="258762" y="4478923"/>
            <a:ext cx="361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round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S-layer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RoundF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결과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801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EB75705-5EE9-464C-85DD-71A814DF22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>
                    <a:sym typeface="Wingdings" pitchFamily="2" charset="2"/>
                  </a:rPr>
                  <a:t>L or R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⊕ </m:t>
                    </m:r>
                  </m:oMath>
                </a14:m>
                <a:r>
                  <a:rPr kumimoji="1" lang="en-US" altLang="ko-KR" dirty="0" err="1">
                    <a:sym typeface="Wingdings" pitchFamily="2" charset="2"/>
                  </a:rPr>
                  <a:t>RoundF</a:t>
                </a:r>
                <a:r>
                  <a:rPr kumimoji="1" lang="en-US" altLang="ko-KR" dirty="0">
                    <a:sym typeface="Wingdings" pitchFamily="2" charset="2"/>
                  </a:rPr>
                  <a:t>(R or L)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EB75705-5EE9-464C-85DD-71A814DF2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D50B9-DD63-C941-95B5-2825C77E2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round</a:t>
            </a:r>
            <a:r>
              <a:rPr kumimoji="1" lang="ko-Kore-KR" altLang="en-US" sz="2000" dirty="0"/>
              <a:t>에</a:t>
            </a:r>
            <a:r>
              <a:rPr kumimoji="1" lang="ko-KR" altLang="en-US" sz="2000" dirty="0"/>
              <a:t> 따라 </a:t>
            </a:r>
            <a:r>
              <a:rPr kumimoji="1" lang="en-US" altLang="ko-KR" sz="2000" dirty="0"/>
              <a:t>L, R </a:t>
            </a:r>
            <a:r>
              <a:rPr kumimoji="1" lang="ko-KR" altLang="en-US" sz="2000" dirty="0"/>
              <a:t>결정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홀수 </a:t>
            </a:r>
            <a:r>
              <a:rPr kumimoji="1" lang="ko-KR" altLang="en-US" sz="2000" dirty="0" err="1">
                <a:sym typeface="Wingdings" pitchFamily="2" charset="2"/>
              </a:rPr>
              <a:t>라운드면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LR256</a:t>
            </a:r>
            <a:r>
              <a:rPr kumimoji="1" lang="ko-KR" altLang="en-US" sz="2000" dirty="0">
                <a:sym typeface="Wingdings" pitchFamily="2" charset="2"/>
              </a:rPr>
              <a:t>이 </a:t>
            </a:r>
            <a:r>
              <a:rPr kumimoji="1" lang="en-US" altLang="ko-KR" sz="2000" dirty="0">
                <a:sym typeface="Wingdings" pitchFamily="2" charset="2"/>
              </a:rPr>
              <a:t>L, </a:t>
            </a:r>
            <a:r>
              <a:rPr kumimoji="1" lang="ko-KR" altLang="en-US" sz="2000" dirty="0">
                <a:sym typeface="Wingdings" pitchFamily="2" charset="2"/>
              </a:rPr>
              <a:t>짝수 </a:t>
            </a:r>
            <a:r>
              <a:rPr kumimoji="1" lang="ko-KR" altLang="en-US" sz="2000" dirty="0" err="1">
                <a:sym typeface="Wingdings" pitchFamily="2" charset="2"/>
              </a:rPr>
              <a:t>라운드면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LR256</a:t>
            </a:r>
            <a:r>
              <a:rPr kumimoji="1" lang="ko-KR" altLang="en-US" sz="2000" dirty="0">
                <a:sym typeface="Wingdings" pitchFamily="2" charset="2"/>
              </a:rPr>
              <a:t>이 </a:t>
            </a:r>
            <a:r>
              <a:rPr kumimoji="1" lang="en-US" altLang="ko-KR" sz="2000" dirty="0">
                <a:sym typeface="Wingdings" pitchFamily="2" charset="2"/>
              </a:rPr>
              <a:t>R</a:t>
            </a:r>
            <a:r>
              <a:rPr kumimoji="1" lang="ko-KR" altLang="en-US" sz="2000" dirty="0">
                <a:sym typeface="Wingdings" pitchFamily="2" charset="2"/>
              </a:rPr>
              <a:t> 되도록</a:t>
            </a:r>
            <a:endParaRPr kumimoji="1" lang="en-US" altLang="ko-KR" sz="20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000" dirty="0">
                <a:sym typeface="Wingdings" pitchFamily="2" charset="2"/>
              </a:rPr>
              <a:t>T256</a:t>
            </a:r>
            <a:r>
              <a:rPr kumimoji="1" lang="ko-KR" altLang="en-US" sz="2000" dirty="0">
                <a:sym typeface="Wingdings" pitchFamily="2" charset="2"/>
              </a:rPr>
              <a:t>은 </a:t>
            </a:r>
            <a:r>
              <a:rPr kumimoji="1" lang="en-US" altLang="ko-KR" sz="2000" dirty="0" err="1">
                <a:sym typeface="Wingdings" pitchFamily="2" charset="2"/>
              </a:rPr>
              <a:t>RoundF</a:t>
            </a:r>
            <a:r>
              <a:rPr kumimoji="1" lang="en-US" altLang="ko-KR" sz="2000" dirty="0">
                <a:sym typeface="Wingdings" pitchFamily="2" charset="2"/>
              </a:rPr>
              <a:t>(R or L)</a:t>
            </a:r>
            <a:r>
              <a:rPr kumimoji="1" lang="ko-KR" altLang="en-US" sz="2000" dirty="0">
                <a:sym typeface="Wingdings" pitchFamily="2" charset="2"/>
              </a:rPr>
              <a:t>의 결과값 저장되어 있음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XOR</a:t>
            </a:r>
            <a:r>
              <a:rPr kumimoji="1" lang="ko-KR" altLang="en-US" sz="2000" dirty="0">
                <a:sym typeface="Wingdings" pitchFamily="2" charset="2"/>
              </a:rPr>
              <a:t> 한 후 갱신</a:t>
            </a: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E5871-D336-AA4E-B336-D80101B2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567111"/>
            <a:ext cx="4166138" cy="1971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9F5F30-1A3C-1145-90E2-FCD9BB6E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80" y="3844559"/>
            <a:ext cx="7391400" cy="1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E451C-E5E2-0341-8F7A-FD276ACC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ym typeface="Wingdings" pitchFamily="2" charset="2"/>
              </a:rPr>
              <a:t>SWAP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D7C92-B879-8E43-B8FC-96CF206A7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round</a:t>
            </a:r>
            <a:r>
              <a:rPr kumimoji="1" lang="ko-KR" altLang="en-US" sz="2000" dirty="0"/>
              <a:t>에 따라 연산에 사용되지 않은 쪽 먼저 바꾸고 </a:t>
            </a:r>
            <a:r>
              <a:rPr kumimoji="1" lang="en-US" altLang="ko-KR" sz="2000" dirty="0" err="1"/>
              <a:t>roundF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후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한 결과도 반대쪽으로</a:t>
            </a:r>
            <a:br>
              <a:rPr kumimoji="1" lang="en-US" altLang="ko-KR" sz="2000" dirty="0"/>
            </a:b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BB5F9-F1B7-A64B-AB8B-954A427D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31" y="2145519"/>
            <a:ext cx="5188463" cy="33488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3E55E4-5ACA-D242-B7A9-DE7CF796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" y="2490006"/>
            <a:ext cx="6664325" cy="26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3A9A-9143-7D4A-AE83-D0ED17FE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CAA3F-A95B-AE4A-9AFF-6BFEB353D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swap</a:t>
            </a:r>
            <a:r>
              <a:rPr kumimoji="1" lang="ko-KR" altLang="en-US" dirty="0"/>
              <a:t> 안 하고 </a:t>
            </a:r>
            <a:r>
              <a:rPr kumimoji="1" lang="en-US" altLang="ko-KR" dirty="0"/>
              <a:t>L,R</a:t>
            </a:r>
            <a:r>
              <a:rPr kumimoji="1" lang="ko-KR" altLang="en-US" dirty="0"/>
              <a:t> 반대로 넣을 수 있는지</a:t>
            </a:r>
            <a:r>
              <a:rPr kumimoji="1" lang="en-US" altLang="ko-KR" dirty="0"/>
              <a:t>..</a:t>
            </a:r>
          </a:p>
          <a:p>
            <a:r>
              <a:rPr kumimoji="1" lang="en-US" altLang="ko-Kore-KR" dirty="0"/>
              <a:t>ff1</a:t>
            </a:r>
            <a:r>
              <a:rPr kumimoji="1" lang="ko-KR" altLang="en-US" dirty="0"/>
              <a:t>에 적용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3325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BE7826-F46B-9E4F-847C-493B093D586C}"/>
              </a:ext>
            </a:extLst>
          </p:cNvPr>
          <p:cNvSpPr/>
          <p:nvPr/>
        </p:nvSpPr>
        <p:spPr>
          <a:xfrm>
            <a:off x="3714750" y="4846134"/>
            <a:ext cx="7562850" cy="1002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/>
              <a:t>FF1</a:t>
            </a:r>
            <a:r>
              <a:rPr kumimoji="1" lang="ko-KR" altLang="en-US" sz="1800" dirty="0"/>
              <a:t>에 병렬 구현된 </a:t>
            </a:r>
            <a:r>
              <a:rPr kumimoji="1" lang="en-US" altLang="ko-KR" sz="1800" dirty="0"/>
              <a:t>AVX-PIPO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적용하기 위해 </a:t>
            </a:r>
            <a:r>
              <a:rPr kumimoji="1" lang="en-US" altLang="ko-KR" sz="1800" dirty="0"/>
              <a:t>FF1 </a:t>
            </a:r>
            <a:r>
              <a:rPr kumimoji="1" lang="ko-KR" altLang="en-US" sz="1800" dirty="0"/>
              <a:t>병렬 구현 필요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ore-KR" sz="1800" dirty="0"/>
              <a:t>Format Preserving Encryption</a:t>
            </a:r>
            <a:r>
              <a:rPr kumimoji="1" lang="ko-KR" altLang="en-US" sz="1800" dirty="0"/>
              <a:t>은 </a:t>
            </a:r>
            <a:r>
              <a:rPr kumimoji="1" lang="en-US" altLang="ko-KR" sz="1800" dirty="0"/>
              <a:t>Feistel</a:t>
            </a:r>
            <a:r>
              <a:rPr kumimoji="1" lang="ko-KR" altLang="en-US" sz="1800" dirty="0"/>
              <a:t> 구조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FF1</a:t>
            </a:r>
            <a:r>
              <a:rPr kumimoji="1" lang="ko-KR" altLang="en-US" sz="1800" dirty="0"/>
              <a:t>을 처음부터 병렬 구현하기 어려워서</a:t>
            </a:r>
            <a:r>
              <a:rPr kumimoji="1" lang="en-US" altLang="ko-KR" sz="1800" dirty="0"/>
              <a:t>..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Feistel</a:t>
            </a:r>
            <a:r>
              <a:rPr kumimoji="1" lang="ko-KR" altLang="en-US" sz="1800" dirty="0"/>
              <a:t> 구조 아무거나 만들어 보았습니다</a:t>
            </a:r>
            <a:r>
              <a:rPr kumimoji="1" lang="en-US" altLang="ko-KR" sz="1800" dirty="0"/>
              <a:t>..</a:t>
            </a:r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13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DE0B8-436A-D34C-87A1-041BAF0E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46F50-9CFE-DD40-B679-CEB52927B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AVX2-PIPO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64bit plaintext 32</a:t>
            </a:r>
            <a:r>
              <a:rPr kumimoji="1" lang="ko-KR" altLang="en-US" sz="2000" dirty="0"/>
              <a:t>개 처리 가능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128bit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plaintext (L+R)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설정</a:t>
            </a:r>
            <a:r>
              <a:rPr kumimoji="1" lang="en-US" altLang="ko-KR" sz="2000" dirty="0"/>
              <a:t> (32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)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en-US" altLang="ko-KR" sz="2000" dirty="0"/>
              <a:t> L or R</a:t>
            </a:r>
            <a:r>
              <a:rPr kumimoji="1" lang="ko-KR" altLang="en-US" sz="2000" dirty="0"/>
              <a:t>이 </a:t>
            </a:r>
            <a:r>
              <a:rPr kumimoji="1" lang="en-US" altLang="ko-KR" sz="2000" dirty="0"/>
              <a:t>64bit plaintext</a:t>
            </a:r>
            <a:r>
              <a:rPr kumimoji="1" lang="ko-KR" altLang="en-US" sz="2000" dirty="0"/>
              <a:t> 형태로 </a:t>
            </a:r>
            <a:r>
              <a:rPr kumimoji="1" lang="en-US" altLang="ko-KR" sz="2000" dirty="0"/>
              <a:t>PIPO</a:t>
            </a:r>
            <a:r>
              <a:rPr kumimoji="1" lang="ko-KR" altLang="en-US" sz="2000" dirty="0"/>
              <a:t>에 입력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2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round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홀수 </a:t>
            </a:r>
            <a:r>
              <a:rPr kumimoji="1" lang="en-US" altLang="ko-KR" sz="2000" dirty="0"/>
              <a:t>round</a:t>
            </a:r>
            <a:r>
              <a:rPr kumimoji="1" lang="ko-KR" altLang="en-US" sz="2000" dirty="0"/>
              <a:t>는 </a:t>
            </a:r>
            <a:r>
              <a:rPr kumimoji="1" lang="en-US" altLang="ko-KR" sz="2000" dirty="0" err="1"/>
              <a:t>RoundF</a:t>
            </a:r>
            <a:r>
              <a:rPr kumimoji="1" lang="en-US" altLang="ko-KR" sz="2000" dirty="0"/>
              <a:t>(R) </a:t>
            </a:r>
            <a:br>
              <a:rPr kumimoji="1" lang="en-US" altLang="ko-KR" sz="2000" dirty="0"/>
            </a:br>
            <a:r>
              <a:rPr kumimoji="1" lang="ko-KR" altLang="en-US" sz="2000" dirty="0"/>
              <a:t>짝수 </a:t>
            </a:r>
            <a:r>
              <a:rPr kumimoji="1" lang="en-US" altLang="ko-KR" sz="2000" dirty="0"/>
              <a:t>round</a:t>
            </a:r>
            <a:r>
              <a:rPr kumimoji="1" lang="ko-KR" altLang="en-US" sz="2000" dirty="0"/>
              <a:t>는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RoundF</a:t>
            </a:r>
            <a:r>
              <a:rPr kumimoji="1" lang="en-US" altLang="ko-KR" sz="2000" dirty="0"/>
              <a:t>(L)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ko-Kore-KR" altLang="en-US" sz="2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48C9910-0686-074F-BC02-303929CDC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27829"/>
              </p:ext>
            </p:extLst>
          </p:nvPr>
        </p:nvGraphicFramePr>
        <p:xfrm>
          <a:off x="8797902" y="1556197"/>
          <a:ext cx="3294144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47072">
                  <a:extLst>
                    <a:ext uri="{9D8B030D-6E8A-4147-A177-3AD203B41FA5}">
                      <a16:colId xmlns:a16="http://schemas.microsoft.com/office/drawing/2014/main" val="979089697"/>
                    </a:ext>
                  </a:extLst>
                </a:gridCol>
                <a:gridCol w="1647072">
                  <a:extLst>
                    <a:ext uri="{9D8B030D-6E8A-4147-A177-3AD203B41FA5}">
                      <a16:colId xmlns:a16="http://schemas.microsoft.com/office/drawing/2014/main" val="18294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</a:t>
                      </a:r>
                      <a:r>
                        <a:rPr lang="en-US" altLang="ko-Kore-KR" baseline="-25000" dirty="0"/>
                        <a:t>0</a:t>
                      </a:r>
                      <a:r>
                        <a:rPr lang="en-US" altLang="ko-Kore-KR" dirty="0"/>
                        <a:t>(128bit)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</a:t>
                      </a:r>
                      <a:r>
                        <a:rPr lang="en-US" altLang="ko-Kore-KR" baseline="-25000" dirty="0"/>
                        <a:t>0</a:t>
                      </a:r>
                      <a:r>
                        <a:rPr lang="en-US" altLang="ko-Kore-KR" dirty="0"/>
                        <a:t> (128bit)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331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BF4D62-7FB8-3449-9DDB-E38DEA13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19238"/>
              </p:ext>
            </p:extLst>
          </p:nvPr>
        </p:nvGraphicFramePr>
        <p:xfrm>
          <a:off x="9932035" y="2307695"/>
          <a:ext cx="1010757" cy="64102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0757">
                  <a:extLst>
                    <a:ext uri="{9D8B030D-6E8A-4147-A177-3AD203B41FA5}">
                      <a16:colId xmlns:a16="http://schemas.microsoft.com/office/drawing/2014/main" val="4193457996"/>
                    </a:ext>
                  </a:extLst>
                </a:gridCol>
              </a:tblGrid>
              <a:tr h="64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RoundF</a:t>
                      </a:r>
                      <a:r>
                        <a:rPr lang="en-US" altLang="ko-Kore-KR" dirty="0"/>
                        <a:t> (PIPO)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110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909FE-BDA7-4D4F-8999-C264FEC1B26F}"/>
                  </a:ext>
                </a:extLst>
              </p:cNvPr>
              <p:cNvSpPr txBox="1"/>
              <p:nvPr/>
            </p:nvSpPr>
            <p:spPr>
              <a:xfrm>
                <a:off x="9381841" y="2441248"/>
                <a:ext cx="352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4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909FE-BDA7-4D4F-8999-C264FEC1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841" y="2441248"/>
                <a:ext cx="352661" cy="369332"/>
              </a:xfrm>
              <a:prstGeom prst="rect">
                <a:avLst/>
              </a:prstGeom>
              <a:blipFill>
                <a:blip r:embed="rId2"/>
                <a:stretch>
                  <a:fillRect l="-20690" r="-20690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1F09F4-9832-064F-A037-131EDF2264D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540069" y="1927037"/>
            <a:ext cx="18103" cy="514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79B119-8BCF-EC4D-B4A5-41865B4F0A2F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9734502" y="2625914"/>
            <a:ext cx="197533" cy="2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1FC1DC4-62BB-1D49-B7D5-6BABBEA4BB9F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10862026" y="2010096"/>
            <a:ext cx="698876" cy="5373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AC4722B8-3A8B-7340-9693-4EF6913F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96170"/>
              </p:ext>
            </p:extLst>
          </p:nvPr>
        </p:nvGraphicFramePr>
        <p:xfrm>
          <a:off x="8797902" y="3564091"/>
          <a:ext cx="3294144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47072">
                  <a:extLst>
                    <a:ext uri="{9D8B030D-6E8A-4147-A177-3AD203B41FA5}">
                      <a16:colId xmlns:a16="http://schemas.microsoft.com/office/drawing/2014/main" val="979089697"/>
                    </a:ext>
                  </a:extLst>
                </a:gridCol>
                <a:gridCol w="1647072">
                  <a:extLst>
                    <a:ext uri="{9D8B030D-6E8A-4147-A177-3AD203B41FA5}">
                      <a16:colId xmlns:a16="http://schemas.microsoft.com/office/drawing/2014/main" val="18294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</a:t>
                      </a:r>
                      <a:r>
                        <a:rPr lang="en-US" altLang="ko-Kore-KR" baseline="-25000" dirty="0"/>
                        <a:t>1</a:t>
                      </a:r>
                      <a:r>
                        <a:rPr lang="en-US" altLang="ko-Kore-KR" dirty="0"/>
                        <a:t>(128bit)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</a:t>
                      </a:r>
                      <a:r>
                        <a:rPr lang="en-US" altLang="ko-Kore-KR" baseline="-25000" dirty="0"/>
                        <a:t>1</a:t>
                      </a:r>
                      <a:r>
                        <a:rPr lang="en-US" altLang="ko-Kore-KR" dirty="0"/>
                        <a:t> (128bit)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33194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6B8E28-6BFF-E843-BF91-EB9EFAD5800A}"/>
              </a:ext>
            </a:extLst>
          </p:cNvPr>
          <p:cNvCxnSpPr>
            <a:cxnSpLocks/>
          </p:cNvCxnSpPr>
          <p:nvPr/>
        </p:nvCxnSpPr>
        <p:spPr>
          <a:xfrm>
            <a:off x="11329822" y="3238500"/>
            <a:ext cx="0" cy="3255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33F2552-41C9-DB45-870B-F471EBF5C3C6}"/>
              </a:ext>
            </a:extLst>
          </p:cNvPr>
          <p:cNvCxnSpPr>
            <a:cxnSpLocks/>
          </p:cNvCxnSpPr>
          <p:nvPr/>
        </p:nvCxnSpPr>
        <p:spPr>
          <a:xfrm>
            <a:off x="9168169" y="1934563"/>
            <a:ext cx="2161653" cy="1303936"/>
          </a:xfrm>
          <a:prstGeom prst="bentConnector3">
            <a:avLst>
              <a:gd name="adj1" fmla="val -2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EF78482-3853-354E-A31A-05A389950A6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40069" y="2810580"/>
            <a:ext cx="18103" cy="753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id="{349ECAB4-9BC6-B241-94AD-B0A7C3732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96677"/>
              </p:ext>
            </p:extLst>
          </p:nvPr>
        </p:nvGraphicFramePr>
        <p:xfrm>
          <a:off x="9932035" y="4229795"/>
          <a:ext cx="1010757" cy="64102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0757">
                  <a:extLst>
                    <a:ext uri="{9D8B030D-6E8A-4147-A177-3AD203B41FA5}">
                      <a16:colId xmlns:a16="http://schemas.microsoft.com/office/drawing/2014/main" val="4193457996"/>
                    </a:ext>
                  </a:extLst>
                </a:gridCol>
              </a:tblGrid>
              <a:tr h="64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RoundF</a:t>
                      </a:r>
                      <a:r>
                        <a:rPr lang="en-US" altLang="ko-Kore-KR" dirty="0"/>
                        <a:t> (PIPO)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110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B8D6345-53FE-9B4D-AC6F-A59531F03E1A}"/>
                  </a:ext>
                </a:extLst>
              </p:cNvPr>
              <p:cNvSpPr txBox="1"/>
              <p:nvPr/>
            </p:nvSpPr>
            <p:spPr>
              <a:xfrm>
                <a:off x="11156048" y="4365639"/>
                <a:ext cx="352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4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B8D6345-53FE-9B4D-AC6F-A59531F03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048" y="4365639"/>
                <a:ext cx="352661" cy="369332"/>
              </a:xfrm>
              <a:prstGeom prst="rect">
                <a:avLst/>
              </a:prstGeom>
              <a:blipFill>
                <a:blip r:embed="rId3"/>
                <a:stretch>
                  <a:fillRect l="-20690" r="-20690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DCABF23-637C-974A-86B4-8ED5B54AA3BD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>
            <a:off x="10942792" y="4550305"/>
            <a:ext cx="213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">
            <a:extLst>
              <a:ext uri="{FF2B5EF4-FFF2-40B4-BE49-F238E27FC236}">
                <a16:creationId xmlns:a16="http://schemas.microsoft.com/office/drawing/2014/main" id="{884CA6B0-3F79-1740-B20E-A5720078B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62794"/>
              </p:ext>
            </p:extLst>
          </p:nvPr>
        </p:nvGraphicFramePr>
        <p:xfrm>
          <a:off x="8797902" y="5334635"/>
          <a:ext cx="3294144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47072">
                  <a:extLst>
                    <a:ext uri="{9D8B030D-6E8A-4147-A177-3AD203B41FA5}">
                      <a16:colId xmlns:a16="http://schemas.microsoft.com/office/drawing/2014/main" val="979089697"/>
                    </a:ext>
                  </a:extLst>
                </a:gridCol>
                <a:gridCol w="1647072">
                  <a:extLst>
                    <a:ext uri="{9D8B030D-6E8A-4147-A177-3AD203B41FA5}">
                      <a16:colId xmlns:a16="http://schemas.microsoft.com/office/drawing/2014/main" val="18294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</a:t>
                      </a:r>
                      <a:r>
                        <a:rPr lang="en-US" altLang="ko-Kore-KR" baseline="-25000" dirty="0"/>
                        <a:t>2</a:t>
                      </a:r>
                      <a:r>
                        <a:rPr lang="en-US" altLang="ko-Kore-KR" dirty="0"/>
                        <a:t>(128bit)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</a:t>
                      </a:r>
                      <a:r>
                        <a:rPr lang="en-US" altLang="ko-Kore-KR" baseline="-25000" dirty="0"/>
                        <a:t>2</a:t>
                      </a:r>
                      <a:r>
                        <a:rPr lang="en-US" altLang="ko-Kore-KR" dirty="0"/>
                        <a:t> (128bit)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33194"/>
                  </a:ext>
                </a:extLst>
              </a:tr>
            </a:tbl>
          </a:graphicData>
        </a:graphic>
      </p:graphicFrame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2EDA2914-A793-5B46-9353-5A9319F65546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9435329" y="4053599"/>
            <a:ext cx="615372" cy="3780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7AEE84-E731-DE42-BB23-5E46A4F6047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1314276" y="4734971"/>
            <a:ext cx="18103" cy="599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BB53C50-8373-CA47-B344-98ED8F3D49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53996" y="3948022"/>
            <a:ext cx="2204975" cy="1062723"/>
          </a:xfrm>
          <a:prstGeom prst="bentConnector3">
            <a:avLst>
              <a:gd name="adj1" fmla="val -1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6F017FD-793C-BB4C-9AA7-FF5A6FDEF18E}"/>
              </a:ext>
            </a:extLst>
          </p:cNvPr>
          <p:cNvCxnSpPr>
            <a:cxnSpLocks/>
          </p:cNvCxnSpPr>
          <p:nvPr/>
        </p:nvCxnSpPr>
        <p:spPr>
          <a:xfrm>
            <a:off x="9553995" y="5010747"/>
            <a:ext cx="0" cy="339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432C329-CD1E-6B4A-B09B-5E97E1F320A6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11314276" y="3934932"/>
            <a:ext cx="18102" cy="430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B3CB6BE-6500-434B-B43C-58AEF879A4E5}"/>
              </a:ext>
            </a:extLst>
          </p:cNvPr>
          <p:cNvSpPr txBox="1"/>
          <p:nvPr/>
        </p:nvSpPr>
        <p:spPr>
          <a:xfrm>
            <a:off x="9189162" y="1139603"/>
            <a:ext cx="25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plaintext 1</a:t>
            </a:r>
            <a:r>
              <a:rPr kumimoji="1" lang="ko-KR" altLang="en-US" b="1" dirty="0"/>
              <a:t>개</a:t>
            </a:r>
            <a:endParaRPr kumimoji="1" lang="ko-Kore-KR" altLang="en-US" b="1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C758DC0-ACEA-6146-A5DF-D92959830A45}"/>
              </a:ext>
            </a:extLst>
          </p:cNvPr>
          <p:cNvGrpSpPr/>
          <p:nvPr/>
        </p:nvGrpSpPr>
        <p:grpSpPr>
          <a:xfrm>
            <a:off x="6479167" y="1574688"/>
            <a:ext cx="2161652" cy="3978805"/>
            <a:chOff x="9286875" y="1363657"/>
            <a:chExt cx="2600325" cy="4952210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E48C615-83E7-624D-8DC6-B2BB370A9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0" r="7824"/>
            <a:stretch/>
          </p:blipFill>
          <p:spPr>
            <a:xfrm>
              <a:off x="9286875" y="1363657"/>
              <a:ext cx="2600325" cy="463551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16E868-56AB-3B43-A9AF-0803C9967BD1}"/>
                </a:ext>
              </a:extLst>
            </p:cNvPr>
            <p:cNvSpPr txBox="1"/>
            <p:nvPr/>
          </p:nvSpPr>
          <p:spPr>
            <a:xfrm>
              <a:off x="10048874" y="5946535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FF1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060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8CB0-9B24-6240-BF3A-F3BE07EF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A495F-EC67-1B44-8358-D3A4D974F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병렬 구현 포인트는 </a:t>
            </a:r>
            <a:r>
              <a:rPr kumimoji="1" lang="en-US" altLang="ko-KR" sz="2000" dirty="0" err="1"/>
              <a:t>RoundF</a:t>
            </a:r>
            <a:r>
              <a:rPr kumimoji="1" lang="en-US" altLang="ko-KR" sz="2000" dirty="0"/>
              <a:t>…</a:t>
            </a:r>
            <a:endParaRPr kumimoji="1" lang="en-US" altLang="ko-Kore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000" dirty="0" err="1"/>
              <a:t>RoundF</a:t>
            </a:r>
            <a:r>
              <a:rPr kumimoji="1" lang="ko-KR" altLang="en-US" sz="2000" dirty="0"/>
              <a:t> 함수에 사용되는 </a:t>
            </a:r>
            <a:r>
              <a:rPr kumimoji="1" lang="en-US" altLang="ko-KR" sz="2000" dirty="0"/>
              <a:t>PIPO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위해 전체 </a:t>
            </a:r>
            <a:r>
              <a:rPr kumimoji="1" lang="en-US" altLang="ko-KR" sz="2000" dirty="0"/>
              <a:t>plaintext</a:t>
            </a:r>
            <a:r>
              <a:rPr kumimoji="1" lang="ko-KR" altLang="en-US" sz="2000" dirty="0"/>
              <a:t>의 절반인 </a:t>
            </a:r>
            <a:r>
              <a:rPr kumimoji="1" lang="en-US" altLang="ko-KR" sz="2000" dirty="0"/>
              <a:t>L or R</a:t>
            </a:r>
            <a:r>
              <a:rPr kumimoji="1" lang="ko-KR" altLang="en-US" sz="2000" dirty="0"/>
              <a:t>을 각각 병렬 처리</a:t>
            </a:r>
            <a:br>
              <a:rPr kumimoji="1" lang="en-US" altLang="ko-KR" sz="2000" dirty="0"/>
            </a:br>
            <a:r>
              <a:rPr kumimoji="1" lang="en-US" altLang="ko-Kore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반쪽이 </a:t>
            </a:r>
            <a:r>
              <a:rPr kumimoji="1" lang="en-US" altLang="ko-Kore-KR" sz="2000" dirty="0">
                <a:sym typeface="Wingdings" pitchFamily="2" charset="2"/>
              </a:rPr>
              <a:t>64-bit</a:t>
            </a:r>
            <a:r>
              <a:rPr kumimoji="1" lang="ko-KR" altLang="en-US" sz="2000" dirty="0">
                <a:sym typeface="Wingdings" pitchFamily="2" charset="2"/>
              </a:rPr>
              <a:t> 이므로 </a:t>
            </a:r>
            <a:r>
              <a:rPr kumimoji="1" lang="en-US" altLang="ko-KR" sz="2000" dirty="0">
                <a:sym typeface="Wingdings" pitchFamily="2" charset="2"/>
              </a:rPr>
              <a:t>32</a:t>
            </a:r>
            <a:r>
              <a:rPr kumimoji="1" lang="ko-KR" altLang="en-US" sz="2000" dirty="0">
                <a:sym typeface="Wingdings" pitchFamily="2" charset="2"/>
              </a:rPr>
              <a:t>개 만들었음</a:t>
            </a:r>
            <a:r>
              <a:rPr kumimoji="1" lang="en-US" altLang="ko-KR" sz="2000" dirty="0">
                <a:sym typeface="Wingdings" pitchFamily="2" charset="2"/>
              </a:rPr>
              <a:t> (PIPO</a:t>
            </a:r>
            <a:r>
              <a:rPr kumimoji="1" lang="ko-KR" altLang="en-US" sz="2000" dirty="0">
                <a:sym typeface="Wingdings" pitchFamily="2" charset="2"/>
              </a:rPr>
              <a:t>에 </a:t>
            </a:r>
            <a:r>
              <a:rPr kumimoji="1" lang="en-US" altLang="ko-KR" sz="2000" dirty="0">
                <a:sym typeface="Wingdings" pitchFamily="2" charset="2"/>
              </a:rPr>
              <a:t>64</a:t>
            </a:r>
            <a:r>
              <a:rPr kumimoji="1" lang="ko-KR" altLang="en-US" sz="2000" dirty="0" err="1">
                <a:sym typeface="Wingdings" pitchFamily="2" charset="2"/>
              </a:rPr>
              <a:t>비트짜리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32</a:t>
            </a:r>
            <a:r>
              <a:rPr kumimoji="1" lang="ko-KR" altLang="en-US" sz="2000" dirty="0">
                <a:sym typeface="Wingdings" pitchFamily="2" charset="2"/>
              </a:rPr>
              <a:t>개 딱 들어가게</a:t>
            </a:r>
            <a:r>
              <a:rPr kumimoji="1" lang="en-US" altLang="ko-KR" sz="2000" dirty="0">
                <a:sym typeface="Wingdings" pitchFamily="2" charset="2"/>
              </a:rPr>
              <a:t>..)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ym typeface="Wingdings" pitchFamily="2" charset="2"/>
              </a:rPr>
              <a:t>즉 </a:t>
            </a:r>
            <a:r>
              <a:rPr kumimoji="1" lang="en-US" altLang="ko-KR" sz="2000" dirty="0">
                <a:sym typeface="Wingdings" pitchFamily="2" charset="2"/>
              </a:rPr>
              <a:t>128bit plaintext 32</a:t>
            </a:r>
            <a:r>
              <a:rPr kumimoji="1" lang="ko-KR" altLang="en-US" sz="2000" dirty="0">
                <a:sym typeface="Wingdings" pitchFamily="2" charset="2"/>
              </a:rPr>
              <a:t>개 생성 후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반으로 나눠 각 </a:t>
            </a:r>
            <a:r>
              <a:rPr kumimoji="1" lang="en-US" altLang="ko-KR" sz="2000" dirty="0">
                <a:sym typeface="Wingdings" pitchFamily="2" charset="2"/>
              </a:rPr>
              <a:t>plaintext</a:t>
            </a:r>
            <a:r>
              <a:rPr kumimoji="1" lang="ko-KR" altLang="en-US" sz="2000" dirty="0">
                <a:sym typeface="Wingdings" pitchFamily="2" charset="2"/>
              </a:rPr>
              <a:t>의 </a:t>
            </a:r>
            <a:r>
              <a:rPr kumimoji="1" lang="en-US" altLang="ko-KR" sz="2000" dirty="0">
                <a:sym typeface="Wingdings" pitchFamily="2" charset="2"/>
              </a:rPr>
              <a:t>L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or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R</a:t>
            </a:r>
            <a:r>
              <a:rPr kumimoji="1" lang="ko-KR" altLang="en-US" sz="2000" dirty="0">
                <a:sym typeface="Wingdings" pitchFamily="2" charset="2"/>
              </a:rPr>
              <a:t>만 모아서 병렬 구현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503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AACD-4589-D14A-B621-B42FC71F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0B509-2718-7548-9FE2-D2C02565D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/>
              <a:t>평문은</a:t>
            </a:r>
            <a:r>
              <a:rPr kumimoji="1" lang="ko-KR" altLang="en-US" sz="2000" dirty="0"/>
              <a:t> 결과 확인하려고 </a:t>
            </a:r>
            <a:br>
              <a:rPr kumimoji="1" lang="en-US" altLang="ko-KR" sz="2000" dirty="0"/>
            </a:br>
            <a:r>
              <a:rPr kumimoji="1" lang="en-US" altLang="ko-KR" sz="2000" dirty="0"/>
              <a:t>PIPO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test vector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32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각 </a:t>
            </a:r>
            <a:r>
              <a:rPr kumimoji="1" lang="ko-KR" altLang="en-US" sz="2000" dirty="0" err="1"/>
              <a:t>평문은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16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byte</a:t>
            </a:r>
            <a:br>
              <a:rPr kumimoji="1" lang="en-US" altLang="ko-KR" sz="2000" dirty="0"/>
            </a:br>
            <a:r>
              <a:rPr kumimoji="1" lang="en-US" altLang="ko-KR" sz="2000" dirty="0"/>
              <a:t>0~7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 //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8~15 : R</a:t>
            </a:r>
          </a:p>
          <a:p>
            <a:pPr>
              <a:lnSpc>
                <a:spcPct val="150000"/>
              </a:lnSpc>
            </a:pPr>
            <a:endParaRPr kumimoji="1" lang="en-US" altLang="ko-Kore-KR" sz="2000" dirty="0"/>
          </a:p>
          <a:p>
            <a:pPr>
              <a:lnSpc>
                <a:spcPct val="150000"/>
              </a:lnSpc>
            </a:pPr>
            <a:endParaRPr kumimoji="1" lang="en-US" altLang="ko-Kore-KR" sz="2000" dirty="0"/>
          </a:p>
          <a:p>
            <a:pPr>
              <a:lnSpc>
                <a:spcPct val="150000"/>
              </a:lnSpc>
            </a:pPr>
            <a:endParaRPr kumimoji="1" lang="en-US" altLang="ko-Kore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000" dirty="0"/>
              <a:t>Enc</a:t>
            </a:r>
            <a:r>
              <a:rPr kumimoji="1" lang="ko-KR" altLang="en-US" sz="2000" dirty="0"/>
              <a:t> 함수 호출</a:t>
            </a:r>
            <a:endParaRPr kumimoji="1" lang="en-US" altLang="ko-Kore-KR" sz="2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E26D7B-467C-9C41-9732-FF1CD873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54058"/>
              </p:ext>
            </p:extLst>
          </p:nvPr>
        </p:nvGraphicFramePr>
        <p:xfrm>
          <a:off x="482843" y="3681412"/>
          <a:ext cx="4746384" cy="119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93298">
                  <a:extLst>
                    <a:ext uri="{9D8B030D-6E8A-4147-A177-3AD203B41FA5}">
                      <a16:colId xmlns:a16="http://schemas.microsoft.com/office/drawing/2014/main" val="2797871627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906959899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677381895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737101904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1573765105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785639653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2884495216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165673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0,0</a:t>
                      </a:r>
                    </a:p>
                    <a:p>
                      <a:r>
                        <a:rPr lang="en-US" altLang="ko-Kore-KR" sz="1200" dirty="0"/>
                        <a:t>0x26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0,1</a:t>
                      </a:r>
                    </a:p>
                    <a:p>
                      <a:r>
                        <a:rPr lang="en-US" altLang="ko-Kore-KR" sz="1200" dirty="0"/>
                        <a:t>0x00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…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0,7</a:t>
                      </a:r>
                    </a:p>
                    <a:p>
                      <a:r>
                        <a:rPr lang="en-US" altLang="ko-Kore-KR" sz="1200" dirty="0"/>
                        <a:t>0x09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0,8</a:t>
                      </a:r>
                    </a:p>
                    <a:p>
                      <a:r>
                        <a:rPr lang="en-US" altLang="ko-Kore-KR" sz="1200" dirty="0"/>
                        <a:t>0x26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0,9</a:t>
                      </a:r>
                    </a:p>
                    <a:p>
                      <a:r>
                        <a:rPr lang="en-US" altLang="ko-Kore-KR" sz="1200" dirty="0"/>
                        <a:t>0x00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0,15</a:t>
                      </a:r>
                    </a:p>
                    <a:p>
                      <a:r>
                        <a:rPr lang="en-US" altLang="ko-Kore-KR" sz="1200" dirty="0"/>
                        <a:t>0x09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9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31,0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31,7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31,15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20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CC9A55-16A2-1C4E-ACD1-7EC338C4A476}"/>
              </a:ext>
            </a:extLst>
          </p:cNvPr>
          <p:cNvSpPr txBox="1"/>
          <p:nvPr/>
        </p:nvSpPr>
        <p:spPr>
          <a:xfrm>
            <a:off x="161925" y="3259723"/>
            <a:ext cx="176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plain[32][16]</a:t>
            </a:r>
            <a:endParaRPr kumimoji="1" lang="ko-Kore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9E808-ACA1-B942-8242-9A1FCBB2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5" y="129915"/>
            <a:ext cx="6304488" cy="62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9881-3403-464D-A9BC-2F8C590D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Encryption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C664889-CB68-7548-B116-ABC0EC795A8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ore-KR" altLang="en-US" sz="2000" dirty="0"/>
                  <a:t>순서</a:t>
                </a:r>
                <a:br>
                  <a:rPr kumimoji="1" lang="en-US" altLang="ko-Kore-KR" sz="2000" dirty="0"/>
                </a:br>
                <a:r>
                  <a:rPr kumimoji="1" lang="en-US" altLang="ko-KR" sz="2000" dirty="0"/>
                  <a:t>1.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ore-KR" sz="2000" dirty="0"/>
                  <a:t>plaintext</a:t>
                </a:r>
                <a:r>
                  <a:rPr kumimoji="1" lang="ko-KR" altLang="en-US" sz="2000" dirty="0"/>
                  <a:t>에서 </a:t>
                </a:r>
                <a:r>
                  <a:rPr kumimoji="1" lang="en-US" altLang="ko-KR" sz="2000" dirty="0"/>
                  <a:t>L</a:t>
                </a:r>
                <a:r>
                  <a:rPr kumimoji="1" lang="ko-KR" altLang="en-US" sz="2000" dirty="0"/>
                  <a:t>끼리 </a:t>
                </a:r>
                <a:r>
                  <a:rPr kumimoji="1" lang="en-US" altLang="ko-KR" sz="2000" dirty="0"/>
                  <a:t>R</a:t>
                </a:r>
                <a:r>
                  <a:rPr kumimoji="1" lang="ko-KR" altLang="en-US" sz="2000" dirty="0"/>
                  <a:t>끼리 모으기</a:t>
                </a:r>
                <a:br>
                  <a:rPr kumimoji="1" lang="en-US" altLang="ko-KR" sz="2000" dirty="0"/>
                </a:br>
                <a:r>
                  <a:rPr kumimoji="1" lang="en-US" altLang="ko-KR" sz="2000" dirty="0"/>
                  <a:t>2.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256bit register</a:t>
                </a:r>
                <a:r>
                  <a:rPr kumimoji="1" lang="ko-KR" altLang="en-US" sz="2000" dirty="0">
                    <a:sym typeface="Wingdings" pitchFamily="2" charset="2"/>
                  </a:rPr>
                  <a:t>에 </a:t>
                </a:r>
                <a:r>
                  <a:rPr kumimoji="1" lang="en-US" altLang="ko-KR" sz="2000" dirty="0">
                    <a:sym typeface="Wingdings" pitchFamily="2" charset="2"/>
                  </a:rPr>
                  <a:t>load 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r>
                  <a:rPr kumimoji="1" lang="en-US" altLang="ko-KR" sz="2000" dirty="0">
                    <a:sym typeface="Wingdings" pitchFamily="2" charset="2"/>
                  </a:rPr>
                  <a:t>3.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 err="1">
                    <a:sym typeface="Wingdings" pitchFamily="2" charset="2"/>
                  </a:rPr>
                  <a:t>RoundF</a:t>
                </a:r>
                <a:r>
                  <a:rPr kumimoji="1" lang="en-US" altLang="ko-KR" sz="2000" dirty="0">
                    <a:sym typeface="Wingdings" pitchFamily="2" charset="2"/>
                  </a:rPr>
                  <a:t> (PIPO S-layer</a:t>
                </a:r>
                <a:r>
                  <a:rPr kumimoji="1" lang="ko-KR" altLang="en-US" sz="2000" dirty="0">
                    <a:sym typeface="Wingdings" pitchFamily="2" charset="2"/>
                  </a:rPr>
                  <a:t>만 </a:t>
                </a:r>
                <a:r>
                  <a:rPr kumimoji="1" lang="ko-KR" altLang="en-US" sz="2000" dirty="0" err="1">
                    <a:sym typeface="Wingdings" pitchFamily="2" charset="2"/>
                  </a:rPr>
                  <a:t>사용해봄</a:t>
                </a:r>
                <a:r>
                  <a:rPr kumimoji="1" lang="en-US" altLang="ko-KR" sz="2000" dirty="0">
                    <a:sym typeface="Wingdings" pitchFamily="2" charset="2"/>
                  </a:rPr>
                  <a:t>)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r>
                  <a:rPr kumimoji="1" lang="en-US" altLang="ko-KR" sz="2000" dirty="0">
                    <a:sym typeface="Wingdings" pitchFamily="2" charset="2"/>
                  </a:rPr>
                  <a:t>4.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L or R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⊕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kumimoji="1" lang="en-US" altLang="ko-KR" sz="2000" dirty="0" err="1">
                    <a:sym typeface="Wingdings" pitchFamily="2" charset="2"/>
                  </a:rPr>
                  <a:t>RoundF</a:t>
                </a:r>
                <a:r>
                  <a:rPr kumimoji="1" lang="en-US" altLang="ko-KR" sz="2000" dirty="0">
                    <a:sym typeface="Wingdings" pitchFamily="2" charset="2"/>
                  </a:rPr>
                  <a:t>(R or L)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r>
                  <a:rPr kumimoji="1" lang="en-US" altLang="ko-KR" sz="2000" dirty="0">
                    <a:sym typeface="Wingdings" pitchFamily="2" charset="2"/>
                  </a:rPr>
                  <a:t>5.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SWAP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C664889-CB68-7548-B116-ABC0EC795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86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2BD4-2DB9-3146-B585-68D550F2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plaintext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L</a:t>
            </a:r>
            <a:r>
              <a:rPr kumimoji="1" lang="ko-KR" altLang="en-US" dirty="0"/>
              <a:t>끼리 </a:t>
            </a:r>
            <a:r>
              <a:rPr kumimoji="1" lang="en-US" altLang="ko-KR" dirty="0"/>
              <a:t>R</a:t>
            </a:r>
            <a:r>
              <a:rPr kumimoji="1" lang="ko-KR" altLang="en-US" dirty="0"/>
              <a:t>끼리 모으기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CD9A1-8F96-A143-A25A-124DBD93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66" y="1308893"/>
            <a:ext cx="4828514" cy="424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BD233-7C48-944E-B82A-93DED0E02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-2083" r="25207" b="3194"/>
          <a:stretch/>
        </p:blipFill>
        <p:spPr>
          <a:xfrm rot="16200000">
            <a:off x="2285999" y="38100"/>
            <a:ext cx="2343151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5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1D55-7B89-724F-BE1A-F313A3B1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ym typeface="Wingdings" pitchFamily="2" charset="2"/>
              </a:rPr>
              <a:t>256bit register</a:t>
            </a:r>
            <a:r>
              <a:rPr kumimoji="1" lang="ko-KR" altLang="en-US" dirty="0">
                <a:sym typeface="Wingdings" pitchFamily="2" charset="2"/>
              </a:rPr>
              <a:t>에 </a:t>
            </a:r>
            <a:r>
              <a:rPr kumimoji="1" lang="en-US" altLang="ko-KR" dirty="0">
                <a:sym typeface="Wingdings" pitchFamily="2" charset="2"/>
              </a:rPr>
              <a:t>load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7DB02-362B-454E-B7CB-F51FC3D1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1" y="207747"/>
            <a:ext cx="4542019" cy="357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8C37AE-9F23-CA41-8B18-73D800087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24479" b="21633"/>
          <a:stretch/>
        </p:blipFill>
        <p:spPr>
          <a:xfrm>
            <a:off x="411919" y="1076487"/>
            <a:ext cx="5522155" cy="4117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48837-11C7-0A49-B765-E6A205D90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789" y="3892550"/>
            <a:ext cx="6649291" cy="25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913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466</Words>
  <Application>Microsoft Macintosh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HangeulNuri</vt:lpstr>
      <vt:lpstr>맑은 고딕</vt:lpstr>
      <vt:lpstr>Arial</vt:lpstr>
      <vt:lpstr>Cambria Math</vt:lpstr>
      <vt:lpstr>CryptoCraft 테마</vt:lpstr>
      <vt:lpstr>제목 테마</vt:lpstr>
      <vt:lpstr>AVX2 구현 연습 : Feistel + PIPO</vt:lpstr>
      <vt:lpstr>PowerPoint 프레젠테이션</vt:lpstr>
      <vt:lpstr>개요</vt:lpstr>
      <vt:lpstr>구조</vt:lpstr>
      <vt:lpstr>구조</vt:lpstr>
      <vt:lpstr>main</vt:lpstr>
      <vt:lpstr>Encryption</vt:lpstr>
      <vt:lpstr>plaintext에서 L끼리 R끼리 모으기</vt:lpstr>
      <vt:lpstr>256bit register에 load</vt:lpstr>
      <vt:lpstr>RoundF (S-layer from PIPO)</vt:lpstr>
      <vt:lpstr>RoundF 결과</vt:lpstr>
      <vt:lpstr>L or R ⊕ RoundF(R or L)</vt:lpstr>
      <vt:lpstr>SWAP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83</cp:revision>
  <dcterms:created xsi:type="dcterms:W3CDTF">2019-03-05T04:29:07Z</dcterms:created>
  <dcterms:modified xsi:type="dcterms:W3CDTF">2021-05-02T06:22:22Z</dcterms:modified>
</cp:coreProperties>
</file>