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9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86" r:id="rId17"/>
    <p:sldId id="287" r:id="rId18"/>
    <p:sldId id="26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0" autoAdjust="0"/>
    <p:restoredTop sz="87500" autoAdjust="0"/>
  </p:normalViewPr>
  <p:slideViewPr>
    <p:cSldViewPr snapToGrid="0">
      <p:cViewPr varScale="1">
        <p:scale>
          <a:sx n="101" d="100"/>
          <a:sy n="101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8828C-5788-4E04-9FD4-1FBA79A34E9E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8760-119B-44DD-AF60-8D132A330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33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55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큰 움직임에 비례해 갱신 정도도 큰 폭으로 줄어듦</a:t>
            </a:r>
            <a:endParaRPr lang="en-US" altLang="ko-KR" dirty="0" smtClean="0"/>
          </a:p>
          <a:p>
            <a:r>
              <a:rPr lang="ko-KR" altLang="en-US" dirty="0" smtClean="0"/>
              <a:t>지그재그 움직임이 줄어듦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20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모멘텀과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비슷한 패턴이지만 모멘텀보다 공의 좌우 흔들림이 적음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294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손실함수의</a:t>
            </a:r>
            <a:r>
              <a:rPr lang="ko-KR" altLang="en-US" dirty="0" smtClean="0"/>
              <a:t>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학습의 반복 횟수</a:t>
            </a:r>
            <a:endParaRPr lang="en-US" altLang="ko-KR" dirty="0" smtClean="0"/>
          </a:p>
          <a:p>
            <a:r>
              <a:rPr lang="ko-KR" altLang="en-US" dirty="0" smtClean="0"/>
              <a:t>층의 깊이와 같은 신경망의 구조에 따라</a:t>
            </a:r>
            <a:r>
              <a:rPr lang="en-US" altLang="ko-KR" dirty="0" smtClean="0"/>
              <a:t>~</a:t>
            </a:r>
          </a:p>
          <a:p>
            <a:r>
              <a:rPr lang="ko-KR" altLang="en-US" dirty="0" smtClean="0"/>
              <a:t>보통 </a:t>
            </a:r>
            <a:r>
              <a:rPr lang="en-US" altLang="ko-KR" dirty="0" smtClean="0"/>
              <a:t>SGD</a:t>
            </a:r>
            <a:r>
              <a:rPr lang="ko-KR" altLang="en-US" dirty="0" smtClean="0"/>
              <a:t>에 비해 나머지 세 기법이 빠르게 학습하고 최종 정확도도 높게 나타나는 편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33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가중치의 </a:t>
            </a:r>
            <a:r>
              <a:rPr lang="ko-KR" altLang="en-US" dirty="0" err="1" smtClean="0"/>
              <a:t>초깃값을</a:t>
            </a:r>
            <a:r>
              <a:rPr lang="ko-KR" altLang="en-US" dirty="0" smtClean="0"/>
              <a:t> 무엇으로 </a:t>
            </a:r>
            <a:r>
              <a:rPr lang="ko-KR" altLang="en-US" dirty="0" err="1" smtClean="0"/>
              <a:t>설정하느냐가</a:t>
            </a:r>
            <a:r>
              <a:rPr lang="ko-KR" altLang="en-US" dirty="0" smtClean="0"/>
              <a:t> 신경망</a:t>
            </a:r>
            <a:r>
              <a:rPr lang="ko-KR" altLang="en-US" baseline="0" dirty="0" smtClean="0"/>
              <a:t> 학습의 성패를 가르기도 함</a:t>
            </a:r>
            <a:endParaRPr lang="en-US" altLang="ko-KR" baseline="0" dirty="0" smtClean="0"/>
          </a:p>
          <a:p>
            <a:r>
              <a:rPr lang="ko-KR" altLang="en-US" baseline="0" dirty="0" smtClean="0"/>
              <a:t>가중치가 고르게 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926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다수의 뉴런이 거의 같은 값을 출력하고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251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자비에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층이 깊어지면서 형태가 다소 </a:t>
            </a:r>
            <a:r>
              <a:rPr lang="ko-KR" altLang="en-US" dirty="0" err="1" smtClean="0"/>
              <a:t>일그러지긴함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137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자비에 </a:t>
            </a:r>
            <a:r>
              <a:rPr lang="ko-KR" altLang="en-US" dirty="0" err="1" smtClean="0"/>
              <a:t>초깃값은</a:t>
            </a:r>
            <a:r>
              <a:rPr lang="ko-KR" altLang="en-US" dirty="0" smtClean="0"/>
              <a:t> 활성화 함수가 선형인 것을 전제로 이끈 결과임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시그모이드는</a:t>
            </a:r>
            <a:r>
              <a:rPr lang="ko-KR" altLang="en-US" dirty="0" smtClean="0"/>
              <a:t> 중앙 부근이 선형인 함수로 볼 수 있음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0.01</a:t>
            </a:r>
            <a:r>
              <a:rPr lang="ko-KR" altLang="en-US" dirty="0" smtClean="0"/>
              <a:t>은 학습이 거의 이뤄지지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X</a:t>
            </a:r>
          </a:p>
          <a:p>
            <a:r>
              <a:rPr lang="ko-KR" altLang="en-US" baseline="0" dirty="0" smtClean="0"/>
              <a:t>자비에는 층이 깊어질수록 치우침이 커짐 </a:t>
            </a:r>
            <a:r>
              <a:rPr lang="en-US" altLang="ko-KR" baseline="0" dirty="0" smtClean="0"/>
              <a:t>+ </a:t>
            </a:r>
            <a:r>
              <a:rPr lang="ko-KR" altLang="en-US" baseline="0" dirty="0" smtClean="0"/>
              <a:t>기울기 소실 문제도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180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0.01 </a:t>
            </a:r>
            <a:r>
              <a:rPr lang="ko-KR" altLang="en-US" dirty="0" smtClean="0"/>
              <a:t>학습 전혀 </a:t>
            </a:r>
            <a:r>
              <a:rPr lang="en-US" altLang="ko-KR" dirty="0" smtClean="0"/>
              <a:t>X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순전파</a:t>
            </a:r>
            <a:r>
              <a:rPr lang="ko-KR" altLang="en-US" baseline="0" dirty="0" smtClean="0"/>
              <a:t> 때 너무 작은 값 </a:t>
            </a:r>
            <a:r>
              <a:rPr lang="en-US" altLang="ko-KR" baseline="0" dirty="0" smtClean="0"/>
              <a:t>(0</a:t>
            </a:r>
            <a:r>
              <a:rPr lang="ko-KR" altLang="en-US" baseline="0" dirty="0" smtClean="0"/>
              <a:t>에 밀집된 데이터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가 흘러서 </a:t>
            </a:r>
            <a:r>
              <a:rPr lang="ko-KR" altLang="en-US" baseline="0" dirty="0" err="1" smtClean="0"/>
              <a:t>역전파</a:t>
            </a:r>
            <a:r>
              <a:rPr lang="ko-KR" altLang="en-US" baseline="0" dirty="0" smtClean="0"/>
              <a:t> 때 가중치 갱신 거의 </a:t>
            </a:r>
            <a:r>
              <a:rPr lang="en-US" altLang="ko-KR" baseline="0" dirty="0" smtClean="0"/>
              <a:t>X</a:t>
            </a:r>
          </a:p>
          <a:p>
            <a:r>
              <a:rPr lang="ko-KR" altLang="en-US" baseline="0" dirty="0" smtClean="0"/>
              <a:t>나머지는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순조롭게 잘 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90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중요한 개념들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기법들을 사용하여 </a:t>
            </a:r>
            <a:r>
              <a:rPr lang="ko-KR" altLang="en-US" dirty="0" err="1"/>
              <a:t>딥러닝</a:t>
            </a:r>
            <a:r>
              <a:rPr lang="ko-KR" altLang="en-US" dirty="0"/>
              <a:t> 학습의 효율과 정확도를 높일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61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심층 신경망에서는 매개변수의 수가 </a:t>
            </a:r>
            <a:r>
              <a:rPr lang="ko-KR" altLang="en-US" dirty="0" err="1"/>
              <a:t>많아짐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큰 줄기로 </a:t>
            </a:r>
            <a:r>
              <a:rPr lang="en-US" altLang="ko-KR" dirty="0"/>
              <a:t>4</a:t>
            </a:r>
            <a:r>
              <a:rPr lang="ko-KR" altLang="en-US" dirty="0"/>
              <a:t>가지로 나눌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05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SGD</a:t>
            </a:r>
            <a:r>
              <a:rPr lang="ko-KR" altLang="en-US" dirty="0"/>
              <a:t>는 기울어진 방향으로 일정 거리만 가겠다는 단순한 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248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단순하고 구현도 쉽지만</a:t>
            </a:r>
            <a:r>
              <a:rPr lang="en-US" altLang="ko-KR" dirty="0"/>
              <a:t>, </a:t>
            </a:r>
            <a:r>
              <a:rPr lang="ko-KR" altLang="en-US" dirty="0"/>
              <a:t>푸는 문제에 따라서 비효율적일 때가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224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380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모멘텀 </a:t>
            </a:r>
            <a:r>
              <a:rPr lang="en-US" altLang="ko-KR" dirty="0"/>
              <a:t>: </a:t>
            </a:r>
            <a:r>
              <a:rPr lang="ko-KR" altLang="en-US" dirty="0"/>
              <a:t>공이 그릇의 기울기를 따라 구르듯 움직임 </a:t>
            </a:r>
            <a:endParaRPr lang="en-US" altLang="ko-KR" dirty="0"/>
          </a:p>
          <a:p>
            <a:r>
              <a:rPr lang="en-US" altLang="ko-KR" dirty="0"/>
              <a:t>Av</a:t>
            </a:r>
            <a:r>
              <a:rPr lang="ko-KR" altLang="en-US" dirty="0"/>
              <a:t>는 물체가 아무런 힘을 받지 않을 때 서서히 </a:t>
            </a:r>
            <a:r>
              <a:rPr lang="ko-KR" altLang="en-US" dirty="0" err="1"/>
              <a:t>하강시키는</a:t>
            </a:r>
            <a:r>
              <a:rPr lang="ko-KR" altLang="en-US" dirty="0"/>
              <a:t> </a:t>
            </a:r>
            <a:r>
              <a:rPr lang="ko-KR" altLang="en-US" dirty="0" smtClean="0"/>
              <a:t>역할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97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SGD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비교하면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지그재그 정도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덜함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277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아다그라드</a:t>
            </a:r>
            <a:endParaRPr lang="en-US" altLang="ko-KR" dirty="0" smtClean="0"/>
          </a:p>
          <a:p>
            <a:r>
              <a:rPr lang="ko-KR" altLang="en-US" dirty="0" smtClean="0"/>
              <a:t>처음에는 크게 학습하다가 조금씩 작게 학습함</a:t>
            </a:r>
            <a:endParaRPr lang="en-US" altLang="ko-KR" dirty="0" smtClean="0"/>
          </a:p>
          <a:p>
            <a:r>
              <a:rPr lang="ko-KR" altLang="en-US" dirty="0" err="1" smtClean="0"/>
              <a:t>행렬곱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79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6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9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79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41757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14920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5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48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5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71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47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9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8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27DBA-0F48-474D-80D4-CDE52096A71A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9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84105" y="1041400"/>
            <a:ext cx="8403773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Deep Learning 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기초 </a:t>
            </a:r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b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딥러닝 학습의 효율과 정확도를 높이는 기술들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1)</a:t>
            </a:r>
            <a:endParaRPr lang="ko-KR" altLang="en-US" sz="3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84104" y="4309947"/>
            <a:ext cx="8403774" cy="1655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임세진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https://youtu.be/meOdnvGsqj0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67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매개변수 갱신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Adagrad</a:t>
            </a:r>
            <a:endParaRPr lang="en-US" altLang="ko-KR" sz="24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AutoShape 2" descr="https://media.vlpt.us/post-images/dscwinterstudy/98bd1470-3a04-11ea-a976-bbc34e4880b0/%ED%95%AD%EB%93%B1%ED%95%A8%EC%88%98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EB9FC0-FE4D-4D75-8419-705F36A0DCD6}"/>
              </a:ext>
            </a:extLst>
          </p:cNvPr>
          <p:cNvSpPr txBox="1"/>
          <p:nvPr/>
        </p:nvSpPr>
        <p:spPr>
          <a:xfrm>
            <a:off x="3975102" y="3162163"/>
            <a:ext cx="7848599" cy="795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최솟값을 향해 효율적으로 움직임</a:t>
            </a:r>
            <a:endParaRPr lang="en-US" altLang="ko-KR" sz="1600" dirty="0" smtClean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Y</a:t>
            </a:r>
            <a:r>
              <a:rPr lang="ko-KR" altLang="en-US" sz="1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축 방향은 기울기가 커서 처음에는 크게 움직이지만 </a:t>
            </a:r>
            <a:r>
              <a:rPr lang="en-US" altLang="ko-KR" sz="1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Y</a:t>
            </a:r>
            <a:r>
              <a:rPr lang="ko-KR" altLang="en-US" sz="1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축 방향으로 갱신 강도가 빠르게 약해짐</a:t>
            </a:r>
            <a:endParaRPr lang="en-US" altLang="ko-KR" sz="1600" dirty="0" smtClean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074" name="Picture 2" descr="https://blog.kakaocdn.net/dn/EfKgF/btqA5Q2H4kh/8KA1ygW2eXPgYsnuSAys11/im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2269700"/>
            <a:ext cx="3464387" cy="276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매개변수 갱신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Adam</a:t>
            </a: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모멘텀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+ </a:t>
            </a:r>
            <a:r>
              <a:rPr lang="en-US" altLang="ko-KR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AdaGrad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학습률을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줄여나가고 속도를 계산하여 학습의 갱신 강도를 적응적으로 조정해 나가는 방법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하이퍼파라미터의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편향 보정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진행됨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AutoShape 2" descr="https://media.vlpt.us/post-images/dscwinterstudy/98bd1470-3a04-11ea-a976-bbc34e4880b0/%ED%95%AD%EB%93%B1%ED%95%A8%EC%88%98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2" name="Picture 2" descr="https://blog.kakaocdn.net/dn/7qrHU/btqBtYlKN0s/Ar8dLw2ePBk88jkgCkZajk/im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3687815"/>
            <a:ext cx="3411838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blog.kakaocdn.net/dn/EfKgF/btqA5Q2H4kh/8KA1ygW2eXPgYsnuSAys11/im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264" y="3126594"/>
            <a:ext cx="2159462" cy="172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blog.kakaocdn.net/dn/I5GPo/btqA05F6aAW/m0cfUemfLTgUG0xKI9i5Pk/im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264" y="4919290"/>
            <a:ext cx="217534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4BF4CF-D0DE-439B-B07F-88B61BE6DEE8}"/>
              </a:ext>
            </a:extLst>
          </p:cNvPr>
          <p:cNvSpPr txBox="1"/>
          <p:nvPr/>
        </p:nvSpPr>
        <p:spPr>
          <a:xfrm>
            <a:off x="6943725" y="4184125"/>
            <a:ext cx="11810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AdaGrad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4BF4CF-D0DE-439B-B07F-88B61BE6DEE8}"/>
              </a:ext>
            </a:extLst>
          </p:cNvPr>
          <p:cNvSpPr txBox="1"/>
          <p:nvPr/>
        </p:nvSpPr>
        <p:spPr>
          <a:xfrm>
            <a:off x="6943725" y="6043032"/>
            <a:ext cx="85332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모멘텀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167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매개변수 갱신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가지 </a:t>
            </a:r>
            <a:r>
              <a:rPr lang="en-US" altLang="ko-KR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Optimizer </a:t>
            </a: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비교 </a:t>
            </a:r>
            <a:r>
              <a:rPr lang="en-US" altLang="ko-KR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(MNIST </a:t>
            </a:r>
            <a:r>
              <a:rPr lang="ko-KR" altLang="en-US" sz="20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데이터셋에</a:t>
            </a: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대한 학습 진도 비교</a:t>
            </a:r>
            <a:r>
              <a:rPr lang="en-US" altLang="ko-KR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모든 문제에서 뛰어난 성능을 보이는 기법은 없음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Adam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많이 사용함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AutoShape 2" descr="https://media.vlpt.us/post-images/dscwinterstudy/98bd1470-3a04-11ea-a976-bbc34e4880b0/%ED%95%AD%EB%93%B1%ED%95%A8%EC%88%98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68" y="3099453"/>
            <a:ext cx="8482633" cy="35730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EB9FC0-FE4D-4D75-8419-705F36A0DCD6}"/>
              </a:ext>
            </a:extLst>
          </p:cNvPr>
          <p:cNvSpPr txBox="1"/>
          <p:nvPr/>
        </p:nvSpPr>
        <p:spPr>
          <a:xfrm>
            <a:off x="7156453" y="1946316"/>
            <a:ext cx="480694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SGD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학습 진도가 가장 느림</a:t>
            </a:r>
            <a:endParaRPr lang="en-US" altLang="ko-KR" sz="1400" dirty="0" smtClean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AdaGrad</a:t>
            </a:r>
            <a:r>
              <a:rPr lang="ko-KR" alt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 </a:t>
            </a:r>
            <a:r>
              <a:rPr lang="ko-KR" altLang="en-US" sz="14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빠른편</a:t>
            </a:r>
            <a:endParaRPr lang="en-US" altLang="ko-KR" sz="1400" dirty="0" smtClean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하이퍼파라미터</a:t>
            </a:r>
            <a:r>
              <a:rPr lang="ko-KR" alt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4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학습률</a:t>
            </a:r>
            <a:r>
              <a:rPr lang="en-US" altLang="ko-KR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신경망의 구조</a:t>
            </a:r>
            <a:r>
              <a:rPr lang="en-US" altLang="ko-KR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 </a:t>
            </a:r>
            <a:r>
              <a:rPr lang="ko-KR" alt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 따라 결과가 달라짐</a:t>
            </a:r>
            <a:endParaRPr lang="en-US" altLang="ko-KR" sz="1400" dirty="0" smtClean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모서리가 둥근 직사각형 11">
            <a:extLst>
              <a:ext uri="{FF2B5EF4-FFF2-40B4-BE49-F238E27FC236}">
                <a16:creationId xmlns:a16="http://schemas.microsoft.com/office/drawing/2014/main" id="{0C47D936-3DF1-41D2-8A15-A7413ACE8920}"/>
              </a:ext>
            </a:extLst>
          </p:cNvPr>
          <p:cNvSpPr/>
          <p:nvPr/>
        </p:nvSpPr>
        <p:spPr>
          <a:xfrm>
            <a:off x="7086600" y="1946316"/>
            <a:ext cx="4991100" cy="106182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847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가중치의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초깃값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★ </a:t>
            </a:r>
            <a:r>
              <a:rPr lang="ko-KR" altLang="en-US" sz="1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가중치의 </a:t>
            </a:r>
            <a:r>
              <a:rPr lang="ko-KR" altLang="en-US" sz="18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초깃값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★ </a:t>
            </a:r>
            <a:r>
              <a:rPr lang="ko-KR" altLang="en-US" sz="1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 신경망 학습에서 중요</a:t>
            </a:r>
            <a:endParaRPr lang="en-US" altLang="ko-KR" sz="18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초깃값을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0(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균일한 값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으로 하면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?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학습이 올바르게 이루어지지 않음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오차역전파법에 의해 모든 가중치의 값이 똑같이 갱신되기 때문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같은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초깃값에서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시작하고 갱신을 거쳐도 여전히 같은 값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가중치를 여러 개 갖는 의미가 없음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가중치의 대칭적인 구조를 무너뜨리려면 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초깃값을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무작위로 설정해야 함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AutoShape 2" descr="https://media.vlpt.us/post-images/dscwinterstudy/98bd1470-3a04-11ea-a976-bbc34e4880b0/%ED%95%AD%EB%93%B1%ED%95%A8%EC%88%98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358400" y="3924300"/>
            <a:ext cx="447675" cy="4381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D6AC148-36C9-435B-B06B-2027EDDBBBB3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4224925" y="3848969"/>
            <a:ext cx="1133475" cy="29440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D6AC148-36C9-435B-B06B-2027EDDBBBB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4224925" y="4143375"/>
            <a:ext cx="1133475" cy="32635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D6AC148-36C9-435B-B06B-2027EDDBBBB3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5806075" y="4143375"/>
            <a:ext cx="838200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18542" y="3886200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4BF4CF-D0DE-439B-B07F-88B61BE6DEE8}"/>
              </a:ext>
            </a:extLst>
          </p:cNvPr>
          <p:cNvSpPr txBox="1"/>
          <p:nvPr/>
        </p:nvSpPr>
        <p:spPr>
          <a:xfrm rot="824183">
            <a:off x="4403046" y="3682325"/>
            <a:ext cx="803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가중치 </a:t>
            </a:r>
            <a:r>
              <a:rPr lang="en-US" altLang="ko-KR" sz="12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</a:t>
            </a:r>
            <a:endParaRPr lang="en-US" altLang="ko-KR" sz="1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4BF4CF-D0DE-439B-B07F-88B61BE6DEE8}"/>
              </a:ext>
            </a:extLst>
          </p:cNvPr>
          <p:cNvSpPr txBox="1"/>
          <p:nvPr/>
        </p:nvSpPr>
        <p:spPr>
          <a:xfrm rot="20517323">
            <a:off x="4420116" y="4227811"/>
            <a:ext cx="803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가중치 </a:t>
            </a:r>
            <a:r>
              <a:rPr lang="en-US" altLang="ko-KR" sz="12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</a:t>
            </a:r>
            <a:endParaRPr lang="en-US" altLang="ko-KR" sz="1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D6AC148-36C9-435B-B06B-2027EDDBBBB3}"/>
              </a:ext>
            </a:extLst>
          </p:cNvPr>
          <p:cNvCxnSpPr>
            <a:cxnSpLocks/>
          </p:cNvCxnSpPr>
          <p:nvPr/>
        </p:nvCxnSpPr>
        <p:spPr>
          <a:xfrm flipH="1">
            <a:off x="4510675" y="4469734"/>
            <a:ext cx="680557" cy="2190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D6AC148-36C9-435B-B06B-2027EDDBBBB3}"/>
              </a:ext>
            </a:extLst>
          </p:cNvPr>
          <p:cNvCxnSpPr>
            <a:cxnSpLocks/>
          </p:cNvCxnSpPr>
          <p:nvPr/>
        </p:nvCxnSpPr>
        <p:spPr>
          <a:xfrm flipH="1" flipV="1">
            <a:off x="4545564" y="3651840"/>
            <a:ext cx="610777" cy="1694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rot="897830">
                <a:off x="4678535" y="3260036"/>
                <a:ext cx="679865" cy="409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ko-KR" sz="1400" dirty="0">
                          <a:solidFill>
                            <a:srgbClr val="FF0000"/>
                          </a:solidFill>
                        </a:rPr>
                        <m:t>…</m:t>
                      </m:r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97830">
                <a:off x="4678535" y="3260036"/>
                <a:ext cx="679865" cy="409664"/>
              </a:xfrm>
              <a:prstGeom prst="rect">
                <a:avLst/>
              </a:prstGeom>
              <a:blipFill>
                <a:blip r:embed="rId3"/>
                <a:stretch>
                  <a:fillRect l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 rot="20640115">
                <a:off x="4695606" y="4595899"/>
                <a:ext cx="679865" cy="409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ko-KR" sz="1400" dirty="0">
                          <a:solidFill>
                            <a:srgbClr val="FF0000"/>
                          </a:solidFill>
                        </a:rPr>
                        <m:t>…</m:t>
                      </m:r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40115">
                <a:off x="4695606" y="4595899"/>
                <a:ext cx="679865" cy="409664"/>
              </a:xfrm>
              <a:prstGeom prst="rect">
                <a:avLst/>
              </a:prstGeom>
              <a:blipFill>
                <a:blip r:embed="rId4"/>
                <a:stretch>
                  <a:fillRect b="-92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8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가중치의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초깃값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표준편차에 따른 활성화 값의 분포 비교</a:t>
            </a:r>
            <a:endParaRPr lang="en-US" altLang="ko-KR" sz="1800" b="1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6" name="AutoShape 2" descr="https://media.vlpt.us/post-images/dscwinterstudy/98bd1470-3a04-11ea-a976-bbc34e4880b0/%ED%95%AD%EB%93%B1%ED%95%A8%EC%88%98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587D2B-B203-4BF2-912B-6966A3903E18}"/>
              </a:ext>
            </a:extLst>
          </p:cNvPr>
          <p:cNvSpPr/>
          <p:nvPr/>
        </p:nvSpPr>
        <p:spPr>
          <a:xfrm>
            <a:off x="1714500" y="1702479"/>
            <a:ext cx="1104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분포된 정도</a:t>
            </a:r>
            <a:endParaRPr lang="ko-KR" altLang="en-US" sz="1400" dirty="0"/>
          </a:p>
        </p:txBody>
      </p:sp>
      <p:cxnSp>
        <p:nvCxnSpPr>
          <p:cNvPr id="19" name="꺾인 연결선 14">
            <a:extLst>
              <a:ext uri="{FF2B5EF4-FFF2-40B4-BE49-F238E27FC236}">
                <a16:creationId xmlns:a16="http://schemas.microsoft.com/office/drawing/2014/main" id="{CE96622C-76DA-49D0-BA45-5E52FD0B696A}"/>
              </a:ext>
            </a:extLst>
          </p:cNvPr>
          <p:cNvCxnSpPr>
            <a:cxnSpLocks/>
          </p:cNvCxnSpPr>
          <p:nvPr/>
        </p:nvCxnSpPr>
        <p:spPr>
          <a:xfrm>
            <a:off x="1266825" y="1587324"/>
            <a:ext cx="447675" cy="230311"/>
          </a:xfrm>
          <a:prstGeom prst="bentConnector3">
            <a:avLst>
              <a:gd name="adj1" fmla="val -319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https://blog.kakaocdn.net/dn/v0wRy/btqBuxhV2pU/NH2pb3nEXs1NFYlixaaMOK/im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1" y="2453315"/>
            <a:ext cx="5178243" cy="152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587D2B-B203-4BF2-912B-6966A3903E18}"/>
              </a:ext>
            </a:extLst>
          </p:cNvPr>
          <p:cNvSpPr/>
          <p:nvPr/>
        </p:nvSpPr>
        <p:spPr>
          <a:xfrm>
            <a:off x="798429" y="4078634"/>
            <a:ext cx="48117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가중치를 표준편차가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인 정규분포로 초기화할 때 </a:t>
            </a: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활성화값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분포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Sigmoid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함수의 </a:t>
            </a: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출력값이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에 치우침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역전파의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기울기 값이 점점 작아지다 사라짐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기울기 소실 문제 발생</a:t>
            </a:r>
            <a:endParaRPr lang="ko-KR" altLang="en-US" sz="1400" dirty="0"/>
          </a:p>
        </p:txBody>
      </p:sp>
      <p:pic>
        <p:nvPicPr>
          <p:cNvPr id="9218" name="Picture 2" descr="https://blog.kakaocdn.net/dn/br1t6Z/btqBuaOiO46/BWh4nl4a3bgKijzCeGERvk/im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44" y="2453315"/>
            <a:ext cx="5178243" cy="152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587D2B-B203-4BF2-912B-6966A3903E18}"/>
              </a:ext>
            </a:extLst>
          </p:cNvPr>
          <p:cNvSpPr/>
          <p:nvPr/>
        </p:nvSpPr>
        <p:spPr>
          <a:xfrm>
            <a:off x="6463107" y="4078634"/>
            <a:ext cx="4845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가중치를 표준편차가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0.01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인 정규분포로 초기화할 때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활성화값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분포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0.5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중심으로 값이 몰림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활성화 값이 치우침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다수의 뉴런을 둔 의미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X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     (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표현력 제한 문제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EB9FC0-FE4D-4D75-8419-705F36A0DCD6}"/>
              </a:ext>
            </a:extLst>
          </p:cNvPr>
          <p:cNvSpPr txBox="1"/>
          <p:nvPr/>
        </p:nvSpPr>
        <p:spPr>
          <a:xfrm>
            <a:off x="4357416" y="1110069"/>
            <a:ext cx="4362449" cy="707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층이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 있고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각 층마다 뉴런이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100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개씩 있음 </a:t>
            </a:r>
            <a:endParaRPr lang="en-US" altLang="ko-KR" sz="14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활성화 함수로 </a:t>
            </a:r>
            <a:r>
              <a:rPr lang="ko-KR" altLang="en-US" sz="14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시그모이드</a:t>
            </a:r>
            <a:r>
              <a:rPr lang="ko-KR" alt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함수 사용</a:t>
            </a:r>
            <a:endParaRPr lang="en-US" altLang="ko-KR" sz="14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19175" y="5708183"/>
            <a:ext cx="66287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각 층의 활성화 값은 적당히 고루 </a:t>
            </a:r>
            <a:r>
              <a:rPr lang="ko-KR" altLang="en-US" sz="16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분포되어야함</a:t>
            </a:r>
            <a:endParaRPr lang="en-US" altLang="ko-KR" sz="1600" b="1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층과 층 </a:t>
            </a:r>
            <a:r>
              <a:rPr lang="ko-KR" altLang="en-US" sz="1600" b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사이에 다양한 </a:t>
            </a:r>
            <a:r>
              <a:rPr lang="ko-KR" altLang="en-US" sz="16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데이터가 흘러야 신경망 학습이 효율적으로 이루어짐</a:t>
            </a:r>
            <a:r>
              <a:rPr lang="en-US" altLang="ko-KR" sz="16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470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가중치의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초깃값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800" b="1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Xavier </a:t>
                </a:r>
                <a:r>
                  <a:rPr lang="ko-KR" altLang="en-US" sz="1800" b="1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초깃값</a:t>
                </a:r>
                <a:endParaRPr lang="en-US" altLang="ko-KR" sz="1800" b="1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  <a:buFont typeface="나눔스퀘어_ac" panose="020B0600000101010101" pitchFamily="50" charset="-127"/>
                  <a:buChar char="-"/>
                </a:pPr>
                <a:r>
                  <a:rPr lang="ko-KR" altLang="en-US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각 층의 활성화값들을 광범위하게 분포시키는</a:t>
                </a:r>
                <a:r>
                  <a:rPr lang="en-US" altLang="ko-KR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, </a:t>
                </a:r>
                <a:r>
                  <a:rPr lang="ko-KR" altLang="en-US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가중치의 적절한 분포 찾기 목적</a:t>
                </a:r>
                <a:endParaRPr lang="en-US" altLang="ko-KR" sz="18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è"/>
                </a:pPr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앞 계층의 노드가 </a:t>
                </a:r>
                <a:r>
                  <a:rPr lang="en-US" altLang="ko-KR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n</a:t>
                </a:r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개라면 표준편차가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anose="05000000000000000000" pitchFamily="2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anose="05000000000000000000" pitchFamily="2" charset="2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인 분포 사용</a:t>
                </a:r>
                <a:endPara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  <a:buFont typeface="나눔스퀘어_ac" panose="020B0600000101010101" pitchFamily="50" charset="-127"/>
                  <a:buChar char="-"/>
                </a:pPr>
                <a:r>
                  <a:rPr lang="ko-KR" altLang="en-US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앞 층에 노드가 많을수록 대상 노드의 </a:t>
                </a:r>
                <a:r>
                  <a:rPr lang="ko-KR" altLang="en-US" sz="18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초깃값으로</a:t>
                </a:r>
                <a:r>
                  <a:rPr lang="ko-KR" altLang="en-US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 설정하는 가중치가 좁게 퍼짐</a:t>
                </a:r>
                <a:endParaRPr lang="en-US" altLang="ko-KR" sz="18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3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https://media.vlpt.us/post-images/dscwinterstudy/98bd1470-3a04-11ea-a976-bbc34e4880b0/%ED%95%AD%EB%93%B1%ED%95%A8%EC%88%98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42" name="Picture 2" descr="https://blog.kakaocdn.net/dn/DxsQ1/btqBt9V56HB/dTtvdY3NL0mkKK2cyH2LKk/im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650" y="1503335"/>
            <a:ext cx="3435349" cy="217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blog.kakaocdn.net/dn/bz2H6h/btqBuPWXWqx/4xmrhfYHENuB37xI3gVkFK/im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4030694"/>
            <a:ext cx="6959600" cy="211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587D2B-B203-4BF2-912B-6966A3903E18}"/>
              </a:ext>
            </a:extLst>
          </p:cNvPr>
          <p:cNvSpPr/>
          <p:nvPr/>
        </p:nvSpPr>
        <p:spPr>
          <a:xfrm>
            <a:off x="7534275" y="4463173"/>
            <a:ext cx="48117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Xavier </a:t>
            </a: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초깃값을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사용했을 때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값들이 넓게 분포하며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Sigmoid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함수의 표현력도 제한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X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학습이 효율적으로 이루어질 것을 기대할 수 있음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일그러짐은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tanh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함수로 개선 가능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716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가중치의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초깃값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800" b="1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He </a:t>
                </a:r>
                <a:r>
                  <a:rPr lang="ko-KR" altLang="en-US" sz="1800" b="1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초깃값</a:t>
                </a:r>
                <a:endParaRPr lang="en-US" altLang="ko-KR" sz="1800" b="1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  <a:buFont typeface="나눔스퀘어_ac" panose="020B0600000101010101" pitchFamily="50" charset="-127"/>
                  <a:buChar char="-"/>
                </a:pPr>
                <a:r>
                  <a:rPr lang="en-US" altLang="ko-KR" sz="18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ReLU</a:t>
                </a:r>
                <a:r>
                  <a:rPr lang="ko-KR" altLang="en-US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에 특화된 </a:t>
                </a:r>
                <a:r>
                  <a:rPr lang="ko-KR" altLang="en-US" sz="18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초깃값</a:t>
                </a:r>
                <a:endParaRPr lang="en-US" altLang="ko-KR" sz="18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è"/>
                </a:pPr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앞 </a:t>
                </a:r>
                <a:r>
                  <a:rPr lang="ko-KR" altLang="en-US" sz="14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계층의 노드가 </a:t>
                </a:r>
                <a:r>
                  <a:rPr lang="en-US" altLang="ko-KR" sz="14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n</a:t>
                </a:r>
                <a:r>
                  <a:rPr lang="ko-KR" altLang="en-US" sz="14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개라면 표준편차가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1600" b="1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anose="05000000000000000000" pitchFamily="2" charset="2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  <a:sym typeface="Wingdings" panose="05000000000000000000" pitchFamily="2" charset="2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r>
                  <a:rPr lang="ko-KR" altLang="en-US" sz="1600" b="1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  </a:t>
                </a:r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인 정규분포 사용</a:t>
                </a:r>
                <a:endPara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è"/>
                </a:pPr>
                <a:r>
                  <a:rPr lang="en-US" altLang="ko-KR" sz="14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ReLU</a:t>
                </a:r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는 음의 영역이 </a:t>
                </a:r>
                <a:r>
                  <a:rPr lang="en-US" altLang="ko-KR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0</a:t>
                </a:r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이므로 더 넓게 </a:t>
                </a:r>
                <a:r>
                  <a:rPr lang="ko-KR" altLang="en-US" sz="14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분포시키기</a:t>
                </a:r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 위함으로 볼 수 있음</a:t>
                </a:r>
                <a:endPara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3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https://media.vlpt.us/post-images/dscwinterstudy/98bd1470-3a04-11ea-a976-bbc34e4880b0/%ED%95%AD%EB%93%B1%ED%95%A8%EC%88%98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587D2B-B203-4BF2-912B-6966A3903E18}"/>
              </a:ext>
            </a:extLst>
          </p:cNvPr>
          <p:cNvSpPr/>
          <p:nvPr/>
        </p:nvSpPr>
        <p:spPr>
          <a:xfrm>
            <a:off x="6968285" y="2507263"/>
            <a:ext cx="385211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모든 층에서 균일하게 분포</a:t>
            </a:r>
            <a:endParaRPr lang="en-US" altLang="ko-KR" sz="1400" b="1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ReLU</a:t>
            </a:r>
            <a:r>
              <a:rPr lang="en-US" altLang="ko-KR" sz="1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: He </a:t>
            </a:r>
            <a:r>
              <a:rPr lang="ko-KR" altLang="en-US" sz="14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초깃값</a:t>
            </a:r>
            <a:endParaRPr lang="en-US" altLang="ko-KR" sz="1400" b="1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Sigmoid, </a:t>
            </a:r>
            <a:r>
              <a:rPr lang="en-US" altLang="ko-KR" sz="14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tanh</a:t>
            </a:r>
            <a:r>
              <a:rPr lang="en-US" altLang="ko-KR" sz="1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등의 </a:t>
            </a:r>
            <a:r>
              <a:rPr lang="en-US" altLang="ko-KR" sz="1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</a:t>
            </a:r>
            <a:r>
              <a:rPr lang="ko-KR" altLang="en-US" sz="1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자 모양 곡선 </a:t>
            </a:r>
            <a:r>
              <a:rPr lang="en-US" altLang="ko-KR" sz="1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Xavier </a:t>
            </a:r>
            <a:r>
              <a:rPr lang="ko-KR" altLang="en-US" sz="14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초깃값</a:t>
            </a:r>
            <a:endParaRPr lang="en-US" altLang="ko-KR" sz="1400" b="1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11266" name="Picture 2" descr="https://blog.kakaocdn.net/dn/yOfGP/btqBt9IFCzR/g12hWoTAQ7rKWQn5Uu5ZPk/im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23"/>
          <a:stretch/>
        </p:blipFill>
        <p:spPr bwMode="auto">
          <a:xfrm>
            <a:off x="368300" y="3381376"/>
            <a:ext cx="4344657" cy="155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blog.kakaocdn.net/dn/yOfGP/btqBt9IFCzR/g12hWoTAQ7rKWQn5Uu5ZPk/im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45"/>
          <a:stretch/>
        </p:blipFill>
        <p:spPr bwMode="auto">
          <a:xfrm>
            <a:off x="5524573" y="3569092"/>
            <a:ext cx="6063570" cy="241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blog.kakaocdn.net/dn/yOfGP/btqBt9IFCzR/g12hWoTAQ7rKWQn5Uu5ZPk/img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41" b="34077"/>
          <a:stretch/>
        </p:blipFill>
        <p:spPr bwMode="auto">
          <a:xfrm>
            <a:off x="368300" y="5039652"/>
            <a:ext cx="4356100" cy="161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11">
            <a:extLst>
              <a:ext uri="{FF2B5EF4-FFF2-40B4-BE49-F238E27FC236}">
                <a16:creationId xmlns:a16="http://schemas.microsoft.com/office/drawing/2014/main" id="{0C47D936-3DF1-41D2-8A15-A7413ACE8920}"/>
              </a:ext>
            </a:extLst>
          </p:cNvPr>
          <p:cNvSpPr/>
          <p:nvPr/>
        </p:nvSpPr>
        <p:spPr>
          <a:xfrm>
            <a:off x="6878632" y="2507263"/>
            <a:ext cx="3941768" cy="106182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73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가중치의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초깃값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MNIST </a:t>
            </a:r>
            <a:r>
              <a:rPr lang="ko-KR" altLang="en-US" sz="1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데이터셋으로 본 가중치 </a:t>
            </a:r>
            <a:r>
              <a:rPr lang="ko-KR" altLang="en-US" sz="18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초깃값</a:t>
            </a:r>
            <a:r>
              <a:rPr lang="ko-KR" altLang="en-US" sz="1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비교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8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가중치의 </a:t>
            </a:r>
            <a:r>
              <a:rPr lang="ko-KR" altLang="en-US" sz="1800" dirty="0" err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초깃값은</a:t>
            </a:r>
            <a:r>
              <a:rPr lang="ko-KR" altLang="en-US" sz="18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신경망 학습에 아주 중요</a:t>
            </a:r>
            <a:endParaRPr lang="en-US" altLang="ko-KR" sz="2800" dirty="0" smtClean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6" name="AutoShape 2" descr="https://media.vlpt.us/post-images/dscwinterstudy/98bd1470-3a04-11ea-a976-bbc34e4880b0/%ED%95%AD%EB%93%B1%ED%95%A8%EC%88%98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416" y="2561642"/>
            <a:ext cx="5529533" cy="3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6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454449"/>
            <a:ext cx="12192000" cy="113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6183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7530"/>
            <a:ext cx="7380430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매개변수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갱신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(Optimizer)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6711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가중치의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초깃값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배치 정규화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68393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바른 학습을 위한 방법</a:t>
            </a: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7" y="4884234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05.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적절한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하이퍼파라미터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값 찾기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67" y="2318013"/>
            <a:ext cx="2049600" cy="264657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A23DBB8-7955-4983-88A2-9A9E7148639C}"/>
              </a:ext>
            </a:extLst>
          </p:cNvPr>
          <p:cNvSpPr/>
          <p:nvPr/>
        </p:nvSpPr>
        <p:spPr>
          <a:xfrm>
            <a:off x="3317714" y="2947595"/>
            <a:ext cx="8241174" cy="3372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30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매개변수 갱신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Optimization (</a:t>
            </a:r>
            <a:r>
              <a:rPr lang="ko-KR" altLang="en-US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최적화</a:t>
            </a:r>
            <a:r>
              <a:rPr lang="en-US" altLang="ko-KR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손실 함수의 값을 최대한 낮추는 매개변수를 찾는 것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매개변수의 </a:t>
            </a:r>
            <a:r>
              <a:rPr lang="ko-KR" altLang="en-US" sz="22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최적값을</a:t>
            </a:r>
            <a:r>
              <a:rPr lang="ko-KR" altLang="en-US" sz="2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찾는 법 </a:t>
            </a:r>
            <a:r>
              <a:rPr lang="en-US" altLang="ko-KR" sz="1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기준으로 삼는 단서에 따라 분류</a:t>
            </a:r>
            <a:r>
              <a:rPr lang="en-US" altLang="ko-KR" sz="1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확률적 경사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하강법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(SGD)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모멘텀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AdaGrad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Adam</a:t>
            </a:r>
          </a:p>
        </p:txBody>
      </p:sp>
      <p:sp>
        <p:nvSpPr>
          <p:cNvPr id="6" name="AutoShape 2" descr="https://media.vlpt.us/post-images/dscwinterstudy/98bd1470-3a04-11ea-a976-bbc34e4880b0/%ED%95%AD%EB%93%B1%ED%95%A8%EC%88%98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95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매개변수 갱신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확률적 경사 </a:t>
            </a:r>
            <a:r>
              <a:rPr lang="ko-KR" altLang="en-US" sz="24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하강법</a:t>
            </a:r>
            <a:r>
              <a:rPr lang="ko-KR" altLang="en-US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(SGD)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매개변수의 기울기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미분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기울어진 방향으로 매개변수 값 갱신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AutoShape 2" descr="https://media.vlpt.us/post-images/dscwinterstudy/98bd1470-3a04-11ea-a976-bbc34e4880b0/%ED%95%AD%EB%93%B1%ED%95%A8%EC%88%98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BFE75537-A01C-42AF-BD9B-3B383D09BD86}"/>
              </a:ext>
            </a:extLst>
          </p:cNvPr>
          <p:cNvSpPr/>
          <p:nvPr/>
        </p:nvSpPr>
        <p:spPr>
          <a:xfrm>
            <a:off x="727024" y="2747451"/>
            <a:ext cx="4377411" cy="13630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모험가 이야기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깊은 골짜기를 찾는 것이 목적</a:t>
            </a:r>
            <a:endParaRPr lang="en-US" altLang="ko-KR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지도를 보지 않고</a:t>
            </a:r>
            <a:r>
              <a: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눈가리개를 써서 찾기</a:t>
            </a:r>
            <a:endParaRPr lang="en-US" altLang="ko-KR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87C8C79-0716-4D10-B13B-238D230B0BEC}"/>
              </a:ext>
            </a:extLst>
          </p:cNvPr>
          <p:cNvSpPr/>
          <p:nvPr/>
        </p:nvSpPr>
        <p:spPr>
          <a:xfrm>
            <a:off x="5370653" y="3226443"/>
            <a:ext cx="601884" cy="405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CEAF12-656B-4C29-B0B9-6D8AC5D4F7F3}"/>
              </a:ext>
            </a:extLst>
          </p:cNvPr>
          <p:cNvSpPr txBox="1"/>
          <p:nvPr/>
        </p:nvSpPr>
        <p:spPr>
          <a:xfrm>
            <a:off x="5819880" y="2987308"/>
            <a:ext cx="4377411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현재 서있는 곳에서 </a:t>
            </a:r>
            <a:endParaRPr lang="en-US" altLang="ko-KR" sz="18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가장 크게 기울어진 방향으로 가자</a:t>
            </a:r>
            <a:endParaRPr lang="en-US" altLang="ko-KR" sz="18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CFDB5F-6A5E-4D77-8D74-4795996F5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38" y="4882673"/>
            <a:ext cx="2664733" cy="90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08B051C-AB7A-44BC-A198-FE38467AA14A}"/>
              </a:ext>
            </a:extLst>
          </p:cNvPr>
          <p:cNvSpPr/>
          <p:nvPr/>
        </p:nvSpPr>
        <p:spPr>
          <a:xfrm>
            <a:off x="411162" y="5898078"/>
            <a:ext cx="21210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갱신할 가중치 매개변수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AD6AB-54D1-41BC-9624-3F3DC795A411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1197978" y="5626334"/>
            <a:ext cx="273731" cy="27174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A98312-D70E-4751-A26C-ED85755EBD60}"/>
              </a:ext>
            </a:extLst>
          </p:cNvPr>
          <p:cNvSpPr/>
          <p:nvPr/>
        </p:nvSpPr>
        <p:spPr>
          <a:xfrm>
            <a:off x="2676842" y="5898078"/>
            <a:ext cx="22304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W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에 대한 손실 함수의 기울기</a:t>
            </a:r>
            <a:endParaRPr lang="ko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A746EB8-F243-436E-B744-A6EACC165367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3463659" y="5626334"/>
            <a:ext cx="328402" cy="27174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F6D1E3-717D-445D-BF76-42892409375F}"/>
              </a:ext>
            </a:extLst>
          </p:cNvPr>
          <p:cNvSpPr/>
          <p:nvPr/>
        </p:nvSpPr>
        <p:spPr>
          <a:xfrm>
            <a:off x="1926988" y="4566640"/>
            <a:ext cx="28583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[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이타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]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학습률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보통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0.01, 0.001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사용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923ECCB-C73B-452A-8FB5-8F681CBBD62C}"/>
              </a:ext>
            </a:extLst>
          </p:cNvPr>
          <p:cNvCxnSpPr>
            <a:cxnSpLocks/>
          </p:cNvCxnSpPr>
          <p:nvPr/>
        </p:nvCxnSpPr>
        <p:spPr>
          <a:xfrm>
            <a:off x="2636202" y="4882673"/>
            <a:ext cx="0" cy="20579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25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매개변수 갱신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SGD</a:t>
            </a:r>
            <a:r>
              <a:rPr lang="ko-KR" altLang="en-US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단점</a:t>
            </a:r>
            <a:endParaRPr lang="en-US" altLang="ko-KR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AutoShape 2" descr="https://media.vlpt.us/post-images/dscwinterstudy/98bd1470-3a04-11ea-a976-bbc34e4880b0/%ED%95%AD%EB%93%B1%ED%95%A8%EC%88%98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EB965F-6BAF-4091-A7D4-51D77DECB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323" y="1882141"/>
            <a:ext cx="2936875" cy="81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883019A-D59F-4499-9267-5BE98262E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00"/>
          <a:stretch/>
        </p:blipFill>
        <p:spPr bwMode="auto">
          <a:xfrm>
            <a:off x="5849366" y="1292822"/>
            <a:ext cx="3011915" cy="235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783EF57-A8EA-4C8B-85CE-C7D8D8D0D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3322255"/>
            <a:ext cx="4230402" cy="327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6E1430D-C2A5-4565-A448-5AC1AFAD5409}"/>
              </a:ext>
            </a:extLst>
          </p:cNvPr>
          <p:cNvSpPr txBox="1"/>
          <p:nvPr/>
        </p:nvSpPr>
        <p:spPr>
          <a:xfrm>
            <a:off x="467750" y="2055670"/>
            <a:ext cx="1331083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함수 예 </a:t>
            </a:r>
            <a:r>
              <a:rPr lang="en-US" altLang="ko-KR" sz="18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E1FA90-C3CC-4938-B076-6CBA3F570221}"/>
              </a:ext>
            </a:extLst>
          </p:cNvPr>
          <p:cNvSpPr txBox="1"/>
          <p:nvPr/>
        </p:nvSpPr>
        <p:spPr>
          <a:xfrm>
            <a:off x="5220183" y="4382254"/>
            <a:ext cx="5139159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최솟값은 </a:t>
            </a:r>
            <a:r>
              <a:rPr lang="en-US" altLang="ko-KR" sz="18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(0, 0) </a:t>
            </a:r>
            <a:r>
              <a:rPr lang="ko-KR" altLang="en-US" sz="18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인데 </a:t>
            </a:r>
            <a:endParaRPr lang="en-US" altLang="ko-KR" sz="18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그림의 기울기는 대부분 </a:t>
            </a:r>
            <a:r>
              <a:rPr lang="en-US" altLang="ko-KR" sz="18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(0, 0) </a:t>
            </a:r>
            <a:r>
              <a:rPr lang="ko-KR" altLang="en-US" sz="18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방향을 가리키지 않음</a:t>
            </a:r>
            <a:endParaRPr lang="en-US" altLang="ko-KR" sz="18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B158733-2A35-4E37-9AD7-316CA7DC98AC}"/>
              </a:ext>
            </a:extLst>
          </p:cNvPr>
          <p:cNvSpPr/>
          <p:nvPr/>
        </p:nvSpPr>
        <p:spPr>
          <a:xfrm>
            <a:off x="2483501" y="4711202"/>
            <a:ext cx="224975" cy="2254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5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매개변수 갱신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SGD</a:t>
            </a:r>
            <a:r>
              <a:rPr lang="ko-KR" altLang="en-US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단점 </a:t>
            </a:r>
            <a:r>
              <a:rPr lang="en-US" altLang="ko-KR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4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비등방성</a:t>
            </a:r>
            <a:r>
              <a:rPr lang="en-US" altLang="ko-KR" sz="1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(anisotropy)</a:t>
            </a:r>
            <a:r>
              <a:rPr lang="ko-KR" altLang="en-US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함수에서</a:t>
            </a:r>
            <a:r>
              <a:rPr lang="en-US" altLang="ko-KR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탐색 경로가 비효율적임</a:t>
            </a:r>
            <a:endParaRPr lang="en-US" altLang="ko-KR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AutoShape 2" descr="https://media.vlpt.us/post-images/dscwinterstudy/98bd1470-3a04-11ea-a976-bbc34e4880b0/%ED%95%AD%EB%93%B1%ED%95%A8%EC%88%98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E1FA90-C3CC-4938-B076-6CBA3F570221}"/>
              </a:ext>
            </a:extLst>
          </p:cNvPr>
          <p:cNvSpPr txBox="1"/>
          <p:nvPr/>
        </p:nvSpPr>
        <p:spPr>
          <a:xfrm>
            <a:off x="5451887" y="3402573"/>
            <a:ext cx="6359455" cy="143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심하게 굽이진 움직임을 보여줌</a:t>
            </a:r>
            <a:endParaRPr lang="en-US" altLang="ko-KR" sz="20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기울어진 방향이 본래의 최솟값과 다른 방향을 가리키기 때문</a:t>
            </a:r>
            <a:r>
              <a:rPr lang="en-US" altLang="ko-KR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en-US" altLang="ko-KR" sz="20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20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상당히 비효율적임</a:t>
            </a:r>
            <a:endParaRPr lang="en-US" altLang="ko-KR" sz="20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828ABCB-C3EB-49A7-9C69-A96709F79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69" y="2228411"/>
            <a:ext cx="4838637" cy="378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4BF4CF-D0DE-439B-B07F-88B61BE6DEE8}"/>
              </a:ext>
            </a:extLst>
          </p:cNvPr>
          <p:cNvSpPr txBox="1"/>
          <p:nvPr/>
        </p:nvSpPr>
        <p:spPr>
          <a:xfrm>
            <a:off x="1434873" y="6076662"/>
            <a:ext cx="3102403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앞의 함수에 </a:t>
            </a:r>
            <a:r>
              <a:rPr lang="en-US" altLang="ko-KR" sz="1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SGD</a:t>
            </a:r>
            <a:r>
              <a:rPr lang="ko-KR" altLang="en-US" sz="1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적용한 결과</a:t>
            </a:r>
            <a:endParaRPr lang="en-US" altLang="ko-KR" sz="18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587D2B-B203-4BF2-912B-6966A3903E18}"/>
              </a:ext>
            </a:extLst>
          </p:cNvPr>
          <p:cNvSpPr/>
          <p:nvPr/>
        </p:nvSpPr>
        <p:spPr>
          <a:xfrm>
            <a:off x="3271264" y="1858525"/>
            <a:ext cx="35253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방향에 따라 성질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기울기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 달라지는 함수</a:t>
            </a:r>
            <a:endParaRPr lang="ko-KR" altLang="en-US" sz="1600" dirty="0"/>
          </a:p>
        </p:txBody>
      </p:sp>
      <p:cxnSp>
        <p:nvCxnSpPr>
          <p:cNvPr id="17" name="꺾인 연결선 14">
            <a:extLst>
              <a:ext uri="{FF2B5EF4-FFF2-40B4-BE49-F238E27FC236}">
                <a16:creationId xmlns:a16="http://schemas.microsoft.com/office/drawing/2014/main" id="{CE96622C-76DA-49D0-BA45-5E52FD0B696A}"/>
              </a:ext>
            </a:extLst>
          </p:cNvPr>
          <p:cNvCxnSpPr>
            <a:cxnSpLocks/>
          </p:cNvCxnSpPr>
          <p:nvPr/>
        </p:nvCxnSpPr>
        <p:spPr>
          <a:xfrm>
            <a:off x="2905246" y="1829007"/>
            <a:ext cx="366018" cy="177837"/>
          </a:xfrm>
          <a:prstGeom prst="bentConnector3">
            <a:avLst>
              <a:gd name="adj1" fmla="val 256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04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매개변수 갱신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모멘텀 </a:t>
            </a:r>
            <a:r>
              <a:rPr lang="en-US" altLang="ko-KR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(Momentum) </a:t>
            </a: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‘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운동량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’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을 뜻하는 단어로 물리와 관련 있음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기울기 값만 반영하는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SGD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개선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(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기존의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SGD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에 관성을 </a:t>
            </a: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더해줌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수렴속도 개선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관성의 법칙 이용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이전 물체의 속도는 현재 물체의 속도와 관련 있음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AutoShape 2" descr="https://media.vlpt.us/post-images/dscwinterstudy/98bd1470-3a04-11ea-a976-bbc34e4880b0/%ED%95%AD%EB%93%B1%ED%95%A8%EC%88%98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EA95F0-84A6-42E0-AC3C-AD94FB59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449" y="4226825"/>
            <a:ext cx="2768235" cy="175736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A6AF13-EEBE-421E-8889-2063B6750235}"/>
              </a:ext>
            </a:extLst>
          </p:cNvPr>
          <p:cNvSpPr/>
          <p:nvPr/>
        </p:nvSpPr>
        <p:spPr>
          <a:xfrm>
            <a:off x="2803111" y="6085138"/>
            <a:ext cx="21210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 속도</a:t>
            </a: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D8F0250-070D-4583-AC2F-237B6B434D19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3649884" y="5849885"/>
            <a:ext cx="213774" cy="23525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1">
            <a:extLst>
              <a:ext uri="{FF2B5EF4-FFF2-40B4-BE49-F238E27FC236}">
                <a16:creationId xmlns:a16="http://schemas.microsoft.com/office/drawing/2014/main" id="{0C47D936-3DF1-41D2-8A15-A7413ACE8920}"/>
              </a:ext>
            </a:extLst>
          </p:cNvPr>
          <p:cNvSpPr/>
          <p:nvPr/>
        </p:nvSpPr>
        <p:spPr>
          <a:xfrm>
            <a:off x="1223278" y="4294929"/>
            <a:ext cx="2849406" cy="168925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EB9FC0-FE4D-4D75-8419-705F36A0DCD6}"/>
              </a:ext>
            </a:extLst>
          </p:cNvPr>
          <p:cNvSpPr txBox="1"/>
          <p:nvPr/>
        </p:nvSpPr>
        <p:spPr>
          <a:xfrm>
            <a:off x="4486419" y="4709589"/>
            <a:ext cx="5422439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기울기 방향으로 힘을 받아 물체가 가속되는 물리법칙 표현</a:t>
            </a:r>
            <a:endParaRPr lang="en-US" altLang="ko-KR" sz="18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속도가 클수록 기울기가 크게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update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됨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en-US" altLang="ko-KR" sz="18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6679A6-3C93-412A-9914-C9E282339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22" y="1371625"/>
            <a:ext cx="5681379" cy="77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A0A6EE-533F-4503-8139-D94727160552}"/>
              </a:ext>
            </a:extLst>
          </p:cNvPr>
          <p:cNvSpPr/>
          <p:nvPr/>
        </p:nvSpPr>
        <p:spPr>
          <a:xfrm>
            <a:off x="1097912" y="3804537"/>
            <a:ext cx="21210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지면 마찰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공기 저항의 역할</a:t>
            </a:r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D6AC148-36C9-435B-B06B-2027EDDBBBB3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158459" y="4112314"/>
            <a:ext cx="296298" cy="43044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s://mblogthumb-phinf.pstatic.net/MjAxOTEwMThfMTQg/MDAxNTcxMzI0NjgyMzQ1.jaGZGnpUybwICzdZi_qlyaTv1DELyXkqKuZE-1YvkKUg.CUyJ0IemvwdVRgMJQ2cgDCZBo4y9WaoKNY0fLN-HsqMg.PNG.lego7407/image.png?type=w8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024" y="2412003"/>
            <a:ext cx="2446626" cy="223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10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매개변수 갱신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모멘텀 </a:t>
            </a:r>
            <a:r>
              <a:rPr lang="en-US" altLang="ko-KR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(Momentum)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AutoShape 2" descr="https://media.vlpt.us/post-images/dscwinterstudy/98bd1470-3a04-11ea-a976-bbc34e4880b0/%ED%95%AD%EB%93%B1%ED%95%A8%EC%88%98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https://blog.kakaocdn.net/dn/I5GPo/btqA05F6aAW/m0cfUemfLTgUG0xKI9i5Pk/im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2524299"/>
            <a:ext cx="4447151" cy="35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EB9FC0-FE4D-4D75-8419-705F36A0DCD6}"/>
              </a:ext>
            </a:extLst>
          </p:cNvPr>
          <p:cNvSpPr txBox="1"/>
          <p:nvPr/>
        </p:nvSpPr>
        <p:spPr>
          <a:xfrm>
            <a:off x="4950799" y="3587470"/>
            <a:ext cx="6829281" cy="1534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속도는 방향성을 포함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X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축의 힘은 아주 작지만 방향이 바뀌지 않아서 한 방향으로 일정하게 가속 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SGD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보다 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X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축 방향으로 빠르게 다가갈 수 있음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Y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축의 힘은 크지만 방향이 계속 바뀌어서 상충하므로 속도가 일정하지 않음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D6AC148-36C9-435B-B06B-2027EDDBBBB3}"/>
              </a:ext>
            </a:extLst>
          </p:cNvPr>
          <p:cNvCxnSpPr>
            <a:cxnSpLocks/>
          </p:cNvCxnSpPr>
          <p:nvPr/>
        </p:nvCxnSpPr>
        <p:spPr>
          <a:xfrm>
            <a:off x="1762125" y="4686300"/>
            <a:ext cx="759307" cy="886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9828ABCB-C3EB-49A7-9C69-A96709F79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06" y="1303003"/>
            <a:ext cx="2572922" cy="201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4BF4CF-D0DE-439B-B07F-88B61BE6DEE8}"/>
              </a:ext>
            </a:extLst>
          </p:cNvPr>
          <p:cNvSpPr txBox="1"/>
          <p:nvPr/>
        </p:nvSpPr>
        <p:spPr>
          <a:xfrm>
            <a:off x="6797085" y="1303003"/>
            <a:ext cx="670152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SGD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25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매개변수 갱신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신경망 학습에서 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학습률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값은 ★ 중요★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학습률을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정하는 효과적 기술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학습률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감소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(learning rate decay)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학습을 진행하면서 </a:t>
            </a: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학습률을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점차 줄여가는 방법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Adagrad</a:t>
            </a:r>
            <a:endParaRPr lang="en-US" altLang="ko-KR" sz="24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각각의 매개변수에 맞춤형 값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개별 매개변수에 적응적으로 </a:t>
            </a: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학습률을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조정하며 학습 진행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과거의 기울기를 제곱하여 계속 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더해감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학습을 진행할수록 갱신 강도 약해지는 단점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RMSProp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개선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AutoShape 2" descr="https://media.vlpt.us/post-images/dscwinterstudy/98bd1470-3a04-11ea-a976-bbc34e4880b0/%ED%95%AD%EB%93%B1%ED%95%A8%EC%88%98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24525" y="1194370"/>
            <a:ext cx="2876550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값이 너무 작으면 학습시간이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길어짐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너무 크면 발산하여 학습이 제대로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</a:t>
            </a:r>
            <a:endParaRPr lang="ko-KR" altLang="en-US" sz="1400" dirty="0"/>
          </a:p>
        </p:txBody>
      </p:sp>
      <p:sp>
        <p:nvSpPr>
          <p:cNvPr id="4" name="타원 3"/>
          <p:cNvSpPr/>
          <p:nvPr/>
        </p:nvSpPr>
        <p:spPr>
          <a:xfrm>
            <a:off x="2162176" y="1225836"/>
            <a:ext cx="704850" cy="37451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구부러진 연결선 7"/>
          <p:cNvCxnSpPr>
            <a:stCxn id="4" idx="0"/>
          </p:cNvCxnSpPr>
          <p:nvPr/>
        </p:nvCxnSpPr>
        <p:spPr>
          <a:xfrm rot="16200000" flipH="1">
            <a:off x="3932308" y="-191871"/>
            <a:ext cx="374510" cy="3209924"/>
          </a:xfrm>
          <a:prstGeom prst="curvedConnector4">
            <a:avLst>
              <a:gd name="adj1" fmla="val -61040"/>
              <a:gd name="adj2" fmla="val 5549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5519022" y="3060693"/>
            <a:ext cx="2849406" cy="1689259"/>
            <a:chOff x="6162675" y="2997998"/>
            <a:chExt cx="2849406" cy="1689259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2004" y="3022288"/>
              <a:ext cx="2670747" cy="1640677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모서리가 둥근 직사각형 11">
              <a:extLst>
                <a:ext uri="{FF2B5EF4-FFF2-40B4-BE49-F238E27FC236}">
                  <a16:creationId xmlns:a16="http://schemas.microsoft.com/office/drawing/2014/main" id="{0C47D936-3DF1-41D2-8A15-A7413ACE8920}"/>
                </a:ext>
              </a:extLst>
            </p:cNvPr>
            <p:cNvSpPr/>
            <p:nvPr/>
          </p:nvSpPr>
          <p:spPr>
            <a:xfrm>
              <a:off x="6162675" y="2997998"/>
              <a:ext cx="2849406" cy="1689259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6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A0A6EE-533F-4503-8139-D94727160552}"/>
              </a:ext>
            </a:extLst>
          </p:cNvPr>
          <p:cNvSpPr/>
          <p:nvPr/>
        </p:nvSpPr>
        <p:spPr>
          <a:xfrm>
            <a:off x="7218551" y="2346758"/>
            <a:ext cx="2716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기울기의 값을 제곱하여 계속 </a:t>
            </a: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더해줌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D6AC148-36C9-435B-B06B-2027EDDBBBB3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5934075" y="2654535"/>
            <a:ext cx="2642488" cy="66969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6EB9FC0-FE4D-4D75-8419-705F36A0DCD6}"/>
              </a:ext>
            </a:extLst>
          </p:cNvPr>
          <p:cNvSpPr txBox="1"/>
          <p:nvPr/>
        </p:nvSpPr>
        <p:spPr>
          <a:xfrm>
            <a:off x="5424487" y="4932567"/>
            <a:ext cx="58878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매개변수의 원소 중 많이 움직인</a:t>
            </a:r>
            <a:r>
              <a:rPr lang="en-US" altLang="ko-KR" sz="1600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갱신된</a:t>
            </a:r>
            <a:r>
              <a:rPr lang="en-US" altLang="ko-KR" sz="1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 </a:t>
            </a:r>
            <a:r>
              <a:rPr lang="ko-KR" altLang="en-US" sz="1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원소는 </a:t>
            </a:r>
            <a:r>
              <a:rPr lang="ko-KR" altLang="en-US" sz="16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학습률이</a:t>
            </a:r>
            <a:r>
              <a:rPr lang="ko-KR" altLang="en-US" sz="1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낮아짐</a:t>
            </a:r>
            <a:endParaRPr lang="en-US" altLang="ko-KR" sz="16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6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학습률</a:t>
            </a:r>
            <a:r>
              <a:rPr lang="ko-KR" altLang="en-US" sz="1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 감소가 매개변수의 원소마다 다르게 적용</a:t>
            </a:r>
            <a:endParaRPr lang="en-US" altLang="ko-KR" sz="16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587D2B-B203-4BF2-912B-6966A3903E18}"/>
              </a:ext>
            </a:extLst>
          </p:cNvPr>
          <p:cNvSpPr/>
          <p:nvPr/>
        </p:nvSpPr>
        <p:spPr>
          <a:xfrm>
            <a:off x="1728214" y="5516125"/>
            <a:ext cx="20681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먼 기울기는 서서히 잊고 </a:t>
            </a:r>
            <a:endParaRPr lang="en-US" altLang="ko-KR" sz="12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새로운 기울기 정보는 크게 반영</a:t>
            </a:r>
            <a:endParaRPr lang="ko-KR" altLang="en-US" sz="1200" dirty="0"/>
          </a:p>
        </p:txBody>
      </p:sp>
      <p:cxnSp>
        <p:nvCxnSpPr>
          <p:cNvPr id="27" name="꺾인 연결선 14">
            <a:extLst>
              <a:ext uri="{FF2B5EF4-FFF2-40B4-BE49-F238E27FC236}">
                <a16:creationId xmlns:a16="http://schemas.microsoft.com/office/drawing/2014/main" id="{CE96622C-76DA-49D0-BA45-5E52FD0B696A}"/>
              </a:ext>
            </a:extLst>
          </p:cNvPr>
          <p:cNvCxnSpPr>
            <a:cxnSpLocks/>
          </p:cNvCxnSpPr>
          <p:nvPr/>
        </p:nvCxnSpPr>
        <p:spPr>
          <a:xfrm>
            <a:off x="1362196" y="5486607"/>
            <a:ext cx="366018" cy="177837"/>
          </a:xfrm>
          <a:prstGeom prst="bentConnector3">
            <a:avLst>
              <a:gd name="adj1" fmla="val 256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7124700" y="3941140"/>
            <a:ext cx="533400" cy="78451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구부러진 연결선 28"/>
          <p:cNvCxnSpPr>
            <a:stCxn id="28" idx="0"/>
          </p:cNvCxnSpPr>
          <p:nvPr/>
        </p:nvCxnSpPr>
        <p:spPr>
          <a:xfrm rot="16200000" flipH="1">
            <a:off x="7977666" y="3354873"/>
            <a:ext cx="360991" cy="1533525"/>
          </a:xfrm>
          <a:prstGeom prst="curvedConnector4">
            <a:avLst>
              <a:gd name="adj1" fmla="val -63326"/>
              <a:gd name="adj2" fmla="val 5869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4A0A6EE-533F-4503-8139-D94727160552}"/>
              </a:ext>
            </a:extLst>
          </p:cNvPr>
          <p:cNvSpPr/>
          <p:nvPr/>
        </p:nvSpPr>
        <p:spPr>
          <a:xfrm>
            <a:off x="8924924" y="4148242"/>
            <a:ext cx="11372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학습률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조정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91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1097</Words>
  <Application>Microsoft Office PowerPoint</Application>
  <PresentationFormat>와이드스크린</PresentationFormat>
  <Paragraphs>193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나눔스퀘어_ac</vt:lpstr>
      <vt:lpstr>나눔스퀘어_ac ExtraBold</vt:lpstr>
      <vt:lpstr>맑은 고딕</vt:lpstr>
      <vt:lpstr>함초롬돋움</vt:lpstr>
      <vt:lpstr>Arial</vt:lpstr>
      <vt:lpstr>Cambria Math</vt:lpstr>
      <vt:lpstr>Wingdings</vt:lpstr>
      <vt:lpstr>Office 테마</vt:lpstr>
      <vt:lpstr>Deep Learning 기초 3 (딥러닝 학습의 효율과 정확도를 높이는 기술들 1)</vt:lpstr>
      <vt:lpstr>PowerPoint 프레젠테이션</vt:lpstr>
      <vt:lpstr>01. 매개변수 갱신</vt:lpstr>
      <vt:lpstr>01. 매개변수 갱신</vt:lpstr>
      <vt:lpstr>01. 매개변수 갱신</vt:lpstr>
      <vt:lpstr>01. 매개변수 갱신</vt:lpstr>
      <vt:lpstr>01. 매개변수 갱신</vt:lpstr>
      <vt:lpstr>01. 매개변수 갱신</vt:lpstr>
      <vt:lpstr>01. 매개변수 갱신</vt:lpstr>
      <vt:lpstr>01. 매개변수 갱신</vt:lpstr>
      <vt:lpstr>01. 매개변수 갱신</vt:lpstr>
      <vt:lpstr>01. 매개변수 갱신</vt:lpstr>
      <vt:lpstr>02. 가중치의 초깃값</vt:lpstr>
      <vt:lpstr>02. 가중치의 초깃값</vt:lpstr>
      <vt:lpstr>02. 가중치의 초깃값</vt:lpstr>
      <vt:lpstr>02. 가중치의 초깃값</vt:lpstr>
      <vt:lpstr>02. 가중치의 초깃값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03. 신경망 학습</dc:title>
  <dc:creator>user</dc:creator>
  <cp:lastModifiedBy>user</cp:lastModifiedBy>
  <cp:revision>273</cp:revision>
  <dcterms:created xsi:type="dcterms:W3CDTF">2021-02-28T19:38:14Z</dcterms:created>
  <dcterms:modified xsi:type="dcterms:W3CDTF">2021-05-01T20:17:25Z</dcterms:modified>
</cp:coreProperties>
</file>