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312" r:id="rId5"/>
    <p:sldId id="280" r:id="rId6"/>
    <p:sldId id="319" r:id="rId7"/>
    <p:sldId id="320" r:id="rId8"/>
    <p:sldId id="321" r:id="rId9"/>
    <p:sldId id="310" r:id="rId10"/>
    <p:sldId id="311" r:id="rId11"/>
    <p:sldId id="313" r:id="rId12"/>
    <p:sldId id="305" r:id="rId13"/>
    <p:sldId id="314" r:id="rId14"/>
    <p:sldId id="315" r:id="rId15"/>
    <p:sldId id="316" r:id="rId16"/>
    <p:sldId id="317" r:id="rId17"/>
    <p:sldId id="318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2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616643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61664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53248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53248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0402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_6OGxR2Vr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강</a:t>
            </a:r>
            <a:endParaRPr lang="en-US" altLang="ko-KR" dirty="0"/>
          </a:p>
          <a:p>
            <a:r>
              <a:rPr lang="ko-KR" altLang="en-US"/>
              <a:t>정보컴퓨터공학과 </a:t>
            </a:r>
            <a:r>
              <a:rPr lang="ko-KR" altLang="en-US" smtClean="0"/>
              <a:t>권혁동</a:t>
            </a:r>
            <a:endParaRPr lang="en-US" altLang="ko-KR" smtClean="0"/>
          </a:p>
          <a:p>
            <a:r>
              <a:rPr lang="en-US" altLang="ko-KR">
                <a:hlinkClick r:id="rId2"/>
              </a:rPr>
              <a:t>https://youtu.be/z_6OGxR2VrM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1475A-4579-4734-94BC-8B589D75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207E8-52F2-499B-847D-EC9988B1A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직접 주소 값을 수정하며 바꾸는 것은 매우 번거로움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또한 자료형에 따라서 정상적인 값 호출에 실패할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이를 위해 </a:t>
            </a:r>
            <a:r>
              <a:rPr lang="en-US" altLang="ko-KR" dirty="0"/>
              <a:t>Post Increment / Pre Decrement</a:t>
            </a:r>
            <a:r>
              <a:rPr lang="ko-KR" altLang="en-US" dirty="0"/>
              <a:t>가 존재</a:t>
            </a:r>
            <a:endParaRPr lang="en-US" altLang="ko-KR" dirty="0"/>
          </a:p>
          <a:p>
            <a:r>
              <a:rPr lang="en-US" altLang="ko-KR" dirty="0"/>
              <a:t>LD</a:t>
            </a:r>
            <a:r>
              <a:rPr lang="ko-KR" altLang="en-US" dirty="0"/>
              <a:t> 뿐만 아니라 </a:t>
            </a:r>
            <a:r>
              <a:rPr lang="en-US" altLang="ko-KR" dirty="0"/>
              <a:t>ST</a:t>
            </a:r>
            <a:r>
              <a:rPr lang="ko-KR" altLang="en-US" dirty="0"/>
              <a:t>에도 동일하게 적용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LD Rd, X+		ST X+, Rr</a:t>
            </a:r>
          </a:p>
          <a:p>
            <a:pPr marL="0" indent="0">
              <a:buNone/>
            </a:pPr>
            <a:r>
              <a:rPr lang="en-US" altLang="ko-KR" dirty="0"/>
              <a:t>LD Rd, -X		ST -X, Rr</a:t>
            </a:r>
          </a:p>
        </p:txBody>
      </p:sp>
    </p:spTree>
    <p:extLst>
      <p:ext uri="{BB962C8B-B14F-4D97-AF65-F5344CB8AC3E}">
        <p14:creationId xmlns:p14="http://schemas.microsoft.com/office/powerpoint/2010/main" val="313853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35AFB1E-9311-4A98-A3EC-0BDE7C8CA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더 짧은 코드로 구현</a:t>
            </a:r>
            <a:r>
              <a:rPr lang="ko-KR" altLang="en-US" dirty="0"/>
              <a:t>된 것을 확인 가능</a:t>
            </a:r>
            <a:endParaRPr lang="en-US" altLang="ko-KR" dirty="0"/>
          </a:p>
          <a:p>
            <a:r>
              <a:rPr lang="ko-KR" altLang="en-US" dirty="0"/>
              <a:t>코드가 짧으므로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동작 시간도 </a:t>
            </a:r>
            <a:r>
              <a:rPr lang="ko-KR" altLang="en-US" b="1" dirty="0" err="1">
                <a:solidFill>
                  <a:srgbClr val="FF0000"/>
                </a:solidFill>
              </a:rPr>
              <a:t>빨라짐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: 7</a:t>
            </a:r>
            <a:r>
              <a:rPr lang="ko-KR" altLang="en-US" dirty="0"/>
              <a:t>사이클</a:t>
            </a:r>
            <a:endParaRPr lang="en-US" altLang="ko-KR" dirty="0"/>
          </a:p>
          <a:p>
            <a:pPr lvl="1"/>
            <a:r>
              <a:rPr lang="ko-KR" altLang="en-US" dirty="0"/>
              <a:t>현재</a:t>
            </a:r>
            <a:r>
              <a:rPr lang="en-US" altLang="ko-KR" dirty="0"/>
              <a:t>: 5</a:t>
            </a:r>
            <a:r>
              <a:rPr lang="ko-KR" altLang="en-US" dirty="0"/>
              <a:t>사이클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E5F268-2DCA-46E1-A22C-AB815DA7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FF8BF-F85D-4511-8C1D-7794A563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937" y="2681412"/>
            <a:ext cx="2257143" cy="20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B10462E-2A5A-4149-8488-6EC4592A045C}"/>
              </a:ext>
            </a:extLst>
          </p:cNvPr>
          <p:cNvSpPr/>
          <p:nvPr/>
        </p:nvSpPr>
        <p:spPr>
          <a:xfrm>
            <a:off x="10410739" y="2706579"/>
            <a:ext cx="1369341" cy="36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7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DF078-B44F-4E2C-9EED-557709BF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C0DDB-370D-4E63-AE2D-38D0A7B7A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</a:t>
            </a:r>
            <a:r>
              <a:rPr lang="ko-KR" altLang="en-US" dirty="0"/>
              <a:t>에도 동일하게 적용이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C28AB9-6AE5-48E1-8467-916C53B7A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96" y="2684477"/>
            <a:ext cx="5803584" cy="19938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D6898D-C9DE-4916-B689-4275D2544227}"/>
              </a:ext>
            </a:extLst>
          </p:cNvPr>
          <p:cNvSpPr/>
          <p:nvPr/>
        </p:nvSpPr>
        <p:spPr>
          <a:xfrm>
            <a:off x="5975739" y="3964927"/>
            <a:ext cx="878068" cy="36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80ED5D-1909-41C0-A43E-345D49D74276}"/>
              </a:ext>
            </a:extLst>
          </p:cNvPr>
          <p:cNvSpPr/>
          <p:nvPr/>
        </p:nvSpPr>
        <p:spPr>
          <a:xfrm>
            <a:off x="7369708" y="3074995"/>
            <a:ext cx="4282599" cy="4483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19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F1ABD-30A6-49C7-81ED-ED139FC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5EDCC-5310-44F0-88D2-4608FFB25B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상수를 호출하는 방법</a:t>
            </a:r>
            <a:endParaRPr lang="en-US" altLang="ko-KR" dirty="0"/>
          </a:p>
          <a:p>
            <a:pPr lvl="1"/>
            <a:r>
              <a:rPr lang="ko-KR" altLang="en-US" dirty="0"/>
              <a:t>숫자 </a:t>
            </a:r>
            <a:r>
              <a:rPr lang="en-US" altLang="ko-KR" dirty="0"/>
              <a:t>10</a:t>
            </a:r>
            <a:r>
              <a:rPr lang="ko-KR" altLang="en-US" dirty="0"/>
              <a:t>을 더해주는 프로그램 작성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은 상수 </a:t>
            </a:r>
            <a:r>
              <a:rPr lang="en-US" altLang="ko-KR" dirty="0"/>
              <a:t>10</a:t>
            </a:r>
            <a:r>
              <a:rPr lang="ko-KR" altLang="en-US" dirty="0"/>
              <a:t>을 저장하는 변수</a:t>
            </a:r>
            <a:endParaRPr lang="en-US" altLang="ko-KR" dirty="0"/>
          </a:p>
          <a:p>
            <a:r>
              <a:rPr lang="ko-KR" altLang="en-US" dirty="0"/>
              <a:t>상수는 바뀌지 않으므로 프로그램 내부에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하드코딩 형식으로 작성하는 것이 편리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매개변수를 넘기고 </a:t>
            </a:r>
            <a:r>
              <a:rPr lang="ko-KR" altLang="en-US" b="1" dirty="0" err="1">
                <a:solidFill>
                  <a:srgbClr val="FF0000"/>
                </a:solidFill>
              </a:rPr>
              <a:t>로드하는</a:t>
            </a:r>
            <a:r>
              <a:rPr lang="ko-KR" altLang="en-US" b="1" dirty="0">
                <a:solidFill>
                  <a:srgbClr val="FF0000"/>
                </a:solidFill>
              </a:rPr>
              <a:t> 시간 단축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DCE2B-F75F-4687-A760-2A95900A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18" y="2195697"/>
            <a:ext cx="4304762" cy="29714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50E3AE-C9AA-420F-8BB7-3EB94E3EF591}"/>
              </a:ext>
            </a:extLst>
          </p:cNvPr>
          <p:cNvSpPr/>
          <p:nvPr/>
        </p:nvSpPr>
        <p:spPr>
          <a:xfrm>
            <a:off x="7717873" y="3062716"/>
            <a:ext cx="1369341" cy="200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F47D90-A799-42AC-99D2-679C47ACE154}"/>
              </a:ext>
            </a:extLst>
          </p:cNvPr>
          <p:cNvSpPr/>
          <p:nvPr/>
        </p:nvSpPr>
        <p:spPr>
          <a:xfrm>
            <a:off x="8574948" y="3345632"/>
            <a:ext cx="208325" cy="200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2A88FC-D35E-4FF3-9802-E1E005A263B4}"/>
              </a:ext>
            </a:extLst>
          </p:cNvPr>
          <p:cNvSpPr/>
          <p:nvPr/>
        </p:nvSpPr>
        <p:spPr>
          <a:xfrm>
            <a:off x="9815119" y="2187131"/>
            <a:ext cx="496349" cy="212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6C424F-DDA6-402D-A578-D2E592E9F9E4}"/>
              </a:ext>
            </a:extLst>
          </p:cNvPr>
          <p:cNvSpPr/>
          <p:nvPr/>
        </p:nvSpPr>
        <p:spPr>
          <a:xfrm>
            <a:off x="10898697" y="3077550"/>
            <a:ext cx="881383" cy="351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63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0DBDA-CBA4-4872-AC00-6EBF9DCB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75B249-8ABC-4D67-8BA4-49B54B6E5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LDI </a:t>
            </a:r>
            <a:r>
              <a:rPr lang="ko-KR" altLang="en-US" dirty="0"/>
              <a:t>명령어는 정해진 </a:t>
            </a:r>
            <a:r>
              <a:rPr lang="ko-KR" altLang="en-US" b="1" dirty="0">
                <a:solidFill>
                  <a:srgbClr val="FF0000"/>
                </a:solidFill>
              </a:rPr>
              <a:t>상수 값을 바로 레지스터로 로드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LD Rd, k</a:t>
            </a:r>
          </a:p>
          <a:p>
            <a:r>
              <a:rPr lang="en-US" altLang="ko-KR" dirty="0"/>
              <a:t>0 ~ 255(0x00 ~ 0xff)</a:t>
            </a:r>
            <a:r>
              <a:rPr lang="ko-KR" altLang="en-US" dirty="0"/>
              <a:t>까지 로드 가능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대상 레지스터가 </a:t>
            </a:r>
            <a:r>
              <a:rPr lang="en-US" altLang="ko-KR" b="1" dirty="0">
                <a:solidFill>
                  <a:srgbClr val="FF0000"/>
                </a:solidFill>
              </a:rPr>
              <a:t>R18 </a:t>
            </a:r>
            <a:r>
              <a:rPr lang="ko-KR" altLang="en-US" b="1" dirty="0">
                <a:solidFill>
                  <a:srgbClr val="FF0000"/>
                </a:solidFill>
              </a:rPr>
              <a:t>이상일 때만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R0~R17</a:t>
            </a:r>
            <a:r>
              <a:rPr lang="ko-KR" altLang="en-US" dirty="0"/>
              <a:t>은 </a:t>
            </a:r>
            <a:r>
              <a:rPr lang="en-US" altLang="ko-KR" dirty="0"/>
              <a:t>LDI </a:t>
            </a:r>
            <a:r>
              <a:rPr lang="ko-KR" altLang="en-US" dirty="0"/>
              <a:t>명령어 사용 불가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BAC471-8CDB-43BC-92A5-A6462022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114" y="2237151"/>
            <a:ext cx="4148966" cy="28885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1C9587-D523-4892-83E9-7D1F8BFC7E10}"/>
              </a:ext>
            </a:extLst>
          </p:cNvPr>
          <p:cNvSpPr/>
          <p:nvPr/>
        </p:nvSpPr>
        <p:spPr>
          <a:xfrm>
            <a:off x="10458385" y="3178218"/>
            <a:ext cx="881383" cy="2591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7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4CDD9-9E19-4D0B-829C-E8514403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AA5F8-33D1-42B3-8B59-33A583B11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배열 인덱싱</a:t>
            </a:r>
            <a:endParaRPr lang="en-US" altLang="ko-KR" dirty="0"/>
          </a:p>
          <a:p>
            <a:pPr lvl="1"/>
            <a:r>
              <a:rPr lang="ko-KR" altLang="en-US" dirty="0"/>
              <a:t>배열 첫 번째와 열 번째 값을 더하는 프로그램 작성</a:t>
            </a:r>
            <a:endParaRPr lang="en-US" altLang="ko-KR" dirty="0"/>
          </a:p>
          <a:p>
            <a:r>
              <a:rPr lang="ko-KR" altLang="en-US" dirty="0"/>
              <a:t>첫 번째 값 로드는 쉽지만</a:t>
            </a:r>
            <a:r>
              <a:rPr lang="en-US" altLang="ko-KR" dirty="0"/>
              <a:t>, </a:t>
            </a:r>
            <a:r>
              <a:rPr lang="ko-KR" altLang="en-US" dirty="0"/>
              <a:t>열 번째 값 로드는 복잡함</a:t>
            </a:r>
            <a:endParaRPr lang="en-US" altLang="ko-KR" dirty="0"/>
          </a:p>
          <a:p>
            <a:pPr lvl="1"/>
            <a:r>
              <a:rPr lang="en-US" altLang="ko-KR" dirty="0"/>
              <a:t>ADIW</a:t>
            </a:r>
            <a:r>
              <a:rPr lang="ko-KR" altLang="en-US" dirty="0"/>
              <a:t>를 통해 인덱스 뛰어넘기</a:t>
            </a:r>
            <a:r>
              <a:rPr lang="en-US" altLang="ko-KR" dirty="0"/>
              <a:t>: </a:t>
            </a:r>
            <a:r>
              <a:rPr lang="ko-KR" altLang="en-US" dirty="0"/>
              <a:t>직접 주소를 계산해야 하므로 틀릴 수 있음</a:t>
            </a:r>
            <a:endParaRPr lang="en-US" altLang="ko-KR" dirty="0"/>
          </a:p>
          <a:p>
            <a:pPr lvl="1"/>
            <a:r>
              <a:rPr lang="en-US" altLang="ko-KR" dirty="0"/>
              <a:t>LD</a:t>
            </a:r>
            <a:r>
              <a:rPr lang="ko-KR" altLang="en-US" dirty="0"/>
              <a:t>를 열 번해서 원하는 값을 불러오기</a:t>
            </a:r>
            <a:r>
              <a:rPr lang="en-US" altLang="ko-KR" dirty="0"/>
              <a:t>: </a:t>
            </a:r>
            <a:r>
              <a:rPr lang="ko-KR" altLang="en-US" dirty="0"/>
              <a:t>동작 시간이 늘어남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a[9]</a:t>
            </a:r>
            <a:r>
              <a:rPr lang="ko-KR" altLang="en-US" b="1" dirty="0">
                <a:solidFill>
                  <a:srgbClr val="FF0000"/>
                </a:solidFill>
              </a:rPr>
              <a:t>와 같은 형식이 필요함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7ADC31-C19B-4763-8464-35293ADCB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61" y="3589671"/>
            <a:ext cx="6247619" cy="23142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87C66E5-5442-47EC-A164-A8A7098DBB77}"/>
              </a:ext>
            </a:extLst>
          </p:cNvPr>
          <p:cNvSpPr/>
          <p:nvPr/>
        </p:nvSpPr>
        <p:spPr>
          <a:xfrm>
            <a:off x="10458385" y="4300245"/>
            <a:ext cx="881383" cy="187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0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385FF-483E-4BF4-BEEA-20EB9E95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DCE94-05F5-4ED7-9352-07792D93C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LDD</a:t>
            </a:r>
            <a:r>
              <a:rPr lang="ko-KR" altLang="en-US" dirty="0"/>
              <a:t>는 포인터 레지스터에 저장된 값에서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일정 번지 만큼 떨어진 값을 </a:t>
            </a:r>
            <a:r>
              <a:rPr lang="ko-KR" altLang="en-US" b="1" dirty="0" err="1">
                <a:solidFill>
                  <a:srgbClr val="FF0000"/>
                </a:solidFill>
              </a:rPr>
              <a:t>로드</a:t>
            </a:r>
            <a:r>
              <a:rPr lang="ko-KR" altLang="en-US" dirty="0" err="1"/>
              <a:t>하는데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비슷한 명령어로 </a:t>
            </a:r>
            <a:r>
              <a:rPr lang="en-US" altLang="ko-KR" dirty="0"/>
              <a:t>STD</a:t>
            </a:r>
            <a:r>
              <a:rPr lang="ko-KR" altLang="en-US" dirty="0"/>
              <a:t>가 존재</a:t>
            </a:r>
            <a:r>
              <a:rPr lang="en-US" altLang="ko-KR" dirty="0"/>
              <a:t>, </a:t>
            </a:r>
            <a:r>
              <a:rPr lang="ko-KR" altLang="en-US" dirty="0"/>
              <a:t>저장할 때 사용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LD</a:t>
            </a:r>
            <a:r>
              <a:rPr lang="ko-KR" altLang="en-US" dirty="0"/>
              <a:t> </a:t>
            </a:r>
            <a:r>
              <a:rPr lang="en-US" altLang="ko-KR" dirty="0"/>
              <a:t>Rd,</a:t>
            </a:r>
            <a:r>
              <a:rPr lang="ko-KR" altLang="en-US" dirty="0"/>
              <a:t> </a:t>
            </a:r>
            <a:r>
              <a:rPr lang="en-US" altLang="ko-KR" dirty="0" err="1"/>
              <a:t>Z+q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, X </a:t>
            </a:r>
            <a:r>
              <a:rPr lang="ko-KR" altLang="en-US" b="1" dirty="0">
                <a:solidFill>
                  <a:srgbClr val="FF0000"/>
                </a:solidFill>
              </a:rPr>
              <a:t>포인터 레지스터는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LDD, STD </a:t>
            </a:r>
            <a:r>
              <a:rPr lang="ko-KR" altLang="en-US" b="1" dirty="0">
                <a:solidFill>
                  <a:srgbClr val="FF0000"/>
                </a:solidFill>
              </a:rPr>
              <a:t>사용 불가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99FAB8-2813-480C-8B42-7E5BBAE4B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461" y="3429000"/>
            <a:ext cx="6247619" cy="23142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483E6AD-A050-4B39-8EE1-5217D8CC2A48}"/>
              </a:ext>
            </a:extLst>
          </p:cNvPr>
          <p:cNvSpPr/>
          <p:nvPr/>
        </p:nvSpPr>
        <p:spPr>
          <a:xfrm>
            <a:off x="10458385" y="4005351"/>
            <a:ext cx="881383" cy="32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2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캐리</a:t>
            </a:r>
            <a:r>
              <a:rPr lang="en-US" altLang="ko-KR" dirty="0"/>
              <a:t> </a:t>
            </a:r>
            <a:r>
              <a:rPr lang="ko-KR" altLang="en-US" dirty="0"/>
              <a:t>플래그 활용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 효율적인 로드 방법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2D44-3101-4D46-9B79-CA7767D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캐리 플래그 활용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71A1A3E6-FCFE-40E2-BFA8-F491633E5116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사용할 명령어 모음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9DAB030-B38A-4A64-836B-183180919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18924"/>
              </p:ext>
            </p:extLst>
          </p:nvPr>
        </p:nvGraphicFramePr>
        <p:xfrm>
          <a:off x="2032000" y="27543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09">
                  <a:extLst>
                    <a:ext uri="{9D8B030D-6E8A-4147-A177-3AD203B41FA5}">
                      <a16:colId xmlns:a16="http://schemas.microsoft.com/office/drawing/2014/main" val="220209492"/>
                    </a:ext>
                  </a:extLst>
                </a:gridCol>
                <a:gridCol w="5747391">
                  <a:extLst>
                    <a:ext uri="{9D8B030D-6E8A-4147-A177-3AD203B41FA5}">
                      <a16:colId xmlns:a16="http://schemas.microsoft.com/office/drawing/2014/main" val="386896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ADIW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워드 단위 레지스터 즉시 덧셈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7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레지스터 덧셈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캐리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2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레지스터에 즉시 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9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일정 번지 이후의 값 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9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7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캐리 플래그 활용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지난 강의의 </a:t>
            </a:r>
            <a:r>
              <a:rPr lang="en-US" altLang="ko-KR" dirty="0"/>
              <a:t>8-bit </a:t>
            </a:r>
            <a:r>
              <a:rPr lang="ko-KR" altLang="en-US" dirty="0"/>
              <a:t>덧셈기를 </a:t>
            </a:r>
            <a:r>
              <a:rPr lang="en-US" altLang="ko-KR" dirty="0"/>
              <a:t>16-bit</a:t>
            </a:r>
            <a:r>
              <a:rPr lang="ko-KR" altLang="en-US" dirty="0"/>
              <a:t>로 확장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최하위 주소에 </a:t>
            </a:r>
            <a:r>
              <a:rPr lang="en-US" altLang="ko-KR" dirty="0"/>
              <a:t>1</a:t>
            </a:r>
            <a:r>
              <a:rPr lang="ko-KR" altLang="en-US" dirty="0"/>
              <a:t>을 더해주는 프로그램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0996C7-21E6-4BCD-A3B1-8F8E726A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128" y="2409952"/>
            <a:ext cx="3980952" cy="2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캐리 플래그 활용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계산 결과 예상 값과는 다름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예상 결과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0x1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0x00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ADD </a:t>
            </a:r>
            <a:r>
              <a:rPr lang="ko-KR" altLang="en-US" b="1" dirty="0">
                <a:solidFill>
                  <a:srgbClr val="FF0000"/>
                </a:solidFill>
              </a:rPr>
              <a:t>명령어는 캐리가 넘어가지 않는다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196AB-EA46-463B-A182-F0056922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604" y="2933761"/>
            <a:ext cx="3790476" cy="9904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DC4275-C2CB-4412-8EC1-75AD5194884F}"/>
              </a:ext>
            </a:extLst>
          </p:cNvPr>
          <p:cNvSpPr/>
          <p:nvPr/>
        </p:nvSpPr>
        <p:spPr>
          <a:xfrm>
            <a:off x="8204433" y="3590488"/>
            <a:ext cx="3575647" cy="33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5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43F6-DA28-49A2-87EB-6C560B29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캐리 플래그 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D1B70-4CF3-4D6D-B5D9-04E9ADAAE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ko-KR" altLang="en-US" dirty="0"/>
              <a:t>명령어를 수행하는 순간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캐리 플래그가 발생함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캐리 플래그를 꺼내 올 수 있는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일부 명령어가 존재</a:t>
            </a:r>
            <a:endParaRPr lang="en-US" altLang="ko-KR" dirty="0"/>
          </a:p>
          <a:p>
            <a:pPr lvl="1"/>
            <a:r>
              <a:rPr lang="en-US" altLang="ko-KR" dirty="0"/>
              <a:t>ADC Rd, Rr</a:t>
            </a:r>
          </a:p>
          <a:p>
            <a:pPr lvl="1"/>
            <a:r>
              <a:rPr lang="en-US" altLang="ko-KR" dirty="0"/>
              <a:t>ROL Rd</a:t>
            </a:r>
          </a:p>
          <a:p>
            <a:pPr lvl="1"/>
            <a:r>
              <a:rPr lang="en-US" altLang="ko-KR" dirty="0"/>
              <a:t>ROR Rd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AA3A0D-8AA5-481D-A59C-954BD88D2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175" y="1781412"/>
            <a:ext cx="4961905" cy="38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7AC52DC-2508-46CA-90A0-8B73AA3F99C2}"/>
              </a:ext>
            </a:extLst>
          </p:cNvPr>
          <p:cNvSpPr/>
          <p:nvPr/>
        </p:nvSpPr>
        <p:spPr>
          <a:xfrm>
            <a:off x="10586906" y="2206305"/>
            <a:ext cx="1193553" cy="33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8BC712-B021-4D6B-AFB6-CBE232925B8C}"/>
              </a:ext>
            </a:extLst>
          </p:cNvPr>
          <p:cNvSpPr/>
          <p:nvPr/>
        </p:nvSpPr>
        <p:spPr>
          <a:xfrm>
            <a:off x="10586906" y="4208302"/>
            <a:ext cx="1193553" cy="3337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A7B187-A3D7-434C-8A2F-A70FD613DDD3}"/>
              </a:ext>
            </a:extLst>
          </p:cNvPr>
          <p:cNvCxnSpPr>
            <a:stCxn id="6" idx="2"/>
          </p:cNvCxnSpPr>
          <p:nvPr/>
        </p:nvCxnSpPr>
        <p:spPr>
          <a:xfrm flipH="1">
            <a:off x="11183493" y="2540054"/>
            <a:ext cx="190" cy="16682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3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8927-1E65-42D6-8A95-0ACE792E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캐리 플래그 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E125F9-A6B2-4DC6-8282-07A2C9EB8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ADC </a:t>
            </a:r>
            <a:r>
              <a:rPr lang="ko-KR" altLang="en-US" dirty="0"/>
              <a:t>명령어를 통해서 캐리 플래그의 값을 가져올 수 있음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ADC R18, R1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R18 + R1 + C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이때</a:t>
            </a:r>
            <a:r>
              <a:rPr lang="en-US" altLang="ko-KR" dirty="0"/>
              <a:t>, R1</a:t>
            </a:r>
            <a:r>
              <a:rPr lang="ko-KR" altLang="en-US" dirty="0"/>
              <a:t>은 제로 레지스터 이므로 사실상 </a:t>
            </a:r>
            <a:r>
              <a:rPr lang="en-US" altLang="ko-KR" dirty="0"/>
              <a:t>R18 + C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따라서 덧셈을 할 때는 </a:t>
            </a:r>
            <a:r>
              <a:rPr lang="en-US" altLang="ko-KR" b="1" dirty="0">
                <a:solidFill>
                  <a:srgbClr val="FF0000"/>
                </a:solidFill>
              </a:rPr>
              <a:t>ADC</a:t>
            </a:r>
            <a:r>
              <a:rPr lang="ko-KR" altLang="en-US" b="1" dirty="0">
                <a:solidFill>
                  <a:srgbClr val="FF0000"/>
                </a:solidFill>
              </a:rPr>
              <a:t>를 사용해야 안전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최하위 주소에는 </a:t>
            </a:r>
            <a:r>
              <a:rPr lang="en-US" altLang="ko-KR" b="1" dirty="0">
                <a:solidFill>
                  <a:srgbClr val="FF0000"/>
                </a:solidFill>
              </a:rPr>
              <a:t>ADD</a:t>
            </a:r>
            <a:r>
              <a:rPr lang="ko-KR" altLang="en-US" dirty="0"/>
              <a:t>를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F2B9A2-D42F-4F5E-8ECA-FC59139D0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82" y="2233793"/>
            <a:ext cx="1409524" cy="2895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C31DECC-A3DF-4103-97AE-6BBC8692FD95}"/>
              </a:ext>
            </a:extLst>
          </p:cNvPr>
          <p:cNvSpPr/>
          <p:nvPr/>
        </p:nvSpPr>
        <p:spPr>
          <a:xfrm>
            <a:off x="9436582" y="4597167"/>
            <a:ext cx="1409524" cy="5318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3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B2D44-3101-4D46-9B79-CA7767D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BF5C4-7057-4065-894E-585258AF6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어셈블리 코드를 조금 변경</a:t>
            </a:r>
            <a:endParaRPr lang="en-US" altLang="ko-KR" dirty="0"/>
          </a:p>
          <a:p>
            <a:r>
              <a:rPr lang="ko-KR" altLang="en-US" dirty="0"/>
              <a:t>배열 값 두 개를 더해서 반환하는 함수</a:t>
            </a:r>
            <a:endParaRPr lang="en-US" altLang="ko-KR" dirty="0"/>
          </a:p>
          <a:p>
            <a:r>
              <a:rPr lang="en-US" altLang="ko-KR" dirty="0"/>
              <a:t>16-bit </a:t>
            </a:r>
            <a:r>
              <a:rPr lang="ko-KR" altLang="en-US" dirty="0"/>
              <a:t>단위로 동작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배열 형태의 값은 메모리 상에서 연속적으로 배치</a:t>
            </a:r>
            <a:endParaRPr lang="en-US" altLang="ko-KR" dirty="0"/>
          </a:p>
          <a:p>
            <a:pPr lvl="1"/>
            <a:r>
              <a:rPr lang="en-US" altLang="ko-KR" dirty="0"/>
              <a:t>char</a:t>
            </a:r>
            <a:r>
              <a:rPr lang="ko-KR" altLang="en-US" dirty="0"/>
              <a:t>형 자료는 주소 값이 </a:t>
            </a:r>
            <a:r>
              <a:rPr lang="en-US" altLang="ko-KR" dirty="0"/>
              <a:t>1</a:t>
            </a:r>
            <a:r>
              <a:rPr lang="ko-KR" altLang="en-US" dirty="0"/>
              <a:t>차이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77221B-7082-45CD-81E9-5C50BEB20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44" y="1815712"/>
            <a:ext cx="2352381" cy="17333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7E0B48-D0CB-4C80-8669-008797846B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83"/>
          <a:stretch/>
        </p:blipFill>
        <p:spPr>
          <a:xfrm>
            <a:off x="8555244" y="3792783"/>
            <a:ext cx="11172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7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D1CE8-2E6C-45D3-B094-DA709506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효율적인 로드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764FD-990A-4CCE-A5FA-7607CB391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어셈블리 코드를 작성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 분석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R24, R25</a:t>
            </a:r>
            <a:r>
              <a:rPr lang="ko-KR" altLang="en-US" dirty="0"/>
              <a:t>로 넘어온 포인터 매개변수를 </a:t>
            </a:r>
            <a:r>
              <a:rPr lang="en-US" altLang="ko-KR" dirty="0"/>
              <a:t>R26, R27(X)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X</a:t>
            </a:r>
            <a:r>
              <a:rPr lang="ko-KR" altLang="en-US" dirty="0"/>
              <a:t>를 통해 첫번째 변수를</a:t>
            </a:r>
            <a:r>
              <a:rPr lang="en-US" altLang="ko-KR" dirty="0"/>
              <a:t>(a[0])</a:t>
            </a:r>
            <a:r>
              <a:rPr lang="ko-KR" altLang="en-US" dirty="0"/>
              <a:t> </a:t>
            </a:r>
            <a:r>
              <a:rPr lang="en-US" altLang="ko-KR" dirty="0"/>
              <a:t>R18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R26</a:t>
            </a:r>
            <a:r>
              <a:rPr lang="ko-KR" altLang="en-US" dirty="0"/>
              <a:t>의 주소 수준을 한단계 올림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X</a:t>
            </a:r>
            <a:r>
              <a:rPr lang="ko-KR" altLang="en-US" dirty="0"/>
              <a:t>를 통해 두번째 변수를</a:t>
            </a:r>
            <a:r>
              <a:rPr lang="en-US" altLang="ko-KR" dirty="0"/>
              <a:t>(a[1]) R19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디버깅에서 정상적으로 불러온 것을 확인 가능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6D7476-F518-4113-9CE6-8A937C65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523" y="3706782"/>
            <a:ext cx="2885714" cy="19714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821E7C-36BF-4967-B83A-94BDE6D92D0F}"/>
              </a:ext>
            </a:extLst>
          </p:cNvPr>
          <p:cNvSpPr/>
          <p:nvPr/>
        </p:nvSpPr>
        <p:spPr>
          <a:xfrm>
            <a:off x="9932566" y="3698190"/>
            <a:ext cx="1527600" cy="366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357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522</Words>
  <Application>Microsoft Office PowerPoint</Application>
  <PresentationFormat>와이드스크린</PresentationFormat>
  <Paragraphs>104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함초롬돋움</vt:lpstr>
      <vt:lpstr>Arial</vt:lpstr>
      <vt:lpstr>CryptoCraft 테마</vt:lpstr>
      <vt:lpstr>제목 테마</vt:lpstr>
      <vt:lpstr>AVR 프로그래밍</vt:lpstr>
      <vt:lpstr>PowerPoint 프레젠테이션</vt:lpstr>
      <vt:lpstr> 캐리 플래그 활용</vt:lpstr>
      <vt:lpstr> 캐리 플래그 활용</vt:lpstr>
      <vt:lpstr> 캐리 플래그 활용</vt:lpstr>
      <vt:lpstr> 캐리 플래그 활용</vt:lpstr>
      <vt:lpstr> 캐리 플래그 활용</vt:lpstr>
      <vt:lpstr> 효율적인 로드 방법</vt:lpstr>
      <vt:lpstr> 효율적인 로드 방법</vt:lpstr>
      <vt:lpstr> 효율적인 로드 방법</vt:lpstr>
      <vt:lpstr> 효율적인 로드 방법</vt:lpstr>
      <vt:lpstr> 효율적인 로드 방법</vt:lpstr>
      <vt:lpstr> 효율적인 로드 방법</vt:lpstr>
      <vt:lpstr> 효율적인 로드 방법</vt:lpstr>
      <vt:lpstr> 효율적인 로드 방법</vt:lpstr>
      <vt:lpstr> 효율적인 로드 방법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89</cp:revision>
  <dcterms:created xsi:type="dcterms:W3CDTF">2019-03-05T04:29:07Z</dcterms:created>
  <dcterms:modified xsi:type="dcterms:W3CDTF">2021-01-09T08:26:32Z</dcterms:modified>
</cp:coreProperties>
</file>