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0" r:id="rId4"/>
    <p:sldId id="275" r:id="rId5"/>
    <p:sldId id="276" r:id="rId6"/>
    <p:sldId id="277" r:id="rId7"/>
    <p:sldId id="278" r:id="rId8"/>
    <p:sldId id="293" r:id="rId9"/>
    <p:sldId id="294" r:id="rId10"/>
    <p:sldId id="279" r:id="rId11"/>
    <p:sldId id="295" r:id="rId12"/>
    <p:sldId id="297" r:id="rId13"/>
    <p:sldId id="298" r:id="rId14"/>
    <p:sldId id="299" r:id="rId15"/>
    <p:sldId id="300" r:id="rId16"/>
    <p:sldId id="301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320" y="-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633" y="308057"/>
            <a:ext cx="10291952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타원 18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037713" y="290870"/>
            <a:ext cx="10758872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없이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33120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25" y="6078693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545110" y="121753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3676" y="121753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1024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텍스트 개체 틀 2"/>
          <p:cNvSpPr>
            <a:spLocks noGrp="1"/>
          </p:cNvSpPr>
          <p:nvPr>
            <p:ph type="body" sz="quarter" idx="24" hasCustomPrompt="1"/>
          </p:nvPr>
        </p:nvSpPr>
        <p:spPr>
          <a:xfrm>
            <a:off x="3545108" y="2133371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4283674" y="2133371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41024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3545108" y="3052552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4283674" y="3052552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41024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텍스트 개체 틀 2"/>
          <p:cNvSpPr>
            <a:spLocks noGrp="1"/>
          </p:cNvSpPr>
          <p:nvPr>
            <p:ph type="body" sz="quarter" idx="28" hasCustomPrompt="1"/>
          </p:nvPr>
        </p:nvSpPr>
        <p:spPr>
          <a:xfrm>
            <a:off x="3545107" y="3968393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4283673" y="3968393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41024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1" name="텍스트 개체 틀 2"/>
          <p:cNvSpPr>
            <a:spLocks noGrp="1"/>
          </p:cNvSpPr>
          <p:nvPr>
            <p:ph type="body" sz="quarter" idx="30" hasCustomPrompt="1"/>
          </p:nvPr>
        </p:nvSpPr>
        <p:spPr>
          <a:xfrm>
            <a:off x="3545106" y="4884234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4283672" y="4884234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41024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468517" y="2733819"/>
            <a:ext cx="50348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Thank You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46" y="5197917"/>
            <a:ext cx="3496180" cy="742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3" y="4846764"/>
            <a:ext cx="2948478" cy="14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95210" y="6484546"/>
            <a:ext cx="35686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+mn-lt"/>
              </a:rPr>
              <a:t>19. 03. 24. </a:t>
            </a:r>
            <a:r>
              <a:rPr lang="ko-KR" altLang="en-US" sz="1500" dirty="0">
                <a:solidFill>
                  <a:schemeClr val="bg1"/>
                </a:solidFill>
                <a:latin typeface="+mn-lt"/>
              </a:rPr>
              <a:t>보안세미나</a:t>
            </a:r>
            <a:endParaRPr lang="en-US" altLang="ko-KR" sz="1500" dirty="0">
              <a:solidFill>
                <a:schemeClr val="bg1"/>
              </a:solidFill>
              <a:latin typeface="+mn-lt"/>
            </a:endParaRPr>
          </a:p>
          <a:p>
            <a:endParaRPr lang="ko-KR" altLang="en-US" sz="1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513366" y="6484546"/>
            <a:ext cx="35686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1500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ko-KR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+mn-lt"/>
              </a:rPr>
              <a:t>전체 슬라이드 번호</a:t>
            </a:r>
            <a:r>
              <a:rPr lang="en-US" altLang="ko-KR" sz="1500" dirty="0">
                <a:solidFill>
                  <a:schemeClr val="bg1"/>
                </a:solidFill>
                <a:latin typeface="+mn-lt"/>
              </a:rPr>
              <a:t>)</a:t>
            </a:r>
            <a:endParaRPr lang="ko-KR" altLang="en-US" sz="15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6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6F72-8E1B-4312-9050-AA2AB609782B}" type="datetime1">
              <a:rPr lang="ko-KR" altLang="en-US" smtClean="0"/>
              <a:t>2019-03-24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날짜 및 제목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Code-Based PQC : </a:t>
            </a:r>
            <a:r>
              <a:rPr lang="en-US" altLang="ko-KR" sz="3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McEliece</a:t>
            </a:r>
            <a:r>
              <a:rPr lang="en-US" altLang="ko-KR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3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br>
              <a:rPr lang="en-US" altLang="ko-KR" sz="3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부호기반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양자내성암호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맥엘리스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https://youtu.be</a:t>
            </a:r>
            <a:r>
              <a:rPr lang="en-US" altLang="ko-KR"/>
              <a:t>/u4y3YehFivA</a:t>
            </a:r>
            <a:r>
              <a:rPr lang="ko-KR" altLang="en-US"/>
              <a:t>                      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 </a:t>
            </a:r>
            <a:r>
              <a:rPr lang="ko-KR" altLang="en-US" dirty="0"/>
              <a:t>장경배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McEliece</a:t>
            </a:r>
            <a:r>
              <a:rPr lang="en-US" altLang="ko-KR" sz="2400" dirty="0"/>
              <a:t> C</a:t>
            </a:r>
            <a:r>
              <a:rPr lang="ko-KR" altLang="en-US" sz="2400" dirty="0"/>
              <a:t>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DF76C-9A3A-4246-8032-2E901E64E7D7}"/>
              </a:ext>
            </a:extLst>
          </p:cNvPr>
          <p:cNvSpPr txBox="1"/>
          <p:nvPr/>
        </p:nvSpPr>
        <p:spPr>
          <a:xfrm>
            <a:off x="1159431" y="1633491"/>
            <a:ext cx="537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Pivate</a:t>
            </a:r>
            <a:r>
              <a:rPr lang="en-US" altLang="ko-KR" dirty="0"/>
              <a:t> Key.</a:t>
            </a:r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순열행렬 </a:t>
            </a:r>
            <a:r>
              <a:rPr lang="en-US" altLang="ko-KR" dirty="0"/>
              <a:t>P </a:t>
            </a:r>
            <a:r>
              <a:rPr lang="ko-KR" altLang="en-US" dirty="0"/>
              <a:t>생성                       가역행렬 </a:t>
            </a:r>
            <a:r>
              <a:rPr lang="en-US" altLang="ko-KR" dirty="0"/>
              <a:t>S </a:t>
            </a:r>
            <a:r>
              <a:rPr lang="ko-KR" altLang="en-US" dirty="0"/>
              <a:t>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314C6D-31AA-4A28-8595-73A4A18B9F66}"/>
              </a:ext>
            </a:extLst>
          </p:cNvPr>
          <p:cNvSpPr/>
          <p:nvPr/>
        </p:nvSpPr>
        <p:spPr>
          <a:xfrm>
            <a:off x="8434152" y="1815029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참고 </a:t>
            </a:r>
            <a:r>
              <a:rPr lang="en-US" altLang="ko-KR" b="1" dirty="0"/>
              <a:t>: G</a:t>
            </a:r>
            <a:r>
              <a:rPr lang="en-US" altLang="ko-KR" dirty="0"/>
              <a:t>(k x n) , </a:t>
            </a:r>
            <a:r>
              <a:rPr lang="en-US" altLang="ko-KR" b="1" dirty="0"/>
              <a:t>S</a:t>
            </a:r>
            <a:r>
              <a:rPr lang="en-US" altLang="ko-KR" dirty="0"/>
              <a:t>(k x k), </a:t>
            </a:r>
            <a:r>
              <a:rPr lang="en-US" altLang="ko-KR" b="1" dirty="0"/>
              <a:t>P</a:t>
            </a:r>
            <a:r>
              <a:rPr lang="en-US" altLang="ko-KR" dirty="0"/>
              <a:t>(n x n)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457E3-800C-4333-8BF2-E4FF4DCA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12" y="2556821"/>
            <a:ext cx="2657966" cy="32982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63F71F-299D-43B1-B1A7-3E28D30F6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435" y="2605318"/>
            <a:ext cx="3119328" cy="23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5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McEliece</a:t>
            </a:r>
            <a:r>
              <a:rPr lang="en-US" altLang="ko-KR" sz="2400" dirty="0"/>
              <a:t> C</a:t>
            </a:r>
            <a:r>
              <a:rPr lang="ko-KR" altLang="en-US" sz="2400" dirty="0"/>
              <a:t>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DF76C-9A3A-4246-8032-2E901E64E7D7}"/>
              </a:ext>
            </a:extLst>
          </p:cNvPr>
          <p:cNvSpPr txBox="1"/>
          <p:nvPr/>
        </p:nvSpPr>
        <p:spPr>
          <a:xfrm>
            <a:off x="889432" y="1849738"/>
            <a:ext cx="546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공개키 생성함수 </a:t>
            </a:r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입력받은</a:t>
            </a:r>
            <a:r>
              <a:rPr lang="ko-KR" altLang="en-US" dirty="0"/>
              <a:t> 메시지를 암호화 하는 함수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484E93-DCA9-4081-991D-DE8D143F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32" y="2717146"/>
            <a:ext cx="686752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44198C-9DB9-438E-87AA-74800701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2" y="3314169"/>
            <a:ext cx="4699392" cy="2847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3475B4-31BB-4485-9F72-0CD4E031E6E5}"/>
              </a:ext>
            </a:extLst>
          </p:cNvPr>
          <p:cNvSpPr txBox="1"/>
          <p:nvPr/>
        </p:nvSpPr>
        <p:spPr>
          <a:xfrm>
            <a:off x="6096000" y="4495336"/>
            <a:ext cx="493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공개키와</a:t>
            </a:r>
            <a:r>
              <a:rPr lang="en-US" altLang="ko-KR" dirty="0"/>
              <a:t> </a:t>
            </a:r>
            <a:r>
              <a:rPr lang="ko-KR" altLang="en-US" dirty="0"/>
              <a:t>자신의 메시지를 조합한 뒤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의도된 오류를 추가한 암호문 생성</a:t>
            </a:r>
          </a:p>
        </p:txBody>
      </p:sp>
    </p:spTree>
    <p:extLst>
      <p:ext uri="{BB962C8B-B14F-4D97-AF65-F5344CB8AC3E}">
        <p14:creationId xmlns:p14="http://schemas.microsoft.com/office/powerpoint/2010/main" val="138358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McEliece</a:t>
            </a:r>
            <a:r>
              <a:rPr lang="en-US" altLang="ko-KR" sz="2400" dirty="0"/>
              <a:t> C</a:t>
            </a:r>
            <a:r>
              <a:rPr lang="ko-KR" altLang="en-US" sz="2400" dirty="0"/>
              <a:t>코딩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8880A0-D832-4949-8935-F815D2BC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57" y="2461889"/>
            <a:ext cx="7743825" cy="285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640D85-966B-4456-A825-645F0BF7A529}"/>
              </a:ext>
            </a:extLst>
          </p:cNvPr>
          <p:cNvSpPr txBox="1"/>
          <p:nvPr/>
        </p:nvSpPr>
        <p:spPr>
          <a:xfrm>
            <a:off x="889432" y="1682476"/>
            <a:ext cx="5466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복호화</a:t>
            </a:r>
            <a:endParaRPr lang="en-US" altLang="ko-KR" dirty="0"/>
          </a:p>
          <a:p>
            <a:r>
              <a:rPr lang="en-US" altLang="ko-KR" dirty="0"/>
              <a:t>    P</a:t>
            </a:r>
            <a:r>
              <a:rPr lang="ko-KR" altLang="en-US" dirty="0"/>
              <a:t>의 역행렬을 암호문 우측에 </a:t>
            </a:r>
            <a:r>
              <a:rPr lang="ko-KR" altLang="en-US" dirty="0" err="1"/>
              <a:t>곱해줌</a:t>
            </a:r>
            <a:endParaRPr lang="en-US" altLang="ko-KR" dirty="0"/>
          </a:p>
        </p:txBody>
      </p:sp>
      <p:pic>
        <p:nvPicPr>
          <p:cNvPr id="14" name="Picture 2" descr="&lt;math xmlns=&quot;http://www.w3.org/1998/Math/MathML&quot;&gt;&lt;mi&gt;c&lt;/mi&gt;&lt;msup&gt;&lt;mi&gt;P&lt;/mi&gt;&lt;mrow&gt;&lt;mo&gt;-&lt;/mo&gt;&lt;mn&gt;1&lt;/mn&gt;&lt;/mrow&gt;&lt;/msup&gt;&lt;mo&gt;=&lt;/mo&gt;&lt;mo&gt;(&lt;/mo&gt;&lt;mi&gt;m&lt;/mi&gt;&lt;mi&gt;S&lt;/mi&gt;&lt;mo&gt;)&lt;/mo&gt;&lt;mi&gt;G&lt;/mi&gt;&lt;mo&gt;&amp;#x2295;&lt;/mo&gt;&lt;mi&gt;e&lt;/mi&gt;&lt;msup&gt;&lt;mi&gt;P&lt;/mi&gt;&lt;mrow&gt;&lt;mo&gt;-&lt;/mo&gt;&lt;mn&gt;1&lt;/mn&gt;&lt;/mrow&gt;&lt;/msup&gt;&lt;/math&gt;">
            <a:extLst>
              <a:ext uri="{FF2B5EF4-FFF2-40B4-BE49-F238E27FC236}">
                <a16:creationId xmlns:a16="http://schemas.microsoft.com/office/drawing/2014/main" id="{5C6FED5A-57CB-454D-A561-FA5651E3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16" y="3188932"/>
            <a:ext cx="3587852" cy="36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76E3B8-9BD2-4258-8207-72B534202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412" y="3890639"/>
            <a:ext cx="44767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5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McEliece</a:t>
            </a:r>
            <a:r>
              <a:rPr lang="en-US" altLang="ko-KR" sz="2400" dirty="0"/>
              <a:t> C</a:t>
            </a:r>
            <a:r>
              <a:rPr lang="ko-KR" altLang="en-US" sz="2400" dirty="0"/>
              <a:t>코딩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40D85-966B-4456-A825-645F0BF7A529}"/>
              </a:ext>
            </a:extLst>
          </p:cNvPr>
          <p:cNvSpPr txBox="1"/>
          <p:nvPr/>
        </p:nvSpPr>
        <p:spPr>
          <a:xfrm>
            <a:off x="889432" y="1682476"/>
            <a:ext cx="5884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복호화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신드롬 </a:t>
            </a:r>
            <a:r>
              <a:rPr lang="ko-KR" altLang="en-US" dirty="0" err="1"/>
              <a:t>복호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오류위치를 찾은 뒤</a:t>
            </a:r>
            <a:r>
              <a:rPr lang="en-US" altLang="ko-KR" dirty="0"/>
              <a:t> </a:t>
            </a:r>
            <a:r>
              <a:rPr lang="ko-KR" altLang="en-US" dirty="0"/>
              <a:t>수정해주는 과정                               </a:t>
            </a:r>
            <a:endParaRPr lang="en-US" altLang="ko-KR" dirty="0"/>
          </a:p>
          <a:p>
            <a:r>
              <a:rPr lang="en-US" altLang="ko-KR" dirty="0"/>
              <a:t>                              (</a:t>
            </a:r>
            <a:r>
              <a:rPr lang="ko-KR" altLang="en-US" dirty="0"/>
              <a:t>패리티 행렬 생성 부분 생략</a:t>
            </a:r>
            <a:r>
              <a:rPr lang="en-US" altLang="ko-KR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472AC2-5234-40C6-9FCF-F582780B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32" y="2868353"/>
            <a:ext cx="7622801" cy="2183804"/>
          </a:xfrm>
          <a:prstGeom prst="rect">
            <a:avLst/>
          </a:prstGeom>
        </p:spPr>
      </p:pic>
      <p:pic>
        <p:nvPicPr>
          <p:cNvPr id="8" name="Picture 4" descr="&lt;math xmlns=&quot;http://www.w3.org/1998/Math/MathML&quot;&gt;&lt;mi&gt;H&lt;/mi&gt;&lt;msup&gt;&lt;mi&gt;c&lt;/mi&gt;&lt;mi&gt;T&lt;/mi&gt;&lt;/msup&gt;&lt;mo&gt;=&lt;/mo&gt;&lt;mi&gt;H&lt;/mi&gt;&lt;mo&gt;(&lt;/mo&gt;&lt;mi&gt;g&lt;/mi&gt;&lt;mo&gt;'&lt;/mo&gt;&lt;mo&gt;+&lt;/mo&gt;&lt;mi&gt;e&lt;/mi&gt;&lt;msup&gt;&lt;mo&gt;)&lt;/mo&gt;&lt;mi&gt;T&lt;/mi&gt;&lt;/msup&gt;&lt;mo&gt;=&lt;/mo&gt;&lt;mi&gt;H&lt;/mi&gt;&lt;mi&gt;g&lt;/mi&gt;&lt;msup&gt;&lt;mo&gt;'&lt;/mo&gt;&lt;mi&gt;T&lt;/mi&gt;&lt;/msup&gt;&lt;mo&gt;+&lt;/mo&gt;&lt;mi&gt;H&lt;/mi&gt;&lt;msup&gt;&lt;mi&gt;e&lt;/mi&gt;&lt;mi&gt;T&lt;/mi&gt;&lt;/msup&gt;&lt;mo&gt;=&lt;/mo&gt;&lt;mi&gt;H&lt;/mi&gt;&lt;msup&gt;&lt;mi&gt;e&lt;/mi&gt;&lt;mi&gt;T&lt;/mi&gt;&lt;/msup&gt;&lt;/math&gt;">
            <a:extLst>
              <a:ext uri="{FF2B5EF4-FFF2-40B4-BE49-F238E27FC236}">
                <a16:creationId xmlns:a16="http://schemas.microsoft.com/office/drawing/2014/main" id="{B99E2787-967B-4C7A-A3D3-20790D0DF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38" y="2005641"/>
            <a:ext cx="4700661" cy="2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9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McEliece</a:t>
            </a:r>
            <a:r>
              <a:rPr lang="en-US" altLang="ko-KR" sz="2400" dirty="0"/>
              <a:t> C</a:t>
            </a:r>
            <a:r>
              <a:rPr lang="ko-KR" altLang="en-US" sz="2400" dirty="0"/>
              <a:t>코딩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40D85-966B-4456-A825-645F0BF7A529}"/>
              </a:ext>
            </a:extLst>
          </p:cNvPr>
          <p:cNvSpPr txBox="1"/>
          <p:nvPr/>
        </p:nvSpPr>
        <p:spPr>
          <a:xfrm>
            <a:off x="889431" y="1682476"/>
            <a:ext cx="598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복호화</a:t>
            </a:r>
            <a:endParaRPr lang="en-US" altLang="ko-KR" dirty="0"/>
          </a:p>
          <a:p>
            <a:r>
              <a:rPr lang="en-US" altLang="ko-KR" dirty="0"/>
              <a:t>    S</a:t>
            </a:r>
            <a:r>
              <a:rPr lang="ko-KR" altLang="en-US" dirty="0"/>
              <a:t>의 역행렬을 곱해줌으로써 원본 </a:t>
            </a:r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ko-KR" altLang="en-US" dirty="0" err="1"/>
              <a:t>복호</a:t>
            </a:r>
            <a:r>
              <a:rPr lang="ko-KR" altLang="en-US" dirty="0"/>
              <a:t> 완료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BE479A-497A-43D9-9A8E-4C2FD3A4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76" y="2505836"/>
            <a:ext cx="4091057" cy="15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McEliece</a:t>
            </a:r>
            <a:r>
              <a:rPr lang="en-US" altLang="ko-KR" sz="2400" dirty="0"/>
              <a:t> C</a:t>
            </a:r>
            <a:r>
              <a:rPr lang="ko-KR" altLang="en-US" sz="2400" dirty="0"/>
              <a:t>코딩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90D8F2-54A5-48DC-9AA8-3DAA9ECE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1" y="1436427"/>
            <a:ext cx="5256202" cy="41298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7E1DBB-3C37-4B54-BFB9-A6872DE8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8671"/>
            <a:ext cx="5264916" cy="41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부호이론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err="1"/>
              <a:t>McEliece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알고리즘 이해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err="1"/>
              <a:t>McEliece</a:t>
            </a:r>
            <a:r>
              <a:rPr lang="en-US" altLang="ko-KR" dirty="0"/>
              <a:t> C</a:t>
            </a:r>
            <a:r>
              <a:rPr lang="ko-KR" altLang="en-US" dirty="0"/>
              <a:t>코딩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757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3953" y="395695"/>
            <a:ext cx="10291763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부호이론</a:t>
            </a:r>
            <a:br>
              <a:rPr lang="ko-KR" altLang="en-US" sz="3200" b="1" dirty="0">
                <a:solidFill>
                  <a:schemeClr val="accent1"/>
                </a:solidFill>
              </a:rPr>
            </a:b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72137-664B-401E-A34F-0C60E8D8239B}"/>
              </a:ext>
            </a:extLst>
          </p:cNvPr>
          <p:cNvSpPr txBox="1"/>
          <p:nvPr/>
        </p:nvSpPr>
        <p:spPr>
          <a:xfrm>
            <a:off x="4273534" y="2625004"/>
            <a:ext cx="73562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부호단어에 오류벡터를 추가하여 전송한다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수신자는 오류를 포함한 부호를 </a:t>
            </a:r>
            <a:r>
              <a:rPr lang="ko-KR" altLang="en-US" sz="2200" dirty="0" err="1"/>
              <a:t>받게된다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수신자는 </a:t>
            </a:r>
            <a:r>
              <a:rPr lang="ko-KR" altLang="en-US" sz="2200" dirty="0" err="1"/>
              <a:t>복호</a:t>
            </a:r>
            <a:r>
              <a:rPr lang="ko-KR" altLang="en-US" sz="2200" dirty="0"/>
              <a:t> 알고리즘을 가지고있는 오류수정부호를 </a:t>
            </a:r>
            <a:endParaRPr lang="en-US" altLang="ko-KR" sz="2200" dirty="0"/>
          </a:p>
          <a:p>
            <a:r>
              <a:rPr lang="en-US" altLang="ko-KR" sz="2200" dirty="0"/>
              <a:t>    </a:t>
            </a:r>
            <a:r>
              <a:rPr lang="ko-KR" altLang="en-US" sz="2200" dirty="0"/>
              <a:t>이용하여 정상부호를 획득하게 된다</a:t>
            </a:r>
            <a:r>
              <a:rPr lang="en-US" altLang="ko-KR" sz="2200" dirty="0"/>
              <a:t>.</a:t>
            </a:r>
          </a:p>
        </p:txBody>
      </p:sp>
      <p:pic>
        <p:nvPicPr>
          <p:cNvPr id="1026" name="Picture 2" descr="claude shannonì ëí ì´ë¯¸ì§ ê²ìê²°ê³¼">
            <a:extLst>
              <a:ext uri="{FF2B5EF4-FFF2-40B4-BE49-F238E27FC236}">
                <a16:creationId xmlns:a16="http://schemas.microsoft.com/office/drawing/2014/main" id="{12D30E96-021C-4673-BE30-D202383D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67" y="1704513"/>
            <a:ext cx="2396370" cy="36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AB72C2-2EA0-4661-A693-59121DF0D6BB}"/>
              </a:ext>
            </a:extLst>
          </p:cNvPr>
          <p:cNvSpPr txBox="1"/>
          <p:nvPr/>
        </p:nvSpPr>
        <p:spPr>
          <a:xfrm>
            <a:off x="1252011" y="5383375"/>
            <a:ext cx="211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Claude Shannon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C0DAA-090D-41B5-93B0-5992E8EB45F1}"/>
              </a:ext>
            </a:extLst>
          </p:cNvPr>
          <p:cNvSpPr txBox="1"/>
          <p:nvPr/>
        </p:nvSpPr>
        <p:spPr>
          <a:xfrm>
            <a:off x="4258322" y="2015230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핵심은 덧붙임 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139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8197" y="424265"/>
            <a:ext cx="102917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>
                <a:solidFill>
                  <a:schemeClr val="accent1"/>
                </a:solidFill>
              </a:rPr>
              <a:t>McEliece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C907CF32-753E-4AEC-87BC-2EF72DB677BD}"/>
              </a:ext>
            </a:extLst>
          </p:cNvPr>
          <p:cNvSpPr/>
          <p:nvPr/>
        </p:nvSpPr>
        <p:spPr>
          <a:xfrm>
            <a:off x="1141676" y="1748900"/>
            <a:ext cx="142043" cy="1331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0F29A39F-DD5D-4EC4-AB38-EF4E7D28DE4C}"/>
              </a:ext>
            </a:extLst>
          </p:cNvPr>
          <p:cNvSpPr/>
          <p:nvPr/>
        </p:nvSpPr>
        <p:spPr>
          <a:xfrm>
            <a:off x="1147011" y="2286739"/>
            <a:ext cx="142043" cy="1331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3997DA6-4E3E-4720-BD0B-A5266DD192D1}"/>
              </a:ext>
            </a:extLst>
          </p:cNvPr>
          <p:cNvSpPr/>
          <p:nvPr/>
        </p:nvSpPr>
        <p:spPr>
          <a:xfrm>
            <a:off x="1150553" y="2833456"/>
            <a:ext cx="142043" cy="1331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78B783A-7458-4F0B-981B-7BD4AAA1B5DF}"/>
              </a:ext>
            </a:extLst>
          </p:cNvPr>
          <p:cNvSpPr/>
          <p:nvPr/>
        </p:nvSpPr>
        <p:spPr>
          <a:xfrm>
            <a:off x="1150552" y="3420122"/>
            <a:ext cx="142043" cy="1331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83210-6147-4C60-BEBE-B988D871B58C}"/>
              </a:ext>
            </a:extLst>
          </p:cNvPr>
          <p:cNvSpPr txBox="1"/>
          <p:nvPr/>
        </p:nvSpPr>
        <p:spPr>
          <a:xfrm>
            <a:off x="1402672" y="1639695"/>
            <a:ext cx="10291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1978</a:t>
            </a:r>
            <a:r>
              <a:rPr lang="ko-KR" altLang="en-US" dirty="0"/>
              <a:t>년 </a:t>
            </a:r>
            <a:r>
              <a:rPr lang="en-US" altLang="ko-KR" dirty="0"/>
              <a:t>Robert J. </a:t>
            </a:r>
            <a:r>
              <a:rPr lang="en-US" altLang="ko-KR" dirty="0" err="1"/>
              <a:t>McEliece</a:t>
            </a:r>
            <a:r>
              <a:rPr lang="en-US" altLang="ko-KR" dirty="0"/>
              <a:t> </a:t>
            </a:r>
            <a:r>
              <a:rPr lang="ko-KR" altLang="en-US" dirty="0"/>
              <a:t>가 제안한 부호이론을 활용한 공개키 암호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최초의 부호기반 암호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양자 컴퓨터에 내성을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NIST PQC </a:t>
            </a:r>
            <a:r>
              <a:rPr lang="ko-KR" altLang="en-US" dirty="0"/>
              <a:t>표준화 공모전 </a:t>
            </a:r>
            <a:r>
              <a:rPr lang="en-US" altLang="ko-KR" dirty="0"/>
              <a:t>2Round 26</a:t>
            </a:r>
            <a:r>
              <a:rPr lang="ko-KR" altLang="en-US" dirty="0"/>
              <a:t>개의 후보군 중 하나</a:t>
            </a:r>
            <a:r>
              <a:rPr lang="en-US" altLang="ko-KR" dirty="0"/>
              <a:t>(Classic </a:t>
            </a:r>
            <a:r>
              <a:rPr lang="en-US" altLang="ko-KR" dirty="0" err="1"/>
              <a:t>McEliece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복호화 시 </a:t>
            </a:r>
            <a:r>
              <a:rPr lang="en-US" altLang="ko-KR" dirty="0"/>
              <a:t>Syndrome Decoding</a:t>
            </a:r>
            <a:r>
              <a:rPr lang="ko-KR" altLang="en-US" dirty="0"/>
              <a:t> 이 적용되는데</a:t>
            </a:r>
            <a:r>
              <a:rPr lang="en-US" altLang="ko-KR" dirty="0"/>
              <a:t>, </a:t>
            </a:r>
            <a:r>
              <a:rPr lang="ko-KR" altLang="en-US" dirty="0"/>
              <a:t>이 부분이 </a:t>
            </a:r>
            <a:r>
              <a:rPr lang="en-US" altLang="ko-KR" dirty="0"/>
              <a:t>NP-Complete </a:t>
            </a:r>
            <a:r>
              <a:rPr lang="ko-KR" altLang="en-US" dirty="0"/>
              <a:t>라는 점의 안전성에 기반함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암복호화</a:t>
            </a:r>
            <a:r>
              <a:rPr lang="ko-KR" altLang="en-US" dirty="0"/>
              <a:t> 속도가 빠르지만 공개키의 크기가 매우 크다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F19CFD2-E4D5-490E-89D7-6F5D00646780}"/>
              </a:ext>
            </a:extLst>
          </p:cNvPr>
          <p:cNvSpPr/>
          <p:nvPr/>
        </p:nvSpPr>
        <p:spPr>
          <a:xfrm>
            <a:off x="1174519" y="3926890"/>
            <a:ext cx="142043" cy="1331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DBB549ED-6648-4435-A365-FEFF2B92F2D9}"/>
              </a:ext>
            </a:extLst>
          </p:cNvPr>
          <p:cNvSpPr/>
          <p:nvPr/>
        </p:nvSpPr>
        <p:spPr>
          <a:xfrm>
            <a:off x="1183396" y="4482485"/>
            <a:ext cx="142043" cy="1331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1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8197" y="424265"/>
            <a:ext cx="102917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accent1"/>
                </a:solidFill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71CA8-EB17-4544-A6AB-1C06CE95A071}"/>
              </a:ext>
            </a:extLst>
          </p:cNvPr>
          <p:cNvSpPr txBox="1"/>
          <p:nvPr/>
        </p:nvSpPr>
        <p:spPr>
          <a:xfrm>
            <a:off x="889432" y="1501997"/>
            <a:ext cx="467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개인키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AF4F0-D545-42A9-99CE-128250FE6809}"/>
              </a:ext>
            </a:extLst>
          </p:cNvPr>
          <p:cNvSpPr txBox="1"/>
          <p:nvPr/>
        </p:nvSpPr>
        <p:spPr>
          <a:xfrm>
            <a:off x="1035143" y="1953447"/>
            <a:ext cx="8348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ko-KR" altLang="en-US" dirty="0"/>
              <a:t>개의 오류수정 능력을 가진 선형부호 행렬 </a:t>
            </a:r>
            <a:r>
              <a:rPr lang="en-US" altLang="ko-KR" b="1" dirty="0"/>
              <a:t>G</a:t>
            </a:r>
            <a:r>
              <a:rPr lang="en-US" altLang="ko-KR" dirty="0"/>
              <a:t>(k x n)  </a:t>
            </a:r>
            <a:r>
              <a:rPr lang="ko-KR" altLang="en-US" dirty="0"/>
              <a:t>생성 </a:t>
            </a:r>
            <a:r>
              <a:rPr lang="en-US" altLang="ko-KR" dirty="0"/>
              <a:t>-&gt; </a:t>
            </a:r>
            <a:r>
              <a:rPr lang="en-US" altLang="ko-KR" dirty="0" err="1"/>
              <a:t>Goppa</a:t>
            </a:r>
            <a:r>
              <a:rPr lang="en-US" altLang="ko-KR" dirty="0"/>
              <a:t> </a:t>
            </a:r>
            <a:r>
              <a:rPr lang="ko-KR" altLang="en-US" dirty="0"/>
              <a:t>부호를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역행렬이 존재하는 가역행렬 </a:t>
            </a:r>
            <a:r>
              <a:rPr lang="en-US" altLang="ko-KR" b="1" dirty="0"/>
              <a:t>S</a:t>
            </a:r>
            <a:r>
              <a:rPr lang="en-US" altLang="ko-KR" dirty="0"/>
              <a:t>(k x k) </a:t>
            </a:r>
            <a:r>
              <a:rPr lang="ko-KR" altLang="en-US" dirty="0"/>
              <a:t>생성 </a:t>
            </a:r>
            <a:r>
              <a:rPr lang="en-US" altLang="ko-KR" dirty="0"/>
              <a:t>-&gt;</a:t>
            </a:r>
            <a:r>
              <a:rPr lang="ko-KR" altLang="en-US" dirty="0"/>
              <a:t>랜덤하게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순열행렬 </a:t>
            </a:r>
            <a:r>
              <a:rPr lang="en-US" altLang="ko-KR" b="1" dirty="0"/>
              <a:t>P</a:t>
            </a:r>
            <a:r>
              <a:rPr lang="en-US" altLang="ko-KR" dirty="0"/>
              <a:t>(n x n) </a:t>
            </a:r>
            <a:r>
              <a:rPr lang="ko-KR" altLang="en-US" dirty="0"/>
              <a:t>생성 </a:t>
            </a:r>
            <a:r>
              <a:rPr lang="en-US" altLang="ko-KR" dirty="0"/>
              <a:t>-&gt; </a:t>
            </a:r>
            <a:r>
              <a:rPr lang="ko-KR" altLang="en-US" dirty="0"/>
              <a:t>랜덤하게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CDCED-B80A-48C7-B029-0A40662F1A79}"/>
              </a:ext>
            </a:extLst>
          </p:cNvPr>
          <p:cNvSpPr txBox="1"/>
          <p:nvPr/>
        </p:nvSpPr>
        <p:spPr>
          <a:xfrm>
            <a:off x="898309" y="3802793"/>
            <a:ext cx="467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공개키</a:t>
            </a:r>
            <a:endParaRPr lang="en-US" altLang="ko-K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2290D-4A89-4BA1-8721-DA2CA7C9B00C}"/>
              </a:ext>
            </a:extLst>
          </p:cNvPr>
          <p:cNvSpPr txBox="1"/>
          <p:nvPr/>
        </p:nvSpPr>
        <p:spPr>
          <a:xfrm>
            <a:off x="1035143" y="4405848"/>
            <a:ext cx="1105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개인키 </a:t>
            </a:r>
            <a:r>
              <a:rPr lang="en-US" altLang="ko-KR" dirty="0"/>
              <a:t>G, S, P </a:t>
            </a:r>
            <a:r>
              <a:rPr lang="ko-KR" altLang="en-US" dirty="0"/>
              <a:t>를 사용하여 공개키 생성</a:t>
            </a:r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b="0" i="1" dirty="0">
              <a:latin typeface="Cambria Math" panose="02040503050406030204" pitchFamily="18" charset="0"/>
            </a:endParaRPr>
          </a:p>
          <a:p>
            <a:endParaRPr lang="en-US" altLang="ko-KR" dirty="0"/>
          </a:p>
        </p:txBody>
      </p:sp>
      <p:pic>
        <p:nvPicPr>
          <p:cNvPr id="3074" name="Picture 2" descr="&lt;math xmlns=&quot;http://www.w3.org/1998/Math/MathML&quot;&gt;&lt;mi&gt;G&lt;/mi&gt;&lt;mo&gt;&amp;#x2019;&lt;/mo&gt;&lt;mo&gt;=&lt;/mo&gt;&lt;mi&gt;S&lt;/mi&gt;&lt;mo&gt;&amp;#xB7;&lt;/mo&gt;&lt;mi&gt;G&lt;/mi&gt;&lt;mo&gt;&amp;#xB7;&lt;/mo&gt;&lt;mi&gt;P&lt;/mi&gt;&lt;/math&gt;">
            <a:extLst>
              <a:ext uri="{FF2B5EF4-FFF2-40B4-BE49-F238E27FC236}">
                <a16:creationId xmlns:a16="http://schemas.microsoft.com/office/drawing/2014/main" id="{16D4BF00-E68F-44AE-BCE9-A644B8209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32" y="5147198"/>
            <a:ext cx="3001148" cy="32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7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제목 3">
            <a:extLst>
              <a:ext uri="{FF2B5EF4-FFF2-40B4-BE49-F238E27FC236}">
                <a16:creationId xmlns:a16="http://schemas.microsoft.com/office/drawing/2014/main" id="{0A9AFAE2-BD28-4024-9B44-1AC442398CDF}"/>
              </a:ext>
            </a:extLst>
          </p:cNvPr>
          <p:cNvSpPr txBox="1">
            <a:spLocks/>
          </p:cNvSpPr>
          <p:nvPr/>
        </p:nvSpPr>
        <p:spPr>
          <a:xfrm>
            <a:off x="1528197" y="424265"/>
            <a:ext cx="10291763" cy="5078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>
                <a:solidFill>
                  <a:schemeClr val="accent1"/>
                </a:solidFill>
              </a:rPr>
              <a:t>알고리즘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42ED2E-4041-417B-9D65-8DD483C5ECA6}"/>
              </a:ext>
            </a:extLst>
          </p:cNvPr>
          <p:cNvSpPr txBox="1"/>
          <p:nvPr/>
        </p:nvSpPr>
        <p:spPr>
          <a:xfrm>
            <a:off x="889432" y="1501997"/>
            <a:ext cx="467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암호화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E17D1-42FA-437A-8648-AEEFE10DD2DF}"/>
              </a:ext>
            </a:extLst>
          </p:cNvPr>
          <p:cNvSpPr txBox="1"/>
          <p:nvPr/>
        </p:nvSpPr>
        <p:spPr>
          <a:xfrm>
            <a:off x="1159432" y="1953087"/>
            <a:ext cx="10044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공개키와 메시지를 조합한다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의 개수가 </a:t>
            </a:r>
            <a:r>
              <a:rPr lang="en-US" altLang="ko-KR" dirty="0"/>
              <a:t>T</a:t>
            </a:r>
            <a:r>
              <a:rPr lang="ko-KR" altLang="en-US" dirty="0"/>
              <a:t>개 이하인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구성된 길이 </a:t>
            </a:r>
            <a:r>
              <a:rPr lang="en-US" altLang="ko-KR" dirty="0"/>
              <a:t>n </a:t>
            </a:r>
            <a:r>
              <a:rPr lang="ko-KR" altLang="en-US" dirty="0"/>
              <a:t>오류벡터를 </a:t>
            </a:r>
            <a:r>
              <a:rPr lang="en-US" altLang="ko-KR" dirty="0"/>
              <a:t>XOR		ex ) 0 0 0 0 1 0 0</a:t>
            </a:r>
            <a:endParaRPr lang="ko-KR" altLang="en-US" dirty="0"/>
          </a:p>
        </p:txBody>
      </p:sp>
      <p:pic>
        <p:nvPicPr>
          <p:cNvPr id="2050" name="Picture 2" descr="&lt;math xmlns=&quot;http://www.w3.org/1998/Math/MathML&quot;&gt;&lt;mi&gt;c&lt;/mi&gt;&lt;mo&gt;&amp;#xA0;&lt;/mo&gt;&lt;mo&gt;=&lt;/mo&gt;&lt;mo&gt;&amp;#xA0;&lt;/mo&gt;&lt;mi&gt;G&lt;/mi&gt;&lt;mo&gt;'&lt;/mo&gt;&lt;mo&gt;&amp;#xB7;&lt;/mo&gt;&lt;mi&gt;m&lt;/mi&gt;&lt;mo&gt;&amp;#xA0;&lt;/mo&gt;&lt;mo&gt;&amp;#x2295;&lt;/mo&gt;&lt;mo&gt;&amp;#xA0;&lt;/mo&gt;&lt;mi&gt;e&lt;/mi&gt;&lt;/math&gt;">
            <a:extLst>
              <a:ext uri="{FF2B5EF4-FFF2-40B4-BE49-F238E27FC236}">
                <a16:creationId xmlns:a16="http://schemas.microsoft.com/office/drawing/2014/main" id="{76A45708-17A6-49D4-95D9-EB900918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83" y="3429000"/>
            <a:ext cx="4015293" cy="46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9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제목 3">
            <a:extLst>
              <a:ext uri="{FF2B5EF4-FFF2-40B4-BE49-F238E27FC236}">
                <a16:creationId xmlns:a16="http://schemas.microsoft.com/office/drawing/2014/main" id="{0A9AFAE2-BD28-4024-9B44-1AC442398CDF}"/>
              </a:ext>
            </a:extLst>
          </p:cNvPr>
          <p:cNvSpPr txBox="1">
            <a:spLocks/>
          </p:cNvSpPr>
          <p:nvPr/>
        </p:nvSpPr>
        <p:spPr>
          <a:xfrm>
            <a:off x="1528197" y="424265"/>
            <a:ext cx="10291763" cy="5078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>
                <a:solidFill>
                  <a:schemeClr val="accent1"/>
                </a:solidFill>
              </a:rPr>
              <a:t>알고리즘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42ED2E-4041-417B-9D65-8DD483C5ECA6}"/>
              </a:ext>
            </a:extLst>
          </p:cNvPr>
          <p:cNvSpPr txBox="1"/>
          <p:nvPr/>
        </p:nvSpPr>
        <p:spPr>
          <a:xfrm>
            <a:off x="889432" y="1501997"/>
            <a:ext cx="467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복호화</a:t>
            </a:r>
            <a:endParaRPr lang="en-US" altLang="ko-KR" b="1" dirty="0"/>
          </a:p>
        </p:txBody>
      </p:sp>
      <p:pic>
        <p:nvPicPr>
          <p:cNvPr id="5122" name="Picture 2" descr="&lt;math xmlns=&quot;http://www.w3.org/1998/Math/MathML&quot;&gt;&lt;mi&gt;c&lt;/mi&gt;&lt;msup&gt;&lt;mi&gt;P&lt;/mi&gt;&lt;mrow&gt;&lt;mo&gt;-&lt;/mo&gt;&lt;mn&gt;1&lt;/mn&gt;&lt;/mrow&gt;&lt;/msup&gt;&lt;mo&gt;=&lt;/mo&gt;&lt;mo&gt;(&lt;/mo&gt;&lt;mi&gt;m&lt;/mi&gt;&lt;mi&gt;S&lt;/mi&gt;&lt;mo&gt;)&lt;/mo&gt;&lt;mi&gt;G&lt;/mi&gt;&lt;mo&gt;&amp;#x2295;&lt;/mo&gt;&lt;mi&gt;e&lt;/mi&gt;&lt;msup&gt;&lt;mi&gt;P&lt;/mi&gt;&lt;mrow&gt;&lt;mo&gt;-&lt;/mo&gt;&lt;mn&gt;1&lt;/mn&gt;&lt;/mrow&gt;&lt;/msup&gt;&lt;/math&gt;">
            <a:extLst>
              <a:ext uri="{FF2B5EF4-FFF2-40B4-BE49-F238E27FC236}">
                <a16:creationId xmlns:a16="http://schemas.microsoft.com/office/drawing/2014/main" id="{AD969412-BB2F-4FEA-A60C-9A7C9C05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22" y="2839747"/>
            <a:ext cx="3587852" cy="36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&lt;math xmlns=&quot;http://www.w3.org/1998/Math/MathML&quot;&gt;&lt;mi&gt;G&lt;/mi&gt;&lt;mo&gt;&amp;#x2019;&lt;/mo&gt;&lt;mo&gt;=&lt;/mo&gt;&lt;mi&gt;S&lt;/mi&gt;&lt;mo&gt;&amp;#xB7;&lt;/mo&gt;&lt;mi&gt;G&lt;/mi&gt;&lt;mo&gt;&amp;#xB7;&lt;/mo&gt;&lt;mi&gt;P&lt;/mi&gt;&lt;/math&gt;">
            <a:extLst>
              <a:ext uri="{FF2B5EF4-FFF2-40B4-BE49-F238E27FC236}">
                <a16:creationId xmlns:a16="http://schemas.microsoft.com/office/drawing/2014/main" id="{0F71FB60-0CE7-4F3B-A0CD-83EFD7ED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098" y="2307691"/>
            <a:ext cx="2433513" cy="2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&lt;math xmlns=&quot;http://www.w3.org/1998/Math/MathML&quot;&gt;&lt;mi&gt;c&lt;/mi&gt;&lt;mo&gt;&amp;#xA0;&lt;/mo&gt;&lt;mo&gt;=&lt;/mo&gt;&lt;mo&gt;&amp;#xA0;&lt;/mo&gt;&lt;mi&gt;G&lt;/mi&gt;&lt;mo&gt;'&lt;/mo&gt;&lt;mo&gt;&amp;#xB7;&lt;/mo&gt;&lt;mi&gt;m&lt;/mi&gt;&lt;mo&gt;&amp;#xA0;&lt;/mo&gt;&lt;mo&gt;&amp;#x2295;&lt;/mo&gt;&lt;mo&gt;&amp;#xA0;&lt;/mo&gt;&lt;mi&gt;e&lt;/mi&gt;&lt;/math&gt;">
            <a:extLst>
              <a:ext uri="{FF2B5EF4-FFF2-40B4-BE49-F238E27FC236}">
                <a16:creationId xmlns:a16="http://schemas.microsoft.com/office/drawing/2014/main" id="{D88D8832-B518-4101-ADD7-CCAD8541F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721" y="1688508"/>
            <a:ext cx="3168890" cy="36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D24855-CD09-4A69-8253-B8EE50CE83D8}"/>
              </a:ext>
            </a:extLst>
          </p:cNvPr>
          <p:cNvSpPr txBox="1"/>
          <p:nvPr/>
        </p:nvSpPr>
        <p:spPr>
          <a:xfrm>
            <a:off x="7989454" y="1279032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8B5798-D1C6-4971-9815-6E00B7E4E2EE}"/>
              </a:ext>
            </a:extLst>
          </p:cNvPr>
          <p:cNvSpPr/>
          <p:nvPr/>
        </p:nvSpPr>
        <p:spPr>
          <a:xfrm>
            <a:off x="7918882" y="1279032"/>
            <a:ext cx="3666477" cy="149967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BE2A6-D755-4F8A-AF7C-DDCFB202520D}"/>
              </a:ext>
            </a:extLst>
          </p:cNvPr>
          <p:cNvSpPr txBox="1"/>
          <p:nvPr/>
        </p:nvSpPr>
        <p:spPr>
          <a:xfrm>
            <a:off x="889432" y="2370338"/>
            <a:ext cx="566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의 역행렬을 우측에 곱해준다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0C957-AEEC-4DB3-AFEC-487EB1557B9F}"/>
              </a:ext>
            </a:extLst>
          </p:cNvPr>
          <p:cNvSpPr txBox="1"/>
          <p:nvPr/>
        </p:nvSpPr>
        <p:spPr>
          <a:xfrm>
            <a:off x="974022" y="3559946"/>
            <a:ext cx="512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 err="1"/>
              <a:t>복호</a:t>
            </a:r>
            <a:r>
              <a:rPr lang="ko-KR" altLang="en-US" dirty="0"/>
              <a:t> 알고리즘을 사용 </a:t>
            </a:r>
            <a:r>
              <a:rPr lang="en-US" altLang="ko-KR" dirty="0"/>
              <a:t>-&gt; </a:t>
            </a:r>
            <a:r>
              <a:rPr lang="ko-KR" altLang="en-US" dirty="0"/>
              <a:t>신드롬 </a:t>
            </a:r>
            <a:r>
              <a:rPr lang="ko-KR" altLang="en-US" dirty="0" err="1"/>
              <a:t>복호</a:t>
            </a:r>
            <a:r>
              <a:rPr lang="ko-KR" altLang="en-US" dirty="0"/>
              <a:t> 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916D25-F6E2-40CC-923B-995BFE7722E9}"/>
              </a:ext>
            </a:extLst>
          </p:cNvPr>
          <p:cNvSpPr/>
          <p:nvPr/>
        </p:nvSpPr>
        <p:spPr>
          <a:xfrm>
            <a:off x="7015689" y="3533767"/>
            <a:ext cx="9900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신드롬이란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홀짝검사행렬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즉 패리티 검사행렬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를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이용해 임의의 벡터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 따라           를 계산한 값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경우에는 암호문의 신드롬 값을 구하고 오류가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없다면 부호의 신드롬 값이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임을 이용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= 0 </a:t>
            </a:r>
          </a:p>
        </p:txBody>
      </p:sp>
      <p:pic>
        <p:nvPicPr>
          <p:cNvPr id="5124" name="Picture 4" descr="&lt;math xmlns=&quot;http://www.w3.org/1998/Math/MathML&quot;&gt;&lt;mi&gt;H&lt;/mi&gt;&lt;msup&gt;&lt;mi&gt;x&lt;/mi&gt;&lt;mi&gt;T&lt;/mi&gt;&lt;/msup&gt;&lt;/math&gt;">
            <a:extLst>
              <a:ext uri="{FF2B5EF4-FFF2-40B4-BE49-F238E27FC236}">
                <a16:creationId xmlns:a16="http://schemas.microsoft.com/office/drawing/2014/main" id="{727529B1-0E67-44FC-8BC3-64C1C1DA0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07" y="3851198"/>
            <a:ext cx="561190" cy="24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&lt;math xmlns=&quot;http://www.w3.org/1998/Math/MathML&quot;&gt;&lt;mi&gt;H&lt;/mi&gt;&lt;msup&gt;&lt;mi&gt;x&lt;/mi&gt;&lt;mi&gt;T&lt;/mi&gt;&lt;/msup&gt;&lt;/math&gt;">
            <a:extLst>
              <a:ext uri="{FF2B5EF4-FFF2-40B4-BE49-F238E27FC236}">
                <a16:creationId xmlns:a16="http://schemas.microsoft.com/office/drawing/2014/main" id="{A2A27676-5BFD-4662-8B39-E2A5E299F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36" y="5169492"/>
            <a:ext cx="666083" cy="31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0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제목 3">
            <a:extLst>
              <a:ext uri="{FF2B5EF4-FFF2-40B4-BE49-F238E27FC236}">
                <a16:creationId xmlns:a16="http://schemas.microsoft.com/office/drawing/2014/main" id="{0A9AFAE2-BD28-4024-9B44-1AC442398CDF}"/>
              </a:ext>
            </a:extLst>
          </p:cNvPr>
          <p:cNvSpPr txBox="1">
            <a:spLocks/>
          </p:cNvSpPr>
          <p:nvPr/>
        </p:nvSpPr>
        <p:spPr>
          <a:xfrm>
            <a:off x="1528197" y="424265"/>
            <a:ext cx="10291763" cy="5078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>
                <a:solidFill>
                  <a:schemeClr val="accent1"/>
                </a:solidFill>
              </a:rPr>
              <a:t>알고리즘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42ED2E-4041-417B-9D65-8DD483C5ECA6}"/>
              </a:ext>
            </a:extLst>
          </p:cNvPr>
          <p:cNvSpPr txBox="1"/>
          <p:nvPr/>
        </p:nvSpPr>
        <p:spPr>
          <a:xfrm>
            <a:off x="889432" y="1501997"/>
            <a:ext cx="467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복호화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24855-CD09-4A69-8253-B8EE50CE83D8}"/>
              </a:ext>
            </a:extLst>
          </p:cNvPr>
          <p:cNvSpPr txBox="1"/>
          <p:nvPr/>
        </p:nvSpPr>
        <p:spPr>
          <a:xfrm>
            <a:off x="7869381" y="1317331"/>
            <a:ext cx="225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*</a:t>
            </a:r>
          </a:p>
          <a:p>
            <a:endParaRPr lang="en-US" altLang="ko-KR" dirty="0"/>
          </a:p>
          <a:p>
            <a:r>
              <a:rPr lang="en-US" altLang="ko-KR" dirty="0"/>
              <a:t>             = 0 </a:t>
            </a:r>
            <a:r>
              <a:rPr lang="ko-KR" altLang="en-US" dirty="0"/>
              <a:t>을 이용</a:t>
            </a:r>
            <a:r>
              <a:rPr lang="en-US" altLang="ko-KR" dirty="0"/>
              <a:t>. (</a:t>
            </a:r>
            <a:r>
              <a:rPr lang="ko-KR" altLang="en-US" dirty="0"/>
              <a:t>오류 없을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8B5798-D1C6-4971-9815-6E00B7E4E2EE}"/>
              </a:ext>
            </a:extLst>
          </p:cNvPr>
          <p:cNvSpPr/>
          <p:nvPr/>
        </p:nvSpPr>
        <p:spPr>
          <a:xfrm>
            <a:off x="7749669" y="1292908"/>
            <a:ext cx="3666477" cy="149967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4" descr="&lt;math xmlns=&quot;http://www.w3.org/1998/Math/MathML&quot;&gt;&lt;mi&gt;H&lt;/mi&gt;&lt;msup&gt;&lt;mi&gt;x&lt;/mi&gt;&lt;mi&gt;T&lt;/mi&gt;&lt;/msup&gt;&lt;/math&gt;">
            <a:extLst>
              <a:ext uri="{FF2B5EF4-FFF2-40B4-BE49-F238E27FC236}">
                <a16:creationId xmlns:a16="http://schemas.microsoft.com/office/drawing/2014/main" id="{A2A27676-5BFD-4662-8B39-E2A5E299F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30" y="1831532"/>
            <a:ext cx="666083" cy="31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&lt;math xmlns=&quot;http://www.w3.org/1998/Math/MathML&quot;&gt;&lt;mi&gt;c&lt;/mi&gt;&lt;mo&gt;'&lt;/mo&gt;&lt;mo&gt;=&lt;/mo&gt;&lt;mi&gt;m&lt;/mi&gt;&lt;mi&gt;g&lt;/mi&gt;&lt;mo&gt;'&lt;/mo&gt;&lt;mo&gt;&amp;#x2295;&lt;/mo&gt;&lt;mi&gt;e&lt;/mi&gt;&lt;/math&gt;">
            <a:extLst>
              <a:ext uri="{FF2B5EF4-FFF2-40B4-BE49-F238E27FC236}">
                <a16:creationId xmlns:a16="http://schemas.microsoft.com/office/drawing/2014/main" id="{B092A5E6-5888-4A39-A90C-6FA6F97C2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32" y="2240661"/>
            <a:ext cx="2469834" cy="4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5383C3-D131-4314-A371-A54B4F2EA41A}"/>
              </a:ext>
            </a:extLst>
          </p:cNvPr>
          <p:cNvSpPr txBox="1"/>
          <p:nvPr/>
        </p:nvSpPr>
        <p:spPr>
          <a:xfrm>
            <a:off x="775854" y="2240661"/>
            <a:ext cx="551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                    </a:t>
            </a:r>
            <a:r>
              <a:rPr lang="ko-KR" altLang="en-US" dirty="0"/>
              <a:t>의 신드롬 값을 계산하면</a:t>
            </a:r>
          </a:p>
        </p:txBody>
      </p:sp>
      <p:pic>
        <p:nvPicPr>
          <p:cNvPr id="6148" name="Picture 4" descr="&lt;math xmlns=&quot;http://www.w3.org/1998/Math/MathML&quot;&gt;&lt;mi&gt;H&lt;/mi&gt;&lt;msup&gt;&lt;mi&gt;c&lt;/mi&gt;&lt;mi&gt;T&lt;/mi&gt;&lt;/msup&gt;&lt;mo&gt;=&lt;/mo&gt;&lt;mi&gt;H&lt;/mi&gt;&lt;mo&gt;(&lt;/mo&gt;&lt;mi&gt;g&lt;/mi&gt;&lt;mo&gt;'&lt;/mo&gt;&lt;mo&gt;+&lt;/mo&gt;&lt;mi&gt;e&lt;/mi&gt;&lt;msup&gt;&lt;mo&gt;)&lt;/mo&gt;&lt;mi&gt;T&lt;/mi&gt;&lt;/msup&gt;&lt;mo&gt;=&lt;/mo&gt;&lt;mi&gt;H&lt;/mi&gt;&lt;mi&gt;g&lt;/mi&gt;&lt;msup&gt;&lt;mo&gt;'&lt;/mo&gt;&lt;mi&gt;T&lt;/mi&gt;&lt;/msup&gt;&lt;mo&gt;+&lt;/mo&gt;&lt;mi&gt;H&lt;/mi&gt;&lt;msup&gt;&lt;mi&gt;e&lt;/mi&gt;&lt;mi&gt;T&lt;/mi&gt;&lt;/msup&gt;&lt;mo&gt;=&lt;/mo&gt;&lt;mi&gt;H&lt;/mi&gt;&lt;msup&gt;&lt;mi&gt;e&lt;/mi&gt;&lt;mi&gt;T&lt;/mi&gt;&lt;/msup&gt;&lt;/math&gt;">
            <a:extLst>
              <a:ext uri="{FF2B5EF4-FFF2-40B4-BE49-F238E27FC236}">
                <a16:creationId xmlns:a16="http://schemas.microsoft.com/office/drawing/2014/main" id="{EC579A62-978F-4FE8-B666-1F8D53A6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4" y="2979325"/>
            <a:ext cx="4700661" cy="2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3D7520-76C2-42A3-8CEA-4CA4EAEE5E6F}"/>
              </a:ext>
            </a:extLst>
          </p:cNvPr>
          <p:cNvSpPr txBox="1"/>
          <p:nvPr/>
        </p:nvSpPr>
        <p:spPr>
          <a:xfrm>
            <a:off x="775853" y="3429000"/>
            <a:ext cx="5514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를</a:t>
            </a:r>
            <a:r>
              <a:rPr lang="ko-KR" altLang="en-US" dirty="0"/>
              <a:t> 만족하므로 여기서 오류벡터를 찾은 후</a:t>
            </a:r>
            <a:endParaRPr lang="en-US" altLang="ko-KR" dirty="0"/>
          </a:p>
          <a:p>
            <a:r>
              <a:rPr lang="ko-KR" altLang="en-US" dirty="0"/>
              <a:t>오류벡터를 포함하지 않는 벡터들로 구성하면 </a:t>
            </a:r>
            <a:r>
              <a:rPr lang="en-US" altLang="ko-KR" dirty="0"/>
              <a:t>(mS)</a:t>
            </a:r>
            <a:r>
              <a:rPr lang="ko-KR" altLang="en-US" dirty="0"/>
              <a:t>를 획득하게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             을 계산해주면 </a:t>
            </a:r>
            <a:r>
              <a:rPr lang="ko-KR" altLang="en-US" dirty="0" err="1"/>
              <a:t>원본메세지</a:t>
            </a:r>
            <a:r>
              <a:rPr lang="ko-KR" altLang="en-US" dirty="0"/>
              <a:t> </a:t>
            </a:r>
            <a:r>
              <a:rPr lang="en-US" altLang="ko-KR" dirty="0"/>
              <a:t>m </a:t>
            </a:r>
            <a:r>
              <a:rPr lang="ko-KR" altLang="en-US" dirty="0"/>
              <a:t>획득</a:t>
            </a:r>
          </a:p>
        </p:txBody>
      </p:sp>
      <p:pic>
        <p:nvPicPr>
          <p:cNvPr id="6152" name="Picture 8" descr="&lt;math xmlns=&quot;http://www.w3.org/1998/Math/MathML&quot;&gt;&lt;msup&gt;&lt;mi&gt;S&lt;/mi&gt;&lt;mrow&gt;&lt;mo&gt;-&lt;/mo&gt;&lt;mn&gt;1&lt;/mn&gt;&lt;/mrow&gt;&lt;/msup&gt;&lt;/math&gt;">
            <a:extLst>
              <a:ext uri="{FF2B5EF4-FFF2-40B4-BE49-F238E27FC236}">
                <a16:creationId xmlns:a16="http://schemas.microsoft.com/office/drawing/2014/main" id="{08B94687-9AC6-4FF9-BFCE-3A98B1DF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23" y="4463197"/>
            <a:ext cx="71025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4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McEliece</a:t>
            </a:r>
            <a:r>
              <a:rPr lang="en-US" altLang="ko-KR" sz="2400" dirty="0"/>
              <a:t> C</a:t>
            </a:r>
            <a:r>
              <a:rPr lang="ko-KR" altLang="en-US" sz="2400" dirty="0"/>
              <a:t>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DF76C-9A3A-4246-8032-2E901E64E7D7}"/>
              </a:ext>
            </a:extLst>
          </p:cNvPr>
          <p:cNvSpPr txBox="1"/>
          <p:nvPr/>
        </p:nvSpPr>
        <p:spPr>
          <a:xfrm>
            <a:off x="1159432" y="1633491"/>
            <a:ext cx="4936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Parameter.</a:t>
            </a:r>
          </a:p>
          <a:p>
            <a:endParaRPr lang="en-US" altLang="ko-KR" dirty="0"/>
          </a:p>
          <a:p>
            <a:r>
              <a:rPr lang="en-US" altLang="ko-KR" dirty="0"/>
              <a:t>   4X7 </a:t>
            </a:r>
            <a:r>
              <a:rPr lang="ko-KR" altLang="en-US" dirty="0"/>
              <a:t>행렬의 </a:t>
            </a:r>
            <a:r>
              <a:rPr lang="en-US" altLang="ko-KR" dirty="0" err="1"/>
              <a:t>Goppa</a:t>
            </a:r>
            <a:r>
              <a:rPr lang="en-US" altLang="ko-KR" dirty="0"/>
              <a:t> </a:t>
            </a:r>
            <a:r>
              <a:rPr lang="ko-KR" altLang="en-US" dirty="0"/>
              <a:t>부호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G</a:t>
            </a:r>
            <a:r>
              <a:rPr lang="ko-KR" altLang="en-US" dirty="0"/>
              <a:t>를 사용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DE27D4-E9CE-4816-BF43-9599121B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32" y="2672230"/>
            <a:ext cx="7988562" cy="29282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314C6D-31AA-4A28-8595-73A4A18B9F66}"/>
              </a:ext>
            </a:extLst>
          </p:cNvPr>
          <p:cNvSpPr/>
          <p:nvPr/>
        </p:nvSpPr>
        <p:spPr>
          <a:xfrm>
            <a:off x="8434152" y="1815029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참고 </a:t>
            </a:r>
            <a:r>
              <a:rPr lang="en-US" altLang="ko-KR" b="1" dirty="0"/>
              <a:t>: G</a:t>
            </a:r>
            <a:r>
              <a:rPr lang="en-US" altLang="ko-KR" dirty="0"/>
              <a:t>(k x n) , </a:t>
            </a:r>
            <a:r>
              <a:rPr lang="en-US" altLang="ko-KR" b="1" dirty="0"/>
              <a:t>S</a:t>
            </a:r>
            <a:r>
              <a:rPr lang="en-US" altLang="ko-KR" dirty="0"/>
              <a:t>(k x k), </a:t>
            </a:r>
            <a:r>
              <a:rPr lang="en-US" altLang="ko-KR" b="1" dirty="0"/>
              <a:t>P</a:t>
            </a:r>
            <a:r>
              <a:rPr lang="en-US" altLang="ko-KR" dirty="0"/>
              <a:t>(n x 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12318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438</Words>
  <Application>Microsoft Office PowerPoint</Application>
  <PresentationFormat>와이드스크린</PresentationFormat>
  <Paragraphs>110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CryptoCraft 테마</vt:lpstr>
      <vt:lpstr>제목 테마</vt:lpstr>
      <vt:lpstr>          Code-Based PQC : McEliece                         부호기반 양자내성암호 : 맥엘리스</vt:lpstr>
      <vt:lpstr>PowerPoint 프레젠테이션</vt:lpstr>
      <vt:lpstr>부호이론 </vt:lpstr>
      <vt:lpstr>McEliece</vt:lpstr>
      <vt:lpstr>알고리즘</vt:lpstr>
      <vt:lpstr>PowerPoint 프레젠테이션</vt:lpstr>
      <vt:lpstr>PowerPoint 프레젠테이션</vt:lpstr>
      <vt:lpstr>PowerPoint 프레젠테이션</vt:lpstr>
      <vt:lpstr>McEliece C코딩</vt:lpstr>
      <vt:lpstr>McEliece C코딩</vt:lpstr>
      <vt:lpstr>McEliece C코딩</vt:lpstr>
      <vt:lpstr>McEliece C코딩</vt:lpstr>
      <vt:lpstr>McEliece C코딩</vt:lpstr>
      <vt:lpstr>McEliece C코딩</vt:lpstr>
      <vt:lpstr>McEliece C코딩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장 경배</cp:lastModifiedBy>
  <cp:revision>51</cp:revision>
  <cp:lastPrinted>2019-03-20T05:46:06Z</cp:lastPrinted>
  <dcterms:created xsi:type="dcterms:W3CDTF">2019-03-05T04:29:07Z</dcterms:created>
  <dcterms:modified xsi:type="dcterms:W3CDTF">2019-03-24T07:23:58Z</dcterms:modified>
</cp:coreProperties>
</file>