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64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89" r:id="rId7"/>
    <p:sldId id="272" r:id="rId8"/>
    <p:sldId id="267" r:id="rId9"/>
    <p:sldId id="268" r:id="rId10"/>
    <p:sldId id="284" r:id="rId11"/>
    <p:sldId id="292" r:id="rId12"/>
    <p:sldId id="293" r:id="rId13"/>
    <p:sldId id="281" r:id="rId14"/>
    <p:sldId id="273" r:id="rId15"/>
    <p:sldId id="286" r:id="rId16"/>
    <p:sldId id="288" r:id="rId17"/>
    <p:sldId id="275" r:id="rId18"/>
    <p:sldId id="279" r:id="rId19"/>
    <p:sldId id="274" r:id="rId20"/>
    <p:sldId id="277" r:id="rId21"/>
    <p:sldId id="282" r:id="rId22"/>
    <p:sldId id="283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D3D3D"/>
    <a:srgbClr val="34A076"/>
    <a:srgbClr val="6A6A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743" autoAdjust="0"/>
    <p:restoredTop sz="95202" autoAdjust="0"/>
  </p:normalViewPr>
  <p:slideViewPr>
    <p:cSldViewPr snapToGrid="0">
      <p:cViewPr>
        <p:scale>
          <a:sx n="100" d="100"/>
          <a:sy n="100" d="100"/>
        </p:scale>
        <p:origin x="696" y="22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748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591A4703-CB6E-4E13-8A3C-9BD4FE9A251C}" type="datetime1">
              <a:rPr lang="ko-KR" altLang="en-US"/>
              <a:pPr lvl="0">
                <a:defRPr/>
              </a:pPr>
              <a:t>2019-10-16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 편집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A4DB7F57-BCB9-4191-AD42-C0D5FED1739E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A4DB7F57-BCB9-4191-AD42-C0D5FED1739E}" type="slidenum">
              <a:rPr lang="ko-KR" altLang="en-US" smtClean="0"/>
              <a:pPr lvl="0">
                <a:defRPr/>
              </a:pPr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04849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A4DB7F57-BCB9-4191-AD42-C0D5FED1739E}" type="slidenum">
              <a:rPr lang="ko-KR" altLang="en-US" smtClean="0"/>
              <a:pPr lvl="0">
                <a:defRPr/>
              </a:pPr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79057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2" y="13433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3" y="2495449"/>
            <a:ext cx="10993547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41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F50809C-CFA4-4818-A017-3B15C97C3C79}" type="datetime1">
              <a:rPr lang="en-US" altLang="ko-KR" smtClean="0"/>
              <a:t>10/16/2019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3" y="5951815"/>
            <a:ext cx="691721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41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4599D3E6-A803-4A2C-9929-ABCDF44ACBEF}"/>
              </a:ext>
            </a:extLst>
          </p:cNvPr>
          <p:cNvSpPr/>
          <p:nvPr userDrawn="1"/>
        </p:nvSpPr>
        <p:spPr>
          <a:xfrm>
            <a:off x="446535" y="1639747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DA0A17DB-69B3-4CA8-B22A-7DA6B702660D}"/>
              </a:ext>
            </a:extLst>
          </p:cNvPr>
          <p:cNvSpPr/>
          <p:nvPr userDrawn="1"/>
        </p:nvSpPr>
        <p:spPr>
          <a:xfrm>
            <a:off x="8042147" y="1636190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id="{A7E3E0EE-7C09-4D3A-988F-0EBA43C5020C}"/>
              </a:ext>
            </a:extLst>
          </p:cNvPr>
          <p:cNvSpPr/>
          <p:nvPr userDrawn="1"/>
        </p:nvSpPr>
        <p:spPr>
          <a:xfrm>
            <a:off x="4241831" y="1639747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5" y="614407"/>
            <a:ext cx="11309339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CE63D-8BD0-4282-B509-627BA555B993}" type="datetime1">
              <a:rPr lang="en-US" altLang="ko-KR" smtClean="0"/>
              <a:t>10/16/2019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4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3" y="675730"/>
            <a:ext cx="2004164" cy="5183073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6" y="675730"/>
            <a:ext cx="7896279" cy="5183073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5" y="5956141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D59A254-FBA1-4840-870D-FC5EF4887800}" type="datetime1">
              <a:rPr lang="en-US" altLang="ko-KR" smtClean="0"/>
              <a:t>10/16/2019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6" y="5951815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7" y="5956141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5" y="614407"/>
            <a:ext cx="11309339" cy="66763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614408"/>
            <a:ext cx="11029616" cy="667638"/>
          </a:xfrm>
        </p:spPr>
        <p:txBody>
          <a:bodyPr anchor="ctr" anchorCtr="0">
            <a:normAutofit/>
          </a:bodyPr>
          <a:lstStyle>
            <a:lvl1pPr>
              <a:defRPr sz="30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81195" y="1574804"/>
            <a:ext cx="11029615" cy="4283999"/>
          </a:xfrm>
        </p:spPr>
        <p:txBody>
          <a:bodyPr anchor="t" anchorCtr="0"/>
          <a:lstStyle>
            <a:lvl1pPr marL="305992" indent="-305992">
              <a:buSzPct val="100000"/>
              <a:buFont typeface="Wingdings 2" panose="05020102010507070707" pitchFamily="18" charset="2"/>
              <a:buChar char=""/>
              <a:defRPr sz="2400" baseline="0"/>
            </a:lvl1pPr>
            <a:lvl2pPr marL="629984" indent="-305992">
              <a:buSzPct val="100000"/>
              <a:buFont typeface="Wingdings 2" panose="05020102010507070707" pitchFamily="18" charset="2"/>
              <a:buChar char=""/>
              <a:defRPr sz="2200" baseline="0"/>
            </a:lvl2pPr>
            <a:lvl3pPr marL="899978" indent="-269993">
              <a:buSzPct val="100000"/>
              <a:buFont typeface="Wingdings" panose="05000000000000000000" pitchFamily="2" charset="2"/>
              <a:buChar char="Ø"/>
              <a:defRPr sz="2000" baseline="0"/>
            </a:lvl3pPr>
          </a:lstStyle>
          <a:p>
            <a:pPr lvl="0"/>
            <a:r>
              <a:rPr lang="ko-KR" altLang="en-US" dirty="0"/>
              <a:t> 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 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E5DEC-DD08-4203-B748-A8410137C452}" type="datetime1">
              <a:rPr lang="en-US" altLang="ko-KR" smtClean="0"/>
              <a:t>10/16/2019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59959" y="6286082"/>
            <a:ext cx="1052508" cy="365125"/>
          </a:xfrm>
        </p:spPr>
        <p:txBody>
          <a:bodyPr/>
          <a:lstStyle>
            <a:lvl1pPr>
              <a:defRPr sz="1500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9" y="5141978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5" y="3043914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5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20A3764-2F05-4058-A1F0-75A4B806B182}" type="datetime1">
              <a:rPr lang="en-US" altLang="ko-KR" smtClean="0"/>
              <a:t>10/16/2019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3" y="606558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5" y="2228004"/>
            <a:ext cx="5422391" cy="363304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4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99558-6A43-4D5D-AE2C-312A9803B09B}" type="datetime1">
              <a:rPr lang="en-US" altLang="ko-KR" smtClean="0"/>
              <a:t>10/16/2019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3" y="606558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21" y="2250896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5" y="2926056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8" y="2250896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11" y="2926056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CE62B-699E-48C6-83CC-2D93FC6B436E}" type="datetime1">
              <a:rPr lang="en-US" altLang="ko-KR" smtClean="0"/>
              <a:t>10/16/2019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95FD4-EA83-44D4-9A62-9F9F53CFAACF}" type="datetime1">
              <a:rPr lang="en-US" altLang="ko-KR" smtClean="0"/>
              <a:t>10/16/2019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8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5" y="729658"/>
            <a:ext cx="11029616" cy="98833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7660-D2C3-48D0-85BF-2BB7C00DA733}" type="datetime1">
              <a:rPr lang="en-US" altLang="ko-KR" smtClean="0"/>
              <a:t>10/16/2019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5" y="5262300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189" indent="0">
              <a:buNone/>
              <a:defRPr sz="11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E50B736-A643-4E1F-A953-6B93E018A944}" type="datetime1">
              <a:rPr lang="en-US" altLang="ko-KR" smtClean="0"/>
              <a:t>10/16/2019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89" indent="0">
              <a:buNone/>
              <a:defRPr sz="1600"/>
            </a:lvl2pPr>
            <a:lvl3pPr marL="914377" indent="0">
              <a:buNone/>
              <a:defRPr sz="1600"/>
            </a:lvl3pPr>
            <a:lvl4pPr marL="1371566" indent="0">
              <a:buNone/>
              <a:defRPr sz="1600"/>
            </a:lvl4pPr>
            <a:lvl5pPr marL="1828754" indent="0">
              <a:buNone/>
              <a:defRPr sz="1600"/>
            </a:lvl5pPr>
            <a:lvl6pPr marL="2285943" indent="0">
              <a:buNone/>
              <a:defRPr sz="1600"/>
            </a:lvl6pPr>
            <a:lvl7pPr marL="2743131" indent="0">
              <a:buNone/>
              <a:defRPr sz="1600"/>
            </a:lvl7pPr>
            <a:lvl8pPr marL="3200320" indent="0">
              <a:buNone/>
              <a:defRPr sz="1600"/>
            </a:lvl8pPr>
            <a:lvl9pPr marL="3657509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4" y="5260131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AA672-EAE9-4BA7-A38C-353D9EA20A8A}" type="datetime1">
              <a:rPr lang="en-US" altLang="ko-KR" smtClean="0"/>
              <a:t>10/16/2019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427327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4" y="5956141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0089459F-FD4E-481A-9A58-D02CECBA07F5}" type="datetime1">
              <a:rPr lang="en-US" altLang="ko-KR" smtClean="0"/>
              <a:t>10/16/2019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3" y="5951815"/>
            <a:ext cx="69172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2" y="5956141"/>
            <a:ext cx="10525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5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1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457189" rtl="0" eaLnBrk="1" latinLnBrk="1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05992" indent="-305992" algn="l" defTabSz="457189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29984" indent="-305992" algn="l" defTabSz="457189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899978" indent="-269993" algn="l" defTabSz="457189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1969" indent="-233994" algn="l" defTabSz="457189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1960" indent="-233994" algn="l" defTabSz="457189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899953" indent="-228594" algn="l" defTabSz="457189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199945" indent="-228594" algn="l" defTabSz="457189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499938" indent="-228594" algn="l" defTabSz="457189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799930" indent="-228594" algn="l" defTabSz="457189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slide" Target="slide2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eprint.iacr.org/2017/424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svg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7" Type="http://schemas.openxmlformats.org/officeDocument/2006/relationships/image" Target="../media/image31.sv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slide" Target="slide9.xml"/><Relationship Id="rId4" Type="http://schemas.openxmlformats.org/officeDocument/2006/relationships/image" Target="../media/image20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svg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sv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31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slide" Target="slide9.xml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18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slide" Target="slide20.xml"/><Relationship Id="rId4" Type="http://schemas.openxmlformats.org/officeDocument/2006/relationships/slide" Target="slide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6C1F1623-729C-4106-9254-747B1C11F8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1000"/>
          </a:blip>
          <a:stretch>
            <a:fillRect/>
          </a:stretch>
        </p:blipFill>
        <p:spPr>
          <a:xfrm>
            <a:off x="4194802" y="2858235"/>
            <a:ext cx="7620000" cy="3810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81192" y="532434"/>
            <a:ext cx="10993549" cy="862660"/>
          </a:xfrm>
        </p:spPr>
        <p:txBody>
          <a:bodyPr/>
          <a:lstStyle/>
          <a:p>
            <a:pPr lvl="0">
              <a:defRPr/>
            </a:pPr>
            <a:r>
              <a:rPr lang="en-US" altLang="ko-KR" sz="3200" cap="none" dirty="0" err="1">
                <a:latin typeface="HY헤드라인M"/>
                <a:ea typeface="HY헤드라인M"/>
              </a:rPr>
              <a:t>LizarMong</a:t>
            </a:r>
            <a:r>
              <a:rPr lang="en-US" altLang="ko-KR" sz="3200" cap="none" dirty="0">
                <a:latin typeface="HY헤드라인M"/>
                <a:ea typeface="HY헤드라인M"/>
              </a:rPr>
              <a:t>:</a:t>
            </a:r>
            <a:r>
              <a:rPr lang="ko-KR" altLang="en-US" sz="3200" cap="none" dirty="0">
                <a:latin typeface="HY헤드라인M"/>
                <a:ea typeface="HY헤드라인M"/>
              </a:rPr>
              <a:t> </a:t>
            </a:r>
            <a:r>
              <a:rPr lang="en-US" altLang="ko-KR" sz="3200" cap="none" dirty="0">
                <a:latin typeface="HY헤드라인M"/>
                <a:ea typeface="HY헤드라인M"/>
              </a:rPr>
              <a:t>Excellent KEM/PKE based on RLWE and RLWR</a:t>
            </a:r>
            <a:endParaRPr lang="ko-KR" altLang="en-US" sz="3200" cap="none" dirty="0">
              <a:latin typeface="HY헤드라인M"/>
              <a:ea typeface="HY헤드라인M"/>
            </a:endParaRPr>
          </a:p>
        </p:txBody>
      </p:sp>
      <p:sp>
        <p:nvSpPr>
          <p:cNvPr id="4" name="부제목 2"/>
          <p:cNvSpPr>
            <a:spLocks noGrp="1"/>
          </p:cNvSpPr>
          <p:nvPr>
            <p:ph type="subTitle" idx="1"/>
          </p:nvPr>
        </p:nvSpPr>
        <p:spPr>
          <a:xfrm>
            <a:off x="581193" y="1870416"/>
            <a:ext cx="10993547" cy="590321"/>
          </a:xfrm>
        </p:spPr>
        <p:txBody>
          <a:bodyPr/>
          <a:lstStyle/>
          <a:p>
            <a:pPr lvl="0">
              <a:defRPr/>
            </a:pPr>
            <a:r>
              <a:rPr lang="ko-KR" altLang="en-US" dirty="0"/>
              <a:t>서울대학교 정치곤</a:t>
            </a:r>
            <a:r>
              <a:rPr lang="en-US" altLang="ko-KR" dirty="0"/>
              <a:t>, </a:t>
            </a:r>
            <a:r>
              <a:rPr lang="ko-KR" altLang="en-US" dirty="0"/>
              <a:t>국민대학교 이종혁</a:t>
            </a:r>
            <a:r>
              <a:rPr lang="en-US" altLang="ko-KR" dirty="0"/>
              <a:t>, </a:t>
            </a:r>
            <a:r>
              <a:rPr lang="ko-KR" altLang="en-US" dirty="0"/>
              <a:t>한양대학교 주영진</a:t>
            </a:r>
            <a:r>
              <a:rPr lang="en-US" altLang="ko-KR" dirty="0"/>
              <a:t>, </a:t>
            </a:r>
            <a:r>
              <a:rPr lang="ko-KR" altLang="en-US" dirty="0"/>
              <a:t>한성대학교 </a:t>
            </a:r>
            <a:r>
              <a:rPr lang="ko-KR" altLang="en-US" dirty="0" err="1"/>
              <a:t>권용빈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6F31F40-0517-43B8-BF84-C603B8E1AA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6592" y="1953318"/>
            <a:ext cx="4710896" cy="4710896"/>
          </a:xfrm>
          <a:prstGeom prst="rect">
            <a:avLst/>
          </a:prstGeom>
        </p:spPr>
      </p:pic>
      <p:sp>
        <p:nvSpPr>
          <p:cNvPr id="10" name="화살표: 줄무늬가 있는 오른쪽 9">
            <a:extLst>
              <a:ext uri="{FF2B5EF4-FFF2-40B4-BE49-F238E27FC236}">
                <a16:creationId xmlns:a16="http://schemas.microsoft.com/office/drawing/2014/main" id="{35E718A0-63D1-480A-AC70-14E45FFADCDA}"/>
              </a:ext>
            </a:extLst>
          </p:cNvPr>
          <p:cNvSpPr/>
          <p:nvPr/>
        </p:nvSpPr>
        <p:spPr>
          <a:xfrm rot="20862336">
            <a:off x="3590461" y="4953791"/>
            <a:ext cx="1865842" cy="706055"/>
          </a:xfrm>
          <a:prstGeom prst="stripedRightArrow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DFCE2F9-FB91-40A4-9DA5-9711A1BCF1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2084" y="4397264"/>
            <a:ext cx="2514600" cy="22669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EBB99BB-FEE7-4270-A25E-B895B0A88EED}"/>
              </a:ext>
            </a:extLst>
          </p:cNvPr>
          <p:cNvSpPr txBox="1"/>
          <p:nvPr/>
        </p:nvSpPr>
        <p:spPr>
          <a:xfrm>
            <a:off x="-6816" y="6620615"/>
            <a:ext cx="54970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6A6A6A"/>
                </a:solidFill>
              </a:rPr>
              <a:t>&lt;fig. refer:</a:t>
            </a:r>
            <a:r>
              <a:rPr lang="ko-KR" altLang="en-US" sz="1000" dirty="0">
                <a:solidFill>
                  <a:srgbClr val="6A6A6A"/>
                </a:solidFill>
              </a:rPr>
              <a:t> </a:t>
            </a:r>
            <a:r>
              <a:rPr lang="en-US" altLang="ko-KR" sz="1000" dirty="0">
                <a:solidFill>
                  <a:srgbClr val="6A6A6A"/>
                </a:solidFill>
              </a:rPr>
              <a:t>https://csrc.nist.gov/CSRC/media/Presentations/Lizard/images-media/Lizard-April2018.pdf &gt;</a:t>
            </a:r>
            <a:endParaRPr lang="ko-KR" altLang="en-US" sz="1000" dirty="0">
              <a:solidFill>
                <a:srgbClr val="6A6A6A"/>
              </a:solidFill>
            </a:endParaRPr>
          </a:p>
        </p:txBody>
      </p:sp>
      <p:sp>
        <p:nvSpPr>
          <p:cNvPr id="11" name="슬라이드 번호 개체 틀 3">
            <a:extLst>
              <a:ext uri="{FF2B5EF4-FFF2-40B4-BE49-F238E27FC236}">
                <a16:creationId xmlns:a16="http://schemas.microsoft.com/office/drawing/2014/main" id="{884758AD-4DF0-44B9-A246-7ECD81BC3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24084" y="1729305"/>
            <a:ext cx="1429706" cy="365125"/>
          </a:xfrm>
        </p:spPr>
        <p:txBody>
          <a:bodyPr/>
          <a:lstStyle/>
          <a:p>
            <a:pPr lvl="0">
              <a:defRPr/>
            </a:pPr>
            <a:r>
              <a:rPr lang="en-US" altLang="ko-KR" sz="1400" dirty="0">
                <a:latin typeface="+mn-ea"/>
              </a:rPr>
              <a:t>2019.10.16.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cap="none" dirty="0"/>
              <a:t>Specification of </a:t>
            </a:r>
            <a:r>
              <a:rPr lang="en-US" altLang="ko-KR" cap="none" dirty="0" err="1"/>
              <a:t>LizarMong</a:t>
            </a:r>
            <a:endParaRPr lang="en-US" altLang="ko-KR" cap="none" dirty="0"/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4AF5A4F8-CD6B-4981-97D2-BAF1B36D40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1060" y="4045917"/>
            <a:ext cx="5243377" cy="1078195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887EA6D2-FC6D-40B7-AD94-53DD5713EF49}"/>
              </a:ext>
            </a:extLst>
          </p:cNvPr>
          <p:cNvSpPr txBox="1"/>
          <p:nvPr/>
        </p:nvSpPr>
        <p:spPr>
          <a:xfrm>
            <a:off x="7228228" y="3710252"/>
            <a:ext cx="3749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 </a:t>
            </a:r>
            <a:r>
              <a:rPr lang="en-US" altLang="ko-KR" dirty="0" smtClean="0"/>
              <a:t>Parameters </a:t>
            </a:r>
            <a:r>
              <a:rPr lang="en-US" altLang="ko-KR" dirty="0"/>
              <a:t>for each security level 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9CF1B8C-B837-44BD-ABD6-1909B88C6E88}"/>
              </a:ext>
            </a:extLst>
          </p:cNvPr>
          <p:cNvSpPr txBox="1"/>
          <p:nvPr/>
        </p:nvSpPr>
        <p:spPr>
          <a:xfrm>
            <a:off x="6698752" y="5245333"/>
            <a:ext cx="483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 Bandwidth for each security level (unit: bytes) &gt;</a:t>
            </a:r>
            <a:endParaRPr lang="ko-KR" altLang="en-US" dirty="0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581D8DE7-91F2-4C17-9886-CB07241508F0}"/>
              </a:ext>
            </a:extLst>
          </p:cNvPr>
          <p:cNvSpPr txBox="1">
            <a:spLocks/>
          </p:cNvSpPr>
          <p:nvPr/>
        </p:nvSpPr>
        <p:spPr>
          <a:xfrm>
            <a:off x="624838" y="1439276"/>
            <a:ext cx="11029615" cy="428399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305992" indent="-305992" algn="l" defTabSz="457189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Wingdings 2" panose="05020102010507070707" pitchFamily="18" charset="2"/>
              <a:buChar char=""/>
              <a:defRPr sz="2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29984" indent="-305992" algn="l" defTabSz="457189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Wingdings 2" panose="05020102010507070707" pitchFamily="18" charset="2"/>
              <a:buChar char=""/>
              <a:defRPr sz="22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99978" indent="-269993" algn="l" defTabSz="457189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Wingdings" panose="05000000000000000000" pitchFamily="2" charset="2"/>
              <a:buChar char="Ø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1969" indent="-233994" algn="l" defTabSz="457189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1960" indent="-233994" algn="l" defTabSz="457189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99953" indent="-228594" algn="l" defTabSz="457189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99945" indent="-228594" algn="l" defTabSz="457189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99938" indent="-228594" algn="l" defTabSz="457189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99930" indent="-228594" algn="l" defTabSz="457189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dirty="0"/>
              <a:t> </a:t>
            </a:r>
            <a:r>
              <a:rPr lang="en-US" altLang="ko-KR" dirty="0"/>
              <a:t>IND-CCA2 KEM</a:t>
            </a:r>
          </a:p>
        </p:txBody>
      </p:sp>
      <p:sp>
        <p:nvSpPr>
          <p:cNvPr id="22" name="슬라이드 번호 개체 틀 3">
            <a:extLst>
              <a:ext uri="{FF2B5EF4-FFF2-40B4-BE49-F238E27FC236}">
                <a16:creationId xmlns:a16="http://schemas.microsoft.com/office/drawing/2014/main" id="{E570E33E-C91E-441C-A1FE-8124E795DB03}"/>
              </a:ext>
            </a:extLst>
          </p:cNvPr>
          <p:cNvSpPr txBox="1">
            <a:spLocks/>
          </p:cNvSpPr>
          <p:nvPr/>
        </p:nvSpPr>
        <p:spPr>
          <a:xfrm>
            <a:off x="11139492" y="6492875"/>
            <a:ext cx="10525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500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dirty="0">
                <a:latin typeface="+mn-ea"/>
              </a:rPr>
              <a:t>11-6</a:t>
            </a: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DEDC1A21-DF70-48E4-839B-1345E31B16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3544" y="5571791"/>
            <a:ext cx="5283407" cy="114396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4"/>
          <a:srcRect r="27990"/>
          <a:stretch/>
        </p:blipFill>
        <p:spPr>
          <a:xfrm>
            <a:off x="854833" y="1867478"/>
            <a:ext cx="5245033" cy="2212106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5"/>
          <a:srcRect r="28178"/>
          <a:stretch/>
        </p:blipFill>
        <p:spPr>
          <a:xfrm>
            <a:off x="6500837" y="1438967"/>
            <a:ext cx="5223600" cy="2267488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6"/>
          <a:srcRect r="28473"/>
          <a:stretch/>
        </p:blipFill>
        <p:spPr>
          <a:xfrm>
            <a:off x="872400" y="4208306"/>
            <a:ext cx="5223600" cy="2494677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1162050" y="2609850"/>
            <a:ext cx="2276475" cy="47625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4064758" y="3086100"/>
            <a:ext cx="383417" cy="35260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1169158" y="3562350"/>
            <a:ext cx="1364492" cy="24707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7916885" y="2228849"/>
            <a:ext cx="1398565" cy="28285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9559654" y="2696418"/>
            <a:ext cx="460646" cy="28285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1144610" y="5449050"/>
            <a:ext cx="1398565" cy="25642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2354739" y="5191125"/>
            <a:ext cx="460646" cy="26110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3049610" y="5685924"/>
            <a:ext cx="1398565" cy="25642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3006454" y="5942350"/>
            <a:ext cx="460646" cy="28285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8216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1192" y="614408"/>
            <a:ext cx="11029616" cy="667638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cap="none" dirty="0"/>
              <a:t>Security analysis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>
                <a:latin typeface="+mn-ea"/>
              </a:rPr>
              <a:t>3-1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123719B-255C-41A4-8591-9BEBF8453AB4}"/>
              </a:ext>
            </a:extLst>
          </p:cNvPr>
          <p:cNvSpPr txBox="1">
            <a:spLocks/>
          </p:cNvSpPr>
          <p:nvPr/>
        </p:nvSpPr>
        <p:spPr>
          <a:xfrm>
            <a:off x="593042" y="1495292"/>
            <a:ext cx="11119059" cy="619029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305992" indent="-305992" algn="l" defTabSz="457189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Wingdings 2" panose="05020102010507070707" pitchFamily="18" charset="2"/>
              <a:buChar char=""/>
              <a:defRPr sz="2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29984" indent="-305992" algn="l" defTabSz="457189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Wingdings 2" panose="05020102010507070707" pitchFamily="18" charset="2"/>
              <a:buChar char=""/>
              <a:defRPr sz="22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99978" indent="-269993" algn="l" defTabSz="457189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Wingdings" panose="05000000000000000000" pitchFamily="2" charset="2"/>
              <a:buChar char="Ø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1969" indent="-233994" algn="l" defTabSz="457189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1960" indent="-233994" algn="l" defTabSz="457189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99953" indent="-228594" algn="l" defTabSz="457189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99945" indent="-228594" algn="l" defTabSz="457189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99938" indent="-228594" algn="l" defTabSz="457189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99930" indent="-228594" algn="l" defTabSz="457189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dirty="0">
                <a:solidFill>
                  <a:srgbClr val="3D3D3D"/>
                </a:solidFill>
                <a:cs typeface="Gill Sans MT"/>
              </a:rPr>
              <a:t> Security Proof</a:t>
            </a:r>
          </a:p>
          <a:p>
            <a:pPr lvl="1"/>
            <a:endParaRPr lang="en-US" altLang="ko-KR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466459C-D5B1-4336-A734-DAEE89DBCD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5710" y="4101090"/>
            <a:ext cx="5767214" cy="258694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89F8E9B-3843-429A-99C7-E9AEB0F72AA7}"/>
              </a:ext>
            </a:extLst>
          </p:cNvPr>
          <p:cNvSpPr txBox="1"/>
          <p:nvPr/>
        </p:nvSpPr>
        <p:spPr>
          <a:xfrm>
            <a:off x="731808" y="2123440"/>
            <a:ext cx="2953502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dirty="0"/>
              <a:t>RLWE / RLWR</a:t>
            </a:r>
            <a:endParaRPr lang="ko-KR" altLang="en-US" sz="2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FC28EC-0B27-48DB-968C-3FF8FCB126AD}"/>
              </a:ext>
            </a:extLst>
          </p:cNvPr>
          <p:cNvSpPr txBox="1"/>
          <p:nvPr/>
        </p:nvSpPr>
        <p:spPr>
          <a:xfrm>
            <a:off x="731807" y="3151400"/>
            <a:ext cx="2953502" cy="769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dirty="0" err="1"/>
              <a:t>RLizard</a:t>
            </a:r>
            <a:r>
              <a:rPr lang="en-US" altLang="ko-KR" sz="2200" dirty="0"/>
              <a:t/>
            </a:r>
            <a:br>
              <a:rPr lang="en-US" altLang="ko-KR" sz="2200" dirty="0"/>
            </a:br>
            <a:r>
              <a:rPr lang="en-US" altLang="ko-KR" sz="2200" dirty="0"/>
              <a:t>(IND-CPA PKE)</a:t>
            </a:r>
            <a:endParaRPr lang="ko-KR" altLang="en-US" sz="2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4164B2-4564-46A8-8B3B-28DD802D06F8}"/>
              </a:ext>
            </a:extLst>
          </p:cNvPr>
          <p:cNvSpPr txBox="1"/>
          <p:nvPr/>
        </p:nvSpPr>
        <p:spPr>
          <a:xfrm>
            <a:off x="731807" y="4501909"/>
            <a:ext cx="2953502" cy="769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dirty="0" err="1"/>
              <a:t>LizarMong</a:t>
            </a:r>
            <a:endParaRPr lang="en-US" altLang="ko-KR" sz="2200" dirty="0"/>
          </a:p>
          <a:p>
            <a:pPr algn="ctr"/>
            <a:r>
              <a:rPr lang="en-US" altLang="ko-KR" sz="2200" dirty="0"/>
              <a:t>(IND-CPA PKE)</a:t>
            </a:r>
            <a:endParaRPr lang="ko-KR" altLang="en-US" sz="2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401A4F-2DB7-422D-BA96-357A58E1C77F}"/>
              </a:ext>
            </a:extLst>
          </p:cNvPr>
          <p:cNvSpPr txBox="1"/>
          <p:nvPr/>
        </p:nvSpPr>
        <p:spPr>
          <a:xfrm>
            <a:off x="731807" y="5852418"/>
            <a:ext cx="2953502" cy="769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dirty="0" err="1"/>
              <a:t>LizarMong</a:t>
            </a:r>
            <a:endParaRPr lang="en-US" altLang="ko-KR" sz="2200" dirty="0"/>
          </a:p>
          <a:p>
            <a:pPr algn="ctr"/>
            <a:r>
              <a:rPr lang="en-US" altLang="ko-KR" sz="2200" dirty="0"/>
              <a:t>(IND-CCA2 </a:t>
            </a:r>
            <a:r>
              <a:rPr lang="en-US" altLang="ko-KR" sz="2200" dirty="0" smtClean="0"/>
              <a:t>KEM/PKE)</a:t>
            </a:r>
            <a:endParaRPr lang="ko-KR" altLang="en-US" sz="22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8EF814E5-0084-43FA-B680-171587948EF9}"/>
              </a:ext>
            </a:extLst>
          </p:cNvPr>
          <p:cNvCxnSpPr>
            <a:stCxn id="3" idx="2"/>
            <a:endCxn id="7" idx="0"/>
          </p:cNvCxnSpPr>
          <p:nvPr/>
        </p:nvCxnSpPr>
        <p:spPr>
          <a:xfrm flipH="1">
            <a:off x="2208558" y="2554327"/>
            <a:ext cx="1" cy="597073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6FB4308F-918A-457D-AA5C-BDA5BA841C24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2208558" y="3920841"/>
            <a:ext cx="0" cy="581068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9DA93EBA-D740-4C25-92E7-86663C81BB29}"/>
              </a:ext>
            </a:extLst>
          </p:cNvPr>
          <p:cNvCxnSpPr>
            <a:stCxn id="8" idx="2"/>
            <a:endCxn id="11" idx="0"/>
          </p:cNvCxnSpPr>
          <p:nvPr/>
        </p:nvCxnSpPr>
        <p:spPr>
          <a:xfrm>
            <a:off x="2208558" y="5271350"/>
            <a:ext cx="0" cy="581068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7A68656-CA95-46E1-9806-122AE6797B3D}"/>
              </a:ext>
            </a:extLst>
          </p:cNvPr>
          <p:cNvSpPr txBox="1"/>
          <p:nvPr/>
        </p:nvSpPr>
        <p:spPr>
          <a:xfrm>
            <a:off x="2296160" y="2649663"/>
            <a:ext cx="1134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Lemma 1. 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09E9055-ADDB-433C-89CA-E0DB21D9B62B}"/>
              </a:ext>
            </a:extLst>
          </p:cNvPr>
          <p:cNvSpPr txBox="1"/>
          <p:nvPr/>
        </p:nvSpPr>
        <p:spPr>
          <a:xfrm>
            <a:off x="2224637" y="3916424"/>
            <a:ext cx="1282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Theorem 1.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D412A61-76CD-461B-96F2-2C6E86D1CDA4}"/>
              </a:ext>
            </a:extLst>
          </p:cNvPr>
          <p:cNvSpPr txBox="1"/>
          <p:nvPr/>
        </p:nvSpPr>
        <p:spPr>
          <a:xfrm>
            <a:off x="2235199" y="5234978"/>
            <a:ext cx="31597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 variants of Fujisaki-Okamoto Transformation [HHK17]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9DD70DD-80C5-4D10-9C46-952FA16532EE}"/>
              </a:ext>
            </a:extLst>
          </p:cNvPr>
          <p:cNvSpPr/>
          <p:nvPr/>
        </p:nvSpPr>
        <p:spPr>
          <a:xfrm>
            <a:off x="1786288" y="4157490"/>
            <a:ext cx="41471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ko-KR" spc="-100" dirty="0"/>
              <a:t>Under the assumption that </a:t>
            </a:r>
            <a:r>
              <a:rPr lang="en-US" altLang="ko-KR" spc="-100" dirty="0">
                <a:latin typeface="Gill Sans MT Condensed" panose="020B0506020104020203" pitchFamily="34" charset="0"/>
              </a:rPr>
              <a:t>SHAKE256</a:t>
            </a:r>
            <a:r>
              <a:rPr lang="en-US" altLang="ko-KR" spc="-100" dirty="0"/>
              <a:t> is ROM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26ED3B4C-C8C8-44D0-9756-2419BEA6C1B2}"/>
              </a:ext>
            </a:extLst>
          </p:cNvPr>
          <p:cNvSpPr txBox="1">
            <a:spLocks/>
          </p:cNvSpPr>
          <p:nvPr/>
        </p:nvSpPr>
        <p:spPr>
          <a:xfrm>
            <a:off x="5919441" y="1495292"/>
            <a:ext cx="11119059" cy="619029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305992" indent="-305992" algn="l" defTabSz="457189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Wingdings 2" panose="05020102010507070707" pitchFamily="18" charset="2"/>
              <a:buChar char=""/>
              <a:defRPr sz="2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29984" indent="-305992" algn="l" defTabSz="457189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Wingdings 2" panose="05020102010507070707" pitchFamily="18" charset="2"/>
              <a:buChar char=""/>
              <a:defRPr sz="22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99978" indent="-269993" algn="l" defTabSz="457189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Wingdings" panose="05000000000000000000" pitchFamily="2" charset="2"/>
              <a:buChar char="Ø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1969" indent="-233994" algn="l" defTabSz="457189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1960" indent="-233994" algn="l" defTabSz="457189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99953" indent="-228594" algn="l" defTabSz="457189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99945" indent="-228594" algn="l" defTabSz="457189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99938" indent="-228594" algn="l" defTabSz="457189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99930" indent="-228594" algn="l" defTabSz="457189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dirty="0">
                <a:solidFill>
                  <a:srgbClr val="3D3D3D"/>
                </a:solidFill>
                <a:cs typeface="Gill Sans MT"/>
              </a:rPr>
              <a:t> Cryptanalytic attacks</a:t>
            </a:r>
          </a:p>
          <a:p>
            <a:pPr lvl="1"/>
            <a:r>
              <a:rPr lang="en-US" altLang="ko-KR" dirty="0"/>
              <a:t>Assume the attacks are using</a:t>
            </a:r>
            <a:r>
              <a:rPr lang="en-US" altLang="ko-KR" dirty="0">
                <a:solidFill>
                  <a:srgbClr val="0070C0"/>
                </a:solidFill>
              </a:rPr>
              <a:t> </a:t>
            </a:r>
            <a:r>
              <a:rPr lang="en-US" altLang="ko-KR" dirty="0" err="1">
                <a:solidFill>
                  <a:srgbClr val="0070C0"/>
                </a:solidFill>
              </a:rPr>
              <a:t>BKZ.sieve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spc="-50" dirty="0"/>
              <a:t>Computational complexity measure </a:t>
            </a:r>
            <a:r>
              <a:rPr lang="en-US" altLang="ko-KR" spc="-50" dirty="0">
                <a:solidFill>
                  <a:srgbClr val="0070C0"/>
                </a:solidFill>
              </a:rPr>
              <a:t>core SVP</a:t>
            </a:r>
            <a:r>
              <a:rPr lang="en-US" altLang="ko-KR" spc="-50" dirty="0"/>
              <a:t>.</a:t>
            </a:r>
          </a:p>
          <a:p>
            <a:pPr lvl="2"/>
            <a:r>
              <a:rPr lang="en-US" altLang="ko-KR" dirty="0">
                <a:solidFill>
                  <a:srgbClr val="3D3D3D"/>
                </a:solidFill>
                <a:cs typeface="Gill Sans MT"/>
              </a:rPr>
              <a:t>use ‘</a:t>
            </a:r>
            <a:r>
              <a:rPr lang="en-US" altLang="ko-KR" dirty="0">
                <a:solidFill>
                  <a:srgbClr val="0070C0"/>
                </a:solidFill>
                <a:cs typeface="Gill Sans MT"/>
              </a:rPr>
              <a:t>online LWE estimator</a:t>
            </a:r>
            <a:r>
              <a:rPr lang="en-US" altLang="ko-KR" dirty="0">
                <a:solidFill>
                  <a:srgbClr val="3D3D3D"/>
                </a:solidFill>
                <a:cs typeface="Gill Sans MT"/>
              </a:rPr>
              <a:t>’ [Alb17]. </a:t>
            </a:r>
          </a:p>
          <a:p>
            <a:pPr lvl="2"/>
            <a:r>
              <a:rPr lang="en-US" altLang="ko-KR" dirty="0">
                <a:solidFill>
                  <a:srgbClr val="3D3D3D"/>
                </a:solidFill>
                <a:cs typeface="Gill Sans MT"/>
              </a:rPr>
              <a:t>Consider </a:t>
            </a:r>
            <a:r>
              <a:rPr lang="en-US" altLang="ko-KR" dirty="0">
                <a:solidFill>
                  <a:srgbClr val="0070C0"/>
                </a:solidFill>
                <a:cs typeface="Gill Sans MT"/>
              </a:rPr>
              <a:t>Dual and Primal attack </a:t>
            </a:r>
            <a:r>
              <a:rPr lang="en-US" altLang="ko-KR" dirty="0">
                <a:solidFill>
                  <a:srgbClr val="3D3D3D"/>
                </a:solidFill>
                <a:cs typeface="Gill Sans MT"/>
              </a:rPr>
              <a:t>like </a:t>
            </a:r>
            <a:r>
              <a:rPr lang="en-US" altLang="ko-KR" dirty="0" err="1">
                <a:solidFill>
                  <a:srgbClr val="3D3D3D"/>
                </a:solidFill>
                <a:cs typeface="Gill Sans MT"/>
              </a:rPr>
              <a:t>RLizard</a:t>
            </a:r>
            <a:r>
              <a:rPr lang="en-US" altLang="ko-KR" dirty="0">
                <a:solidFill>
                  <a:srgbClr val="3D3D3D"/>
                </a:solidFill>
                <a:cs typeface="Gill Sans MT"/>
              </a:rPr>
              <a:t>.</a:t>
            </a:r>
          </a:p>
          <a:p>
            <a:pPr lvl="1"/>
            <a:endParaRPr lang="en-US" altLang="ko-KR" dirty="0">
              <a:solidFill>
                <a:srgbClr val="3D3D3D"/>
              </a:solidFill>
              <a:cs typeface="Gill Sans MT"/>
            </a:endParaRPr>
          </a:p>
          <a:p>
            <a:pPr lvl="1"/>
            <a:endParaRPr lang="en-US" altLang="ko-KR" dirty="0"/>
          </a:p>
        </p:txBody>
      </p:sp>
      <p:sp>
        <p:nvSpPr>
          <p:cNvPr id="23" name="슬라이드 번호 개체 틀 3">
            <a:extLst>
              <a:ext uri="{FF2B5EF4-FFF2-40B4-BE49-F238E27FC236}">
                <a16:creationId xmlns:a16="http://schemas.microsoft.com/office/drawing/2014/main" id="{7A3DBD34-3CCA-450D-966F-E3FCE1970B4D}"/>
              </a:ext>
            </a:extLst>
          </p:cNvPr>
          <p:cNvSpPr txBox="1">
            <a:spLocks/>
          </p:cNvSpPr>
          <p:nvPr/>
        </p:nvSpPr>
        <p:spPr>
          <a:xfrm>
            <a:off x="11139492" y="6492875"/>
            <a:ext cx="10525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500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dirty="0">
                <a:latin typeface="+mn-ea"/>
              </a:rPr>
              <a:t>11-7</a:t>
            </a:r>
          </a:p>
        </p:txBody>
      </p:sp>
    </p:spTree>
    <p:extLst>
      <p:ext uri="{BB962C8B-B14F-4D97-AF65-F5344CB8AC3E}">
        <p14:creationId xmlns:p14="http://schemas.microsoft.com/office/powerpoint/2010/main" val="4060560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en-US" altLang="ko-KR" cap="none" dirty="0"/>
              <a:t>Correctness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C2E745A4-5CBC-4000-AE9C-670A459B8C3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93042" y="1495291"/>
                <a:ext cx="11119059" cy="5728469"/>
              </a:xfrm>
              <a:prstGeom prst="rect">
                <a:avLst/>
              </a:prstGeom>
            </p:spPr>
            <p:txBody>
              <a:bodyPr vert="horz" lIns="91440" tIns="45720" rIns="91440" bIns="45720" rtlCol="0" anchor="t" anchorCtr="0">
                <a:normAutofit/>
              </a:bodyPr>
              <a:lstStyle>
                <a:lvl1pPr marL="305992" indent="-305992" algn="l" defTabSz="457189" rtl="0" eaLnBrk="1" latinLnBrk="1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100000"/>
                  <a:buFont typeface="Wingdings 2" panose="05020102010507070707" pitchFamily="18" charset="2"/>
                  <a:buChar char=""/>
                  <a:defRPr sz="24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629984" indent="-305992" algn="l" defTabSz="457189" rtl="0" eaLnBrk="1" latinLnBrk="1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100000"/>
                  <a:buFont typeface="Wingdings 2" panose="05020102010507070707" pitchFamily="18" charset="2"/>
                  <a:buChar char=""/>
                  <a:defRPr sz="22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899978" indent="-269993" algn="l" defTabSz="457189" rtl="0" eaLnBrk="1" latinLnBrk="1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100000"/>
                  <a:buFont typeface="Wingdings" panose="05000000000000000000" pitchFamily="2" charset="2"/>
                  <a:buChar char="Ø"/>
                  <a:defRPr sz="20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241969" indent="-233994" algn="l" defTabSz="457189" rtl="0" eaLnBrk="1" latinLnBrk="1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1601960" indent="-233994" algn="l" defTabSz="457189" rtl="0" eaLnBrk="1" latinLnBrk="1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1899953" indent="-228594" algn="l" defTabSz="457189" rtl="0" eaLnBrk="1" latinLnBrk="1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2199945" indent="-228594" algn="l" defTabSz="457189" rtl="0" eaLnBrk="1" latinLnBrk="1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2499938" indent="-228594" algn="l" defTabSz="457189" rtl="0" eaLnBrk="1" latinLnBrk="1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2799930" indent="-228594" algn="l" defTabSz="457189" rtl="0" eaLnBrk="1" latinLnBrk="1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>
                  <a:buFont typeface="Wingdings 2"/>
                  <a:buChar char=""/>
                  <a:defRPr/>
                </a:pPr>
                <a:r>
                  <a:rPr lang="en-US" altLang="ko-KR" dirty="0">
                    <a:solidFill>
                      <a:srgbClr val="3D3D3D"/>
                    </a:solidFill>
                    <a:cs typeface="Gill Sans MT"/>
                  </a:rPr>
                  <a:t> Estimating the </a:t>
                </a:r>
                <a:r>
                  <a:rPr lang="en-US" altLang="ko-KR" dirty="0">
                    <a:solidFill>
                      <a:srgbClr val="0070C0"/>
                    </a:solidFill>
                    <a:cs typeface="Gill Sans MT"/>
                  </a:rPr>
                  <a:t>Correctness considering the dependency of each bit error.</a:t>
                </a:r>
              </a:p>
              <a:p>
                <a:pPr lvl="1" defTabSz="116126">
                  <a:buFont typeface="Wingdings 2"/>
                  <a:buChar char=""/>
                  <a:defRPr/>
                </a:pPr>
                <a:r>
                  <a:rPr lang="en-US" altLang="ko-KR" dirty="0">
                    <a:solidFill>
                      <a:srgbClr val="3D3D3D"/>
                    </a:solidFill>
                    <a:cs typeface="Gill Sans MT"/>
                  </a:rPr>
                  <a:t>The correctness of all RLWE estimates on the assumption that errors occur independently.</a:t>
                </a:r>
              </a:p>
              <a:p>
                <a:pPr lvl="1" defTabSz="116126">
                  <a:buFont typeface="Wingdings 2"/>
                  <a:buChar char=""/>
                  <a:defRPr/>
                </a:pPr>
                <a:r>
                  <a:rPr lang="en-US" altLang="ko-KR" dirty="0">
                    <a:solidFill>
                      <a:srgbClr val="3D3D3D"/>
                    </a:solidFill>
                    <a:cs typeface="Gill Sans MT"/>
                  </a:rPr>
                  <a:t>The independent assumption was disproved [DVV19]; </a:t>
                </a:r>
                <a:r>
                  <a:rPr lang="en-US" altLang="ko-KR" dirty="0">
                    <a:solidFill>
                      <a:srgbClr val="0070C0"/>
                    </a:solidFill>
                    <a:cs typeface="Gill Sans MT"/>
                  </a:rPr>
                  <a:t>Especially improper using ECC</a:t>
                </a:r>
                <a:r>
                  <a:rPr lang="en-US" altLang="ko-KR" dirty="0">
                    <a:solidFill>
                      <a:srgbClr val="3D3D3D"/>
                    </a:solidFill>
                    <a:cs typeface="Gill Sans MT"/>
                  </a:rPr>
                  <a:t>.</a:t>
                </a:r>
              </a:p>
              <a:p>
                <a:pPr>
                  <a:lnSpc>
                    <a:spcPct val="150000"/>
                  </a:lnSpc>
                  <a:defRPr/>
                </a:pPr>
                <a:r>
                  <a:rPr lang="en-US" altLang="ko-KR" dirty="0">
                    <a:solidFill>
                      <a:srgbClr val="3D3D3D"/>
                    </a:solidFill>
                    <a:cs typeface="Gill Sans MT"/>
                  </a:rPr>
                  <a:t>  Decryption failure is when satisfied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ko-KR" b="0" i="1" smtClean="0">
                            <a:solidFill>
                              <a:srgbClr val="3D3D3D"/>
                            </a:solidFill>
                            <a:latin typeface="Cambria Math" panose="02040503050406030204" pitchFamily="18" charset="0"/>
                            <a:cs typeface="Gill Sans MT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solidFill>
                              <a:srgbClr val="3D3D3D"/>
                            </a:solidFill>
                            <a:latin typeface="Cambria Math" panose="02040503050406030204" pitchFamily="18" charset="0"/>
                            <a:cs typeface="Gill Sans MT"/>
                          </a:rPr>
                          <m:t>𝑒</m:t>
                        </m:r>
                        <m:r>
                          <a:rPr lang="en-US" altLang="ko-KR" b="0" i="1" smtClean="0">
                            <a:solidFill>
                              <a:srgbClr val="3D3D3D"/>
                            </a:solidFill>
                            <a:latin typeface="Cambria Math" panose="02040503050406030204" pitchFamily="18" charset="0"/>
                            <a:cs typeface="Gill Sans MT"/>
                          </a:rPr>
                          <m:t>∗</m:t>
                        </m:r>
                        <m:r>
                          <a:rPr lang="en-US" altLang="ko-KR" b="0" i="1" smtClean="0">
                            <a:solidFill>
                              <a:srgbClr val="3D3D3D"/>
                            </a:solidFill>
                            <a:latin typeface="Cambria Math" panose="02040503050406030204" pitchFamily="18" charset="0"/>
                            <a:cs typeface="Gill Sans MT"/>
                          </a:rPr>
                          <m:t>𝑟</m:t>
                        </m:r>
                        <m:r>
                          <a:rPr lang="en-US" altLang="ko-KR" b="0" i="1" smtClean="0">
                            <a:solidFill>
                              <a:srgbClr val="3D3D3D"/>
                            </a:solidFill>
                            <a:latin typeface="Cambria Math" panose="02040503050406030204" pitchFamily="18" charset="0"/>
                            <a:cs typeface="Gill Sans MT"/>
                          </a:rPr>
                          <m:t>+</m:t>
                        </m:r>
                        <m:r>
                          <a:rPr lang="en-US" altLang="ko-KR" b="0" i="1" smtClean="0">
                            <a:solidFill>
                              <a:srgbClr val="3D3D3D"/>
                            </a:solidFill>
                            <a:latin typeface="Cambria Math" panose="02040503050406030204" pitchFamily="18" charset="0"/>
                            <a:cs typeface="Gill Sans MT"/>
                          </a:rPr>
                          <m:t>𝑠</m:t>
                        </m:r>
                        <m:r>
                          <a:rPr lang="en-US" altLang="ko-KR" b="0" i="1" smtClean="0">
                            <a:solidFill>
                              <a:srgbClr val="3D3D3D"/>
                            </a:solidFill>
                            <a:latin typeface="Cambria Math" panose="02040503050406030204" pitchFamily="18" charset="0"/>
                            <a:cs typeface="Gill Sans MT"/>
                          </a:rPr>
                          <m:t>∗</m:t>
                        </m:r>
                        <m:r>
                          <a:rPr lang="en-US" altLang="ko-KR" b="0" i="1" smtClean="0">
                            <a:solidFill>
                              <a:srgbClr val="3D3D3D"/>
                            </a:solidFill>
                            <a:latin typeface="Cambria Math" panose="02040503050406030204" pitchFamily="18" charset="0"/>
                            <a:cs typeface="Gill Sans MT"/>
                          </a:rPr>
                          <m:t>𝑓</m:t>
                        </m:r>
                        <m:r>
                          <a:rPr lang="en-US" altLang="ko-KR" b="0" i="1" smtClean="0">
                            <a:solidFill>
                              <a:srgbClr val="3D3D3D"/>
                            </a:solidFill>
                            <a:latin typeface="Cambria Math" panose="02040503050406030204" pitchFamily="18" charset="0"/>
                            <a:cs typeface="Gill Sans MT"/>
                          </a:rPr>
                          <m:t>+</m:t>
                        </m:r>
                        <m:r>
                          <a:rPr lang="en-US" altLang="ko-KR" b="0" i="1" smtClean="0">
                            <a:solidFill>
                              <a:srgbClr val="3D3D3D"/>
                            </a:solidFill>
                            <a:latin typeface="Cambria Math" panose="02040503050406030204" pitchFamily="18" charset="0"/>
                            <a:cs typeface="Gill Sans MT"/>
                          </a:rPr>
                          <m:t>𝑔</m:t>
                        </m:r>
                      </m:e>
                    </m:d>
                    <m:r>
                      <a:rPr lang="en-US" altLang="ko-KR" b="0" i="1" smtClean="0">
                        <a:solidFill>
                          <a:srgbClr val="3D3D3D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Gill Sans MT"/>
                      </a:rPr>
                      <m:t>≥</m:t>
                    </m:r>
                    <m:f>
                      <m:fPr>
                        <m:ctrlPr>
                          <a:rPr lang="en-US" altLang="ko-KR" b="0" i="1" smtClean="0">
                            <a:solidFill>
                              <a:srgbClr val="3D3D3D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Gill Sans MT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solidFill>
                              <a:srgbClr val="3D3D3D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Gill Sans MT"/>
                          </a:rPr>
                          <m:t>𝑞</m:t>
                        </m:r>
                      </m:num>
                      <m:den>
                        <m:r>
                          <a:rPr lang="en-US" altLang="ko-KR" b="0" i="1" smtClean="0">
                            <a:solidFill>
                              <a:srgbClr val="3D3D3D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Gill Sans MT"/>
                          </a:rPr>
                          <m:t>4</m:t>
                        </m:r>
                      </m:den>
                    </m:f>
                    <m:r>
                      <a:rPr lang="en-US" altLang="ko-KR" b="0" i="1" smtClean="0">
                        <a:solidFill>
                          <a:srgbClr val="3D3D3D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Gill Sans MT"/>
                      </a:rPr>
                      <m:t>−</m:t>
                    </m:r>
                    <m:f>
                      <m:fPr>
                        <m:ctrlPr>
                          <a:rPr lang="en-US" altLang="ko-KR" b="0" i="1" smtClean="0">
                            <a:solidFill>
                              <a:srgbClr val="3D3D3D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Gill Sans MT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solidFill>
                              <a:srgbClr val="3D3D3D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Gill Sans MT"/>
                          </a:rPr>
                          <m:t>𝑞</m:t>
                        </m:r>
                      </m:num>
                      <m:den>
                        <m:r>
                          <a:rPr lang="en-US" altLang="ko-KR" b="0" i="1" smtClean="0">
                            <a:solidFill>
                              <a:srgbClr val="3D3D3D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Gill Sans MT"/>
                          </a:rPr>
                          <m:t>2</m:t>
                        </m:r>
                        <m:r>
                          <a:rPr lang="en-US" altLang="ko-KR" b="0" i="1" smtClean="0">
                            <a:solidFill>
                              <a:srgbClr val="3D3D3D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Gill Sans MT"/>
                          </a:rPr>
                          <m:t>𝑝</m:t>
                        </m:r>
                      </m:den>
                    </m:f>
                    <m:r>
                      <a:rPr lang="en-US" altLang="ko-KR" b="0" i="1" smtClean="0">
                        <a:solidFill>
                          <a:srgbClr val="3D3D3D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Gill Sans MT"/>
                      </a:rPr>
                      <m:t>.</m:t>
                    </m:r>
                  </m:oMath>
                </a14:m>
                <a:r>
                  <a:rPr lang="en-US" altLang="ko-KR" dirty="0"/>
                  <a:t> </a:t>
                </a:r>
              </a:p>
              <a:p>
                <a:pPr lvl="1">
                  <a:defRPr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num>
                          <m:den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den>
                        </m:f>
                      </m:e>
                    </m:d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                                              , </m:t>
                    </m:r>
                    <m:acc>
                      <m:accPr>
                        <m:chr m:val="̂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≪(</m:t>
                    </m:r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fun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altLang="ko-KR" dirty="0"/>
              </a:p>
              <a:p>
                <a:pPr>
                  <a:lnSpc>
                    <a:spcPct val="150000"/>
                  </a:lnSpc>
                  <a:defRPr/>
                </a:pP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𝐹𝑎𝑖𝑙</m:t>
                            </m:r>
                          </m:e>
                        </m:d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≈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∥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∥,∥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∥</m:t>
                            </m:r>
                          </m:sub>
                          <m:sup/>
                          <m:e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𝐵𝑖𝑛𝑜𝑚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 </m:t>
                                    </m:r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func>
                              <m:func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ko-KR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Pr</m:t>
                                </m:r>
                              </m:fName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func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func>
                              <m:func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ko-KR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Pr</m:t>
                                </m:r>
                              </m:fName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func>
                          </m:e>
                        </m:nary>
                      </m:e>
                    </m:func>
                  </m:oMath>
                </a14:m>
                <a:endParaRPr lang="en-US" altLang="ko-KR" dirty="0"/>
              </a:p>
              <a:p>
                <a:pPr lvl="1">
                  <a:defRPr/>
                </a:pPr>
                <a:r>
                  <a:rPr lang="en-US" altLang="ko-KR" dirty="0"/>
                  <a:t>                                ,  ,                                                        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=512,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altLang="ko-KR" dirty="0"/>
                  <a:t>   </a:t>
                </a: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C2E745A4-5CBC-4000-AE9C-670A459B8C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042" y="1495291"/>
                <a:ext cx="11119059" cy="5728469"/>
              </a:xfrm>
              <a:prstGeom prst="rect">
                <a:avLst/>
              </a:prstGeom>
              <a:blipFill>
                <a:blip r:embed="rId3"/>
                <a:stretch>
                  <a:fillRect l="-658" t="-851" r="-8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>
            <a:extLst>
              <a:ext uri="{FF2B5EF4-FFF2-40B4-BE49-F238E27FC236}">
                <a16:creationId xmlns:a16="http://schemas.microsoft.com/office/drawing/2014/main" id="{7C5FAA03-9E3E-45CE-B5E3-15FB160C4A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8733" y="3984001"/>
            <a:ext cx="2714625" cy="40005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2F52A7F-2D8C-47C0-A5F3-5734EDE875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69033" y="5154406"/>
            <a:ext cx="4124325" cy="4572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B473221-A67C-488A-8D4F-06A129AE753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83546" y="5097698"/>
            <a:ext cx="2698740" cy="49367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97BE45E3-4C11-411C-9E9A-145AD4CD009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72798" y="5113812"/>
            <a:ext cx="2732787" cy="497794"/>
          </a:xfrm>
          <a:prstGeom prst="rect">
            <a:avLst/>
          </a:prstGeom>
        </p:spPr>
      </p:pic>
      <p:sp>
        <p:nvSpPr>
          <p:cNvPr id="16" name="슬라이드 번호 개체 틀 3">
            <a:extLst>
              <a:ext uri="{FF2B5EF4-FFF2-40B4-BE49-F238E27FC236}">
                <a16:creationId xmlns:a16="http://schemas.microsoft.com/office/drawing/2014/main" id="{84DD572C-95DD-40D6-97AA-5C74250CC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39492" y="6492875"/>
            <a:ext cx="1052508" cy="365125"/>
          </a:xfrm>
        </p:spPr>
        <p:txBody>
          <a:bodyPr/>
          <a:lstStyle/>
          <a:p>
            <a:pPr lvl="0">
              <a:defRPr/>
            </a:pPr>
            <a:r>
              <a:rPr lang="en-US" altLang="ko-KR" dirty="0">
                <a:latin typeface="+mn-ea"/>
              </a:rPr>
              <a:t>11-8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51690" y="5600895"/>
            <a:ext cx="6359010" cy="1227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196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en-US" altLang="ko-KR" cap="none" dirty="0"/>
              <a:t>Resistance to known side-channel attacks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93042" y="1495292"/>
            <a:ext cx="11119059" cy="660987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305992" indent="-305992" algn="l" defTabSz="457189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Wingdings 2" panose="05020102010507070707" pitchFamily="18" charset="2"/>
              <a:buChar char=""/>
              <a:defRPr sz="2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29984" indent="-305992" algn="l" defTabSz="457189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Wingdings 2" panose="05020102010507070707" pitchFamily="18" charset="2"/>
              <a:buChar char=""/>
              <a:defRPr sz="22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99978" indent="-269993" algn="l" defTabSz="457189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Wingdings" panose="05000000000000000000" pitchFamily="2" charset="2"/>
              <a:buChar char="Ø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1969" indent="-233994" algn="l" defTabSz="457189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1960" indent="-233994" algn="l" defTabSz="457189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99953" indent="-228594" algn="l" defTabSz="457189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99945" indent="-228594" algn="l" defTabSz="457189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99938" indent="-228594" algn="l" defTabSz="457189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99930" indent="-228594" algn="l" defTabSz="457189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 We investigated the known major side-channel attacks and the points they exploited.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Our strategy</a:t>
            </a:r>
          </a:p>
          <a:p>
            <a:pPr lvl="1"/>
            <a:r>
              <a:rPr lang="en-US" altLang="ko-KR" dirty="0"/>
              <a:t>First, </a:t>
            </a:r>
            <a:r>
              <a:rPr lang="en-US" altLang="ko-KR" dirty="0">
                <a:solidFill>
                  <a:srgbClr val="0070C0"/>
                </a:solidFill>
              </a:rPr>
              <a:t>ruled out the targeted </a:t>
            </a:r>
            <a:r>
              <a:rPr lang="en-US" altLang="ko-KR" dirty="0"/>
              <a:t>by the known attacks during the </a:t>
            </a:r>
            <a:r>
              <a:rPr lang="en-US" altLang="ko-KR" dirty="0">
                <a:solidFill>
                  <a:srgbClr val="0070C0"/>
                </a:solidFill>
              </a:rPr>
              <a:t>design element selection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Second, internalizes efficient </a:t>
            </a:r>
            <a:r>
              <a:rPr lang="en-US" altLang="ko-KR" dirty="0">
                <a:solidFill>
                  <a:srgbClr val="0070C0"/>
                </a:solidFill>
              </a:rPr>
              <a:t>countermeasures for unavoidable vulnerabilities</a:t>
            </a:r>
            <a:r>
              <a:rPr lang="en-US" altLang="ko-KR" dirty="0">
                <a:solidFill>
                  <a:srgbClr val="3D3D3D"/>
                </a:solidFill>
              </a:rPr>
              <a:t>.</a:t>
            </a:r>
            <a:endParaRPr lang="en-US" altLang="ko-KR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FED5398-0B10-4908-A9B5-2ACBC1E7C7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399" y="2039701"/>
            <a:ext cx="5379721" cy="3060613"/>
          </a:xfrm>
          <a:prstGeom prst="rect">
            <a:avLst/>
          </a:prstGeom>
        </p:spPr>
      </p:pic>
      <p:grpSp>
        <p:nvGrpSpPr>
          <p:cNvPr id="72" name="그룹 71">
            <a:extLst>
              <a:ext uri="{FF2B5EF4-FFF2-40B4-BE49-F238E27FC236}">
                <a16:creationId xmlns:a16="http://schemas.microsoft.com/office/drawing/2014/main" id="{77556F9C-2A84-4EF0-BDB7-CFBE241FB245}"/>
              </a:ext>
            </a:extLst>
          </p:cNvPr>
          <p:cNvGrpSpPr/>
          <p:nvPr/>
        </p:nvGrpSpPr>
        <p:grpSpPr>
          <a:xfrm>
            <a:off x="3180080" y="2365494"/>
            <a:ext cx="7999519" cy="2716292"/>
            <a:chOff x="3180080" y="2365494"/>
            <a:chExt cx="7999519" cy="2716292"/>
          </a:xfrm>
        </p:grpSpPr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CC358B16-91F3-4623-8AC6-25EDD9452E6F}"/>
                </a:ext>
              </a:extLst>
            </p:cNvPr>
            <p:cNvCxnSpPr>
              <a:cxnSpLocks/>
            </p:cNvCxnSpPr>
            <p:nvPr/>
          </p:nvCxnSpPr>
          <p:spPr>
            <a:xfrm>
              <a:off x="3180080" y="2550160"/>
              <a:ext cx="3474720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2A064E53-7664-4DAF-BC40-F441C678A939}"/>
                </a:ext>
              </a:extLst>
            </p:cNvPr>
            <p:cNvSpPr/>
            <p:nvPr/>
          </p:nvSpPr>
          <p:spPr>
            <a:xfrm>
              <a:off x="6644640" y="2365494"/>
              <a:ext cx="453495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 smtClean="0">
                  <a:solidFill>
                    <a:srgbClr val="3D3D3D"/>
                  </a:solidFill>
                </a:rPr>
                <a:t>AND, ADD, and SHIFT </a:t>
              </a:r>
              <a:r>
                <a:rPr lang="en-US" altLang="ko-KR" dirty="0">
                  <a:solidFill>
                    <a:srgbClr val="3D3D3D"/>
                  </a:solidFill>
                </a:rPr>
                <a:t>instead of Modulus Op.</a:t>
              </a:r>
              <a:endParaRPr lang="ko-KR" altLang="en-US" dirty="0">
                <a:solidFill>
                  <a:srgbClr val="3D3D3D"/>
                </a:solidFill>
              </a:endParaRPr>
            </a:p>
          </p:txBody>
        </p: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A819E548-F55F-4AD0-900B-2C259454FCCF}"/>
                </a:ext>
              </a:extLst>
            </p:cNvPr>
            <p:cNvCxnSpPr>
              <a:cxnSpLocks/>
            </p:cNvCxnSpPr>
            <p:nvPr/>
          </p:nvCxnSpPr>
          <p:spPr>
            <a:xfrm>
              <a:off x="3180080" y="2834640"/>
              <a:ext cx="3180080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50C4A769-E937-48F0-BADF-1B01D2E84D48}"/>
                </a:ext>
              </a:extLst>
            </p:cNvPr>
            <p:cNvCxnSpPr>
              <a:cxnSpLocks/>
            </p:cNvCxnSpPr>
            <p:nvPr/>
          </p:nvCxnSpPr>
          <p:spPr>
            <a:xfrm>
              <a:off x="3180080" y="4897120"/>
              <a:ext cx="3474720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4BA51338-8FDE-4CBF-831C-25A9076A5831}"/>
                </a:ext>
              </a:extLst>
            </p:cNvPr>
            <p:cNvSpPr/>
            <p:nvPr/>
          </p:nvSpPr>
          <p:spPr>
            <a:xfrm>
              <a:off x="6634480" y="4712454"/>
              <a:ext cx="443922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>
                  <a:solidFill>
                    <a:srgbClr val="3D3D3D"/>
                  </a:solidFill>
                </a:rPr>
                <a:t>Replaced with centered binomial distribution</a:t>
              </a:r>
            </a:p>
          </p:txBody>
        </p: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401EF402-FCAE-4A16-9534-F820C6F3A951}"/>
                </a:ext>
              </a:extLst>
            </p:cNvPr>
            <p:cNvCxnSpPr>
              <a:cxnSpLocks/>
            </p:cNvCxnSpPr>
            <p:nvPr/>
          </p:nvCxnSpPr>
          <p:spPr>
            <a:xfrm>
              <a:off x="3180080" y="3149600"/>
              <a:ext cx="3474720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3D3CDA53-B0AF-4993-A153-F6E743BAEAD9}"/>
                </a:ext>
              </a:extLst>
            </p:cNvPr>
            <p:cNvSpPr/>
            <p:nvPr/>
          </p:nvSpPr>
          <p:spPr>
            <a:xfrm>
              <a:off x="6644640" y="2957482"/>
              <a:ext cx="176843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>
                  <a:solidFill>
                    <a:srgbClr val="3D3D3D"/>
                  </a:solidFill>
                </a:rPr>
                <a:t>Do not use NTT</a:t>
              </a:r>
              <a:endParaRPr lang="ko-KR" altLang="en-US" dirty="0">
                <a:solidFill>
                  <a:srgbClr val="3D3D3D"/>
                </a:solidFill>
              </a:endParaRPr>
            </a:p>
          </p:txBody>
        </p: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094BFC48-9F3D-467E-88D6-C31D0CACD208}"/>
                </a:ext>
              </a:extLst>
            </p:cNvPr>
            <p:cNvCxnSpPr>
              <a:cxnSpLocks/>
            </p:cNvCxnSpPr>
            <p:nvPr/>
          </p:nvCxnSpPr>
          <p:spPr>
            <a:xfrm>
              <a:off x="3180080" y="4612640"/>
              <a:ext cx="3474720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2A486FAD-A753-4C30-96B5-26A6BFE08FA0}"/>
                </a:ext>
              </a:extLst>
            </p:cNvPr>
            <p:cNvSpPr/>
            <p:nvPr/>
          </p:nvSpPr>
          <p:spPr>
            <a:xfrm>
              <a:off x="6634480" y="4415069"/>
              <a:ext cx="445981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 smtClean="0">
                  <a:solidFill>
                    <a:srgbClr val="3D3D3D"/>
                  </a:solidFill>
                </a:rPr>
                <a:t>Distributions </a:t>
              </a:r>
              <a:r>
                <a:rPr lang="en-US" altLang="ko-KR" dirty="0">
                  <a:solidFill>
                    <a:srgbClr val="3D3D3D"/>
                  </a:solidFill>
                </a:rPr>
                <a:t>of secret and error are different</a:t>
              </a:r>
              <a:endParaRPr lang="ko-KR" altLang="en-US" dirty="0">
                <a:solidFill>
                  <a:srgbClr val="3D3D3D"/>
                </a:solidFill>
              </a:endParaRPr>
            </a:p>
          </p:txBody>
        </p:sp>
      </p:grpSp>
      <p:pic>
        <p:nvPicPr>
          <p:cNvPr id="56" name="그림 55">
            <a:extLst>
              <a:ext uri="{FF2B5EF4-FFF2-40B4-BE49-F238E27FC236}">
                <a16:creationId xmlns:a16="http://schemas.microsoft.com/office/drawing/2014/main" id="{9ADE26D4-3FA5-43AD-8103-053D163FE3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66756" y="7207323"/>
            <a:ext cx="5184196" cy="1795677"/>
          </a:xfrm>
          <a:prstGeom prst="rect">
            <a:avLst/>
          </a:prstGeom>
        </p:spPr>
      </p:pic>
      <p:grpSp>
        <p:nvGrpSpPr>
          <p:cNvPr id="73" name="그룹 72">
            <a:extLst>
              <a:ext uri="{FF2B5EF4-FFF2-40B4-BE49-F238E27FC236}">
                <a16:creationId xmlns:a16="http://schemas.microsoft.com/office/drawing/2014/main" id="{E8BC2532-A55B-40CE-82BD-C62320C75A65}"/>
              </a:ext>
            </a:extLst>
          </p:cNvPr>
          <p:cNvGrpSpPr/>
          <p:nvPr/>
        </p:nvGrpSpPr>
        <p:grpSpPr>
          <a:xfrm>
            <a:off x="3180080" y="3408680"/>
            <a:ext cx="8601508" cy="1068029"/>
            <a:chOff x="3180080" y="3408680"/>
            <a:chExt cx="8601508" cy="1068029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292B0EEA-97DA-4085-8E0A-005431A3B7B0}"/>
                </a:ext>
              </a:extLst>
            </p:cNvPr>
            <p:cNvSpPr/>
            <p:nvPr/>
          </p:nvSpPr>
          <p:spPr>
            <a:xfrm>
              <a:off x="6654800" y="3538974"/>
              <a:ext cx="512678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>
                  <a:solidFill>
                    <a:srgbClr val="3D3D3D"/>
                  </a:solidFill>
                </a:rPr>
                <a:t>Devised sparse polynomial multiplication with Hiding</a:t>
              </a:r>
              <a:endParaRPr lang="ko-KR" altLang="en-US" dirty="0">
                <a:solidFill>
                  <a:srgbClr val="3D3D3D"/>
                </a:solidFill>
              </a:endParaRPr>
            </a:p>
          </p:txBody>
        </p:sp>
        <p:sp>
          <p:nvSpPr>
            <p:cNvPr id="58" name="오른쪽 중괄호 57">
              <a:extLst>
                <a:ext uri="{FF2B5EF4-FFF2-40B4-BE49-F238E27FC236}">
                  <a16:creationId xmlns:a16="http://schemas.microsoft.com/office/drawing/2014/main" id="{8EC962C8-B2E1-494F-95A6-DC6CF395E89D}"/>
                </a:ext>
              </a:extLst>
            </p:cNvPr>
            <p:cNvSpPr/>
            <p:nvPr/>
          </p:nvSpPr>
          <p:spPr>
            <a:xfrm>
              <a:off x="6421120" y="3413760"/>
              <a:ext cx="233680" cy="622644"/>
            </a:xfrm>
            <a:prstGeom prst="righ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C3943086-0821-4E06-877E-04278EB98060}"/>
                </a:ext>
              </a:extLst>
            </p:cNvPr>
            <p:cNvCxnSpPr>
              <a:cxnSpLocks/>
              <a:stCxn id="58" idx="0"/>
            </p:cNvCxnSpPr>
            <p:nvPr/>
          </p:nvCxnSpPr>
          <p:spPr>
            <a:xfrm flipH="1" flipV="1">
              <a:off x="3180080" y="3408680"/>
              <a:ext cx="3241040" cy="508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B41D9015-80F6-45F7-92B3-6AF9255DFEA8}"/>
                </a:ext>
              </a:extLst>
            </p:cNvPr>
            <p:cNvCxnSpPr>
              <a:cxnSpLocks/>
              <a:stCxn id="58" idx="1"/>
            </p:cNvCxnSpPr>
            <p:nvPr/>
          </p:nvCxnSpPr>
          <p:spPr>
            <a:xfrm flipH="1" flipV="1">
              <a:off x="3180080" y="3722542"/>
              <a:ext cx="3474720" cy="254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FE4B02A9-7C38-4FBB-B254-F7D717D8B74B}"/>
                </a:ext>
              </a:extLst>
            </p:cNvPr>
            <p:cNvCxnSpPr>
              <a:cxnSpLocks/>
              <a:stCxn id="58" idx="2"/>
            </p:cNvCxnSpPr>
            <p:nvPr/>
          </p:nvCxnSpPr>
          <p:spPr>
            <a:xfrm flipH="1">
              <a:off x="3180080" y="4036404"/>
              <a:ext cx="3241040" cy="1016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화살표 연결선 69">
              <a:extLst>
                <a:ext uri="{FF2B5EF4-FFF2-40B4-BE49-F238E27FC236}">
                  <a16:creationId xmlns:a16="http://schemas.microsoft.com/office/drawing/2014/main" id="{8A961C35-C5A5-4747-8033-D7EA0A36F451}"/>
                </a:ext>
              </a:extLst>
            </p:cNvPr>
            <p:cNvCxnSpPr>
              <a:cxnSpLocks/>
            </p:cNvCxnSpPr>
            <p:nvPr/>
          </p:nvCxnSpPr>
          <p:spPr>
            <a:xfrm>
              <a:off x="3180080" y="4318000"/>
              <a:ext cx="3474720" cy="0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9FC27863-4096-4274-B92A-0E576095A3BD}"/>
                </a:ext>
              </a:extLst>
            </p:cNvPr>
            <p:cNvSpPr/>
            <p:nvPr/>
          </p:nvSpPr>
          <p:spPr>
            <a:xfrm>
              <a:off x="6644640" y="4107377"/>
              <a:ext cx="26484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>
                  <a:solidFill>
                    <a:srgbClr val="3D3D3D"/>
                  </a:solidFill>
                </a:rPr>
                <a:t>Check the final loop index</a:t>
              </a:r>
              <a:endParaRPr lang="ko-KR" altLang="en-US" dirty="0">
                <a:solidFill>
                  <a:srgbClr val="3D3D3D"/>
                </a:solidFill>
              </a:endParaRPr>
            </a:p>
          </p:txBody>
        </p:sp>
      </p:grpSp>
      <p:sp>
        <p:nvSpPr>
          <p:cNvPr id="74" name="직사각형 73">
            <a:hlinkClick r:id="rId4" action="ppaction://hlinksldjump"/>
            <a:extLst>
              <a:ext uri="{FF2B5EF4-FFF2-40B4-BE49-F238E27FC236}">
                <a16:creationId xmlns:a16="http://schemas.microsoft.com/office/drawing/2014/main" id="{68F8EA5C-CCB3-404A-9F2D-B3A36EC288E0}"/>
              </a:ext>
            </a:extLst>
          </p:cNvPr>
          <p:cNvSpPr/>
          <p:nvPr/>
        </p:nvSpPr>
        <p:spPr>
          <a:xfrm>
            <a:off x="9845041" y="4897120"/>
            <a:ext cx="2315418" cy="18777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슬라이드 번호 개체 틀 3">
            <a:extLst>
              <a:ext uri="{FF2B5EF4-FFF2-40B4-BE49-F238E27FC236}">
                <a16:creationId xmlns:a16="http://schemas.microsoft.com/office/drawing/2014/main" id="{8418A96C-159D-4C45-8114-E8348B009F48}"/>
              </a:ext>
            </a:extLst>
          </p:cNvPr>
          <p:cNvSpPr txBox="1">
            <a:spLocks/>
          </p:cNvSpPr>
          <p:nvPr/>
        </p:nvSpPr>
        <p:spPr>
          <a:xfrm>
            <a:off x="11139492" y="6492875"/>
            <a:ext cx="10525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500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dirty="0">
                <a:latin typeface="+mn-ea"/>
              </a:rPr>
              <a:t>11-9</a:t>
            </a:r>
          </a:p>
        </p:txBody>
      </p:sp>
    </p:spTree>
    <p:extLst>
      <p:ext uri="{BB962C8B-B14F-4D97-AF65-F5344CB8AC3E}">
        <p14:creationId xmlns:p14="http://schemas.microsoft.com/office/powerpoint/2010/main" val="3175892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cap="none"/>
              <a:t>Evaluation</a:t>
            </a:r>
            <a:endParaRPr lang="ko-KR" altLang="en-US" cap="none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81195" y="1574804"/>
            <a:ext cx="11029615" cy="4932676"/>
          </a:xfrm>
        </p:spPr>
        <p:txBody>
          <a:bodyPr>
            <a:noAutofit/>
          </a:bodyPr>
          <a:lstStyle/>
          <a:p>
            <a:pPr lvl="0">
              <a:defRPr/>
            </a:pPr>
            <a:endParaRPr lang="en-US" altLang="ko-KR" sz="1800">
              <a:solidFill>
                <a:srgbClr val="3D3D3D"/>
              </a:solidFill>
            </a:endParaRPr>
          </a:p>
          <a:p>
            <a:pPr lvl="1">
              <a:defRPr/>
            </a:pPr>
            <a:endParaRPr lang="en-US" altLang="ko-KR" sz="18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>
                <a:latin typeface="+mn-ea"/>
              </a:rPr>
              <a:t>3-1</a:t>
            </a:r>
          </a:p>
        </p:txBody>
      </p:sp>
      <p:sp>
        <p:nvSpPr>
          <p:cNvPr id="9" name="내용 개체 틀 2"/>
          <p:cNvSpPr>
            <a:spLocks noGrp="1"/>
          </p:cNvSpPr>
          <p:nvPr/>
        </p:nvSpPr>
        <p:spPr>
          <a:xfrm>
            <a:off x="371644" y="1470029"/>
            <a:ext cx="12258203" cy="4932676"/>
          </a:xfrm>
          <a:prstGeom prst="rect">
            <a:avLst/>
          </a:prstGeom>
        </p:spPr>
        <p:txBody>
          <a:bodyPr vert="horz" wrap="square" lIns="91440" tIns="45720" rIns="91440" bIns="45720" anchor="t" anchorCtr="0">
            <a:noAutofit/>
          </a:bodyPr>
          <a:lstStyle/>
          <a:p>
            <a:pPr marL="305992" lvl="0" indent="-305992" algn="l" defTabSz="457189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Wingdings 2"/>
              <a:buChar char=""/>
              <a:defRPr/>
            </a:pPr>
            <a:r>
              <a:rPr kumimoji="0" lang="en-US" altLang="ko-KR" sz="2400" b="0" i="0" u="none" strike="noStrike" kern="1200" cap="none" spc="0" normalizeH="0" baseline="0" dirty="0">
                <a:solidFill>
                  <a:srgbClr val="3D3D3D"/>
                </a:solidFill>
                <a:latin typeface="Gill Sans MT"/>
                <a:ea typeface="HY헤드라인M"/>
                <a:cs typeface="Gill Sans MT"/>
              </a:rPr>
              <a:t> Compare to </a:t>
            </a:r>
            <a:r>
              <a:rPr kumimoji="0" lang="en-US" altLang="ko-KR" sz="2400" b="0" i="0" u="none" strike="noStrike" kern="1200" cap="none" spc="0" normalizeH="0" baseline="0" dirty="0" err="1">
                <a:solidFill>
                  <a:srgbClr val="3D3D3D"/>
                </a:solidFill>
                <a:latin typeface="Gill Sans MT"/>
                <a:ea typeface="HY헤드라인M"/>
                <a:cs typeface="Gill Sans MT"/>
              </a:rPr>
              <a:t>RLizard</a:t>
            </a:r>
            <a:r>
              <a:rPr kumimoji="0" lang="en-US" altLang="ko-KR" sz="2400" b="0" i="0" u="none" strike="noStrike" kern="1200" cap="none" spc="0" normalizeH="0" baseline="0" dirty="0">
                <a:solidFill>
                  <a:srgbClr val="3D3D3D"/>
                </a:solidFill>
                <a:latin typeface="Gill Sans MT"/>
                <a:ea typeface="HY헤드라인M"/>
                <a:cs typeface="Gill Sans MT"/>
              </a:rPr>
              <a:t>,</a:t>
            </a:r>
          </a:p>
          <a:p>
            <a:pPr marL="629984" lvl="1" indent="-305992" algn="l" defTabSz="116126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Wingdings 2"/>
              <a:buChar char=""/>
              <a:defRPr/>
            </a:pPr>
            <a:r>
              <a:rPr kumimoji="0" lang="en-US" altLang="ko-KR" sz="2400" b="0" i="0" u="none" strike="noStrike" kern="1200" cap="none" spc="0" normalizeH="0" baseline="0" dirty="0" smtClean="0">
                <a:solidFill>
                  <a:srgbClr val="3D3D3D"/>
                </a:solidFill>
                <a:latin typeface="Gill Sans MT"/>
                <a:ea typeface="HY헤드라인M"/>
                <a:cs typeface="Gill Sans MT"/>
              </a:rPr>
              <a:t>Band.: 80~85</a:t>
            </a:r>
            <a:r>
              <a:rPr kumimoji="0" lang="en-US" altLang="ko-KR" sz="2400" b="0" i="0" u="none" strike="noStrike" kern="1200" cap="none" spc="0" normalizeH="0" baseline="0" dirty="0">
                <a:solidFill>
                  <a:srgbClr val="3D3D3D"/>
                </a:solidFill>
                <a:latin typeface="Gill Sans MT"/>
                <a:ea typeface="HY헤드라인M"/>
                <a:cs typeface="Gill Sans MT"/>
              </a:rPr>
              <a:t>% smaller </a:t>
            </a:r>
            <a:r>
              <a:rPr kumimoji="0" lang="en-US" altLang="ko-KR" sz="2400" b="0" i="0" u="none" strike="noStrike" kern="1200" cap="none" spc="0" normalizeH="0" baseline="0" dirty="0" smtClean="0">
                <a:solidFill>
                  <a:srgbClr val="3D3D3D"/>
                </a:solidFill>
                <a:latin typeface="Gill Sans MT"/>
                <a:ea typeface="HY헤드라인M"/>
                <a:cs typeface="Gill Sans MT"/>
              </a:rPr>
              <a:t>/ </a:t>
            </a:r>
            <a:r>
              <a:rPr kumimoji="0" lang="en-US" altLang="ko-KR" sz="2400" b="0" i="0" u="none" strike="noStrike" kern="1200" cap="none" spc="0" normalizeH="0" baseline="0" dirty="0" err="1" smtClean="0">
                <a:solidFill>
                  <a:srgbClr val="3D3D3D"/>
                </a:solidFill>
                <a:latin typeface="Gill Sans MT"/>
                <a:ea typeface="HY헤드라인M"/>
                <a:cs typeface="Gill Sans MT"/>
              </a:rPr>
              <a:t>Perfor</a:t>
            </a:r>
            <a:r>
              <a:rPr kumimoji="0" lang="en-US" altLang="ko-KR" sz="2400" b="0" i="0" u="none" strike="noStrike" kern="1200" cap="none" spc="0" normalizeH="0" baseline="0" dirty="0" smtClean="0">
                <a:solidFill>
                  <a:srgbClr val="3D3D3D"/>
                </a:solidFill>
                <a:latin typeface="Gill Sans MT"/>
                <a:ea typeface="HY헤드라인M"/>
                <a:cs typeface="Gill Sans MT"/>
              </a:rPr>
              <a:t>.:</a:t>
            </a:r>
            <a:r>
              <a:rPr kumimoji="0" lang="en-US" altLang="ko-KR" sz="2400" b="0" i="0" u="none" strike="noStrike" kern="1200" cap="none" spc="0" normalizeH="0" dirty="0" smtClean="0">
                <a:solidFill>
                  <a:srgbClr val="3D3D3D"/>
                </a:solidFill>
                <a:latin typeface="Gill Sans MT"/>
                <a:ea typeface="HY헤드라인M"/>
                <a:cs typeface="Gill Sans MT"/>
              </a:rPr>
              <a:t> </a:t>
            </a:r>
            <a:r>
              <a:rPr kumimoji="0" lang="en-US" altLang="ko-KR" sz="2400" b="0" i="0" u="none" strike="noStrike" kern="1200" cap="none" spc="0" normalizeH="0" baseline="0" dirty="0" smtClean="0">
                <a:solidFill>
                  <a:srgbClr val="3D3D3D"/>
                </a:solidFill>
                <a:latin typeface="Gill Sans MT"/>
                <a:ea typeface="HY헤드라인M"/>
                <a:cs typeface="Gill Sans MT"/>
              </a:rPr>
              <a:t>2.1~3.8x </a:t>
            </a:r>
            <a:r>
              <a:rPr kumimoji="0" lang="en-US" altLang="ko-KR" sz="2400" b="0" i="0" u="none" strike="noStrike" kern="1200" cap="none" spc="0" normalizeH="0" baseline="0" dirty="0">
                <a:solidFill>
                  <a:srgbClr val="3D3D3D"/>
                </a:solidFill>
                <a:latin typeface="Gill Sans MT"/>
                <a:ea typeface="HY헤드라인M"/>
                <a:cs typeface="Gill Sans MT"/>
              </a:rPr>
              <a:t>faster</a:t>
            </a:r>
          </a:p>
          <a:p>
            <a:pPr marL="305992" lvl="0" indent="-305992" algn="l" defTabSz="457189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Wingdings 2"/>
              <a:buChar char=""/>
              <a:defRPr/>
            </a:pPr>
            <a:r>
              <a:rPr kumimoji="0" lang="en-US" altLang="ko-KR" sz="2400" b="0" i="0" u="none" strike="noStrike" kern="1200" cap="none" spc="0" normalizeH="0" baseline="0" dirty="0">
                <a:solidFill>
                  <a:srgbClr val="3D3D3D"/>
                </a:solidFill>
                <a:latin typeface="Gill Sans MT"/>
                <a:ea typeface="HY헤드라인M"/>
                <a:cs typeface="Gill Sans MT"/>
              </a:rPr>
              <a:t> Compare to NIST’s candidate Algorithms,</a:t>
            </a:r>
          </a:p>
          <a:p>
            <a:pPr marL="629984" lvl="1" indent="-305992" algn="l" defTabSz="116126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Wingdings 2"/>
              <a:buChar char=""/>
              <a:defRPr/>
            </a:pPr>
            <a:r>
              <a:rPr kumimoji="0" lang="en-US" altLang="ko-KR" sz="2400" b="0" i="0" u="none" strike="noStrike" kern="1200" cap="none" spc="0" normalizeH="0" baseline="0" dirty="0">
                <a:solidFill>
                  <a:srgbClr val="3D3D3D"/>
                </a:solidFill>
                <a:latin typeface="Gill Sans MT"/>
                <a:ea typeface="HY헤드라인M"/>
                <a:cs typeface="Gill Sans MT"/>
              </a:rPr>
              <a:t>Band.: 3~41% smaller / </a:t>
            </a:r>
            <a:r>
              <a:rPr kumimoji="0" lang="en-US" altLang="ko-KR" sz="2400" b="0" i="0" u="none" strike="noStrike" kern="1200" cap="none" spc="0" normalizeH="0" baseline="0" dirty="0" err="1">
                <a:solidFill>
                  <a:srgbClr val="3D3D3D"/>
                </a:solidFill>
                <a:latin typeface="Gill Sans MT"/>
                <a:ea typeface="HY헤드라인M"/>
                <a:cs typeface="Gill Sans MT"/>
              </a:rPr>
              <a:t>Perfor</a:t>
            </a:r>
            <a:r>
              <a:rPr kumimoji="0" lang="en-US" altLang="ko-KR" sz="2400" b="0" i="0" u="none" strike="noStrike" kern="1200" cap="none" spc="0" normalizeH="0" baseline="0" dirty="0">
                <a:solidFill>
                  <a:srgbClr val="3D3D3D"/>
                </a:solidFill>
                <a:latin typeface="Gill Sans MT"/>
                <a:ea typeface="HY헤드라인M"/>
                <a:cs typeface="Gill Sans MT"/>
              </a:rPr>
              <a:t>.: </a:t>
            </a:r>
            <a:r>
              <a:rPr kumimoji="0" lang="en-US" altLang="ko-KR" sz="2400" b="0" i="0" u="none" strike="noStrike" kern="1200" cap="none" spc="0" normalizeH="0" baseline="0" dirty="0" smtClean="0">
                <a:solidFill>
                  <a:srgbClr val="3D3D3D"/>
                </a:solidFill>
                <a:latin typeface="Gill Sans MT"/>
                <a:ea typeface="HY헤드라인M"/>
                <a:cs typeface="Gill Sans MT"/>
              </a:rPr>
              <a:t>2.0~8.3x </a:t>
            </a:r>
            <a:r>
              <a:rPr kumimoji="0" lang="en-US" altLang="ko-KR" sz="2400" b="0" i="0" u="none" strike="noStrike" kern="1200" cap="none" spc="0" normalizeH="0" baseline="0" dirty="0">
                <a:solidFill>
                  <a:srgbClr val="3D3D3D"/>
                </a:solidFill>
                <a:latin typeface="Gill Sans MT"/>
                <a:ea typeface="HY헤드라인M"/>
                <a:cs typeface="Gill Sans MT"/>
              </a:rPr>
              <a:t>faster</a:t>
            </a:r>
          </a:p>
          <a:p>
            <a:pPr marL="1220392" lvl="2" indent="-305992" algn="l" defTabSz="457189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Wingdings 2"/>
              <a:buChar char=""/>
              <a:defRPr/>
            </a:pPr>
            <a:endParaRPr kumimoji="0" lang="en-US" altLang="ko-KR" sz="1800" b="0" i="0" u="none" strike="noStrike" kern="1200" cap="none" spc="0" normalizeH="0" baseline="0" dirty="0">
              <a:solidFill>
                <a:srgbClr val="3D3D3D"/>
              </a:solidFill>
              <a:latin typeface="Gill Sans MT"/>
              <a:ea typeface="HY헤드라인M"/>
              <a:cs typeface="Gill Sans MT"/>
            </a:endParaRPr>
          </a:p>
          <a:p>
            <a:pPr marL="629984" lvl="1" indent="-305992" algn="l" defTabSz="457189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Wingdings 2"/>
              <a:buChar char=""/>
              <a:defRPr/>
            </a:pPr>
            <a:endParaRPr kumimoji="0" lang="en-US" altLang="ko-KR" sz="1800" b="0" i="0" u="none" strike="noStrike" kern="1200" cap="none" spc="0" normalizeH="0" baseline="0" dirty="0">
              <a:solidFill>
                <a:srgbClr val="3D3D3D"/>
              </a:solidFill>
              <a:latin typeface="Gill Sans MT"/>
              <a:ea typeface="HY헤드라인M"/>
              <a:cs typeface="Gill Sans MT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9A85DA5-6064-4B53-94DF-1976A61141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090" y="3565511"/>
            <a:ext cx="6219704" cy="3274069"/>
          </a:xfrm>
          <a:prstGeom prst="rect">
            <a:avLst/>
          </a:prstGeom>
        </p:spPr>
      </p:pic>
      <p:sp>
        <p:nvSpPr>
          <p:cNvPr id="8" name="슬라이드 번호 개체 틀 3">
            <a:extLst>
              <a:ext uri="{FF2B5EF4-FFF2-40B4-BE49-F238E27FC236}">
                <a16:creationId xmlns:a16="http://schemas.microsoft.com/office/drawing/2014/main" id="{6044DD50-30EC-4CCC-B00B-EACACEDA57D9}"/>
              </a:ext>
            </a:extLst>
          </p:cNvPr>
          <p:cNvSpPr txBox="1">
            <a:spLocks/>
          </p:cNvSpPr>
          <p:nvPr/>
        </p:nvSpPr>
        <p:spPr>
          <a:xfrm>
            <a:off x="11139492" y="6492875"/>
            <a:ext cx="10525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500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dirty="0">
                <a:latin typeface="+mn-ea"/>
              </a:rPr>
              <a:t>11-10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892240" y="1574804"/>
            <a:ext cx="5395009" cy="5283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458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5DF5DD-B342-492F-A776-4FFD724ED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cap="none" dirty="0"/>
              <a:t>Conclusion</a:t>
            </a:r>
            <a:endParaRPr lang="ko-KR" altLang="en-US" cap="none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428C6E4-A832-4AAC-B94D-3F18B1711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053CB64-DD3B-4D3B-AC3A-1A34355492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392"/>
          <a:stretch/>
        </p:blipFill>
        <p:spPr>
          <a:xfrm>
            <a:off x="6095999" y="1282046"/>
            <a:ext cx="6096000" cy="449372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BCF59DA-7EA7-4BC1-A3D1-C966403FFB2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392"/>
          <a:stretch/>
        </p:blipFill>
        <p:spPr>
          <a:xfrm>
            <a:off x="0" y="1282046"/>
            <a:ext cx="6096000" cy="449372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FF4DC043-480D-4DF1-A14B-55059D38E6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88" t="92784" r="3443" b="1189"/>
          <a:stretch/>
        </p:blipFill>
        <p:spPr>
          <a:xfrm>
            <a:off x="3275634" y="1282046"/>
            <a:ext cx="5636870" cy="28936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D716548-1376-4832-960D-D51A19DC2ED3}"/>
              </a:ext>
            </a:extLst>
          </p:cNvPr>
          <p:cNvSpPr txBox="1"/>
          <p:nvPr/>
        </p:nvSpPr>
        <p:spPr>
          <a:xfrm>
            <a:off x="2164464" y="5625293"/>
            <a:ext cx="1972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 128bit security &gt;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B7A5B06-B61A-4F59-A29D-6F016D0F70E2}"/>
              </a:ext>
            </a:extLst>
          </p:cNvPr>
          <p:cNvSpPr txBox="1"/>
          <p:nvPr/>
        </p:nvSpPr>
        <p:spPr>
          <a:xfrm>
            <a:off x="8260464" y="5661592"/>
            <a:ext cx="1972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 256bit security &gt;</a:t>
            </a:r>
            <a:endParaRPr lang="ko-KR" altLang="en-US" dirty="0"/>
          </a:p>
        </p:txBody>
      </p:sp>
      <p:sp>
        <p:nvSpPr>
          <p:cNvPr id="11" name="슬라이드 번호 개체 틀 3">
            <a:extLst>
              <a:ext uri="{FF2B5EF4-FFF2-40B4-BE49-F238E27FC236}">
                <a16:creationId xmlns:a16="http://schemas.microsoft.com/office/drawing/2014/main" id="{A83A1142-0951-45FC-907C-E76CACA96794}"/>
              </a:ext>
            </a:extLst>
          </p:cNvPr>
          <p:cNvSpPr txBox="1">
            <a:spLocks/>
          </p:cNvSpPr>
          <p:nvPr/>
        </p:nvSpPr>
        <p:spPr>
          <a:xfrm>
            <a:off x="11139492" y="6492875"/>
            <a:ext cx="10525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500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dirty="0">
                <a:latin typeface="+mn-ea"/>
              </a:rPr>
              <a:t>11-11</a:t>
            </a:r>
          </a:p>
        </p:txBody>
      </p:sp>
      <p:sp>
        <p:nvSpPr>
          <p:cNvPr id="16" name="직사각형 4">
            <a:extLst>
              <a:ext uri="{FF2B5EF4-FFF2-40B4-BE49-F238E27FC236}">
                <a16:creationId xmlns:a16="http://schemas.microsoft.com/office/drawing/2014/main" id="{5C038AB9-7FDF-4140-A413-21C276CE71CD}"/>
              </a:ext>
            </a:extLst>
          </p:cNvPr>
          <p:cNvSpPr/>
          <p:nvPr/>
        </p:nvSpPr>
        <p:spPr>
          <a:xfrm>
            <a:off x="436879" y="6016524"/>
            <a:ext cx="11475587" cy="798412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0"/>
              </a:spcBef>
              <a:defRPr/>
            </a:pPr>
            <a:r>
              <a:rPr lang="ko-KR" altLang="en-US" sz="2400" b="1" dirty="0">
                <a:solidFill>
                  <a:schemeClr val="bg1"/>
                </a:solidFill>
                <a:cs typeface="Gill Sans MT"/>
              </a:rPr>
              <a:t>★</a:t>
            </a:r>
            <a:r>
              <a:rPr lang="en-US" altLang="ko-KR" sz="2400" b="1" dirty="0">
                <a:solidFill>
                  <a:schemeClr val="bg1"/>
                </a:solidFill>
                <a:cs typeface="Gill Sans MT"/>
              </a:rPr>
              <a:t> </a:t>
            </a:r>
            <a:r>
              <a:rPr lang="en-US" altLang="ko-KR" sz="2400" b="1" dirty="0" err="1">
                <a:solidFill>
                  <a:schemeClr val="bg1"/>
                </a:solidFill>
                <a:cs typeface="Gill Sans MT"/>
              </a:rPr>
              <a:t>LizarMong</a:t>
            </a:r>
            <a:r>
              <a:rPr lang="en-US" altLang="ko-KR" sz="2400" b="1" dirty="0">
                <a:solidFill>
                  <a:schemeClr val="bg1"/>
                </a:solidFill>
                <a:cs typeface="Gill Sans MT"/>
              </a:rPr>
              <a:t> is excellent of all aspect! Let’s Go International standard!</a:t>
            </a:r>
            <a:r>
              <a:rPr lang="ko-KR" altLang="en-US" sz="2400" b="1" dirty="0">
                <a:solidFill>
                  <a:schemeClr val="bg1"/>
                </a:solidFill>
                <a:cs typeface="Gill Sans MT"/>
              </a:rPr>
              <a:t> ★</a:t>
            </a:r>
            <a:endParaRPr kumimoji="0" lang="ko-KR" altLang="en-US" sz="2400" b="1" i="0" u="none" strike="noStrike" kern="1200" cap="none" spc="0" normalizeH="0" baseline="0" dirty="0">
              <a:solidFill>
                <a:schemeClr val="bg1"/>
              </a:solidFill>
              <a:latin typeface="Gill Sans MT"/>
              <a:ea typeface="HY헤드라인M"/>
              <a:cs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38552744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81192" y="532434"/>
            <a:ext cx="10993549" cy="862660"/>
          </a:xfrm>
        </p:spPr>
        <p:txBody>
          <a:bodyPr/>
          <a:lstStyle/>
          <a:p>
            <a:pPr lvl="0">
              <a:defRPr/>
            </a:pPr>
            <a:r>
              <a:rPr lang="en-US" altLang="ko-KR" sz="3200" cap="none" dirty="0">
                <a:latin typeface="HY헤드라인M"/>
                <a:ea typeface="HY헤드라인M"/>
              </a:rPr>
              <a:t>Have any Questions? Thank you!</a:t>
            </a:r>
            <a:endParaRPr lang="ko-KR" altLang="en-US" sz="3200" cap="none" dirty="0">
              <a:latin typeface="HY헤드라인M"/>
              <a:ea typeface="HY헤드라인M"/>
            </a:endParaRPr>
          </a:p>
        </p:txBody>
      </p:sp>
      <p:sp>
        <p:nvSpPr>
          <p:cNvPr id="10" name="화살표: 줄무늬가 있는 오른쪽 9">
            <a:extLst>
              <a:ext uri="{FF2B5EF4-FFF2-40B4-BE49-F238E27FC236}">
                <a16:creationId xmlns:a16="http://schemas.microsoft.com/office/drawing/2014/main" id="{35E718A0-63D1-480A-AC70-14E45FFADCDA}"/>
              </a:ext>
            </a:extLst>
          </p:cNvPr>
          <p:cNvSpPr/>
          <p:nvPr/>
        </p:nvSpPr>
        <p:spPr>
          <a:xfrm rot="20862336">
            <a:off x="3590461" y="4953791"/>
            <a:ext cx="1865842" cy="706055"/>
          </a:xfrm>
          <a:prstGeom prst="stripedRightArrow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375F0FF-7185-4AD8-A92A-722BB632C6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084" y="4397264"/>
            <a:ext cx="2514600" cy="22669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CBA7468-3D3E-430C-8CC5-2C30F6586801}"/>
              </a:ext>
            </a:extLst>
          </p:cNvPr>
          <p:cNvSpPr txBox="1"/>
          <p:nvPr/>
        </p:nvSpPr>
        <p:spPr>
          <a:xfrm>
            <a:off x="-6816" y="6620615"/>
            <a:ext cx="54970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6A6A6A"/>
                </a:solidFill>
              </a:rPr>
              <a:t>&lt;fig. refer:</a:t>
            </a:r>
            <a:r>
              <a:rPr lang="ko-KR" altLang="en-US" sz="1000" dirty="0">
                <a:solidFill>
                  <a:srgbClr val="6A6A6A"/>
                </a:solidFill>
              </a:rPr>
              <a:t> </a:t>
            </a:r>
            <a:r>
              <a:rPr lang="en-US" altLang="ko-KR" sz="1000" dirty="0">
                <a:solidFill>
                  <a:srgbClr val="6A6A6A"/>
                </a:solidFill>
              </a:rPr>
              <a:t>https://csrc.nist.gov/CSRC/media/Presentations/Lizard/images-media/Lizard-April2018.pdf &gt;</a:t>
            </a:r>
            <a:endParaRPr lang="ko-KR" altLang="en-US" sz="1000" dirty="0">
              <a:solidFill>
                <a:srgbClr val="6A6A6A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E694523-00C5-4846-84D1-2DBA1A82584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1000"/>
          </a:blip>
          <a:stretch>
            <a:fillRect/>
          </a:stretch>
        </p:blipFill>
        <p:spPr>
          <a:xfrm>
            <a:off x="4194802" y="2858235"/>
            <a:ext cx="7620000" cy="38100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6F31F40-0517-43B8-BF84-C603B8E1AA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7614" y="1776715"/>
            <a:ext cx="4710896" cy="47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08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1192" y="522968"/>
            <a:ext cx="11029616" cy="667638"/>
          </a:xfrm>
        </p:spPr>
        <p:txBody>
          <a:bodyPr/>
          <a:lstStyle/>
          <a:p>
            <a:r>
              <a:rPr lang="en-US" altLang="ko-KR" dirty="0"/>
              <a:t>References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83268" y="1072486"/>
            <a:ext cx="11808732" cy="609397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just"/>
            <a:r>
              <a:rPr lang="en-US" altLang="ko-KR" sz="1300" dirty="0">
                <a:latin typeface="Arial" panose="020B0604020202020204" pitchFamily="34" charset="0"/>
              </a:rPr>
              <a:t>[ATT+18]  Aydin </a:t>
            </a:r>
            <a:r>
              <a:rPr lang="en-US" altLang="ko-KR" sz="1300" dirty="0" err="1">
                <a:latin typeface="Arial" panose="020B0604020202020204" pitchFamily="34" charset="0"/>
              </a:rPr>
              <a:t>Aysu</a:t>
            </a:r>
            <a:r>
              <a:rPr lang="en-US" altLang="ko-KR" sz="1300" dirty="0">
                <a:latin typeface="Arial" panose="020B0604020202020204" pitchFamily="34" charset="0"/>
              </a:rPr>
              <a:t>, Youssef </a:t>
            </a:r>
            <a:r>
              <a:rPr lang="en-US" altLang="ko-KR" sz="1300" dirty="0" err="1">
                <a:latin typeface="Arial" panose="020B0604020202020204" pitchFamily="34" charset="0"/>
              </a:rPr>
              <a:t>Tobah</a:t>
            </a:r>
            <a:r>
              <a:rPr lang="en-US" altLang="ko-KR" sz="1300" dirty="0">
                <a:latin typeface="Arial" panose="020B0604020202020204" pitchFamily="34" charset="0"/>
              </a:rPr>
              <a:t>, Mohit Tiwari, Andreas </a:t>
            </a:r>
            <a:r>
              <a:rPr lang="en-US" altLang="ko-KR" sz="1300" dirty="0" err="1">
                <a:latin typeface="Arial" panose="020B0604020202020204" pitchFamily="34" charset="0"/>
              </a:rPr>
              <a:t>Gerstlauer</a:t>
            </a:r>
            <a:r>
              <a:rPr lang="en-US" altLang="ko-KR" sz="1300" dirty="0">
                <a:latin typeface="Arial" panose="020B0604020202020204" pitchFamily="34" charset="0"/>
              </a:rPr>
              <a:t>, and Michael </a:t>
            </a:r>
            <a:r>
              <a:rPr lang="en-US" altLang="ko-KR" sz="1300" dirty="0" err="1">
                <a:latin typeface="Arial" panose="020B0604020202020204" pitchFamily="34" charset="0"/>
              </a:rPr>
              <a:t>Orshansky</a:t>
            </a:r>
            <a:r>
              <a:rPr lang="en-US" altLang="ko-KR" sz="1300" dirty="0">
                <a:latin typeface="Arial" panose="020B0604020202020204" pitchFamily="34" charset="0"/>
              </a:rPr>
              <a:t>. Horizontal side-channel vulnerabilities of post-quantum key </a:t>
            </a:r>
          </a:p>
          <a:p>
            <a:pPr algn="just"/>
            <a:r>
              <a:rPr lang="en-US" altLang="ko-KR" sz="1300" dirty="0">
                <a:latin typeface="Arial" panose="020B0604020202020204" pitchFamily="34" charset="0"/>
              </a:rPr>
              <a:t>                exchange protocols. In 2018 IEEE International Symposium on Hardware Oriented Security and Trust (HOST), pages 81–88. IEEE, 2018.</a:t>
            </a:r>
          </a:p>
          <a:p>
            <a:pPr algn="just"/>
            <a:r>
              <a:rPr lang="en-US" altLang="ko-KR" sz="1300" dirty="0">
                <a:latin typeface="Arial" panose="020B0604020202020204" pitchFamily="34" charset="0"/>
              </a:rPr>
              <a:t>[ADPS16] </a:t>
            </a:r>
            <a:r>
              <a:rPr lang="en-US" altLang="ko-KR" sz="1300" dirty="0" err="1">
                <a:latin typeface="Arial" panose="020B0604020202020204" pitchFamily="34" charset="0"/>
              </a:rPr>
              <a:t>Erdem</a:t>
            </a:r>
            <a:r>
              <a:rPr lang="en-US" altLang="ko-KR" sz="1300" dirty="0">
                <a:latin typeface="Arial" panose="020B0604020202020204" pitchFamily="34" charset="0"/>
              </a:rPr>
              <a:t> </a:t>
            </a:r>
            <a:r>
              <a:rPr lang="en-US" altLang="ko-KR" sz="1300" dirty="0" err="1">
                <a:latin typeface="Arial" panose="020B0604020202020204" pitchFamily="34" charset="0"/>
              </a:rPr>
              <a:t>Alkim</a:t>
            </a:r>
            <a:r>
              <a:rPr lang="en-US" altLang="ko-KR" sz="1300" dirty="0">
                <a:latin typeface="Arial" panose="020B0604020202020204" pitchFamily="34" charset="0"/>
              </a:rPr>
              <a:t>, Léo </a:t>
            </a:r>
            <a:r>
              <a:rPr lang="en-US" altLang="ko-KR" sz="1300" dirty="0" err="1">
                <a:latin typeface="Arial" panose="020B0604020202020204" pitchFamily="34" charset="0"/>
              </a:rPr>
              <a:t>Ducas</a:t>
            </a:r>
            <a:r>
              <a:rPr lang="en-US" altLang="ko-KR" sz="1300" dirty="0">
                <a:latin typeface="Arial" panose="020B0604020202020204" pitchFamily="34" charset="0"/>
              </a:rPr>
              <a:t>, Thomas </a:t>
            </a:r>
            <a:r>
              <a:rPr lang="en-US" altLang="ko-KR" sz="1300" dirty="0" err="1">
                <a:latin typeface="Arial" panose="020B0604020202020204" pitchFamily="34" charset="0"/>
              </a:rPr>
              <a:t>Pöppelmann</a:t>
            </a:r>
            <a:r>
              <a:rPr lang="en-US" altLang="ko-KR" sz="1300" dirty="0">
                <a:latin typeface="Arial" panose="020B0604020202020204" pitchFamily="34" charset="0"/>
              </a:rPr>
              <a:t>, and Peter Schwabe. Post-quantum key exchange a new hope. In 25th {USENIX} Security </a:t>
            </a:r>
          </a:p>
          <a:p>
            <a:pPr algn="just"/>
            <a:r>
              <a:rPr lang="en-US" altLang="ko-KR" sz="1300" dirty="0">
                <a:latin typeface="Arial" panose="020B0604020202020204" pitchFamily="34" charset="0"/>
              </a:rPr>
              <a:t>                 Symposium ({USENIX} Security 16), pages 327–343, 2016.</a:t>
            </a:r>
          </a:p>
          <a:p>
            <a:pPr algn="just"/>
            <a:r>
              <a:rPr lang="en-US" altLang="ko-KR" sz="1300" dirty="0">
                <a:latin typeface="Arial" panose="020B0604020202020204" pitchFamily="34" charset="0"/>
              </a:rPr>
              <a:t>[Alb17]      MR Albrecht. A sage module for estimating the concrete security of learning with errors instances (2017).</a:t>
            </a:r>
          </a:p>
          <a:p>
            <a:pPr algn="just"/>
            <a:r>
              <a:rPr lang="en-US" altLang="ko-KR" sz="1300" dirty="0">
                <a:latin typeface="Arial" panose="020B0604020202020204" pitchFamily="34" charset="0"/>
              </a:rPr>
              <a:t>[BFM+18] </a:t>
            </a:r>
            <a:r>
              <a:rPr lang="en-US" altLang="ko-KR" sz="1300" dirty="0" err="1">
                <a:latin typeface="Arial" panose="020B0604020202020204" pitchFamily="34" charset="0"/>
              </a:rPr>
              <a:t>Joppe</a:t>
            </a:r>
            <a:r>
              <a:rPr lang="en-US" altLang="ko-KR" sz="1300" dirty="0">
                <a:latin typeface="Arial" panose="020B0604020202020204" pitchFamily="34" charset="0"/>
              </a:rPr>
              <a:t> W Bos, Simon </a:t>
            </a:r>
            <a:r>
              <a:rPr lang="en-US" altLang="ko-KR" sz="1300" dirty="0" err="1">
                <a:latin typeface="Arial" panose="020B0604020202020204" pitchFamily="34" charset="0"/>
              </a:rPr>
              <a:t>Friedberger</a:t>
            </a:r>
            <a:r>
              <a:rPr lang="en-US" altLang="ko-KR" sz="1300" dirty="0">
                <a:latin typeface="Arial" panose="020B0604020202020204" pitchFamily="34" charset="0"/>
              </a:rPr>
              <a:t>, Marco </a:t>
            </a:r>
            <a:r>
              <a:rPr lang="en-US" altLang="ko-KR" sz="1300" dirty="0" err="1">
                <a:latin typeface="Arial" panose="020B0604020202020204" pitchFamily="34" charset="0"/>
              </a:rPr>
              <a:t>Martinoli</a:t>
            </a:r>
            <a:r>
              <a:rPr lang="en-US" altLang="ko-KR" sz="1300" dirty="0">
                <a:latin typeface="Arial" panose="020B0604020202020204" pitchFamily="34" charset="0"/>
              </a:rPr>
              <a:t>, Elisabeth Oswald, and </a:t>
            </a:r>
            <a:r>
              <a:rPr lang="en-US" altLang="ko-KR" sz="1300" dirty="0" err="1">
                <a:latin typeface="Arial" panose="020B0604020202020204" pitchFamily="34" charset="0"/>
              </a:rPr>
              <a:t>Martijn</a:t>
            </a:r>
            <a:r>
              <a:rPr lang="en-US" altLang="ko-KR" sz="1300" dirty="0">
                <a:latin typeface="Arial" panose="020B0604020202020204" pitchFamily="34" charset="0"/>
              </a:rPr>
              <a:t> Stam. Assessing the feasibility of single trace power analysis of </a:t>
            </a:r>
          </a:p>
          <a:p>
            <a:pPr algn="just"/>
            <a:r>
              <a:rPr lang="en-US" altLang="ko-KR" sz="1300" dirty="0">
                <a:latin typeface="Arial" panose="020B0604020202020204" pitchFamily="34" charset="0"/>
              </a:rPr>
              <a:t>                 </a:t>
            </a:r>
            <a:r>
              <a:rPr lang="en-US" altLang="ko-KR" sz="1300" dirty="0" err="1">
                <a:latin typeface="Arial" panose="020B0604020202020204" pitchFamily="34" charset="0"/>
              </a:rPr>
              <a:t>frodo</a:t>
            </a:r>
            <a:r>
              <a:rPr lang="en-US" altLang="ko-KR" sz="1300" dirty="0">
                <a:latin typeface="Arial" panose="020B0604020202020204" pitchFamily="34" charset="0"/>
              </a:rPr>
              <a:t>. In International Conference on Selected Areas in Cryptography, pages 216–234. Springer, 2018. </a:t>
            </a:r>
          </a:p>
          <a:p>
            <a:pPr algn="just"/>
            <a:r>
              <a:rPr lang="en-US" altLang="ko-KR" sz="1300" dirty="0">
                <a:latin typeface="Arial" panose="020B0604020202020204" pitchFamily="34" charset="0"/>
              </a:rPr>
              <a:t>[BHLY16] Leon Groot </a:t>
            </a:r>
            <a:r>
              <a:rPr lang="en-US" altLang="ko-KR" sz="1300" dirty="0" err="1">
                <a:latin typeface="Arial" panose="020B0604020202020204" pitchFamily="34" charset="0"/>
              </a:rPr>
              <a:t>Bruinderink</a:t>
            </a:r>
            <a:r>
              <a:rPr lang="en-US" altLang="ko-KR" sz="1300" dirty="0">
                <a:latin typeface="Arial" panose="020B0604020202020204" pitchFamily="34" charset="0"/>
              </a:rPr>
              <a:t>, Andreas </a:t>
            </a:r>
            <a:r>
              <a:rPr lang="en-US" altLang="ko-KR" sz="1300" dirty="0" err="1">
                <a:latin typeface="Arial" panose="020B0604020202020204" pitchFamily="34" charset="0"/>
              </a:rPr>
              <a:t>Hülsing</a:t>
            </a:r>
            <a:r>
              <a:rPr lang="en-US" altLang="ko-KR" sz="1300" dirty="0">
                <a:latin typeface="Arial" panose="020B0604020202020204" pitchFamily="34" charset="0"/>
              </a:rPr>
              <a:t>, Tanja Lange, and Yuval </a:t>
            </a:r>
            <a:r>
              <a:rPr lang="en-US" altLang="ko-KR" sz="1300" dirty="0" err="1">
                <a:latin typeface="Arial" panose="020B0604020202020204" pitchFamily="34" charset="0"/>
              </a:rPr>
              <a:t>Yarom</a:t>
            </a:r>
            <a:r>
              <a:rPr lang="en-US" altLang="ko-KR" sz="1300" dirty="0">
                <a:latin typeface="Arial" panose="020B0604020202020204" pitchFamily="34" charset="0"/>
              </a:rPr>
              <a:t>. Flush, gauss, and reload–a cache attack on the bliss lattice-based </a:t>
            </a:r>
          </a:p>
          <a:p>
            <a:pPr algn="just"/>
            <a:r>
              <a:rPr lang="en-US" altLang="ko-KR" sz="1300" dirty="0">
                <a:latin typeface="Arial" panose="020B0604020202020204" pitchFamily="34" charset="0"/>
              </a:rPr>
              <a:t>                signature scheme. In International Conference on Cryptographic Hardware and Embedded Systems, pages 323–345. Springer, 2016. </a:t>
            </a:r>
          </a:p>
          <a:p>
            <a:pPr algn="just"/>
            <a:r>
              <a:rPr lang="en-US" altLang="ko-KR" sz="1300" dirty="0">
                <a:latin typeface="Arial" panose="020B0604020202020204" pitchFamily="34" charset="0"/>
              </a:rPr>
              <a:t>[DVV19]   Jan-Pieter </a:t>
            </a:r>
            <a:r>
              <a:rPr lang="en-US" altLang="ko-KR" sz="1300" dirty="0" err="1">
                <a:latin typeface="Arial" panose="020B0604020202020204" pitchFamily="34" charset="0"/>
              </a:rPr>
              <a:t>D’Anvers</a:t>
            </a:r>
            <a:r>
              <a:rPr lang="en-US" altLang="ko-KR" sz="1300" dirty="0">
                <a:latin typeface="Arial" panose="020B0604020202020204" pitchFamily="34" charset="0"/>
              </a:rPr>
              <a:t>, Frederik </a:t>
            </a:r>
            <a:r>
              <a:rPr lang="en-US" altLang="ko-KR" sz="1300" dirty="0" err="1">
                <a:latin typeface="Arial" panose="020B0604020202020204" pitchFamily="34" charset="0"/>
              </a:rPr>
              <a:t>Vercauteren</a:t>
            </a:r>
            <a:r>
              <a:rPr lang="en-US" altLang="ko-KR" sz="1300" dirty="0">
                <a:latin typeface="Arial" panose="020B0604020202020204" pitchFamily="34" charset="0"/>
              </a:rPr>
              <a:t>, and Ingrid </a:t>
            </a:r>
            <a:r>
              <a:rPr lang="en-US" altLang="ko-KR" sz="1300" dirty="0" err="1">
                <a:latin typeface="Arial" panose="020B0604020202020204" pitchFamily="34" charset="0"/>
              </a:rPr>
              <a:t>Verbauwhede</a:t>
            </a:r>
            <a:r>
              <a:rPr lang="en-US" altLang="ko-KR" sz="1300" dirty="0">
                <a:latin typeface="Arial" panose="020B0604020202020204" pitchFamily="34" charset="0"/>
              </a:rPr>
              <a:t>. The impact of error dependencies on ring/mod-</a:t>
            </a:r>
            <a:r>
              <a:rPr lang="en-US" altLang="ko-KR" sz="1300" dirty="0" err="1">
                <a:latin typeface="Arial" panose="020B0604020202020204" pitchFamily="34" charset="0"/>
              </a:rPr>
              <a:t>lwe</a:t>
            </a:r>
            <a:r>
              <a:rPr lang="en-US" altLang="ko-KR" sz="1300" dirty="0">
                <a:latin typeface="Arial" panose="020B0604020202020204" pitchFamily="34" charset="0"/>
              </a:rPr>
              <a:t>/</a:t>
            </a:r>
            <a:r>
              <a:rPr lang="en-US" altLang="ko-KR" sz="1300" dirty="0" err="1">
                <a:latin typeface="Arial" panose="020B0604020202020204" pitchFamily="34" charset="0"/>
              </a:rPr>
              <a:t>lwr</a:t>
            </a:r>
            <a:r>
              <a:rPr lang="en-US" altLang="ko-KR" sz="1300" dirty="0">
                <a:latin typeface="Arial" panose="020B0604020202020204" pitchFamily="34" charset="0"/>
              </a:rPr>
              <a:t> based schemes. </a:t>
            </a:r>
          </a:p>
          <a:p>
            <a:pPr algn="just"/>
            <a:r>
              <a:rPr lang="en-US" altLang="ko-KR" sz="1300" dirty="0">
                <a:latin typeface="Arial" panose="020B0604020202020204" pitchFamily="34" charset="0"/>
              </a:rPr>
              <a:t>                 In International Conference on Post-Quantum Cryptography, pages 103–115. Springer, 2019.</a:t>
            </a:r>
          </a:p>
          <a:p>
            <a:pPr algn="just"/>
            <a:r>
              <a:rPr lang="en-US" altLang="ko-KR" sz="1300" dirty="0">
                <a:latin typeface="Arial" panose="020B0604020202020204" pitchFamily="34" charset="0"/>
              </a:rPr>
              <a:t>[EFGT18] Thomas </a:t>
            </a:r>
            <a:r>
              <a:rPr lang="en-US" altLang="ko-KR" sz="1300" dirty="0" err="1">
                <a:latin typeface="Arial" panose="020B0604020202020204" pitchFamily="34" charset="0"/>
              </a:rPr>
              <a:t>Espitau</a:t>
            </a:r>
            <a:r>
              <a:rPr lang="en-US" altLang="ko-KR" sz="1300" dirty="0">
                <a:latin typeface="Arial" panose="020B0604020202020204" pitchFamily="34" charset="0"/>
              </a:rPr>
              <a:t>, Pierre-Alain </a:t>
            </a:r>
            <a:r>
              <a:rPr lang="en-US" altLang="ko-KR" sz="1300" dirty="0" err="1">
                <a:latin typeface="Arial" panose="020B0604020202020204" pitchFamily="34" charset="0"/>
              </a:rPr>
              <a:t>Fouque</a:t>
            </a:r>
            <a:r>
              <a:rPr lang="en-US" altLang="ko-KR" sz="1300" dirty="0">
                <a:latin typeface="Arial" panose="020B0604020202020204" pitchFamily="34" charset="0"/>
              </a:rPr>
              <a:t>, Benoit Gerard, and Mehdi </a:t>
            </a:r>
            <a:r>
              <a:rPr lang="en-US" altLang="ko-KR" sz="1300" dirty="0" err="1">
                <a:latin typeface="Arial" panose="020B0604020202020204" pitchFamily="34" charset="0"/>
              </a:rPr>
              <a:t>Tibouchi</a:t>
            </a:r>
            <a:r>
              <a:rPr lang="en-US" altLang="ko-KR" sz="1300" dirty="0">
                <a:latin typeface="Arial" panose="020B0604020202020204" pitchFamily="34" charset="0"/>
              </a:rPr>
              <a:t>. Loop-abort faults on lattice-based signature schemes and key exchange </a:t>
            </a:r>
          </a:p>
          <a:p>
            <a:pPr algn="just"/>
            <a:r>
              <a:rPr lang="en-US" altLang="ko-KR" sz="1300" dirty="0">
                <a:latin typeface="Arial" panose="020B0604020202020204" pitchFamily="34" charset="0"/>
              </a:rPr>
              <a:t>                 protocols. IEEE Transactions on Computers, 67(11):1535–1549, 2018.</a:t>
            </a:r>
          </a:p>
          <a:p>
            <a:pPr algn="just"/>
            <a:r>
              <a:rPr lang="en-US" altLang="ko-KR" sz="1300" dirty="0">
                <a:latin typeface="Arial" panose="020B0604020202020204" pitchFamily="34" charset="0"/>
              </a:rPr>
              <a:t>[HCY19]    Wei-</a:t>
            </a:r>
            <a:r>
              <a:rPr lang="en-US" altLang="ko-KR" sz="1300" dirty="0" err="1">
                <a:latin typeface="Arial" panose="020B0604020202020204" pitchFamily="34" charset="0"/>
              </a:rPr>
              <a:t>Lun</a:t>
            </a:r>
            <a:r>
              <a:rPr lang="en-US" altLang="ko-KR" sz="1300" dirty="0">
                <a:latin typeface="Arial" panose="020B0604020202020204" pitchFamily="34" charset="0"/>
              </a:rPr>
              <a:t> Huang, </a:t>
            </a:r>
            <a:r>
              <a:rPr lang="en-US" altLang="ko-KR" sz="1300" dirty="0" err="1">
                <a:latin typeface="Arial" panose="020B0604020202020204" pitchFamily="34" charset="0"/>
              </a:rPr>
              <a:t>Jiun</a:t>
            </a:r>
            <a:r>
              <a:rPr lang="en-US" altLang="ko-KR" sz="1300" dirty="0">
                <a:latin typeface="Arial" panose="020B0604020202020204" pitchFamily="34" charset="0"/>
              </a:rPr>
              <a:t>-Peng Chen, and Bo-Yin Yang. Correlation power analysis on </a:t>
            </a:r>
            <a:r>
              <a:rPr lang="en-US" altLang="ko-KR" sz="1300" dirty="0" err="1">
                <a:latin typeface="Arial" panose="020B0604020202020204" pitchFamily="34" charset="0"/>
              </a:rPr>
              <a:t>ntru</a:t>
            </a:r>
            <a:r>
              <a:rPr lang="en-US" altLang="ko-KR" sz="1300" dirty="0">
                <a:latin typeface="Arial" panose="020B0604020202020204" pitchFamily="34" charset="0"/>
              </a:rPr>
              <a:t> prime and related countermeasures. IACR Cryptology </a:t>
            </a:r>
            <a:r>
              <a:rPr lang="en-US" altLang="ko-KR" sz="1300" dirty="0" err="1">
                <a:latin typeface="Arial" panose="020B0604020202020204" pitchFamily="34" charset="0"/>
              </a:rPr>
              <a:t>ePrint</a:t>
            </a:r>
            <a:r>
              <a:rPr lang="en-US" altLang="ko-KR" sz="1300" dirty="0">
                <a:latin typeface="Arial" panose="020B0604020202020204" pitchFamily="34" charset="0"/>
              </a:rPr>
              <a:t> </a:t>
            </a:r>
          </a:p>
          <a:p>
            <a:pPr algn="just"/>
            <a:r>
              <a:rPr lang="en-US" altLang="ko-KR" sz="1300" dirty="0">
                <a:latin typeface="Arial" panose="020B0604020202020204" pitchFamily="34" charset="0"/>
              </a:rPr>
              <a:t>                  Archive, 2019:100, 2019.</a:t>
            </a:r>
          </a:p>
          <a:p>
            <a:pPr algn="just"/>
            <a:r>
              <a:rPr lang="en-US" altLang="ko-KR" sz="1300" dirty="0">
                <a:latin typeface="Arial" panose="020B0604020202020204" pitchFamily="34" charset="0"/>
              </a:rPr>
              <a:t>[KH18]      </a:t>
            </a:r>
            <a:r>
              <a:rPr lang="en-US" altLang="ko-KR" sz="1300" dirty="0" err="1">
                <a:latin typeface="Arial" panose="020B0604020202020204" pitchFamily="34" charset="0"/>
              </a:rPr>
              <a:t>Suhri</a:t>
            </a:r>
            <a:r>
              <a:rPr lang="en-US" altLang="ko-KR" sz="1300" dirty="0">
                <a:latin typeface="Arial" panose="020B0604020202020204" pitchFamily="34" charset="0"/>
              </a:rPr>
              <a:t> Kim and </a:t>
            </a:r>
            <a:r>
              <a:rPr lang="en-US" altLang="ko-KR" sz="1300" dirty="0" err="1">
                <a:latin typeface="Arial" panose="020B0604020202020204" pitchFamily="34" charset="0"/>
              </a:rPr>
              <a:t>Seokhie</a:t>
            </a:r>
            <a:r>
              <a:rPr lang="en-US" altLang="ko-KR" sz="1300" dirty="0">
                <a:latin typeface="Arial" panose="020B0604020202020204" pitchFamily="34" charset="0"/>
              </a:rPr>
              <a:t> Hong. Single trace analysis on constant time </a:t>
            </a:r>
            <a:r>
              <a:rPr lang="en-US" altLang="ko-KR" sz="1300" dirty="0" err="1">
                <a:latin typeface="Arial" panose="020B0604020202020204" pitchFamily="34" charset="0"/>
              </a:rPr>
              <a:t>cdt</a:t>
            </a:r>
            <a:r>
              <a:rPr lang="en-US" altLang="ko-KR" sz="1300" dirty="0">
                <a:latin typeface="Arial" panose="020B0604020202020204" pitchFamily="34" charset="0"/>
              </a:rPr>
              <a:t> sampler and its countermeasure. Applied Sciences, 8(10):1809, 2018</a:t>
            </a:r>
          </a:p>
          <a:p>
            <a:pPr algn="just"/>
            <a:r>
              <a:rPr lang="en-US" altLang="ko-KR" sz="1300" dirty="0">
                <a:latin typeface="Arial" panose="020B0604020202020204" pitchFamily="34" charset="0"/>
              </a:rPr>
              <a:t>[PH16]      </a:t>
            </a:r>
            <a:r>
              <a:rPr lang="en-US" altLang="ko-KR" sz="1300" dirty="0" err="1">
                <a:latin typeface="Arial" panose="020B0604020202020204" pitchFamily="34" charset="0"/>
              </a:rPr>
              <a:t>Aesun</a:t>
            </a:r>
            <a:r>
              <a:rPr lang="en-US" altLang="ko-KR" sz="1300" dirty="0">
                <a:latin typeface="Arial" panose="020B0604020202020204" pitchFamily="34" charset="0"/>
              </a:rPr>
              <a:t> Park and Dong-</a:t>
            </a:r>
            <a:r>
              <a:rPr lang="en-US" altLang="ko-KR" sz="1300" dirty="0" err="1">
                <a:latin typeface="Arial" panose="020B0604020202020204" pitchFamily="34" charset="0"/>
              </a:rPr>
              <a:t>Guk</a:t>
            </a:r>
            <a:r>
              <a:rPr lang="en-US" altLang="ko-KR" sz="1300" dirty="0">
                <a:latin typeface="Arial" panose="020B0604020202020204" pitchFamily="34" charset="0"/>
              </a:rPr>
              <a:t> Han. Chosen ciphertext simple power analysis on software 8-bit implementation of ring-</a:t>
            </a:r>
            <a:r>
              <a:rPr lang="en-US" altLang="ko-KR" sz="1300" dirty="0" err="1">
                <a:latin typeface="Arial" panose="020B0604020202020204" pitchFamily="34" charset="0"/>
              </a:rPr>
              <a:t>lwe</a:t>
            </a:r>
            <a:r>
              <a:rPr lang="en-US" altLang="ko-KR" sz="1300" dirty="0">
                <a:latin typeface="Arial" panose="020B0604020202020204" pitchFamily="34" charset="0"/>
              </a:rPr>
              <a:t> encryption. In 2016 IEEE</a:t>
            </a:r>
          </a:p>
          <a:p>
            <a:pPr algn="just"/>
            <a:r>
              <a:rPr lang="en-US" altLang="ko-KR" sz="1300" dirty="0">
                <a:latin typeface="Arial" panose="020B0604020202020204" pitchFamily="34" charset="0"/>
              </a:rPr>
              <a:t>                 Asian Hardware-Oriented Security and Trust (</a:t>
            </a:r>
            <a:r>
              <a:rPr lang="en-US" altLang="ko-KR" sz="1300" dirty="0" err="1">
                <a:latin typeface="Arial" panose="020B0604020202020204" pitchFamily="34" charset="0"/>
              </a:rPr>
              <a:t>AsianHOST</a:t>
            </a:r>
            <a:r>
              <a:rPr lang="en-US" altLang="ko-KR" sz="1300" dirty="0">
                <a:latin typeface="Arial" panose="020B0604020202020204" pitchFamily="34" charset="0"/>
              </a:rPr>
              <a:t>), pages 1–6. IEEE, 2016.</a:t>
            </a:r>
          </a:p>
          <a:p>
            <a:pPr algn="just"/>
            <a:r>
              <a:rPr lang="en-US" altLang="ko-KR" sz="1300" dirty="0">
                <a:latin typeface="Arial" panose="020B0604020202020204" pitchFamily="34" charset="0"/>
              </a:rPr>
              <a:t>[PPM17]   Robert </a:t>
            </a:r>
            <a:r>
              <a:rPr lang="en-US" altLang="ko-KR" sz="1300" dirty="0" err="1">
                <a:latin typeface="Arial" panose="020B0604020202020204" pitchFamily="34" charset="0"/>
              </a:rPr>
              <a:t>Primas</a:t>
            </a:r>
            <a:r>
              <a:rPr lang="en-US" altLang="ko-KR" sz="1300" dirty="0">
                <a:latin typeface="Arial" panose="020B0604020202020204" pitchFamily="34" charset="0"/>
              </a:rPr>
              <a:t>, Peter </a:t>
            </a:r>
            <a:r>
              <a:rPr lang="en-US" altLang="ko-KR" sz="1300" dirty="0" err="1">
                <a:latin typeface="Arial" panose="020B0604020202020204" pitchFamily="34" charset="0"/>
              </a:rPr>
              <a:t>Pessl</a:t>
            </a:r>
            <a:r>
              <a:rPr lang="en-US" altLang="ko-KR" sz="1300" dirty="0">
                <a:latin typeface="Arial" panose="020B0604020202020204" pitchFamily="34" charset="0"/>
              </a:rPr>
              <a:t>, and Stefan </a:t>
            </a:r>
            <a:r>
              <a:rPr lang="en-US" altLang="ko-KR" sz="1300" dirty="0" err="1">
                <a:latin typeface="Arial" panose="020B0604020202020204" pitchFamily="34" charset="0"/>
              </a:rPr>
              <a:t>Mangard</a:t>
            </a:r>
            <a:r>
              <a:rPr lang="en-US" altLang="ko-KR" sz="1300" dirty="0">
                <a:latin typeface="Arial" panose="020B0604020202020204" pitchFamily="34" charset="0"/>
              </a:rPr>
              <a:t>. Single-trace side-channel attacks on masked lattice-based encryption. In International Conference </a:t>
            </a:r>
          </a:p>
          <a:p>
            <a:pPr algn="just"/>
            <a:r>
              <a:rPr lang="en-US" altLang="ko-KR" sz="1300" dirty="0">
                <a:latin typeface="Arial" panose="020B0604020202020204" pitchFamily="34" charset="0"/>
              </a:rPr>
              <a:t>                 on Cryptographic Hardware and Embedded Systems, pages 513–533. Springer, 2017.</a:t>
            </a:r>
          </a:p>
          <a:p>
            <a:pPr algn="just"/>
            <a:r>
              <a:rPr lang="en-US" altLang="ko-KR" sz="1300" dirty="0">
                <a:latin typeface="Arial" panose="020B0604020202020204" pitchFamily="34" charset="0"/>
              </a:rPr>
              <a:t>[PRSD17] </a:t>
            </a:r>
            <a:r>
              <a:rPr lang="en-US" altLang="ko-KR" sz="1300" dirty="0" err="1">
                <a:latin typeface="Arial" panose="020B0604020202020204" pitchFamily="34" charset="0"/>
              </a:rPr>
              <a:t>Peikert</a:t>
            </a:r>
            <a:r>
              <a:rPr lang="en-US" altLang="ko-KR" sz="1300" dirty="0">
                <a:latin typeface="Arial" panose="020B0604020202020204" pitchFamily="34" charset="0"/>
              </a:rPr>
              <a:t>, C., Regev, O., Stephens-</a:t>
            </a:r>
            <a:r>
              <a:rPr lang="en-US" altLang="ko-KR" sz="1300" dirty="0" err="1">
                <a:latin typeface="Arial" panose="020B0604020202020204" pitchFamily="34" charset="0"/>
              </a:rPr>
              <a:t>Davidowitz</a:t>
            </a:r>
            <a:r>
              <a:rPr lang="en-US" altLang="ko-KR" sz="1300" dirty="0">
                <a:latin typeface="Arial" panose="020B0604020202020204" pitchFamily="34" charset="0"/>
              </a:rPr>
              <a:t>, N.: </a:t>
            </a:r>
            <a:r>
              <a:rPr lang="en-US" altLang="ko-KR" sz="1300" dirty="0" err="1">
                <a:latin typeface="Arial" panose="020B0604020202020204" pitchFamily="34" charset="0"/>
              </a:rPr>
              <a:t>Pseudorandomness</a:t>
            </a:r>
            <a:r>
              <a:rPr lang="en-US" altLang="ko-KR" sz="1300" dirty="0">
                <a:latin typeface="Arial" panose="020B0604020202020204" pitchFamily="34" charset="0"/>
              </a:rPr>
              <a:t> of ring-</a:t>
            </a:r>
            <a:r>
              <a:rPr lang="en-US" altLang="ko-KR" sz="1300" dirty="0" err="1">
                <a:latin typeface="Arial" panose="020B0604020202020204" pitchFamily="34" charset="0"/>
              </a:rPr>
              <a:t>lwe</a:t>
            </a:r>
            <a:r>
              <a:rPr lang="en-US" altLang="ko-KR" sz="1300" dirty="0">
                <a:latin typeface="Arial" panose="020B0604020202020204" pitchFamily="34" charset="0"/>
              </a:rPr>
              <a:t> for any ring and modulus. In: Proceedings of the 49th Annual ACM</a:t>
            </a:r>
          </a:p>
          <a:p>
            <a:pPr algn="just"/>
            <a:r>
              <a:rPr lang="en-US" altLang="ko-KR" sz="1300" dirty="0">
                <a:latin typeface="Arial" panose="020B0604020202020204" pitchFamily="34" charset="0"/>
              </a:rPr>
              <a:t>                 SIGACT Symposium on Theory of Computing. pp.461–473. ACM (2017)</a:t>
            </a:r>
          </a:p>
          <a:p>
            <a:pPr algn="just"/>
            <a:r>
              <a:rPr lang="en-US" altLang="ko-KR" sz="1300" dirty="0">
                <a:latin typeface="Arial" panose="020B0604020202020204" pitchFamily="34" charset="0"/>
              </a:rPr>
              <a:t>[RRB+19] Prasanna Ravi, </a:t>
            </a:r>
            <a:r>
              <a:rPr lang="en-US" altLang="ko-KR" sz="1300" dirty="0" err="1">
                <a:latin typeface="Arial" panose="020B0604020202020204" pitchFamily="34" charset="0"/>
              </a:rPr>
              <a:t>Debapriya</a:t>
            </a:r>
            <a:r>
              <a:rPr lang="en-US" altLang="ko-KR" sz="1300" dirty="0">
                <a:latin typeface="Arial" panose="020B0604020202020204" pitchFamily="34" charset="0"/>
              </a:rPr>
              <a:t> </a:t>
            </a:r>
            <a:r>
              <a:rPr lang="en-US" altLang="ko-KR" sz="1300" dirty="0" err="1">
                <a:latin typeface="Arial" panose="020B0604020202020204" pitchFamily="34" charset="0"/>
              </a:rPr>
              <a:t>Basu</a:t>
            </a:r>
            <a:r>
              <a:rPr lang="en-US" altLang="ko-KR" sz="1300" dirty="0">
                <a:latin typeface="Arial" panose="020B0604020202020204" pitchFamily="34" charset="0"/>
              </a:rPr>
              <a:t> Roy, </a:t>
            </a:r>
            <a:r>
              <a:rPr lang="en-US" altLang="ko-KR" sz="1300" dirty="0" err="1">
                <a:latin typeface="Arial" panose="020B0604020202020204" pitchFamily="34" charset="0"/>
              </a:rPr>
              <a:t>Shivam</a:t>
            </a:r>
            <a:r>
              <a:rPr lang="en-US" altLang="ko-KR" sz="1300" dirty="0">
                <a:latin typeface="Arial" panose="020B0604020202020204" pitchFamily="34" charset="0"/>
              </a:rPr>
              <a:t> </a:t>
            </a:r>
            <a:r>
              <a:rPr lang="en-US" altLang="ko-KR" sz="1300" dirty="0" err="1">
                <a:latin typeface="Arial" panose="020B0604020202020204" pitchFamily="34" charset="0"/>
              </a:rPr>
              <a:t>Bhasin</a:t>
            </a:r>
            <a:r>
              <a:rPr lang="en-US" altLang="ko-KR" sz="1300" dirty="0">
                <a:latin typeface="Arial" panose="020B0604020202020204" pitchFamily="34" charset="0"/>
              </a:rPr>
              <a:t>, Anupam Chattopadhyay, and </a:t>
            </a:r>
            <a:r>
              <a:rPr lang="en-US" altLang="ko-KR" sz="1300" dirty="0" err="1">
                <a:latin typeface="Arial" panose="020B0604020202020204" pitchFamily="34" charset="0"/>
              </a:rPr>
              <a:t>Debdeep</a:t>
            </a:r>
            <a:r>
              <a:rPr lang="en-US" altLang="ko-KR" sz="1300" dirty="0">
                <a:latin typeface="Arial" panose="020B0604020202020204" pitchFamily="34" charset="0"/>
              </a:rPr>
              <a:t> Mukhopadhyay. Number “not used” once-practical </a:t>
            </a:r>
          </a:p>
          <a:p>
            <a:pPr algn="just"/>
            <a:r>
              <a:rPr lang="en-US" altLang="ko-KR" sz="1300" dirty="0">
                <a:latin typeface="Arial" panose="020B0604020202020204" pitchFamily="34" charset="0"/>
              </a:rPr>
              <a:t>                 fault attack on pqm4 implementations of </a:t>
            </a:r>
            <a:r>
              <a:rPr lang="en-US" altLang="ko-KR" sz="1300" dirty="0" err="1">
                <a:latin typeface="Arial" panose="020B0604020202020204" pitchFamily="34" charset="0"/>
              </a:rPr>
              <a:t>nist</a:t>
            </a:r>
            <a:r>
              <a:rPr lang="en-US" altLang="ko-KR" sz="1300" dirty="0">
                <a:latin typeface="Arial" panose="020B0604020202020204" pitchFamily="34" charset="0"/>
              </a:rPr>
              <a:t> candidates. In International Workshop on Constructive Side-Channel Analysis and Secure Design, </a:t>
            </a:r>
          </a:p>
          <a:p>
            <a:pPr algn="just"/>
            <a:r>
              <a:rPr lang="en-US" altLang="ko-KR" sz="1300" dirty="0">
                <a:latin typeface="Arial" panose="020B0604020202020204" pitchFamily="34" charset="0"/>
              </a:rPr>
              <a:t>                 pages 232–250. Springer, 2019.</a:t>
            </a:r>
          </a:p>
          <a:p>
            <a:pPr algn="just"/>
            <a:r>
              <a:rPr lang="en-US" altLang="ko-KR" sz="1300" dirty="0">
                <a:latin typeface="Arial" panose="020B0604020202020204" pitchFamily="34" charset="0"/>
              </a:rPr>
              <a:t>[Saa17]    Markku-Juhani O. Saarinen. Hila5: On reliability, reconciliation, and error correction for ring-</a:t>
            </a:r>
            <a:r>
              <a:rPr lang="en-US" altLang="ko-KR" sz="1300" dirty="0" err="1">
                <a:latin typeface="Arial" panose="020B0604020202020204" pitchFamily="34" charset="0"/>
              </a:rPr>
              <a:t>lwe</a:t>
            </a:r>
            <a:r>
              <a:rPr lang="en-US" altLang="ko-KR" sz="1300" dirty="0">
                <a:latin typeface="Arial" panose="020B0604020202020204" pitchFamily="34" charset="0"/>
              </a:rPr>
              <a:t> encryption. Cryptology </a:t>
            </a:r>
            <a:r>
              <a:rPr lang="en-US" altLang="ko-KR" sz="1300" dirty="0" err="1">
                <a:latin typeface="Arial" panose="020B0604020202020204" pitchFamily="34" charset="0"/>
              </a:rPr>
              <a:t>ePrint</a:t>
            </a:r>
            <a:r>
              <a:rPr lang="en-US" altLang="ko-KR" sz="1300" dirty="0">
                <a:latin typeface="Arial" panose="020B0604020202020204" pitchFamily="34" charset="0"/>
              </a:rPr>
              <a:t> Archive, Report </a:t>
            </a:r>
          </a:p>
          <a:p>
            <a:pPr algn="just"/>
            <a:r>
              <a:rPr lang="en-US" altLang="ko-KR" sz="1300" dirty="0">
                <a:latin typeface="Arial" panose="020B0604020202020204" pitchFamily="34" charset="0"/>
              </a:rPr>
              <a:t>                 2017/424, 2017. </a:t>
            </a:r>
            <a:r>
              <a:rPr lang="en-US" altLang="ko-KR" sz="1300" dirty="0">
                <a:latin typeface="Arial" panose="020B0604020202020204" pitchFamily="34" charset="0"/>
                <a:hlinkClick r:id="rId2"/>
              </a:rPr>
              <a:t>https://eprint.iacr.org/2017/424</a:t>
            </a:r>
            <a:r>
              <a:rPr lang="en-US" altLang="ko-KR" sz="1300" dirty="0">
                <a:latin typeface="Arial" panose="020B0604020202020204" pitchFamily="34" charset="0"/>
              </a:rPr>
              <a:t>.</a:t>
            </a:r>
          </a:p>
          <a:p>
            <a:pPr algn="just"/>
            <a:r>
              <a:rPr lang="en-US" altLang="ko-KR" sz="1300" dirty="0">
                <a:latin typeface="Arial" panose="020B0604020202020204" pitchFamily="34" charset="0"/>
              </a:rPr>
              <a:t>[HHK17]   Dennis </a:t>
            </a:r>
            <a:r>
              <a:rPr lang="en-US" altLang="ko-KR" sz="1300" dirty="0" err="1">
                <a:latin typeface="Arial" panose="020B0604020202020204" pitchFamily="34" charset="0"/>
              </a:rPr>
              <a:t>Hofheinz</a:t>
            </a:r>
            <a:r>
              <a:rPr lang="en-US" altLang="ko-KR" sz="1300" dirty="0">
                <a:latin typeface="Arial" panose="020B0604020202020204" pitchFamily="34" charset="0"/>
              </a:rPr>
              <a:t>, Kathrin </a:t>
            </a:r>
            <a:r>
              <a:rPr lang="en-US" altLang="ko-KR" sz="1300" dirty="0" err="1">
                <a:latin typeface="Arial" panose="020B0604020202020204" pitchFamily="34" charset="0"/>
              </a:rPr>
              <a:t>Hövelmanns</a:t>
            </a:r>
            <a:r>
              <a:rPr lang="en-US" altLang="ko-KR" sz="1300" dirty="0">
                <a:latin typeface="Arial" panose="020B0604020202020204" pitchFamily="34" charset="0"/>
              </a:rPr>
              <a:t>, and Eike </a:t>
            </a:r>
            <a:r>
              <a:rPr lang="en-US" altLang="ko-KR" sz="1300" dirty="0" err="1">
                <a:latin typeface="Arial" panose="020B0604020202020204" pitchFamily="34" charset="0"/>
              </a:rPr>
              <a:t>Kiltz</a:t>
            </a:r>
            <a:r>
              <a:rPr lang="en-US" altLang="ko-KR" sz="1300" dirty="0">
                <a:latin typeface="Arial" panose="020B0604020202020204" pitchFamily="34" charset="0"/>
              </a:rPr>
              <a:t>. A modular analysis of the </a:t>
            </a:r>
            <a:r>
              <a:rPr lang="en-US" altLang="ko-KR" sz="1300" dirty="0" err="1">
                <a:latin typeface="Arial" panose="020B0604020202020204" pitchFamily="34" charset="0"/>
              </a:rPr>
              <a:t>fujisaki-okamoto</a:t>
            </a:r>
            <a:r>
              <a:rPr lang="en-US" altLang="ko-KR" sz="1300" dirty="0">
                <a:latin typeface="Arial" panose="020B0604020202020204" pitchFamily="34" charset="0"/>
              </a:rPr>
              <a:t> transformation. In Theory of Cryptography </a:t>
            </a:r>
          </a:p>
          <a:p>
            <a:pPr algn="just"/>
            <a:r>
              <a:rPr lang="en-US" altLang="ko-KR" sz="1300" dirty="0">
                <a:latin typeface="Arial" panose="020B0604020202020204" pitchFamily="34" charset="0"/>
              </a:rPr>
              <a:t>                Conference, pages 341–371. Springer, 2017.</a:t>
            </a:r>
          </a:p>
        </p:txBody>
      </p:sp>
    </p:spTree>
    <p:extLst>
      <p:ext uri="{BB962C8B-B14F-4D97-AF65-F5344CB8AC3E}">
        <p14:creationId xmlns:p14="http://schemas.microsoft.com/office/powerpoint/2010/main" val="28834768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en-US" altLang="ko-KR" cap="none" dirty="0"/>
              <a:t>Compress techniques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>
                <a:latin typeface="+mn-ea"/>
              </a:rPr>
              <a:t>3-1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/>
              <p:cNvSpPr txBox="1">
                <a:spLocks/>
              </p:cNvSpPr>
              <p:nvPr/>
            </p:nvSpPr>
            <p:spPr>
              <a:xfrm>
                <a:off x="593042" y="1495292"/>
                <a:ext cx="11119059" cy="6609870"/>
              </a:xfrm>
              <a:prstGeom prst="rect">
                <a:avLst/>
              </a:prstGeom>
            </p:spPr>
            <p:txBody>
              <a:bodyPr vert="horz" lIns="91440" tIns="45720" rIns="91440" bIns="45720" rtlCol="0" anchor="t" anchorCtr="0">
                <a:normAutofit/>
              </a:bodyPr>
              <a:lstStyle>
                <a:lvl1pPr marL="305992" indent="-305992" algn="l" defTabSz="457189" rtl="0" eaLnBrk="1" latinLnBrk="1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100000"/>
                  <a:buFont typeface="Wingdings 2" panose="05020102010507070707" pitchFamily="18" charset="2"/>
                  <a:buChar char=""/>
                  <a:defRPr sz="24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629984" indent="-305992" algn="l" defTabSz="457189" rtl="0" eaLnBrk="1" latinLnBrk="1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100000"/>
                  <a:buFont typeface="Wingdings 2" panose="05020102010507070707" pitchFamily="18" charset="2"/>
                  <a:buChar char=""/>
                  <a:defRPr sz="22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899978" indent="-269993" algn="l" defTabSz="457189" rtl="0" eaLnBrk="1" latinLnBrk="1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100000"/>
                  <a:buFont typeface="Wingdings" panose="05000000000000000000" pitchFamily="2" charset="2"/>
                  <a:buChar char="Ø"/>
                  <a:defRPr sz="20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241969" indent="-233994" algn="l" defTabSz="457189" rtl="0" eaLnBrk="1" latinLnBrk="1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1601960" indent="-233994" algn="l" defTabSz="457189" rtl="0" eaLnBrk="1" latinLnBrk="1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1899953" indent="-228594" algn="l" defTabSz="457189" rtl="0" eaLnBrk="1" latinLnBrk="1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2199945" indent="-228594" algn="l" defTabSz="457189" rtl="0" eaLnBrk="1" latinLnBrk="1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2499938" indent="-228594" algn="l" defTabSz="457189" rtl="0" eaLnBrk="1" latinLnBrk="1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2799930" indent="-228594" algn="l" defTabSz="457189" rtl="0" eaLnBrk="1" latinLnBrk="1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dirty="0"/>
                  <a:t> All NIST candidate algorithms </a:t>
                </a:r>
                <a:r>
                  <a:rPr lang="en-US" altLang="ko-KR" dirty="0">
                    <a:solidFill>
                      <a:srgbClr val="0070C0"/>
                    </a:solidFill>
                  </a:rPr>
                  <a:t>commonly use </a:t>
                </a:r>
                <a:r>
                  <a:rPr lang="en-US" altLang="ko-KR" dirty="0"/>
                  <a:t>compression techniques.</a:t>
                </a:r>
              </a:p>
              <a:p>
                <a:pPr lvl="1"/>
                <a:r>
                  <a:rPr lang="en-US" altLang="ko-KR" dirty="0">
                    <a:solidFill>
                      <a:srgbClr val="3D3D3D"/>
                    </a:solidFill>
                    <a:cs typeface="Gill Sans MT"/>
                  </a:rPr>
                  <a:t>Public-key: </a:t>
                </a:r>
                <a:r>
                  <a:rPr lang="en-US" altLang="ko-KR" dirty="0">
                    <a:solidFill>
                      <a:srgbClr val="0070C0"/>
                    </a:solidFill>
                    <a:cs typeface="Gill Sans MT"/>
                  </a:rPr>
                  <a:t>S</a:t>
                </a:r>
                <a:r>
                  <a:rPr lang="en-US" altLang="ko-KR" dirty="0">
                    <a:solidFill>
                      <a:srgbClr val="0070C0"/>
                    </a:solidFill>
                  </a:rPr>
                  <a:t>ending only the </a:t>
                </a:r>
                <a:r>
                  <a:rPr lang="en-US" altLang="ko-KR" i="1" dirty="0" err="1">
                    <a:solidFill>
                      <a:srgbClr val="0070C0"/>
                    </a:solidFill>
                  </a:rPr>
                  <a:t>gen_a_seed</a:t>
                </a:r>
                <a:r>
                  <a:rPr lang="en-US" altLang="ko-KR" dirty="0">
                    <a:solidFill>
                      <a:srgbClr val="0070C0"/>
                    </a:solidFill>
                  </a:rPr>
                  <a:t> </a:t>
                </a:r>
                <a:r>
                  <a:rPr lang="en-US" altLang="ko-KR" dirty="0"/>
                  <a:t>instead of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, and recovers using a hash.</a:t>
                </a:r>
              </a:p>
              <a:p>
                <a:pPr marL="323992" lvl="1" indent="0">
                  <a:buNone/>
                </a:pPr>
                <a:r>
                  <a:rPr lang="en-US" altLang="ko-KR" dirty="0"/>
                  <a:t>    * pk size: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fun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|"/>
                        <m:endChr m:val="|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𝑔𝑒𝑛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_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_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𝑠𝑒𝑒𝑑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</m:func>
                  </m:oMath>
                </a14:m>
                <a:r>
                  <a:rPr lang="en-US" altLang="ko-KR" dirty="0"/>
                  <a:t>.</a:t>
                </a:r>
              </a:p>
              <a:p>
                <a:pPr lvl="1"/>
                <a:r>
                  <a:rPr lang="en-US" altLang="ko-KR" dirty="0"/>
                  <a:t>Ciphertext: </a:t>
                </a:r>
                <a:r>
                  <a:rPr lang="en-US" altLang="ko-KR" dirty="0">
                    <a:solidFill>
                      <a:srgbClr val="0070C0"/>
                    </a:solidFill>
                  </a:rPr>
                  <a:t>Discarding a few bits of LSB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altLang="ko-KR" dirty="0"/>
                  <a:t>.</a:t>
                </a:r>
              </a:p>
              <a:p>
                <a:pPr marL="629985" lvl="2" indent="0">
                  <a:buNone/>
                </a:pPr>
                <a:r>
                  <a:rPr lang="en-US" altLang="ko-KR" dirty="0"/>
                  <a:t> * </a:t>
                </a:r>
                <a:r>
                  <a:rPr lang="en-US" altLang="ko-KR" dirty="0" err="1"/>
                  <a:t>ctx</a:t>
                </a:r>
                <a:r>
                  <a:rPr lang="en-US" altLang="ko-KR" dirty="0"/>
                  <a:t> size: </a:t>
                </a:r>
                <a14:m>
                  <m:oMath xmlns:m="http://schemas.openxmlformats.org/officeDocument/2006/math">
                    <m:r>
                      <a:rPr lang="en-US" altLang="ko-KR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func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</m:func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</m:func>
                    <m:r>
                      <a:rPr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where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is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compress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modulus</m:t>
                    </m:r>
                  </m:oMath>
                </a14:m>
                <a:endParaRPr lang="en-US" altLang="ko-KR" dirty="0"/>
              </a:p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v"/>
                </a:pPr>
                <a:r>
                  <a:rPr lang="en-US" altLang="ko-KR" dirty="0"/>
                  <a:t> How does compress affect the scheme?</a:t>
                </a:r>
              </a:p>
            </p:txBody>
          </p:sp>
        </mc:Choice>
        <mc:Fallback xmlns="">
          <p:sp>
            <p:nvSpPr>
              <p:cNvPr id="7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042" y="1495292"/>
                <a:ext cx="11119059" cy="6609870"/>
              </a:xfrm>
              <a:prstGeom prst="rect">
                <a:avLst/>
              </a:prstGeom>
              <a:blipFill>
                <a:blip r:embed="rId2"/>
                <a:stretch>
                  <a:fillRect l="-713" t="-73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직사각형 7"/>
          <p:cNvSpPr/>
          <p:nvPr/>
        </p:nvSpPr>
        <p:spPr>
          <a:xfrm>
            <a:off x="1011043" y="4540398"/>
            <a:ext cx="10671241" cy="211080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E3C31F9-2147-47DC-A21C-600E2922BA0F}"/>
              </a:ext>
            </a:extLst>
          </p:cNvPr>
          <p:cNvSpPr txBox="1">
            <a:spLocks/>
          </p:cNvSpPr>
          <p:nvPr/>
        </p:nvSpPr>
        <p:spPr>
          <a:xfrm>
            <a:off x="1011043" y="4562896"/>
            <a:ext cx="11119059" cy="344637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305992" indent="-305992" algn="l" defTabSz="457189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Wingdings 2" panose="05020102010507070707" pitchFamily="18" charset="2"/>
              <a:buChar char=""/>
              <a:defRPr sz="2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29984" indent="-305992" algn="l" defTabSz="457189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Wingdings 2" panose="05020102010507070707" pitchFamily="18" charset="2"/>
              <a:buChar char=""/>
              <a:defRPr sz="22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99978" indent="-269993" algn="l" defTabSz="457189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Wingdings" panose="05000000000000000000" pitchFamily="2" charset="2"/>
              <a:buChar char="Ø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1969" indent="-233994" algn="l" defTabSz="457189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1960" indent="-233994" algn="l" defTabSz="457189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99953" indent="-228594" algn="l" defTabSz="457189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99945" indent="-228594" algn="l" defTabSz="457189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99938" indent="-228594" algn="l" defTabSz="457189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99930" indent="-228594" algn="l" defTabSz="457189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rgbClr val="3D3D3D"/>
                </a:solidFill>
              </a:rPr>
              <a:t> How is the size of </a:t>
            </a:r>
            <a:r>
              <a:rPr lang="en-US" altLang="ko-KR" i="1" dirty="0" err="1">
                <a:solidFill>
                  <a:srgbClr val="3D3D3D"/>
                </a:solidFill>
              </a:rPr>
              <a:t>gen_a_seed</a:t>
            </a:r>
            <a:r>
              <a:rPr lang="en-US" altLang="ko-KR" dirty="0">
                <a:solidFill>
                  <a:srgbClr val="3D3D3D"/>
                </a:solidFill>
              </a:rPr>
              <a:t>?</a:t>
            </a:r>
          </a:p>
          <a:p>
            <a:pPr lvl="1"/>
            <a:r>
              <a:rPr lang="en-US" altLang="ko-KR" dirty="0">
                <a:solidFill>
                  <a:srgbClr val="3D3D3D"/>
                </a:solidFill>
              </a:rPr>
              <a:t>NIST candidate algorithms use 128 or 256bit. </a:t>
            </a:r>
            <a:r>
              <a:rPr lang="en-US" altLang="ko-KR" dirty="0">
                <a:solidFill>
                  <a:srgbClr val="0070C0"/>
                </a:solidFill>
              </a:rPr>
              <a:t>we choose 256bit </a:t>
            </a:r>
            <a:r>
              <a:rPr lang="en-US" altLang="ko-KR" dirty="0">
                <a:solidFill>
                  <a:srgbClr val="3D3D3D"/>
                </a:solidFill>
              </a:rPr>
              <a:t>from a conservative.</a:t>
            </a:r>
          </a:p>
          <a:p>
            <a:r>
              <a:rPr lang="en-US" altLang="ko-KR" dirty="0">
                <a:solidFill>
                  <a:srgbClr val="3D3D3D"/>
                </a:solidFill>
              </a:rPr>
              <a:t> Ciphertext compress reduce the correctness?</a:t>
            </a:r>
          </a:p>
          <a:p>
            <a:pPr lvl="1"/>
            <a:r>
              <a:rPr lang="en-US" altLang="ko-KR" dirty="0">
                <a:solidFill>
                  <a:srgbClr val="0070C0"/>
                </a:solidFill>
              </a:rPr>
              <a:t>Yes! </a:t>
            </a:r>
            <a:r>
              <a:rPr lang="en-US" altLang="ko-KR" dirty="0">
                <a:solidFill>
                  <a:srgbClr val="3D3D3D"/>
                </a:solidFill>
              </a:rPr>
              <a:t>However, we already </a:t>
            </a:r>
            <a:r>
              <a:rPr lang="en-US" altLang="ko-KR" dirty="0">
                <a:solidFill>
                  <a:srgbClr val="0070C0"/>
                </a:solidFill>
              </a:rPr>
              <a:t>include it in calculation of the failure rate</a:t>
            </a:r>
            <a:r>
              <a:rPr lang="en-US" altLang="ko-KR" dirty="0">
                <a:solidFill>
                  <a:srgbClr val="3D3D3D"/>
                </a:solidFill>
              </a:rPr>
              <a:t>.</a:t>
            </a:r>
          </a:p>
        </p:txBody>
      </p:sp>
      <p:pic>
        <p:nvPicPr>
          <p:cNvPr id="6" name="그래픽 5" descr="가로 방향 U자형 화살표">
            <a:hlinkClick r:id="rId3" action="ppaction://hlinksldjump"/>
            <a:extLst>
              <a:ext uri="{FF2B5EF4-FFF2-40B4-BE49-F238E27FC236}">
                <a16:creationId xmlns:a16="http://schemas.microsoft.com/office/drawing/2014/main" id="{184A5DCA-DD47-4E1E-9A50-B4175D2708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1683062" y="-11647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487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cap="none" dirty="0"/>
              <a:t>Small modulus fixed at 2</a:t>
            </a:r>
            <a:r>
              <a:rPr lang="en-US" altLang="ko-KR" cap="none" baseline="30000" dirty="0"/>
              <a:t>8</a:t>
            </a:r>
            <a:endParaRPr lang="en-US" altLang="ko-KR" cap="non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자유형: 도형 7"/>
              <p:cNvSpPr>
                <a:spLocks noResize="1" noChangeShapeType="1" noTextEdit="1"/>
              </p:cNvSpPr>
              <p:nvPr/>
            </p:nvSpPr>
            <p:spPr>
              <a:xfrm>
                <a:off x="2895990" y="2085294"/>
                <a:ext cx="1323975" cy="43815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sz="1800" i="1">
                              <a:latin typeface="Cambria Math" panose="02040503050406030204" pitchFamily="18" charset="0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800">
                              <a:latin typeface="Cambria Math"/>
                              <a:sym typeface="Cambria Math"/>
                            </a:rPr>
                            <m:t>ℤ</m:t>
                          </m:r>
                        </m:e>
                        <m:sub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𝑞</m:t>
                          </m:r>
                        </m:sub>
                      </m:sSub>
                      <m:r>
                        <a:rPr sz="1800" i="1">
                          <a:latin typeface="Cambria Math"/>
                          <a:sym typeface="Cambria Math"/>
                        </a:rPr>
                        <m:t>/</m:t>
                      </m:r>
                      <m:sSup>
                        <m:sSupPr>
                          <m:ctrlPr>
                            <a:rPr sz="1800" i="1">
                              <a:latin typeface="Cambria Math" panose="02040503050406030204" pitchFamily="18" charset="0"/>
                              <a:sym typeface="Cambria Math"/>
                            </a:rPr>
                          </m:ctrlPr>
                        </m:sSupPr>
                        <m:e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𝑋</m:t>
                          </m:r>
                        </m:e>
                        <m:sup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𝑛</m:t>
                          </m:r>
                        </m:sup>
                      </m:sSup>
                      <m:r>
                        <a:rPr sz="1800" i="1">
                          <a:latin typeface="Cambria Math"/>
                          <a:sym typeface="Cambria Math"/>
                        </a:rPr>
                        <m:t>+1</m:t>
                      </m:r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8" name="자유형: 도형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990" y="2085294"/>
                <a:ext cx="1323975" cy="43815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/>
              <p:cNvSpPr txBox="1">
                <a:spLocks/>
              </p:cNvSpPr>
              <p:nvPr/>
            </p:nvSpPr>
            <p:spPr>
              <a:xfrm>
                <a:off x="593042" y="1495292"/>
                <a:ext cx="11119059" cy="6609870"/>
              </a:xfrm>
              <a:prstGeom prst="rect">
                <a:avLst/>
              </a:prstGeom>
            </p:spPr>
            <p:txBody>
              <a:bodyPr vert="horz" lIns="91440" tIns="45720" rIns="91440" bIns="45720" rtlCol="0" anchor="t" anchorCtr="0">
                <a:normAutofit/>
              </a:bodyPr>
              <a:lstStyle>
                <a:lvl1pPr marL="305992" indent="-305992" algn="l" defTabSz="457189" rtl="0" eaLnBrk="1" latinLnBrk="1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100000"/>
                  <a:buFont typeface="Wingdings 2" panose="05020102010507070707" pitchFamily="18" charset="2"/>
                  <a:buChar char=""/>
                  <a:defRPr sz="24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629984" indent="-305992" algn="l" defTabSz="457189" rtl="0" eaLnBrk="1" latinLnBrk="1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100000"/>
                  <a:buFont typeface="Wingdings 2" panose="05020102010507070707" pitchFamily="18" charset="2"/>
                  <a:buChar char=""/>
                  <a:defRPr sz="22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899978" indent="-269993" algn="l" defTabSz="457189" rtl="0" eaLnBrk="1" latinLnBrk="1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100000"/>
                  <a:buFont typeface="Wingdings" panose="05000000000000000000" pitchFamily="2" charset="2"/>
                  <a:buChar char="Ø"/>
                  <a:defRPr sz="20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241969" indent="-233994" algn="l" defTabSz="457189" rtl="0" eaLnBrk="1" latinLnBrk="1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1601960" indent="-233994" algn="l" defTabSz="457189" rtl="0" eaLnBrk="1" latinLnBrk="1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1899953" indent="-228594" algn="l" defTabSz="457189" rtl="0" eaLnBrk="1" latinLnBrk="1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2199945" indent="-228594" algn="l" defTabSz="457189" rtl="0" eaLnBrk="1" latinLnBrk="1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2499938" indent="-228594" algn="l" defTabSz="457189" rtl="0" eaLnBrk="1" latinLnBrk="1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2799930" indent="-228594" algn="l" defTabSz="457189" rtl="0" eaLnBrk="1" latinLnBrk="1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dirty="0"/>
                  <a:t> </a:t>
                </a:r>
                <a:r>
                  <a:rPr lang="en-US" altLang="ko-KR" sz="2800" dirty="0">
                    <a:solidFill>
                      <a:srgbClr val="3D3D3D"/>
                    </a:solidFill>
                    <a:cs typeface="Gill Sans MT"/>
                  </a:rPr>
                  <a:t>R</a:t>
                </a:r>
                <a:r>
                  <a:rPr lang="en-US" altLang="ko-KR" dirty="0">
                    <a:solidFill>
                      <a:srgbClr val="3D3D3D"/>
                    </a:solidFill>
                    <a:cs typeface="Gill Sans MT"/>
                  </a:rPr>
                  <a:t>educe bandwidth: to make lattice dimension </a:t>
                </a: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rgbClr val="3D3D3D"/>
                        </a:solidFill>
                        <a:latin typeface="Cambria Math" panose="02040503050406030204" pitchFamily="18" charset="0"/>
                        <a:cs typeface="Gill Sans MT"/>
                      </a:rPr>
                      <m:t>𝑛</m:t>
                    </m:r>
                    <m:r>
                      <a:rPr lang="en-US" altLang="ko-KR">
                        <a:solidFill>
                          <a:srgbClr val="3D3D3D"/>
                        </a:solidFill>
                        <a:latin typeface="Cambria Math" panose="02040503050406030204" pitchFamily="18" charset="0"/>
                        <a:cs typeface="Gill Sans MT"/>
                      </a:rPr>
                      <m:t> </m:t>
                    </m:r>
                  </m:oMath>
                </a14:m>
                <a:r>
                  <a:rPr lang="en-US" altLang="ko-KR" dirty="0">
                    <a:solidFill>
                      <a:srgbClr val="3D3D3D"/>
                    </a:solidFill>
                    <a:cs typeface="Gill Sans MT"/>
                  </a:rPr>
                  <a:t>and RLWE modulus </a:t>
                </a: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rgbClr val="3D3D3D"/>
                        </a:solidFill>
                        <a:latin typeface="Cambria Math" panose="02040503050406030204" pitchFamily="18" charset="0"/>
                        <a:cs typeface="Gill Sans MT"/>
                      </a:rPr>
                      <m:t>𝑞</m:t>
                    </m:r>
                  </m:oMath>
                </a14:m>
                <a:r>
                  <a:rPr lang="en-US" altLang="ko-KR" dirty="0">
                    <a:solidFill>
                      <a:srgbClr val="3D3D3D"/>
                    </a:solidFill>
                    <a:cs typeface="Gill Sans MT"/>
                  </a:rPr>
                  <a:t> small.</a:t>
                </a:r>
              </a:p>
              <a:p>
                <a:pPr lvl="1">
                  <a:defRPr/>
                </a:pPr>
                <a:r>
                  <a:rPr lang="en-US" altLang="ko-KR" dirty="0">
                    <a:solidFill>
                      <a:srgbClr val="3D3D3D"/>
                    </a:solidFill>
                    <a:cs typeface="Gill Sans MT"/>
                  </a:rPr>
                  <a:t>Since the ring                , the smaller </a:t>
                </a: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rgbClr val="3D3D3D"/>
                        </a:solidFill>
                        <a:latin typeface="Cambria Math" panose="02040503050406030204" pitchFamily="18" charset="0"/>
                        <a:cs typeface="Gill Sans MT"/>
                      </a:rPr>
                      <m:t>𝑛</m:t>
                    </m:r>
                  </m:oMath>
                </a14:m>
                <a:r>
                  <a:rPr lang="en-US" altLang="ko-KR" dirty="0">
                    <a:solidFill>
                      <a:srgbClr val="3D3D3D"/>
                    </a:solidFill>
                    <a:cs typeface="Gill Sans MT"/>
                  </a:rPr>
                  <a:t> is 256; however, difficult to satisfy security.</a:t>
                </a:r>
                <a:r>
                  <a:rPr lang="en-US" altLang="ko-KR" dirty="0"/>
                  <a:t> </a:t>
                </a:r>
              </a:p>
              <a:p>
                <a:pPr>
                  <a:defRPr/>
                </a:pPr>
                <a:r>
                  <a:rPr lang="en-US" altLang="ko-KR" dirty="0"/>
                  <a:t> </a:t>
                </a:r>
                <a:r>
                  <a:rPr lang="en-US" altLang="ko-KR" dirty="0">
                    <a:solidFill>
                      <a:srgbClr val="3D3D3D"/>
                    </a:solidFill>
                    <a:cs typeface="Gill Sans MT"/>
                  </a:rPr>
                  <a:t>Therefore our choice is only to make </a:t>
                </a: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rgbClr val="3D3D3D"/>
                        </a:solidFill>
                        <a:latin typeface="Cambria Math" panose="02040503050406030204" pitchFamily="18" charset="0"/>
                        <a:cs typeface="Gill Sans MT"/>
                      </a:rPr>
                      <m:t>𝑞</m:t>
                    </m:r>
                  </m:oMath>
                </a14:m>
                <a:r>
                  <a:rPr lang="en-US" altLang="ko-KR" dirty="0">
                    <a:solidFill>
                      <a:srgbClr val="3D3D3D"/>
                    </a:solidFill>
                    <a:cs typeface="Gill Sans MT"/>
                  </a:rPr>
                  <a:t> smaller. </a:t>
                </a:r>
              </a:p>
              <a:p>
                <a:pPr>
                  <a:lnSpc>
                    <a:spcPct val="200000"/>
                  </a:lnSpc>
                  <a:buFont typeface="Wingdings" panose="05000000000000000000" pitchFamily="2" charset="2"/>
                  <a:buChar char="v"/>
                  <a:defRPr/>
                </a:pPr>
                <a:r>
                  <a:rPr lang="en-US" altLang="ko-KR" dirty="0"/>
                  <a:t> How does small </a:t>
                </a: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rgbClr val="3D3D3D"/>
                        </a:solidFill>
                        <a:latin typeface="Cambria Math" panose="02040503050406030204" pitchFamily="18" charset="0"/>
                        <a:cs typeface="Gill Sans MT"/>
                      </a:rPr>
                      <m:t>𝑞</m:t>
                    </m:r>
                  </m:oMath>
                </a14:m>
                <a:r>
                  <a:rPr lang="en-US" altLang="ko-KR" dirty="0"/>
                  <a:t> affect the scheme?</a:t>
                </a:r>
              </a:p>
            </p:txBody>
          </p:sp>
        </mc:Choice>
        <mc:Fallback xmlns="">
          <p:sp>
            <p:nvSpPr>
              <p:cNvPr id="9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042" y="1495292"/>
                <a:ext cx="11119059" cy="6609870"/>
              </a:xfrm>
              <a:prstGeom prst="rect">
                <a:avLst/>
              </a:prstGeom>
              <a:blipFill>
                <a:blip r:embed="rId3"/>
                <a:stretch>
                  <a:fillRect l="-713" t="-9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직사각형 11"/>
          <p:cNvSpPr/>
          <p:nvPr/>
        </p:nvSpPr>
        <p:spPr>
          <a:xfrm>
            <a:off x="1040860" y="3803514"/>
            <a:ext cx="10671241" cy="305448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2"/>
              <p:cNvSpPr txBox="1">
                <a:spLocks/>
              </p:cNvSpPr>
              <p:nvPr/>
            </p:nvSpPr>
            <p:spPr>
              <a:xfrm>
                <a:off x="1072941" y="3866666"/>
                <a:ext cx="11119059" cy="3446371"/>
              </a:xfrm>
              <a:prstGeom prst="rect">
                <a:avLst/>
              </a:prstGeom>
            </p:spPr>
            <p:txBody>
              <a:bodyPr vert="horz" lIns="91440" tIns="45720" rIns="91440" bIns="45720" rtlCol="0" anchor="t" anchorCtr="0">
                <a:normAutofit/>
              </a:bodyPr>
              <a:lstStyle>
                <a:lvl1pPr marL="305992" indent="-305992" algn="l" defTabSz="457189" rtl="0" eaLnBrk="1" latinLnBrk="1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100000"/>
                  <a:buFont typeface="Wingdings 2" panose="05020102010507070707" pitchFamily="18" charset="2"/>
                  <a:buChar char=""/>
                  <a:defRPr sz="24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629984" indent="-305992" algn="l" defTabSz="457189" rtl="0" eaLnBrk="1" latinLnBrk="1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100000"/>
                  <a:buFont typeface="Wingdings 2" panose="05020102010507070707" pitchFamily="18" charset="2"/>
                  <a:buChar char=""/>
                  <a:defRPr sz="22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899978" indent="-269993" algn="l" defTabSz="457189" rtl="0" eaLnBrk="1" latinLnBrk="1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100000"/>
                  <a:buFont typeface="Wingdings" panose="05000000000000000000" pitchFamily="2" charset="2"/>
                  <a:buChar char="Ø"/>
                  <a:defRPr sz="20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241969" indent="-233994" algn="l" defTabSz="457189" rtl="0" eaLnBrk="1" latinLnBrk="1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1601960" indent="-233994" algn="l" defTabSz="457189" rtl="0" eaLnBrk="1" latinLnBrk="1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1899953" indent="-228594" algn="l" defTabSz="457189" rtl="0" eaLnBrk="1" latinLnBrk="1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2199945" indent="-228594" algn="l" defTabSz="457189" rtl="0" eaLnBrk="1" latinLnBrk="1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2499938" indent="-228594" algn="l" defTabSz="457189" rtl="0" eaLnBrk="1" latinLnBrk="1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2799930" indent="-228594" algn="l" defTabSz="457189" rtl="0" eaLnBrk="1" latinLnBrk="1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dirty="0"/>
                  <a:t> Harmful to RLWE hardness?</a:t>
                </a:r>
              </a:p>
              <a:p>
                <a:pPr lvl="1"/>
                <a:r>
                  <a:rPr lang="en-US" altLang="ko-KR" dirty="0">
                    <a:solidFill>
                      <a:srgbClr val="0070C0"/>
                    </a:solidFill>
                  </a:rPr>
                  <a:t>No! </a:t>
                </a:r>
                <a:r>
                  <a:rPr lang="en-US" altLang="ko-KR" dirty="0"/>
                  <a:t>[PRSD17] showed that RLWE is hardness on </a:t>
                </a:r>
                <a:r>
                  <a:rPr lang="en-US" altLang="ko-KR" dirty="0">
                    <a:solidFill>
                      <a:srgbClr val="0070C0"/>
                    </a:solidFill>
                  </a:rPr>
                  <a:t>any integer</a:t>
                </a:r>
                <a:r>
                  <a:rPr lang="en-US" altLang="ko-KR" dirty="0"/>
                  <a:t> Ring!</a:t>
                </a:r>
              </a:p>
              <a:p>
                <a:pPr lvl="1"/>
                <a:r>
                  <a:rPr lang="en-US" altLang="ko-KR" dirty="0"/>
                  <a:t>LAC also use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altLang="ko-KR" dirty="0"/>
                  <a:t>=251.</a:t>
                </a:r>
              </a:p>
              <a:p>
                <a:pPr>
                  <a:defRPr/>
                </a:pPr>
                <a:r>
                  <a:rPr lang="en-US" altLang="ko-KR" dirty="0"/>
                  <a:t> Reduce the Correctness?</a:t>
                </a:r>
              </a:p>
              <a:p>
                <a:pPr lvl="1">
                  <a:defRPr/>
                </a:pPr>
                <a:r>
                  <a:rPr lang="en-US" altLang="ko-KR" dirty="0">
                    <a:solidFill>
                      <a:srgbClr val="0070C0"/>
                    </a:solidFill>
                  </a:rPr>
                  <a:t>Yes!</a:t>
                </a:r>
                <a:r>
                  <a:rPr lang="en-US" altLang="ko-KR" dirty="0"/>
                  <a:t> Because decryption fails when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𝑒𝑟𝑟𝑜𝑟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f>
                          <m:fPr>
                            <m:type m:val="lin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num>
                          <m:den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type m:val="lin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num>
                          <m:den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ko-KR" dirty="0"/>
                  <a:t>.</a:t>
                </a:r>
              </a:p>
              <a:p>
                <a:pPr lvl="1">
                  <a:defRPr/>
                </a:pPr>
                <a:r>
                  <a:rPr lang="en-US" altLang="ko-KR" dirty="0" err="1"/>
                  <a:t>LizarMong</a:t>
                </a:r>
                <a:r>
                  <a:rPr lang="en-US" altLang="ko-KR" dirty="0"/>
                  <a:t> </a:t>
                </a:r>
                <a:r>
                  <a:rPr lang="en-US" altLang="ko-KR" dirty="0">
                    <a:solidFill>
                      <a:srgbClr val="0070C0"/>
                    </a:solidFill>
                  </a:rPr>
                  <a:t>adopts error-correcting code </a:t>
                </a:r>
                <a:r>
                  <a:rPr lang="en-US" altLang="ko-KR" dirty="0"/>
                  <a:t>(ECC) to solve this problem.</a:t>
                </a:r>
              </a:p>
            </p:txBody>
          </p:sp>
        </mc:Choice>
        <mc:Fallback xmlns="">
          <p:sp>
            <p:nvSpPr>
              <p:cNvPr id="13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941" y="3866666"/>
                <a:ext cx="11119059" cy="3446371"/>
              </a:xfrm>
              <a:prstGeom prst="rect">
                <a:avLst/>
              </a:prstGeom>
              <a:blipFill>
                <a:blip r:embed="rId4"/>
                <a:stretch>
                  <a:fillRect l="-658" t="-14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그래픽 10" descr="가로 방향 U자형 화살표">
            <a:hlinkClick r:id="rId5" action="ppaction://hlinksldjump"/>
            <a:extLst>
              <a:ext uri="{FF2B5EF4-FFF2-40B4-BE49-F238E27FC236}">
                <a16:creationId xmlns:a16="http://schemas.microsoft.com/office/drawing/2014/main" id="{74CC66EA-6C20-4739-9417-F8749EE3A6A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11683062" y="-11647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933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93043" y="1379545"/>
            <a:ext cx="5917092" cy="6609870"/>
          </a:xfrm>
        </p:spPr>
        <p:txBody>
          <a:bodyPr>
            <a:norm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ko-KR" dirty="0"/>
              <a:t> Motivation</a:t>
            </a:r>
          </a:p>
          <a:p>
            <a:pPr lvl="0">
              <a:lnSpc>
                <a:spcPct val="150000"/>
              </a:lnSpc>
              <a:defRPr/>
            </a:pPr>
            <a:r>
              <a:rPr lang="en-US" altLang="ko-KR" dirty="0"/>
              <a:t> Detail to </a:t>
            </a:r>
            <a:r>
              <a:rPr lang="en-US" altLang="ko-KR" dirty="0" err="1"/>
              <a:t>LizarMong</a:t>
            </a:r>
            <a:endParaRPr lang="en-US" altLang="ko-KR" dirty="0"/>
          </a:p>
          <a:p>
            <a:pPr lvl="1">
              <a:defRPr/>
            </a:pPr>
            <a:r>
              <a:rPr lang="en-US" altLang="ko-KR" dirty="0"/>
              <a:t>Specifications</a:t>
            </a:r>
          </a:p>
          <a:p>
            <a:pPr lvl="1">
              <a:defRPr/>
            </a:pPr>
            <a:r>
              <a:rPr lang="en-US" altLang="ko-KR" dirty="0"/>
              <a:t>Security Analysis</a:t>
            </a:r>
          </a:p>
          <a:p>
            <a:pPr lvl="1">
              <a:defRPr/>
            </a:pPr>
            <a:r>
              <a:rPr lang="en-US" altLang="ko-KR" dirty="0"/>
              <a:t>Correctness Analysis</a:t>
            </a:r>
          </a:p>
          <a:p>
            <a:pPr lvl="1">
              <a:defRPr/>
            </a:pPr>
            <a:r>
              <a:rPr lang="en-US" altLang="ko-KR" dirty="0"/>
              <a:t>Resistance to known side-channel attacks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ko-KR" dirty="0"/>
              <a:t>Evaluation</a:t>
            </a:r>
          </a:p>
          <a:p>
            <a:pPr lvl="0">
              <a:lnSpc>
                <a:spcPct val="150000"/>
              </a:lnSpc>
              <a:defRPr/>
            </a:pPr>
            <a:r>
              <a:rPr lang="en-US" altLang="ko-KR" dirty="0"/>
              <a:t> Conclusion</a:t>
            </a:r>
          </a:p>
          <a:p>
            <a:pPr lvl="0">
              <a:lnSpc>
                <a:spcPct val="150000"/>
              </a:lnSpc>
              <a:defRPr/>
            </a:pPr>
            <a:r>
              <a:rPr lang="en-US" altLang="ko-KR" dirty="0"/>
              <a:t> Q&amp;A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cap="none" dirty="0"/>
              <a:t>Error-correcting code, XE5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/>
              <p:cNvSpPr txBox="1">
                <a:spLocks/>
              </p:cNvSpPr>
              <p:nvPr/>
            </p:nvSpPr>
            <p:spPr>
              <a:xfrm>
                <a:off x="593042" y="1495292"/>
                <a:ext cx="11119059" cy="2771908"/>
              </a:xfrm>
              <a:prstGeom prst="rect">
                <a:avLst/>
              </a:prstGeom>
            </p:spPr>
            <p:txBody>
              <a:bodyPr vert="horz" lIns="91440" tIns="45720" rIns="91440" bIns="45720" rtlCol="0" anchor="t" anchorCtr="0">
                <a:normAutofit/>
              </a:bodyPr>
              <a:lstStyle>
                <a:lvl1pPr marL="305992" indent="-305992" algn="l" defTabSz="457189" rtl="0" eaLnBrk="1" latinLnBrk="1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100000"/>
                  <a:buFont typeface="Wingdings 2" panose="05020102010507070707" pitchFamily="18" charset="2"/>
                  <a:buChar char=""/>
                  <a:defRPr sz="24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629984" indent="-305992" algn="l" defTabSz="457189" rtl="0" eaLnBrk="1" latinLnBrk="1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100000"/>
                  <a:buFont typeface="Wingdings 2" panose="05020102010507070707" pitchFamily="18" charset="2"/>
                  <a:buChar char=""/>
                  <a:defRPr sz="22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899978" indent="-269993" algn="l" defTabSz="457189" rtl="0" eaLnBrk="1" latinLnBrk="1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100000"/>
                  <a:buFont typeface="Wingdings" panose="05000000000000000000" pitchFamily="2" charset="2"/>
                  <a:buChar char="Ø"/>
                  <a:defRPr sz="20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241969" indent="-233994" algn="l" defTabSz="457189" rtl="0" eaLnBrk="1" latinLnBrk="1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1601960" indent="-233994" algn="l" defTabSz="457189" rtl="0" eaLnBrk="1" latinLnBrk="1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1899953" indent="-228594" algn="l" defTabSz="457189" rtl="0" eaLnBrk="1" latinLnBrk="1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2199945" indent="-228594" algn="l" defTabSz="457189" rtl="0" eaLnBrk="1" latinLnBrk="1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2499938" indent="-228594" algn="l" defTabSz="457189" rtl="0" eaLnBrk="1" latinLnBrk="1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2799930" indent="-228594" algn="l" defTabSz="457189" rtl="0" eaLnBrk="1" latinLnBrk="1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dirty="0">
                    <a:solidFill>
                      <a:srgbClr val="3D3D3D"/>
                    </a:solidFill>
                    <a:cs typeface="Gill Sans MT"/>
                  </a:rPr>
                  <a:t> According to our analysis, 4-5 bit error correction capability is required.</a:t>
                </a:r>
              </a:p>
              <a:p>
                <a:r>
                  <a:rPr lang="en-US" altLang="ko-KR" dirty="0">
                    <a:solidFill>
                      <a:srgbClr val="3D3D3D"/>
                    </a:solidFill>
                  </a:rPr>
                  <a:t> </a:t>
                </a:r>
                <a:r>
                  <a:rPr lang="en-US" altLang="ko-KR" dirty="0"/>
                  <a:t>We adopted XE5 [saa17] that is specialized in the RLWE. </a:t>
                </a:r>
              </a:p>
              <a:p>
                <a:pPr lvl="1"/>
                <a:r>
                  <a:rPr lang="en-US" altLang="ko-KR" dirty="0"/>
                  <a:t>256bit message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ko-KR" dirty="0"/>
                  <a:t>, 234bit parity check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ko-KR" dirty="0"/>
                  <a:t>, codeword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||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ko-KR" dirty="0"/>
                  <a:t>, correction capability is 5bit.</a:t>
                </a:r>
              </a:p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v"/>
                </a:pPr>
                <a:r>
                  <a:rPr lang="en-US" altLang="ko-KR" dirty="0"/>
                  <a:t> How does XE5 affect the scheme?</a:t>
                </a:r>
              </a:p>
            </p:txBody>
          </p:sp>
        </mc:Choice>
        <mc:Fallback xmlns="">
          <p:sp>
            <p:nvSpPr>
              <p:cNvPr id="9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042" y="1495292"/>
                <a:ext cx="11119059" cy="2771908"/>
              </a:xfrm>
              <a:prstGeom prst="rect">
                <a:avLst/>
              </a:prstGeom>
              <a:blipFill>
                <a:blip r:embed="rId2"/>
                <a:stretch>
                  <a:fillRect l="-713" t="-175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직사각형 11"/>
          <p:cNvSpPr/>
          <p:nvPr/>
        </p:nvSpPr>
        <p:spPr>
          <a:xfrm>
            <a:off x="1040860" y="3592921"/>
            <a:ext cx="10671241" cy="326507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072941" y="3717996"/>
            <a:ext cx="11119059" cy="344637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305992" indent="-305992" algn="l" defTabSz="457189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Wingdings 2" panose="05020102010507070707" pitchFamily="18" charset="2"/>
              <a:buChar char=""/>
              <a:defRPr sz="2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29984" indent="-305992" algn="l" defTabSz="457189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Wingdings 2" panose="05020102010507070707" pitchFamily="18" charset="2"/>
              <a:buChar char=""/>
              <a:defRPr sz="22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99978" indent="-269993" algn="l" defTabSz="457189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Wingdings" panose="05000000000000000000" pitchFamily="2" charset="2"/>
              <a:buChar char="Ø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1969" indent="-233994" algn="l" defTabSz="457189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1960" indent="-233994" algn="l" defTabSz="457189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99953" indent="-228594" algn="l" defTabSz="457189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99945" indent="-228594" algn="l" defTabSz="457189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99938" indent="-228594" algn="l" defTabSz="457189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99930" indent="-228594" algn="l" defTabSz="457189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 Performance overhead?  </a:t>
            </a:r>
            <a:r>
              <a:rPr lang="en-US" altLang="ko-KR" sz="2200" dirty="0">
                <a:solidFill>
                  <a:srgbClr val="0070C0"/>
                </a:solidFill>
              </a:rPr>
              <a:t>Yes!</a:t>
            </a:r>
            <a:r>
              <a:rPr lang="en-US" altLang="ko-KR" sz="2200" dirty="0"/>
              <a:t> But, </a:t>
            </a:r>
            <a:r>
              <a:rPr lang="en-US" altLang="ko-KR" sz="2200" dirty="0">
                <a:solidFill>
                  <a:srgbClr val="0070C0"/>
                </a:solidFill>
              </a:rPr>
              <a:t>it is very small (only 600 cycles).</a:t>
            </a:r>
          </a:p>
          <a:p>
            <a:r>
              <a:rPr lang="en-US" altLang="ko-KR" dirty="0"/>
              <a:t> Side-channel attacks?</a:t>
            </a:r>
          </a:p>
          <a:p>
            <a:pPr lvl="1"/>
            <a:r>
              <a:rPr lang="en-US" altLang="ko-KR" dirty="0">
                <a:solidFill>
                  <a:srgbClr val="0070C0"/>
                </a:solidFill>
              </a:rPr>
              <a:t>No! </a:t>
            </a:r>
            <a:r>
              <a:rPr lang="en-US" altLang="ko-KR" dirty="0"/>
              <a:t>[saa17]</a:t>
            </a:r>
            <a:r>
              <a:rPr lang="en-US" altLang="ko-KR" dirty="0">
                <a:solidFill>
                  <a:srgbClr val="3D3D3D"/>
                </a:solidFill>
              </a:rPr>
              <a:t> argues </a:t>
            </a:r>
            <a:r>
              <a:rPr lang="en-US" altLang="ko-KR" dirty="0">
                <a:solidFill>
                  <a:srgbClr val="0070C0"/>
                </a:solidFill>
              </a:rPr>
              <a:t>XE5 resist timing attack </a:t>
            </a:r>
            <a:r>
              <a:rPr lang="en-US" altLang="ko-KR" dirty="0">
                <a:solidFill>
                  <a:srgbClr val="3D3D3D"/>
                </a:solidFill>
              </a:rPr>
              <a:t>as avoid table look-up and branch; </a:t>
            </a:r>
          </a:p>
          <a:p>
            <a:r>
              <a:rPr lang="en-US" altLang="ko-KR" dirty="0">
                <a:solidFill>
                  <a:srgbClr val="3D3D3D"/>
                </a:solidFill>
              </a:rPr>
              <a:t> </a:t>
            </a:r>
            <a:r>
              <a:rPr lang="en-US" altLang="ko-KR" dirty="0"/>
              <a:t>The impact of error dependencies?</a:t>
            </a:r>
            <a:endParaRPr lang="en-US" altLang="ko-KR" sz="2000" dirty="0"/>
          </a:p>
          <a:p>
            <a:pPr lvl="1"/>
            <a:r>
              <a:rPr lang="en-US" altLang="ko-KR" dirty="0">
                <a:solidFill>
                  <a:srgbClr val="0070C0"/>
                </a:solidFill>
              </a:rPr>
              <a:t>Yes! </a:t>
            </a:r>
            <a:r>
              <a:rPr lang="en-US" altLang="ko-KR" dirty="0"/>
              <a:t>The calculation is </a:t>
            </a:r>
            <a:r>
              <a:rPr lang="en-US" altLang="ko-KR" dirty="0" smtClean="0"/>
              <a:t>improper </a:t>
            </a:r>
            <a:r>
              <a:rPr lang="en-US" altLang="ko-KR" dirty="0"/>
              <a:t>when the error-correcting code is used [DVV19].</a:t>
            </a:r>
          </a:p>
          <a:p>
            <a:pPr lvl="1"/>
            <a:r>
              <a:rPr lang="en-US" altLang="ko-KR" dirty="0">
                <a:solidFill>
                  <a:srgbClr val="0070C0"/>
                </a:solidFill>
              </a:rPr>
              <a:t>To solve, calculate the failure rate </a:t>
            </a:r>
            <a:r>
              <a:rPr lang="en-US" altLang="ko-KR" dirty="0"/>
              <a:t>under the assumption that </a:t>
            </a:r>
            <a:r>
              <a:rPr lang="en-US" altLang="ko-KR" dirty="0">
                <a:solidFill>
                  <a:srgbClr val="0070C0"/>
                </a:solidFill>
              </a:rPr>
              <a:t>error occurs dependently.</a:t>
            </a:r>
          </a:p>
        </p:txBody>
      </p:sp>
      <p:pic>
        <p:nvPicPr>
          <p:cNvPr id="10" name="그래픽 9" descr="가로 방향 U자형 화살표">
            <a:hlinkClick r:id="rId3" action="ppaction://hlinksldjump"/>
            <a:extLst>
              <a:ext uri="{FF2B5EF4-FFF2-40B4-BE49-F238E27FC236}">
                <a16:creationId xmlns:a16="http://schemas.microsoft.com/office/drawing/2014/main" id="{9A9342D8-BF6B-45DA-AAC4-CB5EC340D8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1683062" y="-11647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615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en-US" altLang="ko-KR" cap="none" dirty="0"/>
              <a:t>Resistance known side-channel attacks </a:t>
            </a:r>
            <a:r>
              <a:rPr lang="en-US" altLang="ko-KR" sz="2400" cap="none" dirty="0"/>
              <a:t>(1/2)</a:t>
            </a:r>
            <a:endParaRPr lang="en-US" altLang="ko-KR" cap="none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>
                <a:latin typeface="+mn-ea"/>
              </a:rPr>
              <a:t>3-1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93041" y="1495292"/>
            <a:ext cx="11319425" cy="660987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305992" indent="-305992" algn="l" defTabSz="457189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Wingdings 2" panose="05020102010507070707" pitchFamily="18" charset="2"/>
              <a:buChar char=""/>
              <a:defRPr sz="2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29984" indent="-305992" algn="l" defTabSz="457189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Wingdings 2" panose="05020102010507070707" pitchFamily="18" charset="2"/>
              <a:buChar char=""/>
              <a:defRPr sz="22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99978" indent="-269993" algn="l" defTabSz="457189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Wingdings" panose="05000000000000000000" pitchFamily="2" charset="2"/>
              <a:buChar char="Ø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1969" indent="-233994" algn="l" defTabSz="457189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1960" indent="-233994" algn="l" defTabSz="457189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99953" indent="-228594" algn="l" defTabSz="457189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99945" indent="-228594" algn="l" defTabSz="457189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99938" indent="-228594" algn="l" defTabSz="457189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99930" indent="-228594" algn="l" defTabSz="457189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rgbClr val="0070C0"/>
                </a:solidFill>
              </a:rPr>
              <a:t> </a:t>
            </a:r>
            <a:r>
              <a:rPr lang="en-US" altLang="ko-KR" dirty="0"/>
              <a:t>According to the </a:t>
            </a:r>
            <a:r>
              <a:rPr lang="en-US" altLang="ko-KR" dirty="0" smtClean="0"/>
              <a:t>1</a:t>
            </a:r>
            <a:r>
              <a:rPr lang="en-US" altLang="ko-KR" baseline="30000" dirty="0" smtClean="0"/>
              <a:t>st</a:t>
            </a:r>
            <a:r>
              <a:rPr lang="en-US" altLang="ko-KR" dirty="0" smtClean="0"/>
              <a:t> </a:t>
            </a:r>
            <a:r>
              <a:rPr lang="en-US" altLang="ko-KR" dirty="0"/>
              <a:t>strategy, against known cache and timing attacks, </a:t>
            </a:r>
            <a:r>
              <a:rPr lang="en-US" altLang="ko-KR" dirty="0" smtClean="0"/>
              <a:t>also some </a:t>
            </a:r>
            <a:r>
              <a:rPr lang="en-US" altLang="ko-KR" dirty="0"/>
              <a:t>differential and fault attacks. </a:t>
            </a:r>
          </a:p>
          <a:p>
            <a:pPr lvl="1"/>
            <a:r>
              <a:rPr lang="en-US" altLang="ko-KR" dirty="0">
                <a:solidFill>
                  <a:srgbClr val="3D3D3D"/>
                </a:solidFill>
              </a:rPr>
              <a:t>Modulus </a:t>
            </a:r>
            <a:r>
              <a:rPr lang="en-US" altLang="ko-KR" dirty="0" smtClean="0">
                <a:solidFill>
                  <a:srgbClr val="3D3D3D"/>
                </a:solidFill>
              </a:rPr>
              <a:t>operation </a:t>
            </a:r>
            <a:r>
              <a:rPr lang="ko-KR" altLang="en-US" dirty="0" smtClean="0">
                <a:solidFill>
                  <a:srgbClr val="3D3D3D"/>
                </a:solidFill>
              </a:rPr>
              <a:t>☞ </a:t>
            </a:r>
            <a:r>
              <a:rPr lang="en-US" altLang="ko-KR" dirty="0" smtClean="0">
                <a:solidFill>
                  <a:srgbClr val="3D3D3D"/>
                </a:solidFill>
              </a:rPr>
              <a:t>choice </a:t>
            </a:r>
            <a:r>
              <a:rPr lang="en-US" altLang="ko-KR" dirty="0">
                <a:solidFill>
                  <a:srgbClr val="3D3D3D"/>
                </a:solidFill>
              </a:rPr>
              <a:t>all modulus are power-of-two. So, </a:t>
            </a:r>
            <a:r>
              <a:rPr lang="en-US" altLang="ko-KR" dirty="0">
                <a:solidFill>
                  <a:srgbClr val="0070C0"/>
                </a:solidFill>
              </a:rPr>
              <a:t>AND </a:t>
            </a:r>
            <a:r>
              <a:rPr lang="en-US" altLang="ko-KR" dirty="0" err="1">
                <a:solidFill>
                  <a:srgbClr val="0070C0"/>
                </a:solidFill>
              </a:rPr>
              <a:t>and</a:t>
            </a:r>
            <a:r>
              <a:rPr lang="en-US" altLang="ko-KR" dirty="0">
                <a:solidFill>
                  <a:srgbClr val="0070C0"/>
                </a:solidFill>
              </a:rPr>
              <a:t> ADD instead of it.</a:t>
            </a:r>
          </a:p>
          <a:p>
            <a:pPr lvl="1"/>
            <a:r>
              <a:rPr lang="en-US" altLang="ko-KR" dirty="0">
                <a:solidFill>
                  <a:srgbClr val="3D3D3D"/>
                </a:solidFill>
              </a:rPr>
              <a:t>CDT branch and table </a:t>
            </a:r>
            <a:r>
              <a:rPr lang="en-US" altLang="ko-KR" dirty="0">
                <a:solidFill>
                  <a:srgbClr val="3D3D3D"/>
                </a:solidFill>
              </a:rPr>
              <a:t>look-up </a:t>
            </a:r>
            <a:r>
              <a:rPr lang="ko-KR" altLang="en-US" dirty="0">
                <a:solidFill>
                  <a:srgbClr val="3D3D3D"/>
                </a:solidFill>
              </a:rPr>
              <a:t>☞ </a:t>
            </a:r>
            <a:r>
              <a:rPr lang="en-US" altLang="ko-KR" dirty="0" smtClean="0">
                <a:solidFill>
                  <a:srgbClr val="3D3D3D"/>
                </a:solidFill>
              </a:rPr>
              <a:t>CDT </a:t>
            </a:r>
            <a:r>
              <a:rPr lang="en-US" altLang="ko-KR" dirty="0">
                <a:solidFill>
                  <a:srgbClr val="3D3D3D"/>
                </a:solidFill>
              </a:rPr>
              <a:t>was replaced with </a:t>
            </a:r>
            <a:r>
              <a:rPr lang="en-US" altLang="ko-KR" dirty="0">
                <a:solidFill>
                  <a:srgbClr val="0070C0"/>
                </a:solidFill>
              </a:rPr>
              <a:t>centered binomial distribution.</a:t>
            </a:r>
          </a:p>
          <a:p>
            <a:pPr lvl="1"/>
            <a:r>
              <a:rPr lang="en-US" altLang="ko-KR" dirty="0">
                <a:solidFill>
                  <a:srgbClr val="3D3D3D"/>
                </a:solidFill>
              </a:rPr>
              <a:t>Same distribution for error and </a:t>
            </a:r>
            <a:r>
              <a:rPr lang="en-US" altLang="ko-KR" dirty="0">
                <a:solidFill>
                  <a:srgbClr val="3D3D3D"/>
                </a:solidFill>
              </a:rPr>
              <a:t>secret </a:t>
            </a:r>
            <a:r>
              <a:rPr lang="ko-KR" altLang="en-US" dirty="0">
                <a:solidFill>
                  <a:srgbClr val="3D3D3D"/>
                </a:solidFill>
              </a:rPr>
              <a:t>☞ </a:t>
            </a:r>
            <a:r>
              <a:rPr lang="en-US" altLang="ko-KR" dirty="0" smtClean="0">
                <a:solidFill>
                  <a:srgbClr val="3D3D3D"/>
                </a:solidFill>
              </a:rPr>
              <a:t>Distribution </a:t>
            </a:r>
            <a:r>
              <a:rPr lang="en-US" altLang="ko-KR" dirty="0">
                <a:solidFill>
                  <a:srgbClr val="3D3D3D"/>
                </a:solidFill>
              </a:rPr>
              <a:t>of secret and error are different.</a:t>
            </a:r>
          </a:p>
          <a:p>
            <a:pPr lvl="1"/>
            <a:r>
              <a:rPr lang="en-US" altLang="ko-KR" dirty="0">
                <a:solidFill>
                  <a:srgbClr val="3D3D3D"/>
                </a:solidFill>
              </a:rPr>
              <a:t>INV-NTT </a:t>
            </a:r>
            <a:r>
              <a:rPr lang="ko-KR" altLang="en-US" dirty="0">
                <a:solidFill>
                  <a:srgbClr val="3D3D3D"/>
                </a:solidFill>
              </a:rPr>
              <a:t>☞ </a:t>
            </a:r>
            <a:r>
              <a:rPr lang="en-US" altLang="ko-KR" dirty="0" smtClean="0">
                <a:solidFill>
                  <a:srgbClr val="3D3D3D"/>
                </a:solidFill>
              </a:rPr>
              <a:t>do </a:t>
            </a:r>
            <a:r>
              <a:rPr lang="en-US" altLang="ko-KR" dirty="0">
                <a:solidFill>
                  <a:srgbClr val="3D3D3D"/>
                </a:solidFill>
              </a:rPr>
              <a:t>not use NTT.</a:t>
            </a:r>
            <a:endParaRPr lang="en-US" altLang="ko-KR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dirty="0"/>
              <a:t> How does this design choice affect the scheme?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040860" y="4942735"/>
            <a:ext cx="10671241" cy="184569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A87D40E-80C7-4B7F-B803-5CA3ED60D9C5}"/>
              </a:ext>
            </a:extLst>
          </p:cNvPr>
          <p:cNvSpPr txBox="1">
            <a:spLocks/>
          </p:cNvSpPr>
          <p:nvPr/>
        </p:nvSpPr>
        <p:spPr>
          <a:xfrm>
            <a:off x="1011043" y="4890888"/>
            <a:ext cx="11119059" cy="344637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305992" indent="-305992" algn="l" defTabSz="457189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Wingdings 2" panose="05020102010507070707" pitchFamily="18" charset="2"/>
              <a:buChar char=""/>
              <a:defRPr sz="2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29984" indent="-305992" algn="l" defTabSz="457189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Wingdings 2" panose="05020102010507070707" pitchFamily="18" charset="2"/>
              <a:buChar char=""/>
              <a:defRPr sz="22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99978" indent="-269993" algn="l" defTabSz="457189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Wingdings" panose="05000000000000000000" pitchFamily="2" charset="2"/>
              <a:buChar char="Ø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1969" indent="-233994" algn="l" defTabSz="457189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1960" indent="-233994" algn="l" defTabSz="457189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99953" indent="-228594" algn="l" defTabSz="457189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99945" indent="-228594" algn="l" defTabSz="457189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99938" indent="-228594" algn="l" defTabSz="457189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99930" indent="-228594" algn="l" defTabSz="457189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rgbClr val="3D3D3D"/>
                </a:solidFill>
              </a:rPr>
              <a:t> Centered binomial distribution ?</a:t>
            </a:r>
          </a:p>
          <a:p>
            <a:pPr lvl="1"/>
            <a:r>
              <a:rPr lang="en-US" altLang="ko-KR" dirty="0">
                <a:solidFill>
                  <a:srgbClr val="0070C0"/>
                </a:solidFill>
              </a:rPr>
              <a:t>Proved </a:t>
            </a:r>
            <a:r>
              <a:rPr lang="en-US" altLang="ko-KR" dirty="0">
                <a:solidFill>
                  <a:srgbClr val="3D3D3D"/>
                </a:solidFill>
              </a:rPr>
              <a:t>s</a:t>
            </a:r>
            <a:r>
              <a:rPr lang="en-US" altLang="ko-KR" dirty="0"/>
              <a:t>imilarity with the Gaussian distribution. Most of NIST candidates used it.</a:t>
            </a:r>
          </a:p>
          <a:p>
            <a:r>
              <a:rPr lang="en-US" altLang="ko-KR" dirty="0"/>
              <a:t> Each distribution for error and secret?</a:t>
            </a:r>
          </a:p>
          <a:p>
            <a:pPr lvl="1"/>
            <a:r>
              <a:rPr lang="en-US" altLang="ko-KR" dirty="0">
                <a:solidFill>
                  <a:srgbClr val="0070C0"/>
                </a:solidFill>
              </a:rPr>
              <a:t>Original RLWE </a:t>
            </a:r>
            <a:r>
              <a:rPr lang="en-US" altLang="ko-KR" dirty="0"/>
              <a:t>defines each distribution for error and secret.</a:t>
            </a:r>
          </a:p>
        </p:txBody>
      </p:sp>
      <p:pic>
        <p:nvPicPr>
          <p:cNvPr id="11" name="그래픽 10" descr="가로 방향 U자형 화살표">
            <a:hlinkClick r:id="rId2" action="ppaction://hlinksldjump"/>
            <a:extLst>
              <a:ext uri="{FF2B5EF4-FFF2-40B4-BE49-F238E27FC236}">
                <a16:creationId xmlns:a16="http://schemas.microsoft.com/office/drawing/2014/main" id="{B71EE1D9-66F1-4824-8B32-B707F7AF3D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1683062" y="-11647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363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01E3B24C-38BD-447A-A570-C48990C942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2522" y="2052544"/>
            <a:ext cx="4476750" cy="4530911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en-US" altLang="ko-KR" cap="none" dirty="0"/>
              <a:t>Resistance known side-channel attacks </a:t>
            </a:r>
            <a:r>
              <a:rPr lang="en-US" altLang="ko-KR" sz="2400" cap="none" dirty="0"/>
              <a:t>(2/2)</a:t>
            </a:r>
            <a:endParaRPr lang="en-US" altLang="ko-KR" cap="none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93042" y="1495292"/>
            <a:ext cx="11119059" cy="660987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305992" indent="-305992" algn="l" defTabSz="457189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Wingdings 2" panose="05020102010507070707" pitchFamily="18" charset="2"/>
              <a:buChar char=""/>
              <a:defRPr sz="2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29984" indent="-305992" algn="l" defTabSz="457189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Wingdings 2" panose="05020102010507070707" pitchFamily="18" charset="2"/>
              <a:buChar char=""/>
              <a:defRPr sz="22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99978" indent="-269993" algn="l" defTabSz="457189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Wingdings" panose="05000000000000000000" pitchFamily="2" charset="2"/>
              <a:buChar char="Ø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1969" indent="-233994" algn="l" defTabSz="457189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1960" indent="-233994" algn="l" defTabSz="457189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99953" indent="-228594" algn="l" defTabSz="457189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99945" indent="-228594" algn="l" defTabSz="457189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99938" indent="-228594" algn="l" defTabSz="457189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99930" indent="-228594" algn="l" defTabSz="457189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rgbClr val="3D3D3D"/>
                </a:solidFill>
              </a:rPr>
              <a:t> According to the 2</a:t>
            </a:r>
            <a:r>
              <a:rPr lang="en-US" altLang="ko-KR" baseline="30000" dirty="0">
                <a:solidFill>
                  <a:srgbClr val="3D3D3D"/>
                </a:solidFill>
              </a:rPr>
              <a:t>nd</a:t>
            </a:r>
            <a:r>
              <a:rPr lang="en-US" altLang="ko-KR" dirty="0">
                <a:solidFill>
                  <a:srgbClr val="3D3D3D"/>
                </a:solidFill>
              </a:rPr>
              <a:t> strategy, added countermeasures against the remaining attacks.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32029DCE-71A6-460B-929C-4FDCD270FAB3}"/>
              </a:ext>
            </a:extLst>
          </p:cNvPr>
          <p:cNvGrpSpPr/>
          <p:nvPr/>
        </p:nvGrpSpPr>
        <p:grpSpPr>
          <a:xfrm>
            <a:off x="947129" y="2087197"/>
            <a:ext cx="5402871" cy="2576244"/>
            <a:chOff x="-992531" y="3887370"/>
            <a:chExt cx="6954079" cy="2950675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4B6C35A8-8CA8-4121-A193-D182F7B981D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992531" y="3887370"/>
              <a:ext cx="6954079" cy="2950675"/>
            </a:xfrm>
            <a:prstGeom prst="rect">
              <a:avLst/>
            </a:prstGeom>
          </p:spPr>
        </p:pic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6A8C5E49-C3F6-4A8A-9B00-1CF02E0441B1}"/>
                </a:ext>
              </a:extLst>
            </p:cNvPr>
            <p:cNvCxnSpPr/>
            <p:nvPr/>
          </p:nvCxnSpPr>
          <p:spPr>
            <a:xfrm>
              <a:off x="-810228" y="4516920"/>
              <a:ext cx="1377388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83526673-9483-4C20-B1B5-D8DE7438762F}"/>
                </a:ext>
              </a:extLst>
            </p:cNvPr>
            <p:cNvCxnSpPr>
              <a:cxnSpLocks/>
            </p:cNvCxnSpPr>
            <p:nvPr/>
          </p:nvCxnSpPr>
          <p:spPr>
            <a:xfrm>
              <a:off x="2951544" y="4956758"/>
              <a:ext cx="1909823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B75ADD2C-204F-4E16-AA18-94064916CFC1}"/>
                </a:ext>
              </a:extLst>
            </p:cNvPr>
            <p:cNvCxnSpPr>
              <a:cxnSpLocks/>
            </p:cNvCxnSpPr>
            <p:nvPr/>
          </p:nvCxnSpPr>
          <p:spPr>
            <a:xfrm>
              <a:off x="1840375" y="6357294"/>
              <a:ext cx="3970116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32D06A5-DEAD-45B2-9950-D05DA6BB9303}"/>
                </a:ext>
              </a:extLst>
            </p:cNvPr>
            <p:cNvCxnSpPr/>
            <p:nvPr/>
          </p:nvCxnSpPr>
          <p:spPr>
            <a:xfrm>
              <a:off x="-775504" y="6658236"/>
              <a:ext cx="1377388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B9BF3A9D-26D8-401C-8EB6-B6B6204F3A98}"/>
                </a:ext>
              </a:extLst>
            </p:cNvPr>
            <p:cNvSpPr/>
            <p:nvPr/>
          </p:nvSpPr>
          <p:spPr>
            <a:xfrm>
              <a:off x="798653" y="5092860"/>
              <a:ext cx="5150734" cy="113915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5" name="그림 14">
            <a:extLst>
              <a:ext uri="{FF2B5EF4-FFF2-40B4-BE49-F238E27FC236}">
                <a16:creationId xmlns:a16="http://schemas.microsoft.com/office/drawing/2014/main" id="{82BD01D4-8208-4F1F-AEB0-127294DE5F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7129" y="4768109"/>
            <a:ext cx="5393422" cy="2089892"/>
          </a:xfrm>
          <a:prstGeom prst="rect">
            <a:avLst/>
          </a:prstGeom>
        </p:spPr>
      </p:pic>
      <p:sp>
        <p:nvSpPr>
          <p:cNvPr id="18" name="오른쪽 중괄호 17">
            <a:extLst>
              <a:ext uri="{FF2B5EF4-FFF2-40B4-BE49-F238E27FC236}">
                <a16:creationId xmlns:a16="http://schemas.microsoft.com/office/drawing/2014/main" id="{0CC4E2F7-8A27-4EA8-8E87-2DD3C2B1F775}"/>
              </a:ext>
            </a:extLst>
          </p:cNvPr>
          <p:cNvSpPr/>
          <p:nvPr/>
        </p:nvSpPr>
        <p:spPr>
          <a:xfrm rot="10800000">
            <a:off x="2033963" y="3209626"/>
            <a:ext cx="365760" cy="622644"/>
          </a:xfrm>
          <a:prstGeom prst="rightBrac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7A9DCE0C-84D1-4584-918C-4A6D2426AB34}"/>
              </a:ext>
            </a:extLst>
          </p:cNvPr>
          <p:cNvCxnSpPr>
            <a:cxnSpLocks/>
          </p:cNvCxnSpPr>
          <p:nvPr/>
        </p:nvCxnSpPr>
        <p:spPr>
          <a:xfrm>
            <a:off x="6350000" y="4264017"/>
            <a:ext cx="1381760" cy="1811663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BC1B0BF1-D82D-4350-BE58-906C028C926F}"/>
              </a:ext>
            </a:extLst>
          </p:cNvPr>
          <p:cNvCxnSpPr>
            <a:cxnSpLocks/>
          </p:cNvCxnSpPr>
          <p:nvPr/>
        </p:nvCxnSpPr>
        <p:spPr>
          <a:xfrm flipH="1">
            <a:off x="1469800" y="3536254"/>
            <a:ext cx="559438" cy="1228786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그래픽 27" descr="가로 방향 U자형 화살표">
            <a:hlinkClick r:id="rId5" action="ppaction://hlinksldjump"/>
            <a:extLst>
              <a:ext uri="{FF2B5EF4-FFF2-40B4-BE49-F238E27FC236}">
                <a16:creationId xmlns:a16="http://schemas.microsoft.com/office/drawing/2014/main" id="{6C139C17-4404-4C34-A057-5B1C09B9775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11683062" y="-11647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400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Motivation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cap="none" dirty="0"/>
              <a:t>Motivation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554369" y="5477602"/>
            <a:ext cx="9083261" cy="86626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3200" dirty="0"/>
              <a:t>국산 </a:t>
            </a:r>
            <a:r>
              <a:rPr lang="ko-KR" altLang="en-US" sz="3200" dirty="0" err="1"/>
              <a:t>양자내성</a:t>
            </a:r>
            <a:r>
              <a:rPr lang="ko-KR" altLang="en-US" sz="3200" dirty="0"/>
              <a:t> 암호를 국제 표준으로</a:t>
            </a:r>
            <a:r>
              <a:rPr lang="en-US" altLang="ko-KR" sz="3200" dirty="0"/>
              <a:t>!!</a:t>
            </a:r>
            <a:endParaRPr lang="ko-KR" altLang="en-US" sz="32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91245CF-06CB-4746-AC2F-D69FDA99B1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017951" y="1524000"/>
            <a:ext cx="7620000" cy="3810000"/>
          </a:xfrm>
          <a:prstGeom prst="rect">
            <a:avLst/>
          </a:prstGeom>
        </p:spPr>
      </p:pic>
      <p:pic>
        <p:nvPicPr>
          <p:cNvPr id="11" name="Picture 4" descr="iso 이미지 검색결과">
            <a:extLst>
              <a:ext uri="{FF2B5EF4-FFF2-40B4-BE49-F238E27FC236}">
                <a16:creationId xmlns:a16="http://schemas.microsoft.com/office/drawing/2014/main" id="{91931A56-66F7-446F-84CA-AEDACF9BA9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669591" y="2047792"/>
            <a:ext cx="1299722" cy="1194189"/>
          </a:xfrm>
          <a:prstGeom prst="rect">
            <a:avLst/>
          </a:prstGeom>
          <a:noFill/>
        </p:spPr>
      </p:pic>
      <p:pic>
        <p:nvPicPr>
          <p:cNvPr id="15" name="Picture 6" descr="ietf 이미지 검색결과">
            <a:extLst>
              <a:ext uri="{FF2B5EF4-FFF2-40B4-BE49-F238E27FC236}">
                <a16:creationId xmlns:a16="http://schemas.microsoft.com/office/drawing/2014/main" id="{11FF21E8-6AC3-40DC-B4B7-3253E0CABB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1229958" y="3517667"/>
            <a:ext cx="2178988" cy="1245136"/>
          </a:xfrm>
          <a:prstGeom prst="rect">
            <a:avLst/>
          </a:prstGeom>
          <a:noFill/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AAE0208-0042-4408-8143-C9B5C5CB2E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49574" y="2622437"/>
            <a:ext cx="1014593" cy="1790459"/>
          </a:xfrm>
          <a:prstGeom prst="rect">
            <a:avLst/>
          </a:prstGeom>
        </p:spPr>
      </p:pic>
      <p:sp>
        <p:nvSpPr>
          <p:cNvPr id="17" name="도형 16">
            <a:extLst>
              <a:ext uri="{FF2B5EF4-FFF2-40B4-BE49-F238E27FC236}">
                <a16:creationId xmlns:a16="http://schemas.microsoft.com/office/drawing/2014/main" id="{3E703DD3-2B4F-42EF-A496-433BEB927810}"/>
              </a:ext>
            </a:extLst>
          </p:cNvPr>
          <p:cNvSpPr/>
          <p:nvPr/>
        </p:nvSpPr>
        <p:spPr>
          <a:xfrm rot="20441542" flipH="1">
            <a:off x="3688907" y="1767203"/>
            <a:ext cx="5225309" cy="2410886"/>
          </a:xfrm>
          <a:prstGeom prst="swooshArrow">
            <a:avLst>
              <a:gd name="adj1" fmla="val 16310"/>
              <a:gd name="adj2" fmla="val 3137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l" defTabSz="116128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슬라이드 번호 개체 틀 3">
            <a:extLst>
              <a:ext uri="{FF2B5EF4-FFF2-40B4-BE49-F238E27FC236}">
                <a16:creationId xmlns:a16="http://schemas.microsoft.com/office/drawing/2014/main" id="{4DC964C1-E230-4F6D-85E7-D7FD35A6E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39492" y="6492875"/>
            <a:ext cx="1052508" cy="365125"/>
          </a:xfrm>
        </p:spPr>
        <p:txBody>
          <a:bodyPr/>
          <a:lstStyle/>
          <a:p>
            <a:pPr lvl="0">
              <a:defRPr/>
            </a:pPr>
            <a:r>
              <a:rPr lang="en-US" altLang="ko-KR" dirty="0">
                <a:latin typeface="+mn-ea"/>
              </a:rPr>
              <a:t>11-1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cap="none" dirty="0"/>
              <a:t>What is the Gap? 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8365" y="5401386"/>
            <a:ext cx="11635721" cy="108306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dirty="0" err="1"/>
              <a:t>RLizard</a:t>
            </a:r>
            <a:r>
              <a:rPr lang="en-US" altLang="ko-KR" dirty="0"/>
              <a:t>: Bandwidth</a:t>
            </a:r>
          </a:p>
          <a:p>
            <a:pPr>
              <a:defRPr/>
            </a:pPr>
            <a:r>
              <a:rPr lang="en-US" altLang="ko-KR" dirty="0"/>
              <a:t>REMBLEM: Performance (+ only support128-bit security level)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DF7F2AE4-B3E9-45F8-800A-C2C95AEAB7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6682962"/>
              </p:ext>
            </p:extLst>
          </p:nvPr>
        </p:nvGraphicFramePr>
        <p:xfrm>
          <a:off x="6254891" y="1410111"/>
          <a:ext cx="5457519" cy="3460208"/>
        </p:xfrm>
        <a:graphic>
          <a:graphicData uri="http://schemas.openxmlformats.org/drawingml/2006/table">
            <a:tbl>
              <a:tblPr firstRow="1">
                <a:tableStyleId>{1E171933-4619-4E11-9A3F-F7608DF75F80}</a:tableStyleId>
              </a:tblPr>
              <a:tblGrid>
                <a:gridCol w="1638154">
                  <a:extLst>
                    <a:ext uri="{9D8B030D-6E8A-4147-A177-3AD203B41FA5}">
                      <a16:colId xmlns:a16="http://schemas.microsoft.com/office/drawing/2014/main" val="3724173299"/>
                    </a:ext>
                  </a:extLst>
                </a:gridCol>
                <a:gridCol w="2075525">
                  <a:extLst>
                    <a:ext uri="{9D8B030D-6E8A-4147-A177-3AD203B41FA5}">
                      <a16:colId xmlns:a16="http://schemas.microsoft.com/office/drawing/2014/main" val="626630088"/>
                    </a:ext>
                  </a:extLst>
                </a:gridCol>
                <a:gridCol w="1743840">
                  <a:extLst>
                    <a:ext uri="{9D8B030D-6E8A-4147-A177-3AD203B41FA5}">
                      <a16:colId xmlns:a16="http://schemas.microsoft.com/office/drawing/2014/main" val="3795102338"/>
                    </a:ext>
                  </a:extLst>
                </a:gridCol>
              </a:tblGrid>
              <a:tr h="548492">
                <a:tc>
                  <a:txBody>
                    <a:bodyPr/>
                    <a:lstStyle/>
                    <a:p>
                      <a:pPr algn="ctr" fontAlgn="ctr"/>
                      <a:r>
                        <a:rPr lang="en-US" b="0" dirty="0"/>
                        <a:t>Algorithm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b="0" dirty="0"/>
                        <a:t>Classical security</a:t>
                      </a:r>
                    </a:p>
                    <a:p>
                      <a:pPr algn="ctr" fontAlgn="ctr"/>
                      <a:r>
                        <a:rPr lang="en-US" b="0" dirty="0"/>
                        <a:t>(log)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b="0" dirty="0"/>
                        <a:t>Correctness</a:t>
                      </a:r>
                    </a:p>
                    <a:p>
                      <a:pPr marL="0" marR="0" lvl="0" indent="0" algn="ctr" defTabSz="457189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/>
                        <a:t>(log)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19478506"/>
                  </a:ext>
                </a:extLst>
              </a:tr>
              <a:tr h="3639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 err="1">
                          <a:effectLst/>
                        </a:rPr>
                        <a:t>RLizard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baseline="0" dirty="0"/>
                        <a:t>147</a:t>
                      </a:r>
                      <a:endParaRPr lang="ko-KR" altLang="en-US" baseline="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-188</a:t>
                      </a:r>
                      <a:endParaRPr lang="ko-KR" altLang="en-US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733039317"/>
                  </a:ext>
                </a:extLst>
              </a:tr>
              <a:tr h="3639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REMBLEM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u="none" strike="noStrike" baseline="0" dirty="0">
                          <a:effectLst/>
                        </a:rPr>
                        <a:t>128 </a:t>
                      </a:r>
                      <a:endParaRPr lang="en-US" altLang="ko-KR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u="none" strike="noStrike" dirty="0">
                          <a:effectLst/>
                        </a:rPr>
                        <a:t>-140 </a:t>
                      </a:r>
                      <a:endParaRPr lang="en-US" altLang="ko-KR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538497371"/>
                  </a:ext>
                </a:extLst>
              </a:tr>
              <a:tr h="3639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 err="1">
                          <a:effectLst/>
                        </a:rPr>
                        <a:t>NewHope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u="none" strike="noStrike" baseline="0" dirty="0">
                          <a:effectLst/>
                        </a:rPr>
                        <a:t>112 </a:t>
                      </a:r>
                      <a:endParaRPr lang="en-US" altLang="ko-KR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u="none" strike="noStrike" dirty="0">
                          <a:effectLst/>
                        </a:rPr>
                        <a:t>-213 </a:t>
                      </a:r>
                      <a:endParaRPr lang="en-US" altLang="ko-KR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518554650"/>
                  </a:ext>
                </a:extLst>
              </a:tr>
              <a:tr h="3639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KYBER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u="none" strike="noStrike" baseline="0" dirty="0">
                          <a:effectLst/>
                        </a:rPr>
                        <a:t>111 </a:t>
                      </a:r>
                      <a:endParaRPr lang="en-US" altLang="ko-KR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u="none" strike="noStrike" dirty="0">
                          <a:effectLst/>
                        </a:rPr>
                        <a:t>-178 </a:t>
                      </a:r>
                      <a:endParaRPr lang="en-US" altLang="ko-KR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486566799"/>
                  </a:ext>
                </a:extLst>
              </a:tr>
              <a:tr h="3639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SABER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u="none" strike="noStrike" baseline="0" dirty="0">
                          <a:effectLst/>
                        </a:rPr>
                        <a:t>125 </a:t>
                      </a:r>
                      <a:endParaRPr lang="en-US" altLang="ko-KR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u="none" strike="noStrike" dirty="0">
                          <a:effectLst/>
                        </a:rPr>
                        <a:t>-120 </a:t>
                      </a:r>
                      <a:endParaRPr lang="en-US" altLang="ko-KR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083469915"/>
                  </a:ext>
                </a:extLst>
              </a:tr>
              <a:tr h="3639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Round5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u="none" strike="noStrike" baseline="0" dirty="0">
                          <a:effectLst/>
                        </a:rPr>
                        <a:t>128 </a:t>
                      </a:r>
                      <a:endParaRPr lang="en-US" altLang="ko-KR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u="none" strike="noStrike" dirty="0">
                          <a:effectLst/>
                        </a:rPr>
                        <a:t>-88 </a:t>
                      </a:r>
                      <a:endParaRPr lang="en-US" altLang="ko-KR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845878649"/>
                  </a:ext>
                </a:extLst>
              </a:tr>
              <a:tr h="3639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LAC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u="none" strike="noStrike" baseline="0" dirty="0">
                          <a:effectLst/>
                        </a:rPr>
                        <a:t>147 </a:t>
                      </a:r>
                      <a:endParaRPr lang="en-US" altLang="ko-KR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u="none" strike="noStrike" dirty="0">
                          <a:effectLst/>
                        </a:rPr>
                        <a:t>-116 </a:t>
                      </a:r>
                      <a:endParaRPr lang="en-US" altLang="ko-KR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106212854"/>
                  </a:ext>
                </a:extLst>
              </a:tr>
              <a:tr h="3639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 err="1">
                          <a:effectLst/>
                        </a:rPr>
                        <a:t>ThreeBears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u="none" strike="noStrike" baseline="0" dirty="0">
                          <a:effectLst/>
                        </a:rPr>
                        <a:t>154 </a:t>
                      </a:r>
                      <a:endParaRPr lang="en-US" altLang="ko-KR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u="none" strike="noStrike" dirty="0">
                          <a:effectLst/>
                        </a:rPr>
                        <a:t>-156 </a:t>
                      </a:r>
                      <a:endParaRPr lang="en-US" altLang="ko-KR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632948202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E77D0AFE-DB4F-4BFE-8451-B2D3AAC75FE8}"/>
              </a:ext>
            </a:extLst>
          </p:cNvPr>
          <p:cNvSpPr txBox="1"/>
          <p:nvPr/>
        </p:nvSpPr>
        <p:spPr>
          <a:xfrm>
            <a:off x="804670" y="4892908"/>
            <a:ext cx="49272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&lt; Performance and Bandwidth of 128-bit security KEM &gt;</a:t>
            </a:r>
            <a:endParaRPr lang="ko-KR" altLang="en-US" sz="1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1C7BB8B-06B3-459C-8502-BC5870B17156}"/>
              </a:ext>
            </a:extLst>
          </p:cNvPr>
          <p:cNvSpPr txBox="1"/>
          <p:nvPr/>
        </p:nvSpPr>
        <p:spPr>
          <a:xfrm>
            <a:off x="6329543" y="4880117"/>
            <a:ext cx="53707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&lt; Clamed security and Correctness of 128-bit security KEM &gt;</a:t>
            </a:r>
            <a:endParaRPr lang="ko-KR" altLang="en-US" sz="1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69E51EE-F236-469B-B18E-E74C2EE99236}"/>
              </a:ext>
            </a:extLst>
          </p:cNvPr>
          <p:cNvSpPr txBox="1"/>
          <p:nvPr/>
        </p:nvSpPr>
        <p:spPr>
          <a:xfrm>
            <a:off x="477077" y="6434798"/>
            <a:ext cx="99499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* Performance(</a:t>
            </a:r>
            <a:r>
              <a:rPr lang="en-US" altLang="ko-KR" sz="1200" dirty="0" err="1"/>
              <a:t>keygen+enc+dec</a:t>
            </a:r>
            <a:r>
              <a:rPr lang="en-US" altLang="ko-KR" sz="1200" dirty="0"/>
              <a:t>): The result of measuring optimal implementation code submitted to NIST in the same machine(i7-9700K and GCC –O3).</a:t>
            </a:r>
          </a:p>
          <a:p>
            <a:r>
              <a:rPr lang="ko-KR" altLang="en-US" sz="1200" dirty="0"/>
              <a:t>* </a:t>
            </a:r>
            <a:r>
              <a:rPr lang="en-US" altLang="ko-KR" sz="1200" dirty="0"/>
              <a:t>Bandwidth(</a:t>
            </a:r>
            <a:r>
              <a:rPr lang="en-US" altLang="ko-KR" sz="1200" dirty="0" err="1"/>
              <a:t>pk+ctx</a:t>
            </a:r>
            <a:r>
              <a:rPr lang="en-US" altLang="ko-KR" sz="1200" dirty="0"/>
              <a:t>), Security, and Correctness: Referenced the paper submitted to NIST.</a:t>
            </a:r>
            <a:endParaRPr lang="ko-KR" altLang="en-US" sz="12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2D8F35D-6C3B-4230-A5D1-2584E7FD2A34}"/>
              </a:ext>
            </a:extLst>
          </p:cNvPr>
          <p:cNvPicPr preferRelativeResize="0"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477077" y="1433308"/>
            <a:ext cx="5400000" cy="3459600"/>
          </a:xfrm>
          <a:prstGeom prst="rect">
            <a:avLst/>
          </a:prstGeom>
        </p:spPr>
      </p:pic>
      <p:sp>
        <p:nvSpPr>
          <p:cNvPr id="11" name="슬라이드 번호 개체 틀 3">
            <a:extLst>
              <a:ext uri="{FF2B5EF4-FFF2-40B4-BE49-F238E27FC236}">
                <a16:creationId xmlns:a16="http://schemas.microsoft.com/office/drawing/2014/main" id="{59721698-AE1C-410D-A5D9-95D058870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39492" y="6492875"/>
            <a:ext cx="1052508" cy="365125"/>
          </a:xfrm>
        </p:spPr>
        <p:txBody>
          <a:bodyPr/>
          <a:lstStyle/>
          <a:p>
            <a:pPr lvl="0">
              <a:defRPr/>
            </a:pPr>
            <a:r>
              <a:rPr lang="en-US" altLang="ko-KR" dirty="0">
                <a:latin typeface="+mn-ea"/>
              </a:rPr>
              <a:t>11-2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1192" y="614408"/>
            <a:ext cx="11029616" cy="667638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cap="none" dirty="0"/>
              <a:t>NIST candidate algorithms are perfect? (classification)</a:t>
            </a:r>
            <a:endParaRPr lang="ko-KR" altLang="en-US" cap="none" dirty="0"/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F46CE366-6BF8-43BD-8800-364EB24B729A}"/>
              </a:ext>
            </a:extLst>
          </p:cNvPr>
          <p:cNvGrpSpPr/>
          <p:nvPr/>
        </p:nvGrpSpPr>
        <p:grpSpPr>
          <a:xfrm>
            <a:off x="649942" y="1955756"/>
            <a:ext cx="1274451" cy="1103256"/>
            <a:chOff x="2325759" y="1703549"/>
            <a:chExt cx="1274451" cy="1103256"/>
          </a:xfrm>
        </p:grpSpPr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17BF33EE-3384-418A-8963-03C52D289963}"/>
                </a:ext>
              </a:extLst>
            </p:cNvPr>
            <p:cNvSpPr/>
            <p:nvPr/>
          </p:nvSpPr>
          <p:spPr>
            <a:xfrm>
              <a:off x="2411356" y="1703549"/>
              <a:ext cx="1103256" cy="1103256"/>
            </a:xfrm>
            <a:prstGeom prst="ellipse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r>
                <a:rPr lang="en-US" altLang="ko-KR" dirty="0"/>
                <a:t>RLWE</a:t>
              </a:r>
              <a:endParaRPr lang="ko-KR" altLang="en-US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877735E-70FD-41DC-A8BB-A5438962C42D}"/>
                </a:ext>
              </a:extLst>
            </p:cNvPr>
            <p:cNvSpPr txBox="1"/>
            <p:nvPr/>
          </p:nvSpPr>
          <p:spPr>
            <a:xfrm>
              <a:off x="2325759" y="2005003"/>
              <a:ext cx="12744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err="1"/>
                <a:t>NewHope</a:t>
              </a:r>
              <a:endParaRPr lang="ko-KR" altLang="en-US" b="1" dirty="0"/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18A69BEE-0BB5-4E69-9083-56518C4953D6}"/>
              </a:ext>
            </a:extLst>
          </p:cNvPr>
          <p:cNvGrpSpPr/>
          <p:nvPr/>
        </p:nvGrpSpPr>
        <p:grpSpPr>
          <a:xfrm>
            <a:off x="5093931" y="1955756"/>
            <a:ext cx="1103256" cy="1103256"/>
            <a:chOff x="6908895" y="1703549"/>
            <a:chExt cx="1103256" cy="1103256"/>
          </a:xfrm>
        </p:grpSpPr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5C47C216-E39B-4C5F-B523-68429795B454}"/>
                </a:ext>
              </a:extLst>
            </p:cNvPr>
            <p:cNvSpPr/>
            <p:nvPr/>
          </p:nvSpPr>
          <p:spPr>
            <a:xfrm>
              <a:off x="6908895" y="1703549"/>
              <a:ext cx="1103256" cy="1103256"/>
            </a:xfrm>
            <a:prstGeom prst="ellipse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r>
                <a:rPr lang="en-US" altLang="ko-KR" dirty="0"/>
                <a:t>RLWE</a:t>
              </a:r>
              <a:endParaRPr lang="ko-KR" altLang="en-US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26F3978-C3BF-44C4-9699-57E4B5A979CA}"/>
                </a:ext>
              </a:extLst>
            </p:cNvPr>
            <p:cNvSpPr txBox="1"/>
            <p:nvPr/>
          </p:nvSpPr>
          <p:spPr>
            <a:xfrm>
              <a:off x="7122738" y="2005003"/>
              <a:ext cx="6755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LAC</a:t>
              </a:r>
              <a:endParaRPr lang="ko-KR" altLang="en-US" b="1" dirty="0"/>
            </a:p>
          </p:txBody>
        </p:sp>
      </p:grpSp>
      <p:sp>
        <p:nvSpPr>
          <p:cNvPr id="40" name="화살표: 오른쪽 39">
            <a:extLst>
              <a:ext uri="{FF2B5EF4-FFF2-40B4-BE49-F238E27FC236}">
                <a16:creationId xmlns:a16="http://schemas.microsoft.com/office/drawing/2014/main" id="{7FAACF2C-636A-41F1-8394-1DAEF949DF03}"/>
              </a:ext>
            </a:extLst>
          </p:cNvPr>
          <p:cNvSpPr/>
          <p:nvPr/>
        </p:nvSpPr>
        <p:spPr>
          <a:xfrm>
            <a:off x="6637567" y="2280100"/>
            <a:ext cx="606827" cy="489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EEB79A8-C0DD-4F33-A024-70E96885443B}"/>
              </a:ext>
            </a:extLst>
          </p:cNvPr>
          <p:cNvSpPr/>
          <p:nvPr/>
        </p:nvSpPr>
        <p:spPr>
          <a:xfrm>
            <a:off x="6923963" y="2171016"/>
            <a:ext cx="427736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defRPr/>
            </a:pPr>
            <a:r>
              <a:rPr lang="en-US" altLang="ko-KR" sz="2000" dirty="0"/>
              <a:t>Good performance and bandwidth, </a:t>
            </a:r>
            <a:br>
              <a:rPr lang="en-US" altLang="ko-KR" sz="2000" dirty="0"/>
            </a:br>
            <a:r>
              <a:rPr lang="en-US" altLang="ko-KR" sz="2000" dirty="0"/>
              <a:t>well studies than others.</a:t>
            </a: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C426C2FA-7999-41AA-89BB-53134BF682B8}"/>
              </a:ext>
            </a:extLst>
          </p:cNvPr>
          <p:cNvGrpSpPr/>
          <p:nvPr/>
        </p:nvGrpSpPr>
        <p:grpSpPr>
          <a:xfrm>
            <a:off x="5079856" y="4335059"/>
            <a:ext cx="1103256" cy="1103256"/>
            <a:chOff x="5396602" y="3773163"/>
            <a:chExt cx="1103256" cy="1103256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6501BA8A-CB75-40B8-89F6-D1B498DD51E6}"/>
                </a:ext>
              </a:extLst>
            </p:cNvPr>
            <p:cNvSpPr/>
            <p:nvPr/>
          </p:nvSpPr>
          <p:spPr>
            <a:xfrm>
              <a:off x="5396602" y="3773163"/>
              <a:ext cx="1103256" cy="1103256"/>
            </a:xfrm>
            <a:prstGeom prst="ellipse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r>
                <a:rPr lang="en-US" altLang="ko-KR" dirty="0"/>
                <a:t>RLWR</a:t>
              </a:r>
              <a:endParaRPr lang="ko-KR" altLang="en-US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B247EB01-3100-4434-A843-CF1A240F1673}"/>
                </a:ext>
              </a:extLst>
            </p:cNvPr>
            <p:cNvSpPr txBox="1"/>
            <p:nvPr/>
          </p:nvSpPr>
          <p:spPr>
            <a:xfrm>
              <a:off x="5461600" y="4077473"/>
              <a:ext cx="10086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Round5</a:t>
              </a:r>
              <a:endParaRPr lang="ko-KR" altLang="en-US" b="1" dirty="0"/>
            </a:p>
          </p:txBody>
        </p:sp>
      </p:grpSp>
      <p:sp>
        <p:nvSpPr>
          <p:cNvPr id="44" name="화살표: 오른쪽 43">
            <a:extLst>
              <a:ext uri="{FF2B5EF4-FFF2-40B4-BE49-F238E27FC236}">
                <a16:creationId xmlns:a16="http://schemas.microsoft.com/office/drawing/2014/main" id="{ABD8276A-1CD7-4CFA-BF2D-8EB724034A6B}"/>
              </a:ext>
            </a:extLst>
          </p:cNvPr>
          <p:cNvSpPr/>
          <p:nvPr/>
        </p:nvSpPr>
        <p:spPr>
          <a:xfrm>
            <a:off x="6632578" y="4647099"/>
            <a:ext cx="606827" cy="489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B958365C-1B07-491D-8938-ACBEB2518F09}"/>
              </a:ext>
            </a:extLst>
          </p:cNvPr>
          <p:cNvSpPr/>
          <p:nvPr/>
        </p:nvSpPr>
        <p:spPr>
          <a:xfrm>
            <a:off x="6918974" y="4538015"/>
            <a:ext cx="427736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defRPr/>
            </a:pPr>
            <a:r>
              <a:rPr lang="en-US" altLang="ko-KR" sz="2000" dirty="0"/>
              <a:t>Better performance and bandwidth compare to RLWE and MLWE.</a:t>
            </a:r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9B5E4524-7368-4554-B6FF-E304772AB340}"/>
              </a:ext>
            </a:extLst>
          </p:cNvPr>
          <p:cNvGrpSpPr/>
          <p:nvPr/>
        </p:nvGrpSpPr>
        <p:grpSpPr>
          <a:xfrm>
            <a:off x="735539" y="3153123"/>
            <a:ext cx="1103256" cy="1103256"/>
            <a:chOff x="1059634" y="2585956"/>
            <a:chExt cx="1103256" cy="1103256"/>
          </a:xfrm>
        </p:grpSpPr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D2A31DD0-E202-4921-9F65-6F88E525C25D}"/>
                </a:ext>
              </a:extLst>
            </p:cNvPr>
            <p:cNvSpPr/>
            <p:nvPr/>
          </p:nvSpPr>
          <p:spPr>
            <a:xfrm>
              <a:off x="1059634" y="2585956"/>
              <a:ext cx="1103256" cy="1103256"/>
            </a:xfrm>
            <a:prstGeom prst="ellipse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r>
                <a:rPr lang="en-US" altLang="ko-KR" dirty="0"/>
                <a:t>MLWE</a:t>
              </a:r>
              <a:endParaRPr lang="ko-KR" altLang="en-US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9625AE23-89C7-4AC9-8E03-A65A84984F47}"/>
                </a:ext>
              </a:extLst>
            </p:cNvPr>
            <p:cNvSpPr txBox="1"/>
            <p:nvPr/>
          </p:nvSpPr>
          <p:spPr>
            <a:xfrm>
              <a:off x="1116277" y="2952918"/>
              <a:ext cx="9781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KYBER</a:t>
              </a:r>
              <a:endParaRPr lang="ko-KR" altLang="en-US" b="1" dirty="0"/>
            </a:p>
          </p:txBody>
        </p:sp>
      </p:grpSp>
      <p:sp>
        <p:nvSpPr>
          <p:cNvPr id="47" name="화살표: 오른쪽 46">
            <a:extLst>
              <a:ext uri="{FF2B5EF4-FFF2-40B4-BE49-F238E27FC236}">
                <a16:creationId xmlns:a16="http://schemas.microsoft.com/office/drawing/2014/main" id="{3F33CF8D-DEFA-4D1F-8861-83EF8158D2D0}"/>
              </a:ext>
            </a:extLst>
          </p:cNvPr>
          <p:cNvSpPr/>
          <p:nvPr/>
        </p:nvSpPr>
        <p:spPr>
          <a:xfrm>
            <a:off x="6632578" y="3459892"/>
            <a:ext cx="606827" cy="489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75B59FC5-CD92-466C-B0BD-2766824B0099}"/>
              </a:ext>
            </a:extLst>
          </p:cNvPr>
          <p:cNvSpPr/>
          <p:nvPr/>
        </p:nvSpPr>
        <p:spPr>
          <a:xfrm>
            <a:off x="6923963" y="3350808"/>
            <a:ext cx="533002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defRPr/>
            </a:pPr>
            <a:r>
              <a:rPr lang="en-US" altLang="ko-KR" sz="2000" dirty="0"/>
              <a:t>Reduce bandwidth, but more </a:t>
            </a:r>
            <a:br>
              <a:rPr lang="en-US" altLang="ko-KR" sz="2000" dirty="0"/>
            </a:br>
            <a:r>
              <a:rPr lang="en-US" altLang="ko-KR" sz="2000" dirty="0"/>
              <a:t>computation than same dimension RLWE.</a:t>
            </a:r>
          </a:p>
        </p:txBody>
      </p: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6C9F6481-4B83-440A-B2A4-822B5AA61064}"/>
              </a:ext>
            </a:extLst>
          </p:cNvPr>
          <p:cNvGrpSpPr/>
          <p:nvPr/>
        </p:nvGrpSpPr>
        <p:grpSpPr>
          <a:xfrm>
            <a:off x="735539" y="4340330"/>
            <a:ext cx="1103256" cy="1103256"/>
            <a:chOff x="1059634" y="3773163"/>
            <a:chExt cx="1103256" cy="1103256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0C9140F-9BF7-4677-823A-1A8CA1B2F586}"/>
                </a:ext>
              </a:extLst>
            </p:cNvPr>
            <p:cNvSpPr/>
            <p:nvPr/>
          </p:nvSpPr>
          <p:spPr>
            <a:xfrm>
              <a:off x="1059634" y="3773163"/>
              <a:ext cx="1103256" cy="1103256"/>
            </a:xfrm>
            <a:prstGeom prst="ellipse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r>
                <a:rPr lang="en-US" altLang="ko-KR" dirty="0"/>
                <a:t>MLWR</a:t>
              </a:r>
              <a:endParaRPr lang="ko-KR" altLang="en-US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44C80F6D-E881-4DFB-9879-A5B35A9E4C95}"/>
                </a:ext>
              </a:extLst>
            </p:cNvPr>
            <p:cNvSpPr txBox="1"/>
            <p:nvPr/>
          </p:nvSpPr>
          <p:spPr>
            <a:xfrm>
              <a:off x="1136597" y="4077473"/>
              <a:ext cx="9669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SABER</a:t>
              </a:r>
              <a:endParaRPr lang="ko-KR" altLang="en-US" b="1" dirty="0"/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26A0C04B-7163-4054-B6F0-167C2B015DB0}"/>
              </a:ext>
            </a:extLst>
          </p:cNvPr>
          <p:cNvGrpSpPr/>
          <p:nvPr/>
        </p:nvGrpSpPr>
        <p:grpSpPr>
          <a:xfrm>
            <a:off x="2714149" y="5504172"/>
            <a:ext cx="1451231" cy="1103256"/>
            <a:chOff x="3038244" y="4937005"/>
            <a:chExt cx="1451231" cy="1103256"/>
          </a:xfrm>
        </p:grpSpPr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9FB209D0-A5E7-4EAB-917F-88C0CA280B8A}"/>
                </a:ext>
              </a:extLst>
            </p:cNvPr>
            <p:cNvSpPr/>
            <p:nvPr/>
          </p:nvSpPr>
          <p:spPr>
            <a:xfrm>
              <a:off x="3223930" y="4937005"/>
              <a:ext cx="1103256" cy="1103256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r>
                <a:rPr lang="en-US" altLang="ko-KR" dirty="0"/>
                <a:t>I-MLWE</a:t>
              </a:r>
              <a:endParaRPr lang="ko-KR" altLang="en-US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350772B9-D48C-4664-BA76-82AE417567FA}"/>
                </a:ext>
              </a:extLst>
            </p:cNvPr>
            <p:cNvSpPr txBox="1"/>
            <p:nvPr/>
          </p:nvSpPr>
          <p:spPr>
            <a:xfrm>
              <a:off x="3038244" y="5251072"/>
              <a:ext cx="14512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err="1"/>
                <a:t>ThreeBears</a:t>
              </a:r>
              <a:endParaRPr lang="ko-KR" altLang="en-US" b="1" dirty="0"/>
            </a:p>
          </p:txBody>
        </p:sp>
      </p:grpSp>
      <p:sp>
        <p:nvSpPr>
          <p:cNvPr id="51" name="화살표: 오른쪽 50">
            <a:extLst>
              <a:ext uri="{FF2B5EF4-FFF2-40B4-BE49-F238E27FC236}">
                <a16:creationId xmlns:a16="http://schemas.microsoft.com/office/drawing/2014/main" id="{D07051B9-E882-4881-AE8B-CF58A19BF824}"/>
              </a:ext>
            </a:extLst>
          </p:cNvPr>
          <p:cNvSpPr/>
          <p:nvPr/>
        </p:nvSpPr>
        <p:spPr>
          <a:xfrm>
            <a:off x="6632578" y="5810941"/>
            <a:ext cx="606827" cy="489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B7B8D192-4AA2-414C-9C2A-3352977373E2}"/>
              </a:ext>
            </a:extLst>
          </p:cNvPr>
          <p:cNvSpPr/>
          <p:nvPr/>
        </p:nvSpPr>
        <p:spPr>
          <a:xfrm>
            <a:off x="6918973" y="5701857"/>
            <a:ext cx="511149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defRPr/>
            </a:pPr>
            <a:r>
              <a:rPr lang="en-US" altLang="ko-KR" sz="2000" dirty="0"/>
              <a:t>Overall looks good. However, the </a:t>
            </a:r>
            <a:br>
              <a:rPr lang="en-US" altLang="ko-KR" sz="2000" dirty="0"/>
            </a:br>
            <a:r>
              <a:rPr lang="en-US" altLang="ko-KR" sz="2000" dirty="0"/>
              <a:t>hardness is unclear in practical parameters.</a:t>
            </a:r>
          </a:p>
        </p:txBody>
      </p: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EB6A1C0F-6B8A-4AAE-9385-37047E7C302C}"/>
              </a:ext>
            </a:extLst>
          </p:cNvPr>
          <p:cNvGrpSpPr/>
          <p:nvPr/>
        </p:nvGrpSpPr>
        <p:grpSpPr>
          <a:xfrm>
            <a:off x="4598779" y="4335059"/>
            <a:ext cx="2075953" cy="1710538"/>
            <a:chOff x="4922874" y="3767892"/>
            <a:chExt cx="2075953" cy="1710538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98FEEBB-2B38-4AC6-9BA3-E65549B6C721}"/>
                </a:ext>
              </a:extLst>
            </p:cNvPr>
            <p:cNvSpPr txBox="1"/>
            <p:nvPr/>
          </p:nvSpPr>
          <p:spPr>
            <a:xfrm>
              <a:off x="4922874" y="5109098"/>
              <a:ext cx="20759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For small bandwidth</a:t>
              </a:r>
              <a:endParaRPr lang="ko-KR" altLang="en-US" dirty="0"/>
            </a:p>
          </p:txBody>
        </p:sp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id="{25B4CA11-5D26-491B-AF6C-CBE96F710A48}"/>
                </a:ext>
              </a:extLst>
            </p:cNvPr>
            <p:cNvGrpSpPr/>
            <p:nvPr/>
          </p:nvGrpSpPr>
          <p:grpSpPr>
            <a:xfrm>
              <a:off x="5403951" y="3767892"/>
              <a:ext cx="1103256" cy="1103256"/>
              <a:chOff x="5403951" y="3767892"/>
              <a:chExt cx="1103256" cy="1103256"/>
            </a:xfrm>
          </p:grpSpPr>
          <p:sp>
            <p:nvSpPr>
              <p:cNvPr id="55" name="타원 54">
                <a:extLst>
                  <a:ext uri="{FF2B5EF4-FFF2-40B4-BE49-F238E27FC236}">
                    <a16:creationId xmlns:a16="http://schemas.microsoft.com/office/drawing/2014/main" id="{ADDF35BB-9A23-4744-99CE-9A0816AA8056}"/>
                  </a:ext>
                </a:extLst>
              </p:cNvPr>
              <p:cNvSpPr/>
              <p:nvPr/>
            </p:nvSpPr>
            <p:spPr>
              <a:xfrm>
                <a:off x="5403951" y="3767892"/>
                <a:ext cx="1103256" cy="1103256"/>
              </a:xfrm>
              <a:prstGeom prst="ellipse">
                <a:avLst/>
              </a:prstGeom>
              <a:pattFill prst="pct10">
                <a:fgClr>
                  <a:schemeClr val="tx1"/>
                </a:fgClr>
                <a:bgClr>
                  <a:schemeClr val="bg1"/>
                </a:bgClr>
              </a:patt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endParaRPr lang="en-US" altLang="ko-KR" dirty="0"/>
              </a:p>
              <a:p>
                <a:pPr algn="ctr"/>
                <a:endParaRPr lang="en-US" altLang="ko-KR" dirty="0"/>
              </a:p>
              <a:p>
                <a:pPr algn="ctr"/>
                <a:r>
                  <a:rPr lang="en-US" altLang="ko-KR" dirty="0"/>
                  <a:t>RLWR</a:t>
                </a:r>
                <a:endParaRPr lang="ko-KR" altLang="en-US" dirty="0"/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2991F027-043C-4FB3-8401-D6C432014AE6}"/>
                  </a:ext>
                </a:extLst>
              </p:cNvPr>
              <p:cNvSpPr txBox="1"/>
              <p:nvPr/>
            </p:nvSpPr>
            <p:spPr>
              <a:xfrm>
                <a:off x="5468949" y="4072202"/>
                <a:ext cx="10086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/>
                  <a:t>Round5</a:t>
                </a:r>
                <a:endParaRPr lang="ko-KR" altLang="en-US" b="1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직사각형 58">
                  <a:extLst>
                    <a:ext uri="{FF2B5EF4-FFF2-40B4-BE49-F238E27FC236}">
                      <a16:creationId xmlns:a16="http://schemas.microsoft.com/office/drawing/2014/main" id="{183F5D4C-FEB7-4844-B171-BCDE3B3F4F75}"/>
                    </a:ext>
                  </a:extLst>
                </p:cNvPr>
                <p:cNvSpPr/>
                <p:nvPr/>
              </p:nvSpPr>
              <p:spPr>
                <a:xfrm>
                  <a:off x="5222373" y="4827556"/>
                  <a:ext cx="1536767" cy="39568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type m:val="lin"/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ℤ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𝑞</m:t>
                                </m:r>
                              </m:sub>
                            </m:sSub>
                          </m:num>
                          <m:den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+1</m:t>
                                </m:r>
                              </m:sup>
                            </m:sSup>
                          </m:den>
                        </m:f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59" name="직사각형 58">
                  <a:extLst>
                    <a:ext uri="{FF2B5EF4-FFF2-40B4-BE49-F238E27FC236}">
                      <a16:creationId xmlns:a16="http://schemas.microsoft.com/office/drawing/2014/main" id="{183F5D4C-FEB7-4844-B171-BCDE3B3F4F7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2373" y="4827556"/>
                  <a:ext cx="1536767" cy="395686"/>
                </a:xfrm>
                <a:prstGeom prst="rect">
                  <a:avLst/>
                </a:prstGeom>
                <a:blipFill>
                  <a:blip r:embed="rId2"/>
                  <a:stretch>
                    <a:fillRect l="-2778" t="-107692" b="-16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ADCC13B9-2415-4F76-A605-B1D07903DFCE}"/>
              </a:ext>
            </a:extLst>
          </p:cNvPr>
          <p:cNvGrpSpPr/>
          <p:nvPr/>
        </p:nvGrpSpPr>
        <p:grpSpPr>
          <a:xfrm>
            <a:off x="2604106" y="4764150"/>
            <a:ext cx="1742785" cy="647107"/>
            <a:chOff x="2928201" y="3051088"/>
            <a:chExt cx="1742785" cy="647107"/>
          </a:xfrm>
          <a:noFill/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직사각형 59">
                  <a:extLst>
                    <a:ext uri="{FF2B5EF4-FFF2-40B4-BE49-F238E27FC236}">
                      <a16:creationId xmlns:a16="http://schemas.microsoft.com/office/drawing/2014/main" id="{E7DA98C9-3550-4A6D-8C4A-661B071788C5}"/>
                    </a:ext>
                  </a:extLst>
                </p:cNvPr>
                <p:cNvSpPr/>
                <p:nvPr/>
              </p:nvSpPr>
              <p:spPr>
                <a:xfrm>
                  <a:off x="3188158" y="3051088"/>
                  <a:ext cx="1317155" cy="390748"/>
                </a:xfrm>
                <a:prstGeom prst="rect">
                  <a:avLst/>
                </a:prstGeom>
                <a:grpFill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type m:val="lin"/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ℤ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𝑞</m:t>
                                </m:r>
                              </m:sub>
                            </m:sSub>
                          </m:num>
                          <m:den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den>
                        </m:f>
                        <m:r>
                          <a:rPr lang="en-US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60" name="직사각형 59">
                  <a:extLst>
                    <a:ext uri="{FF2B5EF4-FFF2-40B4-BE49-F238E27FC236}">
                      <a16:creationId xmlns:a16="http://schemas.microsoft.com/office/drawing/2014/main" id="{E7DA98C9-3550-4A6D-8C4A-661B071788C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88158" y="3051088"/>
                  <a:ext cx="1317155" cy="390748"/>
                </a:xfrm>
                <a:prstGeom prst="rect">
                  <a:avLst/>
                </a:prstGeom>
                <a:blipFill>
                  <a:blip r:embed="rId3"/>
                  <a:stretch>
                    <a:fillRect l="-3241" t="-109375" b="-16406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85D4959B-4D1B-43BE-BDB7-F0734647DA5D}"/>
                </a:ext>
              </a:extLst>
            </p:cNvPr>
            <p:cNvSpPr txBox="1"/>
            <p:nvPr/>
          </p:nvSpPr>
          <p:spPr>
            <a:xfrm>
              <a:off x="2928201" y="3328863"/>
              <a:ext cx="1742785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Common choice</a:t>
              </a:r>
              <a:endParaRPr lang="ko-KR" altLang="en-US" dirty="0"/>
            </a:p>
          </p:txBody>
        </p:sp>
      </p:grpSp>
      <p:sp>
        <p:nvSpPr>
          <p:cNvPr id="109" name="내용 개체 틀 2">
            <a:extLst>
              <a:ext uri="{FF2B5EF4-FFF2-40B4-BE49-F238E27FC236}">
                <a16:creationId xmlns:a16="http://schemas.microsoft.com/office/drawing/2014/main" id="{C039CFBC-0811-4A70-B724-2FA0B94B27F8}"/>
              </a:ext>
            </a:extLst>
          </p:cNvPr>
          <p:cNvSpPr txBox="1">
            <a:spLocks/>
          </p:cNvSpPr>
          <p:nvPr/>
        </p:nvSpPr>
        <p:spPr>
          <a:xfrm>
            <a:off x="7359934" y="1713496"/>
            <a:ext cx="12258203" cy="441098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noAutofit/>
          </a:bodyPr>
          <a:lstStyle>
            <a:lvl1pPr marL="305992" indent="-305992" algn="l" defTabSz="457189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Wingdings 2" panose="05020102010507070707" pitchFamily="18" charset="2"/>
              <a:buChar char=""/>
              <a:defRPr sz="2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29984" indent="-305992" algn="l" defTabSz="457189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Wingdings 2" panose="05020102010507070707" pitchFamily="18" charset="2"/>
              <a:buChar char=""/>
              <a:defRPr sz="22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99978" indent="-269993" algn="l" defTabSz="457189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Wingdings" panose="05000000000000000000" pitchFamily="2" charset="2"/>
              <a:buChar char="Ø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1969" indent="-233994" algn="l" defTabSz="457189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1960" indent="-233994" algn="l" defTabSz="457189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99953" indent="-228594" algn="l" defTabSz="457189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99945" indent="-228594" algn="l" defTabSz="457189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99938" indent="-228594" algn="l" defTabSz="457189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99930" indent="-228594" algn="l" defTabSz="457189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500"/>
              </a:lnSpc>
              <a:buNone/>
              <a:defRPr/>
            </a:pPr>
            <a:r>
              <a:rPr lang="en-US" altLang="ko-KR" dirty="0"/>
              <a:t>  &lt; General pros and cons &gt;</a:t>
            </a:r>
          </a:p>
        </p:txBody>
      </p: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7B0567BF-0F92-4B26-999C-A1B7DCCC07A1}"/>
              </a:ext>
            </a:extLst>
          </p:cNvPr>
          <p:cNvGrpSpPr/>
          <p:nvPr/>
        </p:nvGrpSpPr>
        <p:grpSpPr>
          <a:xfrm>
            <a:off x="652940" y="1559821"/>
            <a:ext cx="5547245" cy="3944351"/>
            <a:chOff x="977035" y="1559821"/>
            <a:chExt cx="5547245" cy="3944351"/>
          </a:xfrm>
        </p:grpSpPr>
        <p:grpSp>
          <p:nvGrpSpPr>
            <p:cNvPr id="97" name="그룹 96">
              <a:extLst>
                <a:ext uri="{FF2B5EF4-FFF2-40B4-BE49-F238E27FC236}">
                  <a16:creationId xmlns:a16="http://schemas.microsoft.com/office/drawing/2014/main" id="{3C67B733-4721-48C5-B6D9-C46432D9C436}"/>
                </a:ext>
              </a:extLst>
            </p:cNvPr>
            <p:cNvGrpSpPr/>
            <p:nvPr/>
          </p:nvGrpSpPr>
          <p:grpSpPr>
            <a:xfrm>
              <a:off x="977035" y="1955756"/>
              <a:ext cx="5547245" cy="3487830"/>
              <a:chOff x="977035" y="1388589"/>
              <a:chExt cx="5547245" cy="3487830"/>
            </a:xfrm>
          </p:grpSpPr>
          <p:sp>
            <p:nvSpPr>
              <p:cNvPr id="77" name="타원 76">
                <a:extLst>
                  <a:ext uri="{FF2B5EF4-FFF2-40B4-BE49-F238E27FC236}">
                    <a16:creationId xmlns:a16="http://schemas.microsoft.com/office/drawing/2014/main" id="{F78DFAEF-7A2A-4AAD-827D-AF2115410735}"/>
                  </a:ext>
                </a:extLst>
              </p:cNvPr>
              <p:cNvSpPr/>
              <p:nvPr/>
            </p:nvSpPr>
            <p:spPr>
              <a:xfrm>
                <a:off x="1062632" y="1388589"/>
                <a:ext cx="1103256" cy="1103256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endParaRPr lang="en-US" altLang="ko-KR" dirty="0"/>
              </a:p>
              <a:p>
                <a:pPr algn="ctr"/>
                <a:endParaRPr lang="en-US" altLang="ko-KR" dirty="0"/>
              </a:p>
              <a:p>
                <a:pPr algn="ctr"/>
                <a:r>
                  <a:rPr lang="en-US" altLang="ko-KR" dirty="0"/>
                  <a:t>RLWE</a:t>
                </a:r>
                <a:endParaRPr lang="ko-KR" altLang="en-US" dirty="0"/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A00D4F39-9316-4CE0-A986-BD0B48A25989}"/>
                  </a:ext>
                </a:extLst>
              </p:cNvPr>
              <p:cNvSpPr txBox="1"/>
              <p:nvPr/>
            </p:nvSpPr>
            <p:spPr>
              <a:xfrm>
                <a:off x="977035" y="1690043"/>
                <a:ext cx="12744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 err="1"/>
                  <a:t>NewHope</a:t>
                </a:r>
                <a:endParaRPr lang="ko-KR" altLang="en-US" b="1" dirty="0"/>
              </a:p>
            </p:txBody>
          </p:sp>
          <p:grpSp>
            <p:nvGrpSpPr>
              <p:cNvPr id="79" name="그룹 78">
                <a:extLst>
                  <a:ext uri="{FF2B5EF4-FFF2-40B4-BE49-F238E27FC236}">
                    <a16:creationId xmlns:a16="http://schemas.microsoft.com/office/drawing/2014/main" id="{C7760497-79AA-4084-B8DC-20A3A0E05C09}"/>
                  </a:ext>
                </a:extLst>
              </p:cNvPr>
              <p:cNvGrpSpPr/>
              <p:nvPr/>
            </p:nvGrpSpPr>
            <p:grpSpPr>
              <a:xfrm>
                <a:off x="5421024" y="1388589"/>
                <a:ext cx="1103256" cy="1103256"/>
                <a:chOff x="6908895" y="1703549"/>
                <a:chExt cx="1103256" cy="1103256"/>
              </a:xfrm>
              <a:solidFill>
                <a:schemeClr val="accent3">
                  <a:lumMod val="40000"/>
                  <a:lumOff val="60000"/>
                </a:schemeClr>
              </a:solidFill>
            </p:grpSpPr>
            <p:sp>
              <p:nvSpPr>
                <p:cNvPr id="80" name="타원 79">
                  <a:extLst>
                    <a:ext uri="{FF2B5EF4-FFF2-40B4-BE49-F238E27FC236}">
                      <a16:creationId xmlns:a16="http://schemas.microsoft.com/office/drawing/2014/main" id="{E3E3F9A2-7F28-47CE-A03D-4C5E105C557F}"/>
                    </a:ext>
                  </a:extLst>
                </p:cNvPr>
                <p:cNvSpPr/>
                <p:nvPr/>
              </p:nvSpPr>
              <p:spPr>
                <a:xfrm>
                  <a:off x="6908895" y="1703549"/>
                  <a:ext cx="1103256" cy="1103256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lIns="0" rIns="0" rtlCol="0" anchor="ctr"/>
                <a:lstStyle/>
                <a:p>
                  <a:pPr algn="ctr"/>
                  <a:endParaRPr lang="en-US" altLang="ko-KR" dirty="0"/>
                </a:p>
                <a:p>
                  <a:pPr algn="ctr"/>
                  <a:endParaRPr lang="en-US" altLang="ko-KR" dirty="0"/>
                </a:p>
                <a:p>
                  <a:pPr algn="ctr"/>
                  <a:r>
                    <a:rPr lang="en-US" altLang="ko-KR" dirty="0"/>
                    <a:t>RLWE</a:t>
                  </a:r>
                  <a:endParaRPr lang="ko-KR" altLang="en-US" dirty="0"/>
                </a:p>
              </p:txBody>
            </p:sp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F11EEE54-761A-43BE-B1D4-3757E41A8584}"/>
                    </a:ext>
                  </a:extLst>
                </p:cNvPr>
                <p:cNvSpPr txBox="1"/>
                <p:nvPr/>
              </p:nvSpPr>
              <p:spPr>
                <a:xfrm>
                  <a:off x="7122738" y="2005003"/>
                  <a:ext cx="675570" cy="369332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b="1" dirty="0"/>
                    <a:t>LAC</a:t>
                  </a:r>
                  <a:endParaRPr lang="ko-KR" altLang="en-US" b="1" dirty="0"/>
                </a:p>
              </p:txBody>
            </p:sp>
          </p:grpSp>
          <p:grpSp>
            <p:nvGrpSpPr>
              <p:cNvPr id="82" name="그룹 81">
                <a:extLst>
                  <a:ext uri="{FF2B5EF4-FFF2-40B4-BE49-F238E27FC236}">
                    <a16:creationId xmlns:a16="http://schemas.microsoft.com/office/drawing/2014/main" id="{5DE94BA8-CAB2-48C0-A21F-D37331BF3BA1}"/>
                  </a:ext>
                </a:extLst>
              </p:cNvPr>
              <p:cNvGrpSpPr/>
              <p:nvPr/>
            </p:nvGrpSpPr>
            <p:grpSpPr>
              <a:xfrm>
                <a:off x="1062632" y="2585956"/>
                <a:ext cx="1103256" cy="1103256"/>
                <a:chOff x="1059634" y="2585956"/>
                <a:chExt cx="1103256" cy="1103256"/>
              </a:xfrm>
              <a:solidFill>
                <a:schemeClr val="accent5">
                  <a:lumMod val="40000"/>
                  <a:lumOff val="60000"/>
                </a:schemeClr>
              </a:solidFill>
            </p:grpSpPr>
            <p:sp>
              <p:nvSpPr>
                <p:cNvPr id="83" name="타원 82">
                  <a:extLst>
                    <a:ext uri="{FF2B5EF4-FFF2-40B4-BE49-F238E27FC236}">
                      <a16:creationId xmlns:a16="http://schemas.microsoft.com/office/drawing/2014/main" id="{5E524D4F-A503-4273-9224-81F1BC45EB14}"/>
                    </a:ext>
                  </a:extLst>
                </p:cNvPr>
                <p:cNvSpPr/>
                <p:nvPr/>
              </p:nvSpPr>
              <p:spPr>
                <a:xfrm>
                  <a:off x="1059634" y="2585956"/>
                  <a:ext cx="1103256" cy="1103256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lIns="0" rIns="0" rtlCol="0" anchor="ctr"/>
                <a:lstStyle/>
                <a:p>
                  <a:pPr algn="ctr"/>
                  <a:endParaRPr lang="en-US" altLang="ko-KR" dirty="0"/>
                </a:p>
                <a:p>
                  <a:pPr algn="ctr"/>
                  <a:endParaRPr lang="en-US" altLang="ko-KR" dirty="0"/>
                </a:p>
                <a:p>
                  <a:pPr algn="ctr"/>
                  <a:r>
                    <a:rPr lang="en-US" altLang="ko-KR" dirty="0"/>
                    <a:t>MLWE</a:t>
                  </a:r>
                  <a:endParaRPr lang="ko-KR" altLang="en-US" dirty="0"/>
                </a:p>
              </p:txBody>
            </p:sp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C6DB3018-8454-4B7A-961E-D0BFAEE95A61}"/>
                    </a:ext>
                  </a:extLst>
                </p:cNvPr>
                <p:cNvSpPr txBox="1"/>
                <p:nvPr/>
              </p:nvSpPr>
              <p:spPr>
                <a:xfrm>
                  <a:off x="1116277" y="2952918"/>
                  <a:ext cx="978153" cy="369332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b="1" dirty="0"/>
                    <a:t>KYBER</a:t>
                  </a:r>
                  <a:endParaRPr lang="ko-KR" altLang="en-US" b="1" dirty="0"/>
                </a:p>
              </p:txBody>
            </p:sp>
          </p:grpSp>
          <p:grpSp>
            <p:nvGrpSpPr>
              <p:cNvPr id="85" name="그룹 84">
                <a:extLst>
                  <a:ext uri="{FF2B5EF4-FFF2-40B4-BE49-F238E27FC236}">
                    <a16:creationId xmlns:a16="http://schemas.microsoft.com/office/drawing/2014/main" id="{B6E51D4B-8E9D-4CD8-9578-07D87C26EB68}"/>
                  </a:ext>
                </a:extLst>
              </p:cNvPr>
              <p:cNvGrpSpPr/>
              <p:nvPr/>
            </p:nvGrpSpPr>
            <p:grpSpPr>
              <a:xfrm>
                <a:off x="1062632" y="3773163"/>
                <a:ext cx="1103256" cy="1103256"/>
                <a:chOff x="1059634" y="3773163"/>
                <a:chExt cx="1103256" cy="1103256"/>
              </a:xfrm>
              <a:solidFill>
                <a:schemeClr val="accent5">
                  <a:lumMod val="40000"/>
                  <a:lumOff val="60000"/>
                </a:schemeClr>
              </a:solidFill>
            </p:grpSpPr>
            <p:sp>
              <p:nvSpPr>
                <p:cNvPr id="86" name="타원 85">
                  <a:extLst>
                    <a:ext uri="{FF2B5EF4-FFF2-40B4-BE49-F238E27FC236}">
                      <a16:creationId xmlns:a16="http://schemas.microsoft.com/office/drawing/2014/main" id="{FBA6BFF1-0081-44C4-B77E-3FF51DA6F688}"/>
                    </a:ext>
                  </a:extLst>
                </p:cNvPr>
                <p:cNvSpPr/>
                <p:nvPr/>
              </p:nvSpPr>
              <p:spPr>
                <a:xfrm>
                  <a:off x="1059634" y="3773163"/>
                  <a:ext cx="1103256" cy="1103256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lIns="0" rIns="0" rtlCol="0" anchor="ctr"/>
                <a:lstStyle/>
                <a:p>
                  <a:pPr algn="ctr"/>
                  <a:endParaRPr lang="en-US" altLang="ko-KR" dirty="0"/>
                </a:p>
                <a:p>
                  <a:pPr algn="ctr"/>
                  <a:endParaRPr lang="en-US" altLang="ko-KR" dirty="0"/>
                </a:p>
                <a:p>
                  <a:pPr algn="ctr"/>
                  <a:r>
                    <a:rPr lang="en-US" altLang="ko-KR" dirty="0"/>
                    <a:t>MLWR</a:t>
                  </a:r>
                  <a:endParaRPr lang="ko-KR" altLang="en-US" dirty="0"/>
                </a:p>
              </p:txBody>
            </p:sp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07DD1A17-EDEB-40B5-BD99-E47C8B7CA1ED}"/>
                    </a:ext>
                  </a:extLst>
                </p:cNvPr>
                <p:cNvSpPr txBox="1"/>
                <p:nvPr/>
              </p:nvSpPr>
              <p:spPr>
                <a:xfrm>
                  <a:off x="1136597" y="4077473"/>
                  <a:ext cx="966931" cy="369332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b="1" dirty="0"/>
                    <a:t>SABER</a:t>
                  </a:r>
                  <a:endParaRPr lang="ko-KR" altLang="en-US" b="1" dirty="0"/>
                </a:p>
              </p:txBody>
            </p:sp>
          </p:grpSp>
          <p:grpSp>
            <p:nvGrpSpPr>
              <p:cNvPr id="93" name="그룹 92">
                <a:extLst>
                  <a:ext uri="{FF2B5EF4-FFF2-40B4-BE49-F238E27FC236}">
                    <a16:creationId xmlns:a16="http://schemas.microsoft.com/office/drawing/2014/main" id="{48F9EFD5-A10B-4622-9EE5-609038E42CAE}"/>
                  </a:ext>
                </a:extLst>
              </p:cNvPr>
              <p:cNvGrpSpPr/>
              <p:nvPr/>
            </p:nvGrpSpPr>
            <p:grpSpPr>
              <a:xfrm>
                <a:off x="5406949" y="3767892"/>
                <a:ext cx="1103256" cy="1103256"/>
                <a:chOff x="5403951" y="3767892"/>
                <a:chExt cx="1103256" cy="1103256"/>
              </a:xfrm>
              <a:solidFill>
                <a:schemeClr val="accent3">
                  <a:lumMod val="40000"/>
                  <a:lumOff val="60000"/>
                </a:schemeClr>
              </a:solidFill>
            </p:grpSpPr>
            <p:sp>
              <p:nvSpPr>
                <p:cNvPr id="95" name="타원 94">
                  <a:extLst>
                    <a:ext uri="{FF2B5EF4-FFF2-40B4-BE49-F238E27FC236}">
                      <a16:creationId xmlns:a16="http://schemas.microsoft.com/office/drawing/2014/main" id="{7E7BDC93-3BD7-4816-BE3A-00483E2CF8A5}"/>
                    </a:ext>
                  </a:extLst>
                </p:cNvPr>
                <p:cNvSpPr/>
                <p:nvPr/>
              </p:nvSpPr>
              <p:spPr>
                <a:xfrm>
                  <a:off x="5403951" y="3767892"/>
                  <a:ext cx="1103256" cy="1103256"/>
                </a:xfrm>
                <a:prstGeom prst="ellipse">
                  <a:avLst/>
                </a:prstGeom>
                <a:pattFill prst="pct30">
                  <a:fgClr>
                    <a:schemeClr val="accent3">
                      <a:lumMod val="40000"/>
                      <a:lumOff val="60000"/>
                    </a:schemeClr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lIns="0" rIns="0" rtlCol="0" anchor="ctr"/>
                <a:lstStyle/>
                <a:p>
                  <a:pPr algn="ctr"/>
                  <a:endParaRPr lang="en-US" altLang="ko-KR" dirty="0"/>
                </a:p>
                <a:p>
                  <a:pPr algn="ctr"/>
                  <a:endParaRPr lang="en-US" altLang="ko-KR" dirty="0"/>
                </a:p>
                <a:p>
                  <a:pPr algn="ctr"/>
                  <a:r>
                    <a:rPr lang="en-US" altLang="ko-KR" dirty="0"/>
                    <a:t>RLWR</a:t>
                  </a:r>
                  <a:endParaRPr lang="ko-KR" altLang="en-US" dirty="0"/>
                </a:p>
              </p:txBody>
            </p:sp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299148F1-62BA-42A2-9F35-7B05C8565245}"/>
                    </a:ext>
                  </a:extLst>
                </p:cNvPr>
                <p:cNvSpPr txBox="1"/>
                <p:nvPr/>
              </p:nvSpPr>
              <p:spPr>
                <a:xfrm>
                  <a:off x="5468949" y="4072202"/>
                  <a:ext cx="100860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b="1" dirty="0"/>
                    <a:t>Round5</a:t>
                  </a:r>
                  <a:endParaRPr lang="ko-KR" altLang="en-US" b="1" dirty="0"/>
                </a:p>
              </p:txBody>
            </p:sp>
          </p:grpSp>
        </p:grpSp>
        <p:cxnSp>
          <p:nvCxnSpPr>
            <p:cNvPr id="112" name="직선 연결선 111">
              <a:extLst>
                <a:ext uri="{FF2B5EF4-FFF2-40B4-BE49-F238E27FC236}">
                  <a16:creationId xmlns:a16="http://schemas.microsoft.com/office/drawing/2014/main" id="{2828C1B9-FE6A-4D0F-BAFB-6657D70690D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45005" y="1952906"/>
              <a:ext cx="9364" cy="3551266"/>
            </a:xfrm>
            <a:prstGeom prst="line">
              <a:avLst/>
            </a:prstGeom>
            <a:ln w="254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ABACF2D3-CE9B-4645-96C1-9E26E94D12EA}"/>
                </a:ext>
              </a:extLst>
            </p:cNvPr>
            <p:cNvSpPr txBox="1"/>
            <p:nvPr/>
          </p:nvSpPr>
          <p:spPr>
            <a:xfrm>
              <a:off x="1885686" y="1559821"/>
              <a:ext cx="177138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accent5">
                      <a:lumMod val="75000"/>
                    </a:schemeClr>
                  </a:solidFill>
                </a:rPr>
                <a:t>Large Modulus</a:t>
              </a:r>
            </a:p>
            <a:p>
              <a:pPr algn="ctr"/>
              <a:r>
                <a:rPr lang="en-US" altLang="ko-KR" b="1" dirty="0">
                  <a:solidFill>
                    <a:schemeClr val="accent5">
                      <a:lumMod val="75000"/>
                    </a:schemeClr>
                  </a:solidFill>
                </a:rPr>
                <a:t>(2</a:t>
              </a:r>
              <a:r>
                <a:rPr lang="en-US" altLang="ko-KR" b="1" baseline="30000" dirty="0">
                  <a:solidFill>
                    <a:schemeClr val="accent5">
                      <a:lumMod val="75000"/>
                    </a:schemeClr>
                  </a:solidFill>
                </a:rPr>
                <a:t>12</a:t>
              </a:r>
              <a:r>
                <a:rPr lang="en-US" altLang="ko-KR" b="1" dirty="0">
                  <a:solidFill>
                    <a:schemeClr val="accent5">
                      <a:lumMod val="75000"/>
                    </a:schemeClr>
                  </a:solidFill>
                </a:rPr>
                <a:t>~2</a:t>
              </a:r>
              <a:r>
                <a:rPr lang="en-US" altLang="ko-KR" b="1" baseline="30000" dirty="0">
                  <a:solidFill>
                    <a:schemeClr val="accent5">
                      <a:lumMod val="75000"/>
                    </a:schemeClr>
                  </a:solidFill>
                </a:rPr>
                <a:t>14</a:t>
              </a:r>
              <a:r>
                <a:rPr lang="en-US" altLang="ko-KR" b="1" dirty="0">
                  <a:solidFill>
                    <a:schemeClr val="accent5">
                      <a:lumMod val="75000"/>
                    </a:schemeClr>
                  </a:solidFill>
                </a:rPr>
                <a:t>)</a:t>
              </a:r>
              <a:endParaRPr lang="ko-KR" altLang="en-US" b="1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22381215-575C-4053-B2AB-F6ED171C1680}"/>
                </a:ext>
              </a:extLst>
            </p:cNvPr>
            <p:cNvSpPr txBox="1"/>
            <p:nvPr/>
          </p:nvSpPr>
          <p:spPr>
            <a:xfrm>
              <a:off x="4086503" y="1571999"/>
              <a:ext cx="176202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accent3">
                      <a:lumMod val="75000"/>
                    </a:schemeClr>
                  </a:solidFill>
                </a:rPr>
                <a:t>Small Modulus</a:t>
              </a:r>
            </a:p>
            <a:p>
              <a:pPr algn="ctr"/>
              <a:r>
                <a:rPr lang="en-US" altLang="ko-KR" b="1" dirty="0">
                  <a:solidFill>
                    <a:schemeClr val="accent3">
                      <a:lumMod val="75000"/>
                    </a:schemeClr>
                  </a:solidFill>
                </a:rPr>
                <a:t>(2</a:t>
              </a:r>
              <a:r>
                <a:rPr lang="en-US" altLang="ko-KR" b="1" baseline="30000" dirty="0">
                  <a:solidFill>
                    <a:schemeClr val="accent3">
                      <a:lumMod val="75000"/>
                    </a:schemeClr>
                  </a:solidFill>
                </a:rPr>
                <a:t>8</a:t>
              </a:r>
              <a:r>
                <a:rPr lang="en-US" altLang="ko-KR" b="1" dirty="0">
                  <a:solidFill>
                    <a:schemeClr val="accent3">
                      <a:lumMod val="75000"/>
                    </a:schemeClr>
                  </a:solidFill>
                </a:rPr>
                <a:t>~2</a:t>
              </a:r>
              <a:r>
                <a:rPr lang="en-US" altLang="ko-KR" b="1" baseline="30000" dirty="0">
                  <a:solidFill>
                    <a:schemeClr val="accent3">
                      <a:lumMod val="75000"/>
                    </a:schemeClr>
                  </a:solidFill>
                </a:rPr>
                <a:t>12</a:t>
              </a:r>
              <a:r>
                <a:rPr lang="en-US" altLang="ko-KR" b="1" dirty="0">
                  <a:solidFill>
                    <a:schemeClr val="accent3">
                      <a:lumMod val="75000"/>
                    </a:schemeClr>
                  </a:solidFill>
                </a:rPr>
                <a:t>)</a:t>
              </a:r>
              <a:endParaRPr lang="ko-KR" altLang="en-US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</p:grpSp>
      <p:grpSp>
        <p:nvGrpSpPr>
          <p:cNvPr id="122" name="그룹 121">
            <a:extLst>
              <a:ext uri="{FF2B5EF4-FFF2-40B4-BE49-F238E27FC236}">
                <a16:creationId xmlns:a16="http://schemas.microsoft.com/office/drawing/2014/main" id="{D8BF1D3D-971A-48B7-B792-6046B93E74FB}"/>
              </a:ext>
            </a:extLst>
          </p:cNvPr>
          <p:cNvGrpSpPr/>
          <p:nvPr/>
        </p:nvGrpSpPr>
        <p:grpSpPr>
          <a:xfrm>
            <a:off x="1825830" y="2549226"/>
            <a:ext cx="3930995" cy="1758728"/>
            <a:chOff x="2149925" y="2549226"/>
            <a:chExt cx="3930995" cy="1758728"/>
          </a:xfrm>
        </p:grpSpPr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39EC41AA-A6AA-45B6-92C2-962B6B5E03EE}"/>
                </a:ext>
              </a:extLst>
            </p:cNvPr>
            <p:cNvSpPr/>
            <p:nvPr/>
          </p:nvSpPr>
          <p:spPr>
            <a:xfrm>
              <a:off x="2168044" y="2549226"/>
              <a:ext cx="1625317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</a:rPr>
                <a:t>Bandwidth</a:t>
              </a:r>
              <a:r>
                <a:rPr lang="ko-KR" altLang="en-US" dirty="0">
                  <a:solidFill>
                    <a:srgbClr val="FF0000"/>
                  </a:solidFill>
                </a:rPr>
                <a:t>↑</a:t>
              </a:r>
              <a:endParaRPr lang="en-US" altLang="ko-KR" dirty="0">
                <a:solidFill>
                  <a:srgbClr val="FF0000"/>
                </a:solidFill>
              </a:endParaRPr>
            </a:p>
            <a:p>
              <a:r>
                <a:rPr lang="en-US" altLang="ko-KR" dirty="0">
                  <a:solidFill>
                    <a:srgbClr val="FF0000"/>
                  </a:solidFill>
                </a:rPr>
                <a:t>Performance</a:t>
              </a:r>
              <a:r>
                <a:rPr lang="ko-KR" altLang="en-US" dirty="0">
                  <a:solidFill>
                    <a:srgbClr val="FF0000"/>
                  </a:solidFill>
                </a:rPr>
                <a:t>↓</a:t>
              </a:r>
              <a:endParaRPr lang="en-US" altLang="ko-KR" dirty="0">
                <a:solidFill>
                  <a:srgbClr val="FF0000"/>
                </a:solidFill>
              </a:endParaRPr>
            </a:p>
            <a:p>
              <a:r>
                <a:rPr lang="en-US" altLang="ko-KR" dirty="0">
                  <a:solidFill>
                    <a:srgbClr val="3D3D3D"/>
                  </a:solidFill>
                </a:rPr>
                <a:t>Correctness</a:t>
              </a:r>
              <a:r>
                <a:rPr lang="ko-KR" altLang="en-US" dirty="0">
                  <a:solidFill>
                    <a:srgbClr val="3D3D3D"/>
                  </a:solidFill>
                </a:rPr>
                <a:t>↑</a:t>
              </a:r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A7A02FBC-5ABE-4823-B0D2-1CD38A6450D8}"/>
                </a:ext>
              </a:extLst>
            </p:cNvPr>
            <p:cNvSpPr/>
            <p:nvPr/>
          </p:nvSpPr>
          <p:spPr>
            <a:xfrm>
              <a:off x="3974886" y="2561490"/>
              <a:ext cx="1625317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>
                  <a:solidFill>
                    <a:srgbClr val="3D3D3D"/>
                  </a:solidFill>
                </a:rPr>
                <a:t>Bandwidth</a:t>
              </a:r>
              <a:r>
                <a:rPr lang="ko-KR" altLang="en-US" dirty="0">
                  <a:solidFill>
                    <a:srgbClr val="3D3D3D"/>
                  </a:solidFill>
                </a:rPr>
                <a:t>↓</a:t>
              </a:r>
              <a:endParaRPr lang="en-US" altLang="ko-KR" dirty="0">
                <a:solidFill>
                  <a:srgbClr val="3D3D3D"/>
                </a:solidFill>
              </a:endParaRPr>
            </a:p>
            <a:p>
              <a:r>
                <a:rPr lang="en-US" altLang="ko-KR" dirty="0">
                  <a:solidFill>
                    <a:srgbClr val="3D3D3D"/>
                  </a:solidFill>
                </a:rPr>
                <a:t>Performance</a:t>
              </a:r>
              <a:r>
                <a:rPr lang="ko-KR" altLang="en-US" dirty="0">
                  <a:solidFill>
                    <a:srgbClr val="3D3D3D"/>
                  </a:solidFill>
                </a:rPr>
                <a:t>↑</a:t>
              </a:r>
              <a:endParaRPr lang="en-US" altLang="ko-KR" dirty="0">
                <a:solidFill>
                  <a:srgbClr val="3D3D3D"/>
                </a:solidFill>
              </a:endParaRPr>
            </a:p>
            <a:p>
              <a:r>
                <a:rPr lang="en-US" altLang="ko-KR" dirty="0">
                  <a:solidFill>
                    <a:srgbClr val="FF0000"/>
                  </a:solidFill>
                </a:rPr>
                <a:t>Correctness</a:t>
              </a:r>
              <a:r>
                <a:rPr lang="ko-KR" altLang="en-US" dirty="0">
                  <a:solidFill>
                    <a:srgbClr val="FF0000"/>
                  </a:solidFill>
                </a:rPr>
                <a:t>↓</a:t>
              </a:r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2C8A0378-EFD0-4625-939E-4DE559B0AAFF}"/>
                </a:ext>
              </a:extLst>
            </p:cNvPr>
            <p:cNvSpPr/>
            <p:nvPr/>
          </p:nvSpPr>
          <p:spPr>
            <a:xfrm>
              <a:off x="2149925" y="3661623"/>
              <a:ext cx="1755994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i="1" dirty="0"/>
                <a:t>Fast Multiplication</a:t>
              </a:r>
            </a:p>
            <a:p>
              <a:r>
                <a:rPr lang="en-US" altLang="ko-KR" i="1" dirty="0"/>
                <a:t>Compress tech.</a:t>
              </a:r>
              <a:endParaRPr lang="ko-KR" altLang="en-US" i="1" dirty="0"/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D9E027E7-240A-4305-B049-FF9CE5F26EA7}"/>
                </a:ext>
              </a:extLst>
            </p:cNvPr>
            <p:cNvSpPr/>
            <p:nvPr/>
          </p:nvSpPr>
          <p:spPr>
            <a:xfrm>
              <a:off x="3958416" y="3661623"/>
              <a:ext cx="2122504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i="1" dirty="0"/>
                <a:t>Error-correcting code</a:t>
              </a:r>
            </a:p>
            <a:p>
              <a:r>
                <a:rPr lang="en-US" altLang="ko-KR" i="1" dirty="0"/>
                <a:t>Tiny secret and errors.</a:t>
              </a:r>
              <a:endParaRPr lang="ko-KR" altLang="en-US" i="1" dirty="0"/>
            </a:p>
          </p:txBody>
        </p:sp>
        <p:sp>
          <p:nvSpPr>
            <p:cNvPr id="119" name="화살표: 톱니 모양의 오른쪽 118">
              <a:extLst>
                <a:ext uri="{FF2B5EF4-FFF2-40B4-BE49-F238E27FC236}">
                  <a16:creationId xmlns:a16="http://schemas.microsoft.com/office/drawing/2014/main" id="{66A10051-9C75-46D0-A3F8-7FA52DB92E4C}"/>
                </a:ext>
              </a:extLst>
            </p:cNvPr>
            <p:cNvSpPr/>
            <p:nvPr/>
          </p:nvSpPr>
          <p:spPr>
            <a:xfrm rot="5400000">
              <a:off x="2777302" y="3467230"/>
              <a:ext cx="204854" cy="202956"/>
            </a:xfrm>
            <a:prstGeom prst="notchedRight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화살표: 톱니 모양의 오른쪽 119">
              <a:extLst>
                <a:ext uri="{FF2B5EF4-FFF2-40B4-BE49-F238E27FC236}">
                  <a16:creationId xmlns:a16="http://schemas.microsoft.com/office/drawing/2014/main" id="{FD6328E3-4B6A-4FA2-B783-91E4EF24BD6C}"/>
                </a:ext>
              </a:extLst>
            </p:cNvPr>
            <p:cNvSpPr/>
            <p:nvPr/>
          </p:nvSpPr>
          <p:spPr>
            <a:xfrm rot="5400000">
              <a:off x="4756594" y="3467230"/>
              <a:ext cx="204854" cy="202956"/>
            </a:xfrm>
            <a:prstGeom prst="notchedRight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7" name="슬라이드 번호 개체 틀 3">
            <a:extLst>
              <a:ext uri="{FF2B5EF4-FFF2-40B4-BE49-F238E27FC236}">
                <a16:creationId xmlns:a16="http://schemas.microsoft.com/office/drawing/2014/main" id="{3D5BDE4F-F2CF-4B5C-92D6-E3E628299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39492" y="6492875"/>
            <a:ext cx="1052508" cy="365125"/>
          </a:xfrm>
        </p:spPr>
        <p:txBody>
          <a:bodyPr/>
          <a:lstStyle/>
          <a:p>
            <a:pPr lvl="0">
              <a:defRPr/>
            </a:pPr>
            <a:r>
              <a:rPr lang="en-US" altLang="ko-KR" dirty="0">
                <a:latin typeface="+mn-ea"/>
              </a:rPr>
              <a:t>11-3</a:t>
            </a:r>
          </a:p>
        </p:txBody>
      </p:sp>
    </p:spTree>
    <p:extLst>
      <p:ext uri="{BB962C8B-B14F-4D97-AF65-F5344CB8AC3E}">
        <p14:creationId xmlns:p14="http://schemas.microsoft.com/office/powerpoint/2010/main" val="340847962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cap="none" dirty="0"/>
              <a:t>NIST candidate algorithms are perfect?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 hasCustomPrompt="1"/>
          </p:nvPr>
        </p:nvSpPr>
        <p:spPr>
          <a:xfrm>
            <a:off x="6577466" y="1485825"/>
            <a:ext cx="11029615" cy="4283999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ko-KR" altLang="en-US" dirty="0"/>
              <a:t> </a:t>
            </a:r>
            <a:r>
              <a:rPr lang="en-US" altLang="ko-KR" dirty="0"/>
              <a:t>Which is the best?</a:t>
            </a:r>
          </a:p>
          <a:p>
            <a:pPr lvl="1">
              <a:defRPr/>
            </a:pPr>
            <a:r>
              <a:rPr lang="en-US" altLang="ko-KR" dirty="0"/>
              <a:t>All evaluation criteria are important.</a:t>
            </a:r>
          </a:p>
          <a:p>
            <a:pPr lvl="1">
              <a:defRPr/>
            </a:pPr>
            <a:r>
              <a:rPr lang="en-US" altLang="ko-KR" dirty="0"/>
              <a:t>NIST said  “Still open to mergers.”</a:t>
            </a:r>
          </a:p>
          <a:p>
            <a:pPr marL="323992" lvl="1" indent="0">
              <a:buNone/>
              <a:defRPr/>
            </a:pPr>
            <a:endParaRPr lang="en-US" altLang="ko-KR" dirty="0"/>
          </a:p>
          <a:p>
            <a:pPr>
              <a:defRPr/>
            </a:pPr>
            <a:r>
              <a:rPr lang="en-US" altLang="ko-KR" dirty="0"/>
              <a:t> Most of latest studies are not included. </a:t>
            </a:r>
          </a:p>
          <a:p>
            <a:pPr lvl="1">
              <a:defRPr/>
            </a:pPr>
            <a:r>
              <a:rPr lang="en-US" altLang="ko-KR" dirty="0"/>
              <a:t>Especially, Side-channel attacks?</a:t>
            </a:r>
          </a:p>
          <a:p>
            <a:pPr lvl="1">
              <a:defRPr/>
            </a:pPr>
            <a:r>
              <a:rPr lang="en-US" altLang="ko-KR" dirty="0">
                <a:solidFill>
                  <a:srgbClr val="3D3D3D"/>
                </a:solidFill>
              </a:rPr>
              <a:t>Error in each bit occurs </a:t>
            </a:r>
            <a:r>
              <a:rPr lang="en-US" altLang="ko-KR" dirty="0"/>
              <a:t>independently?</a:t>
            </a:r>
            <a:endParaRPr lang="ko-KR" altLang="en-US" dirty="0"/>
          </a:p>
        </p:txBody>
      </p:sp>
      <p:sp>
        <p:nvSpPr>
          <p:cNvPr id="12" name="직사각형 4"/>
          <p:cNvSpPr/>
          <p:nvPr/>
        </p:nvSpPr>
        <p:spPr>
          <a:xfrm>
            <a:off x="436879" y="5669280"/>
            <a:ext cx="11475587" cy="798412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0"/>
              </a:spcBef>
              <a:defRPr/>
            </a:pPr>
            <a:r>
              <a:rPr lang="ko-KR" altLang="en-US" sz="2400" b="1" dirty="0">
                <a:solidFill>
                  <a:schemeClr val="bg1"/>
                </a:solidFill>
                <a:cs typeface="Gill Sans MT"/>
              </a:rPr>
              <a:t>★</a:t>
            </a:r>
            <a:r>
              <a:rPr lang="en-US" altLang="ko-KR" sz="2400" b="1" dirty="0">
                <a:solidFill>
                  <a:schemeClr val="bg1"/>
                </a:solidFill>
                <a:cs typeface="Gill Sans MT"/>
              </a:rPr>
              <a:t>Goal: Making the excellent algorithm of all aspect based on </a:t>
            </a:r>
            <a:r>
              <a:rPr lang="en-US" altLang="ko-KR" sz="2400" b="1" dirty="0" err="1">
                <a:solidFill>
                  <a:schemeClr val="bg1"/>
                </a:solidFill>
                <a:cs typeface="Gill Sans MT"/>
              </a:rPr>
              <a:t>RLizard</a:t>
            </a:r>
            <a:r>
              <a:rPr lang="ko-KR" altLang="en-US" sz="2400" b="1" dirty="0">
                <a:solidFill>
                  <a:schemeClr val="bg1"/>
                </a:solidFill>
                <a:cs typeface="Gill Sans MT"/>
              </a:rPr>
              <a:t> ★</a:t>
            </a:r>
            <a:endParaRPr kumimoji="0" lang="ko-KR" altLang="en-US" sz="2400" b="1" i="0" u="none" strike="noStrike" kern="1200" cap="none" spc="0" normalizeH="0" baseline="0" dirty="0">
              <a:solidFill>
                <a:schemeClr val="bg1"/>
              </a:solidFill>
              <a:latin typeface="Gill Sans MT"/>
              <a:ea typeface="HY헤드라인M"/>
              <a:cs typeface="Gill Sans MT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8294AF0-4991-4614-8CA5-4157D94702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879" y="1485825"/>
            <a:ext cx="6044944" cy="399994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6694750-CB7B-4DA0-B18D-E82E62939DDE}"/>
              </a:ext>
            </a:extLst>
          </p:cNvPr>
          <p:cNvSpPr txBox="1"/>
          <p:nvPr/>
        </p:nvSpPr>
        <p:spPr>
          <a:xfrm>
            <a:off x="1828798" y="1319511"/>
            <a:ext cx="37675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&lt; Compare to 128-bit security</a:t>
            </a:r>
            <a:r>
              <a:rPr lang="ko-KR" altLang="en-US" dirty="0"/>
              <a:t> </a:t>
            </a:r>
            <a:r>
              <a:rPr lang="en-US" altLang="ko-KR" dirty="0"/>
              <a:t>KEM &gt;</a:t>
            </a:r>
            <a:endParaRPr lang="ko-KR" altLang="en-US" dirty="0"/>
          </a:p>
        </p:txBody>
      </p:sp>
      <p:sp>
        <p:nvSpPr>
          <p:cNvPr id="9" name="슬라이드 번호 개체 틀 3">
            <a:extLst>
              <a:ext uri="{FF2B5EF4-FFF2-40B4-BE49-F238E27FC236}">
                <a16:creationId xmlns:a16="http://schemas.microsoft.com/office/drawing/2014/main" id="{752A2A85-694F-4F45-AED8-82D267C2A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39492" y="6492875"/>
            <a:ext cx="1052508" cy="365125"/>
          </a:xfrm>
        </p:spPr>
        <p:txBody>
          <a:bodyPr/>
          <a:lstStyle/>
          <a:p>
            <a:pPr lvl="0">
              <a:defRPr/>
            </a:pPr>
            <a:r>
              <a:rPr lang="en-US" altLang="ko-KR" dirty="0">
                <a:latin typeface="+mn-ea"/>
              </a:rPr>
              <a:t>11-4</a:t>
            </a:r>
          </a:p>
        </p:txBody>
      </p:sp>
    </p:spTree>
    <p:extLst>
      <p:ext uri="{BB962C8B-B14F-4D97-AF65-F5344CB8AC3E}">
        <p14:creationId xmlns:p14="http://schemas.microsoft.com/office/powerpoint/2010/main" val="926339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Detail to </a:t>
            </a:r>
            <a:r>
              <a:rPr lang="en-US" altLang="ko-KR" dirty="0" err="1"/>
              <a:t>LizarMong</a:t>
            </a:r>
            <a:endParaRPr lang="en-US" altLang="ko-K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D57F1E4F-1CFF-5643-939E-217C01CDF565}" type="slidenum">
              <a:rPr lang="en-US"/>
              <a:pPr lvl="0"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cap="none" dirty="0"/>
              <a:t>Specification of </a:t>
            </a:r>
            <a:r>
              <a:rPr lang="en-US" altLang="ko-KR" cap="none" dirty="0" err="1"/>
              <a:t>LizarMong</a:t>
            </a:r>
            <a:endParaRPr lang="ko-KR" altLang="en-US" cap="none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81195" y="1574804"/>
            <a:ext cx="11029615" cy="4932676"/>
          </a:xfrm>
        </p:spPr>
        <p:txBody>
          <a:bodyPr>
            <a:noAutofit/>
          </a:bodyPr>
          <a:lstStyle/>
          <a:p>
            <a:pPr lvl="0">
              <a:defRPr/>
            </a:pPr>
            <a:endParaRPr lang="en-US" altLang="ko-KR" sz="1800" dirty="0">
              <a:solidFill>
                <a:srgbClr val="3D3D3D"/>
              </a:solidFill>
            </a:endParaRPr>
          </a:p>
          <a:p>
            <a:pPr lvl="1">
              <a:defRPr/>
            </a:pPr>
            <a:endParaRPr lang="en-US" altLang="ko-KR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11139492" y="6492875"/>
            <a:ext cx="1052508" cy="365125"/>
          </a:xfrm>
        </p:spPr>
        <p:txBody>
          <a:bodyPr/>
          <a:lstStyle/>
          <a:p>
            <a:pPr lvl="0">
              <a:defRPr/>
            </a:pPr>
            <a:r>
              <a:rPr lang="en-US" altLang="ko-KR" dirty="0">
                <a:latin typeface="+mn-ea"/>
              </a:rPr>
              <a:t>11-5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0931011"/>
              </p:ext>
            </p:extLst>
          </p:nvPr>
        </p:nvGraphicFramePr>
        <p:xfrm>
          <a:off x="739253" y="2833479"/>
          <a:ext cx="10950415" cy="2011680"/>
        </p:xfrm>
        <a:graphic>
          <a:graphicData uri="http://schemas.openxmlformats.org/drawingml/2006/table">
            <a:tbl>
              <a:tblPr firstRow="1" bandRow="1"/>
              <a:tblGrid>
                <a:gridCol w="12088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9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38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3412">
                  <a:extLst>
                    <a:ext uri="{9D8B030D-6E8A-4147-A177-3AD203B41FA5}">
                      <a16:colId xmlns:a16="http://schemas.microsoft.com/office/drawing/2014/main" val="3718833775"/>
                    </a:ext>
                  </a:extLst>
                </a:gridCol>
                <a:gridCol w="12903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24452">
                  <a:extLst>
                    <a:ext uri="{9D8B030D-6E8A-4147-A177-3AD203B41FA5}">
                      <a16:colId xmlns:a16="http://schemas.microsoft.com/office/drawing/2014/main" val="357807804"/>
                    </a:ext>
                  </a:extLst>
                </a:gridCol>
                <a:gridCol w="139452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758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0230">
                <a:tc rowSpan="2"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b="1" spc="0" dirty="0"/>
                        <a:t>Compare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b="1" spc="0"/>
                        <a:t>Underlying Problem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b="1" spc="0" dirty="0"/>
                        <a:t>Ring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b="1" spc="0" dirty="0"/>
                        <a:t>Compress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b="1" spc="0" dirty="0"/>
                        <a:t>Modulus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b="1" spc="0" dirty="0"/>
                        <a:t>ECC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b="1" spc="0"/>
                        <a:t>Distributions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383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b="1" spc="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9D9D9"/>
                    </a:solidFill>
                  </a:tcPr>
                </a:tc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b="1" spc="0"/>
                        <a:t>Secret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b="1" spc="0"/>
                        <a:t>Error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5792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pc="0"/>
                        <a:t>LizarMong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pc="0"/>
                        <a:t>RLWE+RLWR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pc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b="1" spc="0" dirty="0">
                          <a:solidFill>
                            <a:srgbClr val="34A076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b="1" spc="0" dirty="0">
                          <a:solidFill>
                            <a:srgbClr val="289B6E"/>
                          </a:solidFill>
                        </a:rPr>
                        <a:t>Small</a:t>
                      </a: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b="1" spc="0" dirty="0">
                          <a:solidFill>
                            <a:srgbClr val="289B6E"/>
                          </a:solidFill>
                        </a:rPr>
                        <a:t>(fixed 2</a:t>
                      </a:r>
                      <a:r>
                        <a:rPr kumimoji="0" lang="en-US" altLang="ko-KR" b="1" i="0" u="none" strike="noStrike" kern="1200" cap="none" spc="0" normalizeH="0" baseline="30000" dirty="0">
                          <a:solidFill>
                            <a:srgbClr val="289B6E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r>
                        <a:rPr lang="en-US" altLang="ko-KR" b="1" spc="0" dirty="0">
                          <a:solidFill>
                            <a:srgbClr val="289B6E"/>
                          </a:solidFill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b="1" spc="0" dirty="0">
                          <a:solidFill>
                            <a:srgbClr val="289B6E"/>
                          </a:solidFill>
                        </a:rPr>
                        <a:t>XE5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pc="-30"/>
                        <a:t>Uniform</a:t>
                      </a: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pc="-30"/>
                        <a:t>sparse ternary</a:t>
                      </a: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b="1" spc="0">
                          <a:solidFill>
                            <a:srgbClr val="289B6E"/>
                          </a:solidFill>
                        </a:rPr>
                        <a:t>Binomial</a:t>
                      </a: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b="1" spc="0">
                          <a:solidFill>
                            <a:srgbClr val="289B6E"/>
                          </a:solidFill>
                        </a:rPr>
                        <a:t>(std</a:t>
                      </a:r>
                      <a:r>
                        <a:rPr lang="ko-KR" altLang="ko-KR" b="1" spc="0">
                          <a:solidFill>
                            <a:srgbClr val="289B6E"/>
                          </a:solidFill>
                        </a:rPr>
                        <a:t>≈</a:t>
                      </a:r>
                      <a:r>
                        <a:rPr lang="en-US" altLang="ko-KR" b="1" spc="0">
                          <a:solidFill>
                            <a:srgbClr val="289B6E"/>
                          </a:solidFill>
                        </a:rPr>
                        <a:t>0.7)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7281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pc="0"/>
                        <a:t>RLizard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ja-JP" altLang="ko-KR" spc="0"/>
                        <a:t>〃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ja-JP" altLang="ko-KR" spc="0"/>
                        <a:t>〃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ja-JP" spc="0" dirty="0"/>
                        <a:t>No</a:t>
                      </a:r>
                      <a:endParaRPr lang="ja-JP" altLang="ko-KR" spc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pc="0" dirty="0"/>
                        <a:t>Small</a:t>
                      </a: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pc="0" dirty="0"/>
                        <a:t>(2</a:t>
                      </a:r>
                      <a:r>
                        <a:rPr lang="en-US" altLang="ko-KR" strike="noStrike" spc="0" baseline="30000" dirty="0"/>
                        <a:t>10~12</a:t>
                      </a:r>
                      <a:r>
                        <a:rPr lang="en-US" altLang="ko-KR" b="0" spc="0" dirty="0">
                          <a:solidFill>
                            <a:schemeClr val="dk1"/>
                          </a:solidFill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b="0" spc="0" dirty="0">
                          <a:solidFill>
                            <a:schemeClr val="dk1"/>
                          </a:solidFill>
                        </a:rPr>
                        <a:t>None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ja-JP" altLang="ko-KR" spc="0" dirty="0"/>
                        <a:t>〃</a:t>
                      </a: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pc="0" dirty="0" smtClean="0"/>
                        <a:t>Gaussian CDT</a:t>
                      </a:r>
                      <a:endParaRPr lang="en-US" altLang="ko-KR" spc="0" dirty="0"/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pc="0" dirty="0"/>
                        <a:t>(std</a:t>
                      </a:r>
                      <a:r>
                        <a:rPr lang="ko-KR" altLang="ko-KR" spc="0" dirty="0"/>
                        <a:t>≈</a:t>
                      </a:r>
                      <a:r>
                        <a:rPr lang="en-US" altLang="ko-KR" spc="0" dirty="0"/>
                        <a:t>1.15)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자유형: 도형 7"/>
              <p:cNvSpPr>
                <a:spLocks noResize="1" noChangeShapeType="1" noTextEdit="1"/>
              </p:cNvSpPr>
              <p:nvPr/>
            </p:nvSpPr>
            <p:spPr>
              <a:xfrm>
                <a:off x="3557449" y="3670416"/>
                <a:ext cx="1323975" cy="43815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sz="1800" i="1">
                              <a:latin typeface="Cambria Math" panose="02040503050406030204" pitchFamily="18" charset="0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800">
                              <a:latin typeface="Cambria Math"/>
                              <a:sym typeface="Cambria Math"/>
                            </a:rPr>
                            <m:t>ℤ</m:t>
                          </m:r>
                        </m:e>
                        <m:sub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𝑞</m:t>
                          </m:r>
                        </m:sub>
                      </m:sSub>
                      <m:r>
                        <a:rPr sz="1800" i="1">
                          <a:latin typeface="Cambria Math"/>
                          <a:sym typeface="Cambria Math"/>
                        </a:rPr>
                        <m:t>/</m:t>
                      </m:r>
                      <m:sSup>
                        <m:sSupPr>
                          <m:ctrlPr>
                            <a:rPr sz="1800" i="1">
                              <a:latin typeface="Cambria Math" panose="02040503050406030204" pitchFamily="18" charset="0"/>
                              <a:sym typeface="Cambria Math"/>
                            </a:rPr>
                          </m:ctrlPr>
                        </m:sSupPr>
                        <m:e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𝑋</m:t>
                          </m:r>
                        </m:e>
                        <m:sup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𝑛</m:t>
                          </m:r>
                        </m:sup>
                      </m:sSup>
                      <m:r>
                        <a:rPr sz="1800" i="1">
                          <a:latin typeface="Cambria Math"/>
                          <a:sym typeface="Cambria Math"/>
                        </a:rPr>
                        <m:t>+1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8" name="자유형: 도형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7449" y="3670416"/>
                <a:ext cx="1323975" cy="43815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표 9"/>
          <p:cNvGraphicFramePr/>
          <p:nvPr>
            <p:extLst>
              <p:ext uri="{D42A27DB-BD31-4B8C-83A1-F6EECF244321}">
                <p14:modId xmlns:p14="http://schemas.microsoft.com/office/powerpoint/2010/main" val="3378006046"/>
              </p:ext>
            </p:extLst>
          </p:nvPr>
        </p:nvGraphicFramePr>
        <p:xfrm>
          <a:off x="738092" y="5874416"/>
          <a:ext cx="10956902" cy="910590"/>
        </p:xfrm>
        <a:graphic>
          <a:graphicData uri="http://schemas.openxmlformats.org/drawingml/2006/table">
            <a:tbl>
              <a:tblPr firstRow="1" bandRow="1"/>
              <a:tblGrid>
                <a:gridCol w="12199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93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94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8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774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1496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9827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7944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91059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pc="0" dirty="0"/>
                        <a:t>Proved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pc="0" dirty="0"/>
                        <a:t>-</a:t>
                      </a: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pc="0" dirty="0"/>
                        <a:t>-</a:t>
                      </a: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pc="0" dirty="0"/>
                        <a:t>Common</a:t>
                      </a: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pc="0" dirty="0"/>
                        <a:t>in NIST’s Alg.</a:t>
                      </a: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dirty="0"/>
                        <a:t>[PRSD17]</a:t>
                      </a:r>
                      <a:endParaRPr lang="en-US" altLang="ko-KR" b="0" spc="0" dirty="0">
                        <a:solidFill>
                          <a:schemeClr val="dk1"/>
                        </a:solidFill>
                      </a:endParaRP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marL="0" marR="0" lvl="0" indent="0" algn="ctr" defTabSz="45718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[Saa17]</a:t>
                      </a:r>
                      <a:endParaRPr lang="en-US" altLang="ko-KR" spc="0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pc="0" dirty="0"/>
                        <a:t>-</a:t>
                      </a: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marL="0" marR="0" lvl="0" indent="0" algn="ctr" defTabSz="45718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[ADPS16]</a:t>
                      </a:r>
                      <a:endParaRPr lang="en-US" altLang="ko-KR" spc="0" dirty="0"/>
                    </a:p>
                  </a:txBody>
                  <a:tcPr marL="0" marR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/>
          <p:nvPr>
            <p:extLst>
              <p:ext uri="{D42A27DB-BD31-4B8C-83A1-F6EECF244321}">
                <p14:modId xmlns:p14="http://schemas.microsoft.com/office/powerpoint/2010/main" val="243017969"/>
              </p:ext>
            </p:extLst>
          </p:nvPr>
        </p:nvGraphicFramePr>
        <p:xfrm>
          <a:off x="738092" y="4903734"/>
          <a:ext cx="10951577" cy="914400"/>
        </p:xfrm>
        <a:graphic>
          <a:graphicData uri="http://schemas.openxmlformats.org/drawingml/2006/table">
            <a:tbl>
              <a:tblPr firstRow="1" bandRow="1"/>
              <a:tblGrid>
                <a:gridCol w="12199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93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37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36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875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1496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9827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7411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91059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pc="0" dirty="0"/>
                        <a:t>Why?</a:t>
                      </a: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pc="0" dirty="0"/>
                        <a:t>Key: conservative</a:t>
                      </a: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pc="0" dirty="0"/>
                        <a:t>Enc/Dec: Fast</a:t>
                      </a: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pc="0" dirty="0"/>
                        <a:t>Fast / secure</a:t>
                      </a: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pc="0" dirty="0"/>
                        <a:t>Bandwidth</a:t>
                      </a:r>
                      <a:endParaRPr lang="en-US" altLang="ko-KR" spc="-50" dirty="0">
                        <a:solidFill>
                          <a:schemeClr val="dk1"/>
                        </a:solidFill>
                      </a:endParaRP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b="0" spc="0" dirty="0">
                          <a:solidFill>
                            <a:schemeClr val="dk1"/>
                          </a:solidFill>
                        </a:rPr>
                        <a:t>Bandwidth,</a:t>
                      </a: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pc="-50" dirty="0">
                          <a:solidFill>
                            <a:schemeClr val="dk1"/>
                          </a:solidFill>
                        </a:rPr>
                        <a:t>Performance</a:t>
                      </a: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pc="0" dirty="0"/>
                        <a:t>Correctness,</a:t>
                      </a: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pc="0" dirty="0"/>
                        <a:t>Side-channel</a:t>
                      </a: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marL="0" marR="0" lvl="0" indent="0" algn="ctr" defTabSz="45718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pc="0" dirty="0"/>
                        <a:t>Correctness,</a:t>
                      </a:r>
                    </a:p>
                    <a:p>
                      <a:pPr marL="0" marR="0" lvl="0" indent="0" algn="ctr" defTabSz="45718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pc="-50" dirty="0">
                          <a:solidFill>
                            <a:schemeClr val="dk1"/>
                          </a:solidFill>
                        </a:rPr>
                        <a:t>Performance</a:t>
                      </a: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pc="0" dirty="0"/>
                        <a:t>Side-channel</a:t>
                      </a: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pc="0" dirty="0"/>
                        <a:t>Correctness,</a:t>
                      </a: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pc="0" dirty="0"/>
                        <a:t>Performance</a:t>
                      </a:r>
                    </a:p>
                  </a:txBody>
                  <a:tcPr marL="0" marR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0DE4AE70-763D-434F-9D83-8D688FF074A0}"/>
              </a:ext>
            </a:extLst>
          </p:cNvPr>
          <p:cNvSpPr txBox="1">
            <a:spLocks/>
          </p:cNvSpPr>
          <p:nvPr/>
        </p:nvSpPr>
        <p:spPr>
          <a:xfrm>
            <a:off x="624838" y="1439276"/>
            <a:ext cx="11029615" cy="428399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305992" indent="-305992" algn="l" defTabSz="457189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Wingdings 2" panose="05020102010507070707" pitchFamily="18" charset="2"/>
              <a:buChar char=""/>
              <a:defRPr sz="2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29984" indent="-305992" algn="l" defTabSz="457189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Wingdings 2" panose="05020102010507070707" pitchFamily="18" charset="2"/>
              <a:buChar char=""/>
              <a:defRPr sz="22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99978" indent="-269993" algn="l" defTabSz="457189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Wingdings" panose="05000000000000000000" pitchFamily="2" charset="2"/>
              <a:buChar char="Ø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1969" indent="-233994" algn="l" defTabSz="457189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1960" indent="-233994" algn="l" defTabSz="457189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99953" indent="-228594" algn="l" defTabSz="457189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99945" indent="-228594" algn="l" defTabSz="457189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99938" indent="-228594" algn="l" defTabSz="457189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99930" indent="-228594" algn="l" defTabSz="457189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dirty="0"/>
              <a:t> </a:t>
            </a:r>
            <a:r>
              <a:rPr lang="en-US" altLang="ko-KR" dirty="0"/>
              <a:t>Design elements</a:t>
            </a:r>
          </a:p>
          <a:p>
            <a:pPr lvl="1">
              <a:defRPr/>
            </a:pPr>
            <a:r>
              <a:rPr lang="en-US" altLang="ko-KR" dirty="0">
                <a:solidFill>
                  <a:srgbClr val="3D3D3D"/>
                </a:solidFill>
                <a:cs typeface="Gill Sans MT"/>
              </a:rPr>
              <a:t>Reduce the bandwidth and maintain the </a:t>
            </a:r>
            <a:r>
              <a:rPr lang="en-US" altLang="ko-KR" dirty="0" err="1">
                <a:solidFill>
                  <a:srgbClr val="3D3D3D"/>
                </a:solidFill>
                <a:cs typeface="Gill Sans MT"/>
              </a:rPr>
              <a:t>RLizard’s</a:t>
            </a:r>
            <a:r>
              <a:rPr lang="en-US" altLang="ko-KR" dirty="0">
                <a:solidFill>
                  <a:srgbClr val="3D3D3D"/>
                </a:solidFill>
                <a:cs typeface="Gill Sans MT"/>
              </a:rPr>
              <a:t> strengths.</a:t>
            </a:r>
          </a:p>
          <a:p>
            <a:pPr lvl="1">
              <a:defRPr/>
            </a:pPr>
            <a:r>
              <a:rPr lang="en-US" altLang="ko-KR" dirty="0"/>
              <a:t>Minimized known side-channel attack points.</a:t>
            </a:r>
          </a:p>
        </p:txBody>
      </p:sp>
      <p:sp>
        <p:nvSpPr>
          <p:cNvPr id="6" name="직사각형 5">
            <a:hlinkClick r:id="rId3" action="ppaction://hlinksldjump"/>
            <a:extLst>
              <a:ext uri="{FF2B5EF4-FFF2-40B4-BE49-F238E27FC236}">
                <a16:creationId xmlns:a16="http://schemas.microsoft.com/office/drawing/2014/main" id="{747A97FE-AFB6-456B-A756-13D2B5559EC1}"/>
              </a:ext>
            </a:extLst>
          </p:cNvPr>
          <p:cNvSpPr/>
          <p:nvPr/>
        </p:nvSpPr>
        <p:spPr>
          <a:xfrm>
            <a:off x="4734560" y="2833480"/>
            <a:ext cx="1249680" cy="7420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hlinkClick r:id="rId4" action="ppaction://hlinksldjump"/>
            <a:extLst>
              <a:ext uri="{FF2B5EF4-FFF2-40B4-BE49-F238E27FC236}">
                <a16:creationId xmlns:a16="http://schemas.microsoft.com/office/drawing/2014/main" id="{BEDA736F-4667-4969-B015-DFB0937E48EA}"/>
              </a:ext>
            </a:extLst>
          </p:cNvPr>
          <p:cNvSpPr/>
          <p:nvPr/>
        </p:nvSpPr>
        <p:spPr>
          <a:xfrm>
            <a:off x="6027883" y="2836135"/>
            <a:ext cx="1249680" cy="7420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hlinkClick r:id="rId5" action="ppaction://hlinksldjump"/>
            <a:extLst>
              <a:ext uri="{FF2B5EF4-FFF2-40B4-BE49-F238E27FC236}">
                <a16:creationId xmlns:a16="http://schemas.microsoft.com/office/drawing/2014/main" id="{AEBF0C31-F2D6-4ECA-ABD3-49C93A1CC548}"/>
              </a:ext>
            </a:extLst>
          </p:cNvPr>
          <p:cNvSpPr/>
          <p:nvPr/>
        </p:nvSpPr>
        <p:spPr>
          <a:xfrm>
            <a:off x="7316356" y="2822556"/>
            <a:ext cx="1400924" cy="7420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a14="http://schemas.microsoft.com/office/drawing/2010/main"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분할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사용자 지정 1">
      <a:majorFont>
        <a:latin typeface="Gill Sans MT"/>
        <a:ea typeface="HY헤드라인M"/>
        <a:cs typeface=""/>
      </a:majorFont>
      <a:minorFont>
        <a:latin typeface="Gill Sans MT"/>
        <a:ea typeface="HY헤드라인M"/>
        <a:cs typeface="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2085</TotalTime>
  <Words>1837</Words>
  <Application>Microsoft Office PowerPoint</Application>
  <PresentationFormat>와이드스크린</PresentationFormat>
  <Paragraphs>347</Paragraphs>
  <Slides>22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31" baseType="lpstr">
      <vt:lpstr>HY헤드라인M</vt:lpstr>
      <vt:lpstr>맑은 고딕</vt:lpstr>
      <vt:lpstr>Arial</vt:lpstr>
      <vt:lpstr>Cambria Math</vt:lpstr>
      <vt:lpstr>Gill Sans MT</vt:lpstr>
      <vt:lpstr>Gill Sans MT Condensed</vt:lpstr>
      <vt:lpstr>Wingdings</vt:lpstr>
      <vt:lpstr>Wingdings 2</vt:lpstr>
      <vt:lpstr>분할</vt:lpstr>
      <vt:lpstr>LizarMong: Excellent KEM/PKE based on RLWE and RLWR</vt:lpstr>
      <vt:lpstr>Contents</vt:lpstr>
      <vt:lpstr>Motivation</vt:lpstr>
      <vt:lpstr>Motivation</vt:lpstr>
      <vt:lpstr>What is the Gap? </vt:lpstr>
      <vt:lpstr>NIST candidate algorithms are perfect? (classification)</vt:lpstr>
      <vt:lpstr>NIST candidate algorithms are perfect?</vt:lpstr>
      <vt:lpstr>Detail to LizarMong</vt:lpstr>
      <vt:lpstr>Specification of LizarMong</vt:lpstr>
      <vt:lpstr>Specification of LizarMong</vt:lpstr>
      <vt:lpstr>Security analysis</vt:lpstr>
      <vt:lpstr>Correctness analysis</vt:lpstr>
      <vt:lpstr>Resistance to known side-channel attacks</vt:lpstr>
      <vt:lpstr>Evaluation</vt:lpstr>
      <vt:lpstr>Conclusion</vt:lpstr>
      <vt:lpstr>Have any Questions? Thank you!</vt:lpstr>
      <vt:lpstr>References</vt:lpstr>
      <vt:lpstr>Compress techniques</vt:lpstr>
      <vt:lpstr>Small modulus fixed at 28</vt:lpstr>
      <vt:lpstr>Error-correcting code, XE5</vt:lpstr>
      <vt:lpstr>Resistance known side-channel attacks (1/2)</vt:lpstr>
      <vt:lpstr>Resistance known side-channel attacks (2/2)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양자 내성을 갖는 경량 디바이스용 암호칩 구현</dc:title>
  <dc:creator>김보배</dc:creator>
  <cp:lastModifiedBy>정 치곤</cp:lastModifiedBy>
  <cp:revision>336</cp:revision>
  <dcterms:created xsi:type="dcterms:W3CDTF">2018-03-19T11:39:16Z</dcterms:created>
  <dcterms:modified xsi:type="dcterms:W3CDTF">2019-10-16T03:08:42Z</dcterms:modified>
  <cp:version/>
</cp:coreProperties>
</file>