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9"/>
  </p:notesMasterIdLst>
  <p:sldIdLst>
    <p:sldId id="287" r:id="rId2"/>
    <p:sldId id="283" r:id="rId3"/>
    <p:sldId id="343" r:id="rId4"/>
    <p:sldId id="344" r:id="rId5"/>
    <p:sldId id="345" r:id="rId6"/>
    <p:sldId id="356" r:id="rId7"/>
    <p:sldId id="346" r:id="rId8"/>
    <p:sldId id="348" r:id="rId9"/>
    <p:sldId id="349" r:id="rId10"/>
    <p:sldId id="350" r:id="rId11"/>
    <p:sldId id="351" r:id="rId12"/>
    <p:sldId id="352" r:id="rId13"/>
    <p:sldId id="353" r:id="rId14"/>
    <p:sldId id="355" r:id="rId15"/>
    <p:sldId id="310" r:id="rId16"/>
    <p:sldId id="354" r:id="rId17"/>
    <p:sldId id="333" r:id="rId18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20"/>
      <p:bold r:id="rId21"/>
    </p:embeddedFont>
    <p:embeddedFont>
      <p:font typeface="나눔고딕" panose="020B0600000101010101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orient="horz" pos="2296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5511" userDrawn="1">
          <p15:clr>
            <a:srgbClr val="A4A3A4"/>
          </p15:clr>
        </p15:guide>
        <p15:guide id="6" pos="1111" userDrawn="1">
          <p15:clr>
            <a:srgbClr val="A4A3A4"/>
          </p15:clr>
        </p15:guide>
        <p15:guide id="7" pos="2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56E23"/>
    <a:srgbClr val="FF873C"/>
    <a:srgbClr val="FF963C"/>
    <a:srgbClr val="FF8232"/>
    <a:srgbClr val="FF7D25"/>
    <a:srgbClr val="4F81BD"/>
    <a:srgbClr val="FD7C35"/>
    <a:srgbClr val="FF863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5" autoAdjust="0"/>
    <p:restoredTop sz="86364" autoAdjust="0"/>
  </p:normalViewPr>
  <p:slideViewPr>
    <p:cSldViewPr>
      <p:cViewPr>
        <p:scale>
          <a:sx n="75" d="100"/>
          <a:sy n="75" d="100"/>
        </p:scale>
        <p:origin x="1776" y="331"/>
      </p:cViewPr>
      <p:guideLst>
        <p:guide orient="horz" pos="368"/>
        <p:guide orient="horz" pos="2296"/>
        <p:guide orient="horz" pos="4065"/>
        <p:guide pos="2880"/>
        <p:guide pos="5511"/>
        <p:guide pos="1111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피해실태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멧돼지</c:v>
                </c:pt>
                <c:pt idx="1">
                  <c:v>고라니</c:v>
                </c:pt>
                <c:pt idx="2">
                  <c:v>꿩</c:v>
                </c:pt>
                <c:pt idx="3">
                  <c:v>까치</c:v>
                </c:pt>
                <c:pt idx="4">
                  <c:v>청설모</c:v>
                </c:pt>
                <c:pt idx="5">
                  <c:v>오리류</c:v>
                </c:pt>
                <c:pt idx="6">
                  <c:v>기타</c:v>
                </c:pt>
                <c:pt idx="7">
                  <c:v>계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4701</c:v>
                </c:pt>
                <c:pt idx="1">
                  <c:v>2055</c:v>
                </c:pt>
                <c:pt idx="2" formatCode="General">
                  <c:v>300</c:v>
                </c:pt>
                <c:pt idx="3">
                  <c:v>1588</c:v>
                </c:pt>
                <c:pt idx="4" formatCode="General">
                  <c:v>138</c:v>
                </c:pt>
                <c:pt idx="5" formatCode="General">
                  <c:v>353</c:v>
                </c:pt>
                <c:pt idx="6">
                  <c:v>1537</c:v>
                </c:pt>
                <c:pt idx="7">
                  <c:v>10672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63-4DC1-B547-49685A73418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3504384"/>
        <c:axId val="167846464"/>
      </c:lineChart>
      <c:catAx>
        <c:axId val="18350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846464"/>
        <c:crosses val="autoZero"/>
        <c:auto val="1"/>
        <c:lblAlgn val="ctr"/>
        <c:lblOffset val="100"/>
        <c:noMultiLvlLbl val="0"/>
      </c:catAx>
      <c:valAx>
        <c:axId val="16784646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8350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9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697652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b="1" dirty="0" smtClean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물체 접근 감지 </a:t>
            </a:r>
            <a:r>
              <a:rPr lang="en-US" altLang="ko-KR" b="1" dirty="0" smtClean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 dirty="0" smtClean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 </a:t>
            </a:r>
            <a:r>
              <a:rPr lang="en-US" altLang="ko-KR" b="1" dirty="0" smtClean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endParaRPr lang="en-US" altLang="ko-KR" sz="2000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8"/>
          <p:cNvSpPr txBox="1">
            <a:spLocks/>
          </p:cNvSpPr>
          <p:nvPr/>
        </p:nvSpPr>
        <p:spPr>
          <a:xfrm>
            <a:off x="287524" y="2600908"/>
            <a:ext cx="8697652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 smtClean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절도 감지 방지 머신 러닝 시스템</a:t>
            </a:r>
            <a:endParaRPr lang="en-US" altLang="ko-KR" sz="3000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8"/>
          <p:cNvSpPr txBox="1">
            <a:spLocks/>
          </p:cNvSpPr>
          <p:nvPr/>
        </p:nvSpPr>
        <p:spPr>
          <a:xfrm>
            <a:off x="287524" y="4437112"/>
            <a:ext cx="4068452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500" dirty="0" smtClean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</a:t>
            </a:r>
            <a:r>
              <a:rPr lang="en-US" altLang="ko-KR" sz="2500" dirty="0" smtClean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2018-06-29</a:t>
            </a:r>
          </a:p>
          <a:p>
            <a:pPr algn="l"/>
            <a:r>
              <a:rPr lang="ko-KR" altLang="en-US" sz="2500" dirty="0" smtClean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 </a:t>
            </a:r>
            <a:r>
              <a:rPr lang="en-US" altLang="ko-KR" sz="2500" smtClean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500" smtClean="0">
                <a:ln w="0"/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tigerk9212@gmail.com</a:t>
            </a:r>
            <a:endParaRPr lang="en-US" altLang="ko-KR" sz="2500" dirty="0">
              <a:ln w="0"/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>
          <a:xfrm>
            <a:off x="431798" y="383174"/>
            <a:ext cx="6588474" cy="1029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해결책 </a:t>
            </a:r>
            <a:r>
              <a:rPr lang="en-US" altLang="ko-KR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지능형 </a:t>
            </a:r>
            <a:r>
              <a:rPr lang="en-US" altLang="ko-KR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endParaRPr lang="ko-KR" altLang="en-US" sz="40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64" y="1634323"/>
            <a:ext cx="8429625" cy="40671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03548" y="1772816"/>
            <a:ext cx="6875584" cy="580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9534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>
          <a:xfrm>
            <a:off x="431798" y="383174"/>
            <a:ext cx="3168094" cy="1029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장치 구성 </a:t>
            </a:r>
            <a:endParaRPr lang="ko-KR" altLang="en-US" sz="40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9552" y="1678187"/>
            <a:ext cx="7987702" cy="4595129"/>
            <a:chOff x="863327" y="830199"/>
            <a:chExt cx="8241818" cy="5975044"/>
          </a:xfrm>
        </p:grpSpPr>
        <p:sp>
          <p:nvSpPr>
            <p:cNvPr id="10" name="직사각형 9"/>
            <p:cNvSpPr/>
            <p:nvPr/>
          </p:nvSpPr>
          <p:spPr>
            <a:xfrm flipH="1">
              <a:off x="3363058" y="5240215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flipH="1">
              <a:off x="3180617" y="4882661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2998177" y="4210049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flipH="1">
              <a:off x="3163882" y="3612172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flipH="1">
              <a:off x="3737329" y="5734050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flipH="1">
              <a:off x="3365160" y="3190140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flipH="1">
              <a:off x="3558437" y="5492261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3566438" y="2749060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flipH="1">
              <a:off x="3795829" y="2419348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flipH="1">
              <a:off x="4025219" y="2137994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flipH="1">
              <a:off x="4254610" y="1925513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flipH="1">
              <a:off x="4506713" y="1758587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flipH="1">
              <a:off x="4758817" y="1644159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flipH="1">
              <a:off x="4991938" y="1464168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5194885" y="1350412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flipH="1">
              <a:off x="5417843" y="1150324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flipH="1">
              <a:off x="5653666" y="1058800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flipH="1">
              <a:off x="5869982" y="971005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flipH="1">
              <a:off x="6139979" y="937840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flipH="1">
              <a:off x="6409976" y="937840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flipH="1">
              <a:off x="6679973" y="937840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flipH="1">
              <a:off x="6949970" y="937840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flipH="1">
              <a:off x="7197254" y="927038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flipH="1">
              <a:off x="7467251" y="927038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flipH="1">
              <a:off x="7737248" y="909453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flipH="1">
              <a:off x="8007245" y="909453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 flipH="1">
              <a:off x="8249843" y="909453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flipH="1">
              <a:off x="8492440" y="909453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flipH="1">
              <a:off x="8718148" y="916230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 flipH="1">
              <a:off x="8988145" y="916230"/>
              <a:ext cx="117000" cy="9876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985" y="5010176"/>
              <a:ext cx="542906" cy="723874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2" y="5146457"/>
              <a:ext cx="542906" cy="723874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528" y="3322038"/>
              <a:ext cx="542906" cy="723874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423" y="3486175"/>
              <a:ext cx="542906" cy="723874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3295" y="4158787"/>
              <a:ext cx="542906" cy="723874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5751" y="5553821"/>
              <a:ext cx="542906" cy="723874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8222" y="4210049"/>
              <a:ext cx="542906" cy="723874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4298" y="2828203"/>
              <a:ext cx="542906" cy="723874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5242" y="4470928"/>
              <a:ext cx="542906" cy="723874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926" y="4391331"/>
              <a:ext cx="542906" cy="723874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487" y="2746257"/>
              <a:ext cx="542906" cy="723874"/>
            </a:xfrm>
            <a:prstGeom prst="rect">
              <a:avLst/>
            </a:prstGeom>
          </p:spPr>
        </p:pic>
        <p:pic>
          <p:nvPicPr>
            <p:cNvPr id="52" name="내용 개체 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477" y="830199"/>
              <a:ext cx="940275" cy="1253700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863327" y="1644159"/>
              <a:ext cx="174151" cy="51610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31798" y="1520788"/>
            <a:ext cx="1584047" cy="1215160"/>
            <a:chOff x="913141" y="505448"/>
            <a:chExt cx="1605857" cy="1632547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79442" y="572678"/>
              <a:ext cx="386282" cy="515042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913141" y="505448"/>
              <a:ext cx="1605857" cy="16325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190721" y="5072361"/>
            <a:ext cx="643277" cy="838993"/>
            <a:chOff x="6409976" y="4866891"/>
            <a:chExt cx="1044185" cy="1283007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0347" y="4866891"/>
              <a:ext cx="962255" cy="1283007"/>
            </a:xfrm>
            <a:prstGeom prst="rect">
              <a:avLst/>
            </a:prstGeom>
          </p:spPr>
        </p:pic>
        <p:sp>
          <p:nvSpPr>
            <p:cNvPr id="59" name="직사각형 58"/>
            <p:cNvSpPr/>
            <p:nvPr/>
          </p:nvSpPr>
          <p:spPr>
            <a:xfrm>
              <a:off x="6409976" y="5010176"/>
              <a:ext cx="1044185" cy="10237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051658" y="2760204"/>
            <a:ext cx="668835" cy="1158210"/>
            <a:chOff x="6271025" y="2147364"/>
            <a:chExt cx="1202946" cy="1782798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1025" y="2244184"/>
              <a:ext cx="1202946" cy="1603928"/>
            </a:xfrm>
            <a:prstGeom prst="rect">
              <a:avLst/>
            </a:prstGeom>
          </p:spPr>
        </p:pic>
        <p:sp>
          <p:nvSpPr>
            <p:cNvPr id="62" name="직사각형 61"/>
            <p:cNvSpPr/>
            <p:nvPr/>
          </p:nvSpPr>
          <p:spPr>
            <a:xfrm>
              <a:off x="6378547" y="2147364"/>
              <a:ext cx="994127" cy="17827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_x126232776" descr="EMB0000095c45d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823104"/>
            <a:ext cx="1313258" cy="87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4375" y="2420888"/>
            <a:ext cx="1230514" cy="786484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8200" y="1340768"/>
            <a:ext cx="1421949" cy="847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04922" y="3848657"/>
            <a:ext cx="3599934" cy="1462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영상 확인 가능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10ms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물체 인식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LoRa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망을 이용한 실시간 통신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603955" y="2622116"/>
            <a:ext cx="3599934" cy="1058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적외선 카메라를 활용한 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야간 촬영 가능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71900" y="755999"/>
            <a:ext cx="3599934" cy="1016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동물이 싫어하는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실시간 배포 가능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2547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8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>
          <a:xfrm>
            <a:off x="431797" y="383174"/>
            <a:ext cx="3157497" cy="1029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전략</a:t>
            </a:r>
            <a:endParaRPr lang="ko-KR" altLang="en-US" sz="40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9772" y="2181922"/>
            <a:ext cx="423866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농업 협동 조약</a:t>
            </a:r>
            <a:endParaRPr lang="en-US" altLang="ko-KR" sz="3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3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농업 박람회 출품</a:t>
            </a:r>
            <a:endParaRPr lang="en-US" altLang="ko-KR" sz="37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3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Youtube </a:t>
            </a:r>
            <a:r>
              <a:rPr lang="ko-KR" altLang="en-US" sz="3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광고</a:t>
            </a:r>
            <a:endParaRPr lang="ko-KR" altLang="en-US" sz="3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3492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>
          <a:xfrm>
            <a:off x="431797" y="383174"/>
            <a:ext cx="3157497" cy="1029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</a:t>
            </a:r>
            <a:r>
              <a:rPr lang="ko-KR" altLang="en-US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쟁</a:t>
            </a:r>
            <a:r>
              <a:rPr lang="ko-KR" altLang="en-US" sz="4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sz="40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34786"/>
              </p:ext>
            </p:extLst>
          </p:nvPr>
        </p:nvGraphicFramePr>
        <p:xfrm>
          <a:off x="431796" y="2888940"/>
          <a:ext cx="8136648" cy="2743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4162">
                  <a:extLst>
                    <a:ext uri="{9D8B030D-6E8A-4147-A177-3AD203B41FA5}">
                      <a16:colId xmlns:a16="http://schemas.microsoft.com/office/drawing/2014/main" val="4128372420"/>
                    </a:ext>
                  </a:extLst>
                </a:gridCol>
                <a:gridCol w="2034162">
                  <a:extLst>
                    <a:ext uri="{9D8B030D-6E8A-4147-A177-3AD203B41FA5}">
                      <a16:colId xmlns:a16="http://schemas.microsoft.com/office/drawing/2014/main" val="137177357"/>
                    </a:ext>
                  </a:extLst>
                </a:gridCol>
                <a:gridCol w="2034162">
                  <a:extLst>
                    <a:ext uri="{9D8B030D-6E8A-4147-A177-3AD203B41FA5}">
                      <a16:colId xmlns:a16="http://schemas.microsoft.com/office/drawing/2014/main" val="1856284544"/>
                    </a:ext>
                  </a:extLst>
                </a:gridCol>
                <a:gridCol w="2034162">
                  <a:extLst>
                    <a:ext uri="{9D8B030D-6E8A-4147-A177-3AD203B41FA5}">
                      <a16:colId xmlns:a16="http://schemas.microsoft.com/office/drawing/2014/main" val="1813962492"/>
                    </a:ext>
                  </a:extLst>
                </a:gridCol>
              </a:tblGrid>
              <a:tr h="2448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Auto </a:t>
                      </a:r>
                      <a:r>
                        <a:rPr lang="ko-KR" altLang="en-US" dirty="0" smtClean="0"/>
                        <a:t>정보 통신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KT</a:t>
                      </a:r>
                      <a:r>
                        <a:rPr lang="en-US" altLang="ko-KR" baseline="0" smtClean="0"/>
                        <a:t> GIGA eyes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당사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858208"/>
                  </a:ext>
                </a:extLst>
              </a:tr>
              <a:tr h="351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야간 촬영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06329"/>
                  </a:ext>
                </a:extLst>
              </a:tr>
              <a:tr h="351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물체 인식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88053"/>
                  </a:ext>
                </a:extLst>
              </a:tr>
              <a:tr h="351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실시간 알림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40734"/>
                  </a:ext>
                </a:extLst>
              </a:tr>
              <a:tr h="351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주파수 전파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43451"/>
                  </a:ext>
                </a:extLst>
              </a:tr>
              <a:tr h="607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428,000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1,089,000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30,250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/ 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년 약정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275,000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4764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1800" y="1835532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당사와 지능형 </a:t>
            </a:r>
            <a:r>
              <a:rPr lang="en-US" altLang="ko-KR" b="1" dirty="0" smtClean="0"/>
              <a:t>CCTV</a:t>
            </a:r>
            <a:r>
              <a:rPr lang="ko-KR" altLang="en-US" b="1" dirty="0" smtClean="0"/>
              <a:t>를 만드는 대표 업체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9685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>
          <a:xfrm>
            <a:off x="431797" y="383174"/>
            <a:ext cx="3157497" cy="1029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성장 계획</a:t>
            </a:r>
            <a:endParaRPr lang="ko-KR" altLang="en-US" sz="40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10008"/>
              </p:ext>
            </p:extLst>
          </p:nvPr>
        </p:nvGraphicFramePr>
        <p:xfrm>
          <a:off x="215518" y="1592796"/>
          <a:ext cx="8748972" cy="34833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58162">
                  <a:extLst>
                    <a:ext uri="{9D8B030D-6E8A-4147-A177-3AD203B41FA5}">
                      <a16:colId xmlns:a16="http://schemas.microsoft.com/office/drawing/2014/main" val="2591631938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928213391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1692708086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3878027127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3401676230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3852038883"/>
                    </a:ext>
                  </a:extLst>
                </a:gridCol>
              </a:tblGrid>
              <a:tr h="5805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2019</a:t>
                      </a:r>
                      <a:r>
                        <a:rPr lang="ko-KR" altLang="en-US" sz="1600" smtClean="0"/>
                        <a:t>년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2020</a:t>
                      </a:r>
                      <a:r>
                        <a:rPr lang="ko-KR" altLang="en-US" sz="1600" smtClean="0"/>
                        <a:t>년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2021</a:t>
                      </a:r>
                      <a:r>
                        <a:rPr lang="ko-KR" altLang="en-US" sz="1600" smtClean="0"/>
                        <a:t>년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2022</a:t>
                      </a:r>
                      <a:r>
                        <a:rPr lang="ko-KR" altLang="en-US" sz="1600" smtClean="0"/>
                        <a:t>년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2023</a:t>
                      </a:r>
                      <a:r>
                        <a:rPr lang="ko-KR" altLang="en-US" sz="1600" smtClean="0"/>
                        <a:t>년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62080"/>
                  </a:ext>
                </a:extLst>
              </a:tr>
              <a:tr h="580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임차료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1,500,000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1,500,000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1,500,000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1,500,000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1,500,000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06151"/>
                  </a:ext>
                </a:extLst>
              </a:tr>
              <a:tr h="580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초도물량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1,000</a:t>
                      </a:r>
                      <a:r>
                        <a:rPr lang="ko-KR" altLang="en-US" sz="1600" smtClean="0"/>
                        <a:t>개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1,500</a:t>
                      </a:r>
                      <a:r>
                        <a:rPr lang="ko-KR" altLang="en-US" sz="1600" smtClean="0"/>
                        <a:t>개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2,500</a:t>
                      </a:r>
                      <a:r>
                        <a:rPr lang="ko-KR" altLang="en-US" sz="1600" smtClean="0"/>
                        <a:t>개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4,000</a:t>
                      </a:r>
                      <a:r>
                        <a:rPr lang="ko-KR" altLang="en-US" sz="1600" smtClean="0"/>
                        <a:t>개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6,000</a:t>
                      </a:r>
                      <a:r>
                        <a:rPr lang="ko-KR" altLang="en-US" sz="1600" smtClean="0"/>
                        <a:t>개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61278"/>
                  </a:ext>
                </a:extLst>
              </a:tr>
              <a:tr h="580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마케팅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40,000,000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35,000,000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30,000,000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25,000,000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20,000,000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46636"/>
                  </a:ext>
                </a:extLst>
              </a:tr>
              <a:tr h="580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홈페이지 </a:t>
                      </a:r>
                      <a:r>
                        <a:rPr lang="en-US" altLang="ko-KR" sz="1600" smtClean="0"/>
                        <a:t/>
                      </a:r>
                      <a:br>
                        <a:rPr lang="en-US" altLang="ko-KR" sz="1600" smtClean="0"/>
                      </a:br>
                      <a:r>
                        <a:rPr lang="ko-KR" altLang="en-US" sz="1600" smtClean="0"/>
                        <a:t>운영비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2,000,000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1,500,000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1,000,000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1,000,000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1,000,000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364728"/>
                  </a:ext>
                </a:extLst>
              </a:tr>
              <a:tr h="580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판매 및 관리비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40,000,000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35,000,000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30,000,000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30,000,000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30,000,000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4438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28527"/>
              </p:ext>
            </p:extLst>
          </p:nvPr>
        </p:nvGraphicFramePr>
        <p:xfrm>
          <a:off x="215518" y="5250486"/>
          <a:ext cx="8748972" cy="731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58162">
                  <a:extLst>
                    <a:ext uri="{9D8B030D-6E8A-4147-A177-3AD203B41FA5}">
                      <a16:colId xmlns:a16="http://schemas.microsoft.com/office/drawing/2014/main" val="1092161015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2895655052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1717525534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3148812317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3526863813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3308903071"/>
                    </a:ext>
                  </a:extLst>
                </a:gridCol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매출액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275,000,000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412,500,000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687,500,000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1,100,000,000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1,650,000,000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58032"/>
                  </a:ext>
                </a:extLst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매출 원가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83,100,000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124,650,000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207,750,000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332,400,000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498,600,000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9404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37611"/>
              </p:ext>
            </p:extLst>
          </p:nvPr>
        </p:nvGraphicFramePr>
        <p:xfrm>
          <a:off x="233320" y="6163211"/>
          <a:ext cx="8724528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54088">
                  <a:extLst>
                    <a:ext uri="{9D8B030D-6E8A-4147-A177-3AD203B41FA5}">
                      <a16:colId xmlns:a16="http://schemas.microsoft.com/office/drawing/2014/main" val="167620090"/>
                    </a:ext>
                  </a:extLst>
                </a:gridCol>
                <a:gridCol w="1454088">
                  <a:extLst>
                    <a:ext uri="{9D8B030D-6E8A-4147-A177-3AD203B41FA5}">
                      <a16:colId xmlns:a16="http://schemas.microsoft.com/office/drawing/2014/main" val="3816887317"/>
                    </a:ext>
                  </a:extLst>
                </a:gridCol>
                <a:gridCol w="1454088">
                  <a:extLst>
                    <a:ext uri="{9D8B030D-6E8A-4147-A177-3AD203B41FA5}">
                      <a16:colId xmlns:a16="http://schemas.microsoft.com/office/drawing/2014/main" val="4034482983"/>
                    </a:ext>
                  </a:extLst>
                </a:gridCol>
                <a:gridCol w="1454088">
                  <a:extLst>
                    <a:ext uri="{9D8B030D-6E8A-4147-A177-3AD203B41FA5}">
                      <a16:colId xmlns:a16="http://schemas.microsoft.com/office/drawing/2014/main" val="3648490157"/>
                    </a:ext>
                  </a:extLst>
                </a:gridCol>
                <a:gridCol w="1454088">
                  <a:extLst>
                    <a:ext uri="{9D8B030D-6E8A-4147-A177-3AD203B41FA5}">
                      <a16:colId xmlns:a16="http://schemas.microsoft.com/office/drawing/2014/main" val="1231120735"/>
                    </a:ext>
                  </a:extLst>
                </a:gridCol>
                <a:gridCol w="1454088">
                  <a:extLst>
                    <a:ext uri="{9D8B030D-6E8A-4147-A177-3AD203B41FA5}">
                      <a16:colId xmlns:a16="http://schemas.microsoft.com/office/drawing/2014/main" val="2740937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영업 이익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108,400,000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214,850,000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417,250,000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710,100,000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1,098,900,000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27809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165539"/>
              </p:ext>
            </p:extLst>
          </p:nvPr>
        </p:nvGraphicFramePr>
        <p:xfrm>
          <a:off x="5868144" y="635803"/>
          <a:ext cx="3081138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55279">
                  <a:extLst>
                    <a:ext uri="{9D8B030D-6E8A-4147-A177-3AD203B41FA5}">
                      <a16:colId xmlns:a16="http://schemas.microsoft.com/office/drawing/2014/main" val="3778402059"/>
                    </a:ext>
                  </a:extLst>
                </a:gridCol>
                <a:gridCol w="1925859">
                  <a:extLst>
                    <a:ext uri="{9D8B030D-6E8A-4147-A177-3AD203B41FA5}">
                      <a16:colId xmlns:a16="http://schemas.microsoft.com/office/drawing/2014/main" val="266788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 원가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2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spc="-2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± 83,100</a:t>
                      </a:r>
                      <a:r>
                        <a:rPr lang="ko-KR" altLang="en-US" sz="1800" spc="-2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2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판매가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275,000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54769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51502" y="6093296"/>
            <a:ext cx="884899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347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>
          <a:xfrm>
            <a:off x="431798" y="383174"/>
            <a:ext cx="2195986" cy="1029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빌딩</a:t>
            </a:r>
            <a:endParaRPr lang="ko-KR" altLang="en-US" sz="40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15595"/>
            <a:ext cx="2412010" cy="241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67844" y="1715594"/>
            <a:ext cx="5809604" cy="3881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b="1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 </a:t>
            </a:r>
            <a:r>
              <a:rPr lang="ko-KR" altLang="en-US" b="1" spc="-2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규</a:t>
            </a:r>
            <a:r>
              <a:rPr lang="ko-KR" altLang="en-US" b="1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황 </a:t>
            </a:r>
            <a:r>
              <a:rPr lang="en-US" altLang="ko-KR" b="1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한성대학교 대학원 정보시스템공학과</a:t>
            </a:r>
            <a:r>
              <a:rPr lang="en-US" altLang="ko-KR" b="1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우수 창업동아리 선발대회 특별상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앙트레프레너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메이커 캠프 우수상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 공학경진대회 동상 및 기업상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소프트웨어 경진대회 결승 진출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한성대학교 공로상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한성대학교 취업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멘토링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최우수상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지하철 정보 제공 웹 개발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국가보안기술연구소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hash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검증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기계학습을 활용한 데이터 검증 개발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관심분야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기계학습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hash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8470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11760" y="2319738"/>
            <a:ext cx="6187852" cy="419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 </a:t>
            </a:r>
            <a:r>
              <a:rPr lang="ko-KR" altLang="en-US" b="1" spc="-2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</a:t>
            </a:r>
            <a:r>
              <a:rPr lang="ko-KR" altLang="en-US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환 </a:t>
            </a:r>
            <a:r>
              <a:rPr lang="en-US" altLang="ko-KR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광운대학교 전자공학과</a:t>
            </a:r>
            <a:r>
              <a:rPr lang="en-US" altLang="ko-KR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파이를 이용한 저금통 직접 개발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회로 분석 경력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프론트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앤드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경력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pc="-2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 지 수 </a:t>
            </a:r>
            <a:r>
              <a:rPr lang="en-US" altLang="ko-KR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한성대학교 정보시스템공학과</a:t>
            </a:r>
            <a:r>
              <a:rPr lang="en-US" altLang="ko-KR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경험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 경력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  <a:p>
            <a:pPr>
              <a:lnSpc>
                <a:spcPct val="114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프론트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앤드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경력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pc="-2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332656"/>
            <a:ext cx="4513059" cy="198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 </a:t>
            </a:r>
            <a:r>
              <a:rPr lang="ko-KR" altLang="en-US" b="1" spc="-2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희</a:t>
            </a:r>
            <a:r>
              <a:rPr lang="ko-KR" altLang="en-US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2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택</a:t>
            </a:r>
            <a:r>
              <a:rPr lang="ko-KR" altLang="en-US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spc="-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한성대학교 </a:t>
            </a:r>
            <a:r>
              <a:rPr lang="ko-KR" altLang="en-US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정보시스템공학과</a:t>
            </a:r>
            <a:r>
              <a:rPr lang="en-US" altLang="ko-KR" b="1" spc="-2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우수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창업동아리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선발대회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특별상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경험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파이 경력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프론트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앤드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앤드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pc="-2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C:\Users\heateck\Desktop\HEA_TECK\각 증명서\증명사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32656"/>
            <a:ext cx="1692188" cy="211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336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273620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431799" y="383174"/>
            <a:ext cx="1321116" cy="1029602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40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6435" y="332656"/>
            <a:ext cx="509196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en-US" altLang="ko-KR" sz="2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사업 배경</a:t>
            </a:r>
            <a:endParaRPr lang="en-US" altLang="ko-KR" sz="2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도난 방지 </a:t>
            </a:r>
            <a:r>
              <a:rPr lang="en-US" altLang="ko-KR" sz="2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2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한계 </a:t>
            </a:r>
            <a:endParaRPr lang="en-US" altLang="ko-KR" sz="2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</a:t>
            </a:r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</a:t>
            </a:r>
            <a:r>
              <a:rPr lang="ko-KR" altLang="en-US" sz="2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endParaRPr lang="en-US" altLang="ko-KR" sz="2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해결책 </a:t>
            </a:r>
            <a:r>
              <a:rPr lang="en-US" altLang="ko-KR" sz="2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지능형 </a:t>
            </a:r>
            <a:r>
              <a:rPr lang="en-US" altLang="ko-KR" sz="2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</a:p>
          <a:p>
            <a:pPr marL="342900" indent="-342900">
              <a:buAutoNum type="arabicPeriod"/>
            </a:pPr>
            <a:endParaRPr lang="en-US" altLang="ko-KR" sz="2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장치 구성</a:t>
            </a:r>
            <a:endParaRPr lang="en-US" altLang="ko-KR" sz="2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마케팅 전</a:t>
            </a:r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략</a:t>
            </a:r>
            <a:endParaRPr lang="en-US" altLang="ko-KR" sz="2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ko-KR" altLang="en-US" sz="2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장계획</a:t>
            </a:r>
            <a:endParaRPr lang="en-US" altLang="ko-KR" sz="2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팀 빌딩</a:t>
            </a:r>
            <a:endParaRPr lang="en-US" altLang="ko-KR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>
          <a:xfrm>
            <a:off x="431798" y="383174"/>
            <a:ext cx="5652370" cy="1029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도난 방지 </a:t>
            </a:r>
            <a:r>
              <a:rPr lang="en-US" altLang="ko-KR" sz="4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4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ko-KR" altLang="en-US" sz="40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536" y="2744924"/>
            <a:ext cx="8388674" cy="3024336"/>
            <a:chOff x="431798" y="1628800"/>
            <a:chExt cx="8388674" cy="3024336"/>
          </a:xfrm>
        </p:grpSpPr>
        <p:pic>
          <p:nvPicPr>
            <p:cNvPr id="7" name="내용 개체 틀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798" y="1628800"/>
              <a:ext cx="4068629" cy="2664296"/>
            </a:xfrm>
            <a:prstGeom prst="rect">
              <a:avLst/>
            </a:prstGeom>
          </p:spPr>
        </p:pic>
        <p:pic>
          <p:nvPicPr>
            <p:cNvPr id="8" name="내용 개체 틀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4571" y="1628800"/>
              <a:ext cx="4255901" cy="2664296"/>
            </a:xfrm>
            <a:prstGeom prst="rect">
              <a:avLst/>
            </a:prstGeom>
          </p:spPr>
        </p:pic>
        <p:sp>
          <p:nvSpPr>
            <p:cNvPr id="2" name="이등변 삼각형 1"/>
            <p:cNvSpPr/>
            <p:nvPr/>
          </p:nvSpPr>
          <p:spPr>
            <a:xfrm>
              <a:off x="521680" y="4473116"/>
              <a:ext cx="125884" cy="10801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4644008" y="4437112"/>
              <a:ext cx="125884" cy="10801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0274" y="4376137"/>
              <a:ext cx="1951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출처 </a:t>
              </a:r>
              <a:r>
                <a:rPr lang="en-US" altLang="ko-KR" sz="1200" dirty="0" smtClean="0"/>
                <a:t>: http</a:t>
              </a:r>
              <a:r>
                <a:rPr lang="en-US" altLang="ko-KR" sz="1200" dirty="0"/>
                <a:t>://bitly.kr/PgZ8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82692" y="4340133"/>
              <a:ext cx="19030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출처 </a:t>
              </a:r>
              <a:r>
                <a:rPr lang="en-US" altLang="ko-KR" sz="1200" dirty="0" smtClean="0"/>
                <a:t>: http://bitly.kr/p6vj</a:t>
              </a:r>
              <a:endParaRPr lang="ko-KR" altLang="en-US" sz="12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88224" y="3825044"/>
              <a:ext cx="1980220" cy="2373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1800" y="1763524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현재 농산물 절도 피해 감시할 인력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장비 부족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309555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>
          <a:xfrm>
            <a:off x="431798" y="383174"/>
            <a:ext cx="6804498" cy="1029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도난 방지 </a:t>
            </a:r>
            <a:r>
              <a:rPr lang="en-US" altLang="ko-KR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</a:p>
        </p:txBody>
      </p:sp>
      <p:graphicFrame>
        <p:nvGraphicFramePr>
          <p:cNvPr id="58" name="내용 개체 틀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729272"/>
              </p:ext>
            </p:extLst>
          </p:nvPr>
        </p:nvGraphicFramePr>
        <p:xfrm>
          <a:off x="4716016" y="2618910"/>
          <a:ext cx="4284476" cy="3132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9" name="이등변 삼각형 58"/>
          <p:cNvSpPr/>
          <p:nvPr/>
        </p:nvSpPr>
        <p:spPr>
          <a:xfrm>
            <a:off x="521680" y="6345324"/>
            <a:ext cx="125884" cy="10801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30274" y="6248345"/>
            <a:ext cx="5420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me.go.kr/home/file/</a:t>
            </a:r>
            <a:r>
              <a:rPr lang="en-US" altLang="ko-KR" sz="1200" dirty="0" err="1" smtClean="0"/>
              <a:t>readDownloadFile.do?fileId</a:t>
            </a:r>
            <a:r>
              <a:rPr lang="en-US" altLang="ko-KR" sz="1200" dirty="0" smtClean="0"/>
              <a:t>=150833&amp;fileSeq=1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1798" y="1810561"/>
            <a:ext cx="579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2015</a:t>
            </a:r>
            <a:r>
              <a:rPr lang="ko-KR" altLang="en-US" b="1" dirty="0" smtClean="0"/>
              <a:t>년 야생동물 총 피해 </a:t>
            </a:r>
            <a:r>
              <a:rPr lang="en-US" altLang="ko-KR" b="1" dirty="0" smtClean="0"/>
              <a:t>10,672</a:t>
            </a:r>
            <a:r>
              <a:rPr lang="ko-KR" altLang="en-US" b="1" dirty="0" smtClean="0"/>
              <a:t> 건</a:t>
            </a:r>
            <a:endParaRPr lang="en-US" altLang="ko-KR" b="1" dirty="0" smtClean="0"/>
          </a:p>
          <a:p>
            <a:r>
              <a:rPr lang="ko-KR" altLang="en-US" b="1" dirty="0" smtClean="0"/>
              <a:t>그 중 멧돼지로 인한 피해가 가장 약 </a:t>
            </a:r>
            <a:r>
              <a:rPr lang="en-US" altLang="ko-KR" b="1" dirty="0" smtClean="0"/>
              <a:t>47%</a:t>
            </a:r>
            <a:r>
              <a:rPr lang="ko-KR" altLang="en-US" b="1" dirty="0" smtClean="0"/>
              <a:t>로 가장 심각함 </a:t>
            </a:r>
            <a:endParaRPr lang="en-US" altLang="ko-KR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56892"/>
            <a:ext cx="435182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5629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>
          <a:xfrm>
            <a:off x="431797" y="383174"/>
            <a:ext cx="7930663" cy="1029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도난 방지 </a:t>
            </a:r>
            <a:r>
              <a:rPr lang="en-US" altLang="ko-KR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1800" y="1628800"/>
            <a:ext cx="793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높은 단가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CCTV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감시는 가능하나 피해 즉시 알림을 주지 못함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9552" y="2600908"/>
            <a:ext cx="7969355" cy="3358437"/>
            <a:chOff x="647563" y="2915877"/>
            <a:chExt cx="7969355" cy="335843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563" y="2915877"/>
              <a:ext cx="7969355" cy="3358437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348131" y="3897052"/>
              <a:ext cx="1620180" cy="2373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81036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>
          <a:xfrm>
            <a:off x="431798" y="383174"/>
            <a:ext cx="3168094" cy="1029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사업기회</a:t>
            </a:r>
            <a:endParaRPr lang="ko-KR" altLang="en-US" sz="40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3508" y="2852936"/>
            <a:ext cx="8833259" cy="2869287"/>
            <a:chOff x="143508" y="3356992"/>
            <a:chExt cx="8833259" cy="286928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08" y="3356992"/>
              <a:ext cx="4380165" cy="2448272"/>
            </a:xfrm>
            <a:prstGeom prst="rect">
              <a:avLst/>
            </a:prstGeom>
          </p:spPr>
        </p:pic>
        <p:pic>
          <p:nvPicPr>
            <p:cNvPr id="8" name="내용 개체 틀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8004" y="3356992"/>
              <a:ext cx="4368763" cy="2441875"/>
            </a:xfrm>
            <a:prstGeom prst="rect">
              <a:avLst/>
            </a:prstGeom>
          </p:spPr>
        </p:pic>
        <p:sp>
          <p:nvSpPr>
            <p:cNvPr id="9" name="이등변 삼각형 8"/>
            <p:cNvSpPr/>
            <p:nvPr/>
          </p:nvSpPr>
          <p:spPr>
            <a:xfrm>
              <a:off x="856175" y="6046259"/>
              <a:ext cx="125884" cy="10801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4769" y="5949280"/>
              <a:ext cx="1951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출처 </a:t>
              </a:r>
              <a:r>
                <a:rPr lang="en-US" altLang="ko-KR" sz="1200" dirty="0" smtClean="0"/>
                <a:t>: http</a:t>
              </a:r>
              <a:r>
                <a:rPr lang="en-US" altLang="ko-KR" sz="1200" dirty="0"/>
                <a:t>://bitly.kr/PgZ8</a:t>
              </a:r>
              <a:endParaRPr lang="ko-KR" altLang="en-US" sz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9572" y="1979548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보안에 대한 관심도가 높아짐에 따라 시장이 매년 증가함을 알 수 있음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423505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>
          <a:xfrm>
            <a:off x="431798" y="383174"/>
            <a:ext cx="6300442" cy="1029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해결책 </a:t>
            </a:r>
            <a:r>
              <a:rPr lang="en-US" altLang="ko-KR" sz="4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4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지능형 </a:t>
            </a:r>
            <a:r>
              <a:rPr lang="en-US" altLang="ko-KR" sz="4000" b="1" spc="-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endParaRPr lang="ko-KR" altLang="en-US" sz="40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592796"/>
            <a:ext cx="6501064" cy="49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97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>
          <a:xfrm>
            <a:off x="431798" y="383174"/>
            <a:ext cx="6552470" cy="1029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해결책 </a:t>
            </a:r>
            <a:r>
              <a:rPr lang="en-US" altLang="ko-KR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지능형 </a:t>
            </a:r>
            <a:r>
              <a:rPr lang="en-US" altLang="ko-KR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endParaRPr lang="ko-KR" altLang="en-US" sz="40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69" y="2996952"/>
            <a:ext cx="8029575" cy="2486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9572" y="1988840"/>
            <a:ext cx="427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LoRa</a:t>
            </a:r>
            <a:r>
              <a:rPr lang="ko-KR" altLang="en-US" b="1" dirty="0" smtClean="0"/>
              <a:t>망을 활용한 실시간 데이터 통신 방법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50271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>
          <a:xfrm>
            <a:off x="431798" y="383174"/>
            <a:ext cx="6480462" cy="1029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ko-KR" altLang="en-US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해결책 </a:t>
            </a:r>
            <a:r>
              <a:rPr lang="en-US" altLang="ko-KR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지능형 </a:t>
            </a:r>
            <a:r>
              <a:rPr lang="en-US" altLang="ko-KR" sz="4000" b="1" spc="-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endParaRPr lang="ko-KR" altLang="en-US" sz="4000" b="1" spc="-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_x619457128" descr="EMB00003a603b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653717"/>
            <a:ext cx="7614033" cy="33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1138" y="1871536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기계학습을 이용한 동물 객체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73436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9794</TotalTime>
  <Words>420</Words>
  <Application>Microsoft Office PowerPoint</Application>
  <PresentationFormat>화면 슬라이드 쇼(4:3)</PresentationFormat>
  <Paragraphs>169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나눔고딕</vt:lpstr>
      <vt:lpstr>Office 테마</vt:lpstr>
      <vt:lpstr>실시간 물체 접근 감지  알림 CCTV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An, Kyu Hwang</cp:lastModifiedBy>
  <cp:revision>241</cp:revision>
  <cp:lastPrinted>2011-08-28T20:58:26Z</cp:lastPrinted>
  <dcterms:created xsi:type="dcterms:W3CDTF">2011-08-16T07:24:57Z</dcterms:created>
  <dcterms:modified xsi:type="dcterms:W3CDTF">2018-12-19T08:09:45Z</dcterms:modified>
</cp:coreProperties>
</file>