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6" r:id="rId6"/>
    <p:sldId id="261" r:id="rId7"/>
    <p:sldId id="267" r:id="rId8"/>
    <p:sldId id="262" r:id="rId9"/>
    <p:sldId id="268" r:id="rId10"/>
    <p:sldId id="263" r:id="rId11"/>
    <p:sldId id="269" r:id="rId12"/>
    <p:sldId id="264" r:id="rId13"/>
    <p:sldId id="270" r:id="rId14"/>
    <p:sldId id="265" r:id="rId15"/>
    <p:sldId id="271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6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0B90D-5838-4C1E-B52C-86BB09BFAB2C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AE34-B731-427E-9FAE-D74B3776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4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216" y="0"/>
            <a:ext cx="1626784" cy="9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1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9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BE2-9982-4A13-9AED-A5289D31731D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1EE-B934-4E26-BF6E-030352B0D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D424BE2-9982-4A13-9AED-A5289D31731D}" type="datetimeFigureOut">
              <a:rPr lang="ko-KR" altLang="en-US" smtClean="0"/>
              <a:pPr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A80D1EE-B934-4E26-BF6E-030352B0D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0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756" y="150828"/>
            <a:ext cx="248324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 AVENGERS TEAM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tpholic.com/xe/files/attach/images/76/086/003/006/%EC%95%84%EC%9D%B4%EC%96%B8%EB%A7%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6293" cy="68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9450" y="15082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 Competition 2015: LSH Applications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3236" y="584460"/>
            <a:ext cx="220855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err="1" smtClean="0">
                <a:solidFill>
                  <a:srgbClr val="FFFF00"/>
                </a:solidFill>
              </a:rPr>
              <a:t>Taehwan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 Park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Hwajeong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Seo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Jongseok</a:t>
            </a:r>
            <a:r>
              <a:rPr lang="en-US" altLang="ko-KR" dirty="0" smtClean="0">
                <a:solidFill>
                  <a:schemeClr val="bg1"/>
                </a:solidFill>
              </a:rPr>
              <a:t> Choi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Ha Van Nguyen</a:t>
            </a:r>
          </a:p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Kyunghoon</a:t>
            </a:r>
            <a:r>
              <a:rPr lang="en-US" altLang="ko-KR" dirty="0" smtClean="0">
                <a:solidFill>
                  <a:schemeClr val="bg1"/>
                </a:solidFill>
              </a:rPr>
              <a:t> Kim</a:t>
            </a:r>
          </a:p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Sunhee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Seok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2884" y="659707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13 / 8 / 2015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File System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9220" y="1367509"/>
            <a:ext cx="882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:: System is used to control how data is stored and retrieved </a:t>
            </a:r>
            <a:r>
              <a:rPr lang="en-US" altLang="ko-KR" dirty="0" smtClean="0">
                <a:solidFill>
                  <a:srgbClr val="FFFF00"/>
                </a:solidFill>
              </a:rPr>
              <a:t>(checksum on </a:t>
            </a:r>
            <a:r>
              <a:rPr lang="en-US" altLang="ko-KR" dirty="0" err="1" smtClean="0">
                <a:solidFill>
                  <a:srgbClr val="FFFF00"/>
                </a:solidFill>
              </a:rPr>
              <a:t>Inode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6" y="1967938"/>
            <a:ext cx="5552811" cy="36033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54" y="3347985"/>
            <a:ext cx="6122249" cy="2223256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54" y="1938746"/>
            <a:ext cx="6141798" cy="417954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554" y="2445484"/>
            <a:ext cx="6141798" cy="813717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1902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File System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(results)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3204" y="1428414"/>
            <a:ext cx="4285687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37720" y="2030568"/>
            <a:ext cx="3042972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9766" y="1506021"/>
            <a:ext cx="431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CPU: Intel Core i7-4790@3.6GHz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4859" y="2108175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OS: Mac OS X 10.10.4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39522" y="2631314"/>
            <a:ext cx="5067299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91896" y="2708921"/>
            <a:ext cx="519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Language/Complier: C(avx2 intrinsic) / </a:t>
            </a:r>
            <a:r>
              <a:rPr lang="en-US" altLang="ko-KR" dirty="0" err="1" smtClean="0">
                <a:solidFill>
                  <a:schemeClr val="bg1"/>
                </a:solidFill>
              </a:rPr>
              <a:t>gcc</a:t>
            </a:r>
            <a:r>
              <a:rPr lang="en-US" altLang="ko-KR" dirty="0" smtClean="0">
                <a:solidFill>
                  <a:schemeClr val="bg1"/>
                </a:solidFill>
              </a:rPr>
              <a:t> 5.1.1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43800" y="4238625"/>
            <a:ext cx="4552950" cy="25241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543800" y="5038725"/>
            <a:ext cx="4552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3800" y="5915025"/>
            <a:ext cx="4552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77150" y="52779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9315" y="6182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S/W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958146" y="434463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68681" y="434463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25421" y="527792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96.9 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93952" y="527792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130.3 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881714" y="61648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50 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71273" y="618279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50 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053630" y="4228564"/>
            <a:ext cx="1555553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81714" y="46699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openssl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30152" y="2030568"/>
            <a:ext cx="145819" cy="48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495404" y="17405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256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93863" y="17405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81504" y="462958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NSR op.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46304" y="2030568"/>
            <a:ext cx="145819" cy="48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86746" y="3244702"/>
            <a:ext cx="2094985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112684" y="3309667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File system: </a:t>
            </a:r>
            <a:r>
              <a:rPr lang="en-US" altLang="ko-KR" dirty="0" err="1" smtClean="0">
                <a:solidFill>
                  <a:schemeClr val="bg1"/>
                </a:solidFill>
              </a:rPr>
              <a:t>EncFS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Compression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6526" y="1367509"/>
            <a:ext cx="99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:: Data compression involves encoding information using fewer bits </a:t>
            </a:r>
            <a:r>
              <a:rPr lang="en-US" altLang="ko-KR" dirty="0" smtClean="0">
                <a:solidFill>
                  <a:srgbClr val="FFFF00"/>
                </a:solidFill>
              </a:rPr>
              <a:t>(checksum on message)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90" y="1779472"/>
            <a:ext cx="4299408" cy="47941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12" y="1779473"/>
            <a:ext cx="4444633" cy="479411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837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Compression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(results)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70024" y="1428414"/>
            <a:ext cx="4408867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55168" y="2030568"/>
            <a:ext cx="2525523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99039" y="2642077"/>
            <a:ext cx="3591257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70024" y="1506021"/>
            <a:ext cx="444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CPU: Intel Core i7-3770@3.40GHz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5169" y="210817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OS: Windows 7 32-bit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5564" y="2708921"/>
            <a:ext cx="352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Language/Complier: C / </a:t>
            </a:r>
            <a:r>
              <a:rPr lang="en-US" altLang="ko-KR" dirty="0" err="1" smtClean="0">
                <a:solidFill>
                  <a:schemeClr val="bg1"/>
                </a:solidFill>
              </a:rPr>
              <a:t>gcc</a:t>
            </a:r>
            <a:r>
              <a:rPr lang="en-US" altLang="ko-KR" dirty="0" smtClean="0">
                <a:solidFill>
                  <a:schemeClr val="bg1"/>
                </a:solidFill>
              </a:rPr>
              <a:t> 4.9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71188" y="4238625"/>
            <a:ext cx="7125562" cy="25241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971188" y="5038725"/>
            <a:ext cx="7125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1188" y="52779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628" y="6182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S/W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7815" y="429384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270" y="42938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LSH-224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8279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39523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932288" y="42938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49437" y="42938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55169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74681" y="5936824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4.6MB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36.7MB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294MB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00445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8949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79943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47850" y="1740586"/>
            <a:ext cx="841897" cy="5117414"/>
            <a:chOff x="743050" y="1740586"/>
            <a:chExt cx="841897" cy="5117414"/>
          </a:xfrm>
        </p:grpSpPr>
        <p:sp>
          <p:nvSpPr>
            <p:cNvPr id="33" name="직사각형 32"/>
            <p:cNvSpPr/>
            <p:nvPr/>
          </p:nvSpPr>
          <p:spPr>
            <a:xfrm>
              <a:off x="1078718" y="2030568"/>
              <a:ext cx="145819" cy="4827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3050" y="174058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224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754708" y="5343912"/>
            <a:ext cx="713657" cy="1514089"/>
            <a:chOff x="1367576" y="991560"/>
            <a:chExt cx="713657" cy="5866440"/>
          </a:xfrm>
        </p:grpSpPr>
        <p:sp>
          <p:nvSpPr>
            <p:cNvPr id="36" name="직사각형 35"/>
            <p:cNvSpPr/>
            <p:nvPr/>
          </p:nvSpPr>
          <p:spPr>
            <a:xfrm>
              <a:off x="1734798" y="2262956"/>
              <a:ext cx="141627" cy="4595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7576" y="991560"/>
              <a:ext cx="713657" cy="1909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>
                  <a:solidFill>
                    <a:schemeClr val="bg1"/>
                  </a:solidFill>
                </a:rPr>
                <a:t>1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503244" y="1711214"/>
            <a:ext cx="841897" cy="5146782"/>
            <a:chOff x="2072772" y="1765358"/>
            <a:chExt cx="841897" cy="5092641"/>
          </a:xfrm>
        </p:grpSpPr>
        <p:sp>
          <p:nvSpPr>
            <p:cNvPr id="39" name="직사각형 38"/>
            <p:cNvSpPr/>
            <p:nvPr/>
          </p:nvSpPr>
          <p:spPr>
            <a:xfrm>
              <a:off x="2402307" y="2045294"/>
              <a:ext cx="148306" cy="48127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72772" y="1765358"/>
              <a:ext cx="841897" cy="685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197403" y="5756894"/>
            <a:ext cx="883575" cy="1101106"/>
            <a:chOff x="2740203" y="265670"/>
            <a:chExt cx="883575" cy="6592330"/>
          </a:xfrm>
        </p:grpSpPr>
        <p:sp>
          <p:nvSpPr>
            <p:cNvPr id="42" name="직사각형 41"/>
            <p:cNvSpPr/>
            <p:nvPr/>
          </p:nvSpPr>
          <p:spPr>
            <a:xfrm>
              <a:off x="3088195" y="2152650"/>
              <a:ext cx="143955" cy="4705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40203" y="265670"/>
              <a:ext cx="883575" cy="3215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254085" y="460432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NSR op.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5062" y="46043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7zip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971188" y="5969126"/>
            <a:ext cx="7125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87082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237Mbps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557Mbps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751Mbps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40326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145Mbps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213Mbps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272Mbps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22164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206Mbps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565Mbps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755Mbps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8234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94Mbps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140Mbps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155Mbps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77815" y="3264028"/>
            <a:ext cx="3601076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511505" y="3309014"/>
            <a:ext cx="37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Compression S/W: 7zip 15.05 beta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5624" y="46043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7zip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68955" y="460548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NSR op.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5" name="포인트가 12개인 별 54"/>
          <p:cNvSpPr/>
          <p:nvPr/>
        </p:nvSpPr>
        <p:spPr>
          <a:xfrm>
            <a:off x="7526376" y="5644980"/>
            <a:ext cx="1265708" cy="475345"/>
          </a:xfrm>
          <a:prstGeom prst="star1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X4.85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56" name="포인트가 12개인 별 55"/>
          <p:cNvSpPr/>
          <p:nvPr/>
        </p:nvSpPr>
        <p:spPr>
          <a:xfrm>
            <a:off x="10061244" y="5648412"/>
            <a:ext cx="1230994" cy="475345"/>
          </a:xfrm>
          <a:prstGeom prst="star1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X4.87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Disk Encryption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96332" y="1367509"/>
            <a:ext cx="103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:: This creates a virtual encrypted disk within a file or encrypt a partition </a:t>
            </a:r>
            <a:r>
              <a:rPr lang="en-US" altLang="ko-KR" dirty="0" smtClean="0">
                <a:solidFill>
                  <a:srgbClr val="FFFF00"/>
                </a:solidFill>
              </a:rPr>
              <a:t>(checksum on message)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34" y="1825625"/>
            <a:ext cx="6134100" cy="48006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4" y="1831201"/>
            <a:ext cx="5622172" cy="483700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8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Disk Encryption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(results)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70024" y="1428414"/>
            <a:ext cx="4408867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55168" y="2030568"/>
            <a:ext cx="2525523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87082" y="2631314"/>
            <a:ext cx="5319740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70024" y="1506021"/>
            <a:ext cx="444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CPU: Intel Core i5-4670@3.40GHz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5169" y="210817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OS: Windows 7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3332" y="2708921"/>
            <a:ext cx="519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Language/Complier: C / Visual Studio 2008 SP1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1118" y="4238625"/>
            <a:ext cx="5865632" cy="25241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231118" y="5038725"/>
            <a:ext cx="5865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74" y="52779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1514" y="6182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S/W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44701" y="429384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6156" y="42938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25165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06409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932288" y="42938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SHA-512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1567" y="5936824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100KB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10MB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100MB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67331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79943" y="5324406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7850" y="3349896"/>
            <a:ext cx="841897" cy="3508103"/>
            <a:chOff x="743050" y="1545863"/>
            <a:chExt cx="841897" cy="5312137"/>
          </a:xfrm>
        </p:grpSpPr>
        <p:sp>
          <p:nvSpPr>
            <p:cNvPr id="26" name="직사각형 25"/>
            <p:cNvSpPr/>
            <p:nvPr/>
          </p:nvSpPr>
          <p:spPr>
            <a:xfrm>
              <a:off x="1078718" y="2030568"/>
              <a:ext cx="145819" cy="4827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3050" y="1545863"/>
              <a:ext cx="84189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54708" y="1506021"/>
            <a:ext cx="713657" cy="5351980"/>
            <a:chOff x="1367576" y="1963634"/>
            <a:chExt cx="713657" cy="4894366"/>
          </a:xfrm>
        </p:grpSpPr>
        <p:sp>
          <p:nvSpPr>
            <p:cNvPr id="29" name="직사각형 28"/>
            <p:cNvSpPr/>
            <p:nvPr/>
          </p:nvSpPr>
          <p:spPr>
            <a:xfrm>
              <a:off x="1734798" y="2262956"/>
              <a:ext cx="141627" cy="4595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7576" y="1963634"/>
              <a:ext cx="713657" cy="1909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>
                  <a:solidFill>
                    <a:schemeClr val="bg1"/>
                  </a:solidFill>
                </a:rPr>
                <a:t>1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537453" y="4788876"/>
            <a:ext cx="883575" cy="2069124"/>
            <a:chOff x="2740203" y="1345715"/>
            <a:chExt cx="883575" cy="5512285"/>
          </a:xfrm>
        </p:grpSpPr>
        <p:sp>
          <p:nvSpPr>
            <p:cNvPr id="35" name="직사각형 34"/>
            <p:cNvSpPr/>
            <p:nvPr/>
          </p:nvSpPr>
          <p:spPr>
            <a:xfrm>
              <a:off x="3088195" y="2152650"/>
              <a:ext cx="143955" cy="4705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0203" y="1345715"/>
              <a:ext cx="883575" cy="22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512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620971" y="4604326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NSR </a:t>
            </a:r>
            <a:r>
              <a:rPr lang="en-US" altLang="ko-KR" dirty="0" smtClean="0">
                <a:solidFill>
                  <a:srgbClr val="FFFF00"/>
                </a:solidFill>
              </a:rPr>
              <a:t>ref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92993" y="4604326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TrueCrypt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231118" y="5969126"/>
            <a:ext cx="5865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53968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210Mbps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230Mbps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226Mbps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07212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350Mbps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379Mbps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371Mbps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08234" y="5917970"/>
            <a:ext cx="14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75Mbps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110Mbps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96Mbps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78886" y="3230360"/>
            <a:ext cx="3913114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253968" y="3305302"/>
            <a:ext cx="398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Disk Encryption S/W: </a:t>
            </a:r>
            <a:r>
              <a:rPr lang="en-US" altLang="ko-KR" dirty="0" err="1" smtClean="0">
                <a:solidFill>
                  <a:schemeClr val="bg1"/>
                </a:solidFill>
              </a:rPr>
              <a:t>TrueCrypt</a:t>
            </a:r>
            <a:r>
              <a:rPr lang="en-US" altLang="ko-KR" dirty="0" smtClean="0">
                <a:solidFill>
                  <a:schemeClr val="bg1"/>
                </a:solidFill>
              </a:rPr>
              <a:t> 7.1a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포인트가 12개인 별 44"/>
          <p:cNvSpPr/>
          <p:nvPr/>
        </p:nvSpPr>
        <p:spPr>
          <a:xfrm>
            <a:off x="8814064" y="5647254"/>
            <a:ext cx="1465776" cy="475345"/>
          </a:xfrm>
          <a:prstGeom prst="star1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X2.8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8.uf.tistory.com/image/244DB33352B713CB1D55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/>
          <a:stretch/>
        </p:blipFill>
        <p:spPr bwMode="auto">
          <a:xfrm>
            <a:off x="3374795" y="339365"/>
            <a:ext cx="5139180" cy="629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171" y="6136849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Mission Completed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7668" y="1978082"/>
            <a:ext cx="3926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00B0F0"/>
                </a:solidFill>
              </a:rPr>
              <a:t>Internet of Things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2274" y="254304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FF0000"/>
                </a:solidFill>
              </a:rPr>
              <a:t>Big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6408" y="2956442"/>
            <a:ext cx="138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err="1" smtClean="0">
                <a:solidFill>
                  <a:schemeClr val="bg1"/>
                </a:solidFill>
              </a:rPr>
              <a:t>FinTech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0424" y="3281004"/>
            <a:ext cx="2525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00B050"/>
                </a:solidFill>
              </a:rPr>
              <a:t>File System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3302" y="4182350"/>
            <a:ext cx="3457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92D050"/>
                </a:solidFill>
              </a:rPr>
              <a:t>Disk Encryption</a:t>
            </a:r>
            <a:endParaRPr lang="ko-KR" altLang="en-US" sz="2800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6002" y="3833690"/>
            <a:ext cx="169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4"/>
                </a:solidFill>
              </a:rPr>
              <a:t>Compression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4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4935" y="1263194"/>
            <a:ext cx="63630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Iron Park: </a:t>
            </a:r>
            <a:r>
              <a:rPr lang="en-US" altLang="ko-KR" dirty="0" smtClean="0">
                <a:solidFill>
                  <a:schemeClr val="bg1"/>
                </a:solidFill>
              </a:rPr>
              <a:t>I found that NSR developed the new hash function namely LSH. What is LSH?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JARVIS: </a:t>
            </a:r>
            <a:r>
              <a:rPr lang="en-US" altLang="ko-KR" dirty="0" smtClean="0">
                <a:solidFill>
                  <a:schemeClr val="bg1"/>
                </a:solidFill>
              </a:rPr>
              <a:t>LSH is abbreviation of (Lightweight Secure Hash).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Iron Park: </a:t>
            </a:r>
            <a:r>
              <a:rPr lang="en-US" altLang="ko-KR" dirty="0" smtClean="0">
                <a:solidFill>
                  <a:schemeClr val="bg1"/>
                </a:solidFill>
              </a:rPr>
              <a:t>Is there any unique features in it?</a:t>
            </a:r>
          </a:p>
          <a:p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JARVIS: </a:t>
            </a:r>
            <a:r>
              <a:rPr lang="en-US" altLang="ko-KR" dirty="0" smtClean="0">
                <a:solidFill>
                  <a:schemeClr val="bg1"/>
                </a:solidFill>
              </a:rPr>
              <a:t>Absolutely yes. This has software and hardware friendly architecture. Furthermore, it is secure against all critical hash function attacks.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Iron Park: </a:t>
            </a:r>
            <a:r>
              <a:rPr lang="en-US" altLang="ko-KR" dirty="0" smtClean="0">
                <a:solidFill>
                  <a:schemeClr val="bg1"/>
                </a:solidFill>
              </a:rPr>
              <a:t>What an incredible results! I want to apply LSH into our avengers secure infrastructures.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JARVIS: </a:t>
            </a:r>
            <a:r>
              <a:rPr lang="en-US" altLang="ko-KR" dirty="0" smtClean="0">
                <a:solidFill>
                  <a:schemeClr val="bg1"/>
                </a:solidFill>
              </a:rPr>
              <a:t>I got your order.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rgbClr val="FFFF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img3.wikia.nocookie.net/__cb20131024021443/leonhartimvu/images/d/d7/JARVI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44" y="799396"/>
            <a:ext cx="5032634" cy="510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4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Internet of Things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74" y="1994408"/>
            <a:ext cx="6433008" cy="45683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90" y="4855369"/>
            <a:ext cx="3743489" cy="170740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891" y="1994408"/>
            <a:ext cx="3743325" cy="281532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39" name="TextBox 138"/>
          <p:cNvSpPr txBox="1"/>
          <p:nvPr/>
        </p:nvSpPr>
        <p:spPr>
          <a:xfrm>
            <a:off x="2833073" y="1367509"/>
            <a:ext cx="942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:: Things sense the environment data and send to central server </a:t>
            </a:r>
            <a:r>
              <a:rPr lang="en-US" altLang="ko-KR" dirty="0" smtClean="0">
                <a:solidFill>
                  <a:srgbClr val="FFFF00"/>
                </a:solidFill>
              </a:rPr>
              <a:t>(checksum on message)</a:t>
            </a:r>
          </a:p>
        </p:txBody>
      </p:sp>
    </p:spTree>
    <p:extLst>
      <p:ext uri="{BB962C8B-B14F-4D97-AF65-F5344CB8AC3E}">
        <p14:creationId xmlns:p14="http://schemas.microsoft.com/office/powerpoint/2010/main" val="21714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34871" y="1428414"/>
            <a:ext cx="4144020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40022" y="2030568"/>
            <a:ext cx="1040670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44296" y="2631314"/>
            <a:ext cx="4962525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Internet of Things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(results)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34871" y="1506021"/>
            <a:ext cx="414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CPU: Atmega328@20MHz, </a:t>
            </a:r>
            <a:r>
              <a:rPr lang="en-US" altLang="ko-KR" dirty="0" err="1" smtClean="0">
                <a:solidFill>
                  <a:schemeClr val="bg1"/>
                </a:solidFill>
              </a:rPr>
              <a:t>Bluno</a:t>
            </a:r>
            <a:r>
              <a:rPr lang="en-US" altLang="ko-KR" dirty="0" smtClean="0">
                <a:solidFill>
                  <a:schemeClr val="bg1"/>
                </a:solidFill>
              </a:rPr>
              <a:t> v1.8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40021" y="210817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OS: 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4296" y="2708921"/>
            <a:ext cx="51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Language/Complier: C(</a:t>
            </a:r>
            <a:r>
              <a:rPr lang="en-US" altLang="ko-KR" dirty="0" err="1" smtClean="0">
                <a:solidFill>
                  <a:schemeClr val="bg1"/>
                </a:solidFill>
              </a:rPr>
              <a:t>avr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asm</a:t>
            </a:r>
            <a:r>
              <a:rPr lang="en-US" altLang="ko-KR" dirty="0" smtClean="0">
                <a:solidFill>
                  <a:schemeClr val="bg1"/>
                </a:solidFill>
              </a:rPr>
              <a:t>), </a:t>
            </a:r>
            <a:r>
              <a:rPr lang="en-US" altLang="ko-KR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dirty="0" smtClean="0">
                <a:solidFill>
                  <a:schemeClr val="bg1"/>
                </a:solidFill>
              </a:rPr>
              <a:t> 1.6.5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43800" y="4238625"/>
            <a:ext cx="4552950" cy="25241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543800" y="5038725"/>
            <a:ext cx="4552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43800" y="5915025"/>
            <a:ext cx="4552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77150" y="52779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9315" y="6182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S/W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98442" y="434463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681" y="434463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45542" y="527792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14.8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1624" y="52779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145.2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98442" y="616481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8.17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8681" y="618279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13.7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53630" y="4228564"/>
            <a:ext cx="1555553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62785" y="4020448"/>
            <a:ext cx="149032" cy="283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30152" y="2030568"/>
            <a:ext cx="145819" cy="48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248520" y="466993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our code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15725" y="4669930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Tzikis</a:t>
            </a:r>
            <a:r>
              <a:rPr lang="en-US" altLang="ko-KR" dirty="0" smtClean="0">
                <a:solidFill>
                  <a:srgbClr val="FFFF00"/>
                </a:solidFill>
              </a:rPr>
              <a:t> Lib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5404" y="17405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256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7690" y="37236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256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포인트가 12개인 별 31"/>
          <p:cNvSpPr/>
          <p:nvPr/>
        </p:nvSpPr>
        <p:spPr>
          <a:xfrm>
            <a:off x="9729537" y="6386117"/>
            <a:ext cx="1311672" cy="391513"/>
          </a:xfrm>
          <a:prstGeom prst="star1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X1.67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2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Big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559" y="1456409"/>
            <a:ext cx="109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:: Large collections of data is continuously produced and stored into database </a:t>
            </a:r>
            <a:r>
              <a:rPr lang="en-US" altLang="ko-KR" dirty="0" smtClean="0">
                <a:solidFill>
                  <a:srgbClr val="FFFF00"/>
                </a:solidFill>
              </a:rPr>
              <a:t>(checksum on message)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71" t="5689"/>
          <a:stretch/>
        </p:blipFill>
        <p:spPr>
          <a:xfrm>
            <a:off x="228886" y="2273301"/>
            <a:ext cx="5140040" cy="39253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49" y="2273300"/>
            <a:ext cx="6600825" cy="1214473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410" y="3561533"/>
            <a:ext cx="6629400" cy="928069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217" y="4563362"/>
            <a:ext cx="6623684" cy="867562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216" y="5504684"/>
            <a:ext cx="6623685" cy="698547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089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1379428" y="2262956"/>
            <a:ext cx="88412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832779" y="2144901"/>
            <a:ext cx="88412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Big Data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(results)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4664" y="1428414"/>
            <a:ext cx="4574227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53630" y="2030568"/>
            <a:ext cx="3127062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39522" y="2631314"/>
            <a:ext cx="5067299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04664" y="1506021"/>
            <a:ext cx="46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CPU: Intel Core i5-4200U@1.60GHz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3630" y="2108175"/>
            <a:ext cx="31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OS: </a:t>
            </a:r>
            <a:r>
              <a:rPr lang="en-US" altLang="ko-KR" dirty="0" err="1" smtClean="0">
                <a:solidFill>
                  <a:schemeClr val="bg1"/>
                </a:solidFill>
              </a:rPr>
              <a:t>ubuntu</a:t>
            </a:r>
            <a:r>
              <a:rPr lang="en-US" altLang="ko-KR" dirty="0" smtClean="0">
                <a:solidFill>
                  <a:schemeClr val="bg1"/>
                </a:solidFill>
              </a:rPr>
              <a:t> 14.04 LTS 64-bit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1896" y="2708921"/>
            <a:ext cx="519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Language/Complier: C(avx2 intrinsic) / </a:t>
            </a:r>
            <a:r>
              <a:rPr lang="en-US" altLang="ko-KR" dirty="0" err="1" smtClean="0">
                <a:solidFill>
                  <a:schemeClr val="bg1"/>
                </a:solidFill>
              </a:rPr>
              <a:t>gcc</a:t>
            </a:r>
            <a:r>
              <a:rPr lang="en-US" altLang="ko-KR" dirty="0" smtClean="0">
                <a:solidFill>
                  <a:schemeClr val="bg1"/>
                </a:solidFill>
              </a:rPr>
              <a:t> 4.8.2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86450" y="4238625"/>
            <a:ext cx="6210300" cy="25241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886450" y="5038725"/>
            <a:ext cx="6210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86450" y="5915025"/>
            <a:ext cx="6210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4507" y="52779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6672" y="6182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S/W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6184" y="427779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3228" y="427779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50007" y="5277922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8658" y="527792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355 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46184" y="616481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25.1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83123" y="618279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26.3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39523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047850" y="1740586"/>
            <a:ext cx="841897" cy="5117414"/>
            <a:chOff x="743050" y="1740586"/>
            <a:chExt cx="841897" cy="5117414"/>
          </a:xfrm>
        </p:grpSpPr>
        <p:sp>
          <p:nvSpPr>
            <p:cNvPr id="23" name="직사각형 22"/>
            <p:cNvSpPr/>
            <p:nvPr/>
          </p:nvSpPr>
          <p:spPr>
            <a:xfrm>
              <a:off x="1078718" y="2030568"/>
              <a:ext cx="145819" cy="4827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3050" y="174058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932288" y="427779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SHA-512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33395" y="427779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LSH-512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9944" y="527792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4761" y="5277922"/>
            <a:ext cx="123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551 Mbps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32288" y="616481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25.2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69227" y="618279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26.1 Kbps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4708" y="1983279"/>
            <a:ext cx="883575" cy="4874721"/>
            <a:chOff x="1367576" y="1983279"/>
            <a:chExt cx="883575" cy="4874721"/>
          </a:xfrm>
        </p:grpSpPr>
        <p:sp>
          <p:nvSpPr>
            <p:cNvPr id="22" name="직사각형 21"/>
            <p:cNvSpPr/>
            <p:nvPr/>
          </p:nvSpPr>
          <p:spPr>
            <a:xfrm>
              <a:off x="1734798" y="2262956"/>
              <a:ext cx="141627" cy="4595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67576" y="1983279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03244" y="1768295"/>
            <a:ext cx="841897" cy="5089704"/>
            <a:chOff x="2072772" y="1768295"/>
            <a:chExt cx="841897" cy="5089704"/>
          </a:xfrm>
        </p:grpSpPr>
        <p:sp>
          <p:nvSpPr>
            <p:cNvPr id="34" name="직사각형 33"/>
            <p:cNvSpPr/>
            <p:nvPr/>
          </p:nvSpPr>
          <p:spPr>
            <a:xfrm>
              <a:off x="2402307" y="2045294"/>
              <a:ext cx="148306" cy="48127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2772" y="1768295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512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210103" y="1858512"/>
            <a:ext cx="883575" cy="4999488"/>
            <a:chOff x="2752903" y="1858512"/>
            <a:chExt cx="883575" cy="4999488"/>
          </a:xfrm>
        </p:grpSpPr>
        <p:sp>
          <p:nvSpPr>
            <p:cNvPr id="36" name="직사각형 35"/>
            <p:cNvSpPr/>
            <p:nvPr/>
          </p:nvSpPr>
          <p:spPr>
            <a:xfrm>
              <a:off x="3088195" y="2152650"/>
              <a:ext cx="143955" cy="4705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2903" y="185851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512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9655169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254085" y="461234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NSR op.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75547" y="46123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mysql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48392" y="3257699"/>
            <a:ext cx="2654484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548392" y="3333676"/>
            <a:ext cx="26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Database: MySQL 14.14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포인트가 12개인 별 49"/>
          <p:cNvSpPr/>
          <p:nvPr/>
        </p:nvSpPr>
        <p:spPr>
          <a:xfrm>
            <a:off x="7547374" y="6360152"/>
            <a:ext cx="1202146" cy="475345"/>
          </a:xfrm>
          <a:prstGeom prst="star1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X1.04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51" name="포인트가 12개인 별 50"/>
          <p:cNvSpPr/>
          <p:nvPr/>
        </p:nvSpPr>
        <p:spPr>
          <a:xfrm>
            <a:off x="10061053" y="6354283"/>
            <a:ext cx="1202146" cy="475345"/>
          </a:xfrm>
          <a:prstGeom prst="star1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X1.04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8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FinTech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9220" y="1367509"/>
            <a:ext cx="780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:: Technology provides financial services using software </a:t>
            </a:r>
            <a:r>
              <a:rPr lang="en-US" altLang="ko-KR" dirty="0" smtClean="0">
                <a:solidFill>
                  <a:srgbClr val="FFFF00"/>
                </a:solidFill>
              </a:rPr>
              <a:t>(one-time token)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0992"/>
          <a:stretch/>
        </p:blipFill>
        <p:spPr>
          <a:xfrm>
            <a:off x="3510655" y="1948453"/>
            <a:ext cx="2393629" cy="427186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0918"/>
          <a:stretch/>
        </p:blipFill>
        <p:spPr>
          <a:xfrm>
            <a:off x="8581848" y="1942176"/>
            <a:ext cx="2566987" cy="426411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72" y="1942177"/>
            <a:ext cx="2373346" cy="42641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0426"/>
          <a:stretch/>
        </p:blipFill>
        <p:spPr>
          <a:xfrm>
            <a:off x="5946721" y="1942176"/>
            <a:ext cx="2592690" cy="426411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50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FinTech</a:t>
            </a:r>
            <a:r>
              <a:rPr lang="en-US" altLang="ko-KR" dirty="0" smtClean="0"/>
              <a:t>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(results)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08576" y="1428414"/>
            <a:ext cx="5270315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98130" y="2030568"/>
            <a:ext cx="2682562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15564" y="2631314"/>
            <a:ext cx="3591257" cy="524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08576" y="1506021"/>
            <a:ext cx="529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CPU: Qualcomm Snapdragon801@2.5GHz 32-bit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98130" y="2108175"/>
            <a:ext cx="26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OS: android 4.4.4 32-bit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15564" y="2708921"/>
            <a:ext cx="352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Language/Complier: C / </a:t>
            </a:r>
            <a:r>
              <a:rPr lang="en-US" altLang="ko-KR" dirty="0" err="1" smtClean="0">
                <a:solidFill>
                  <a:schemeClr val="bg1"/>
                </a:solidFill>
              </a:rPr>
              <a:t>gcc</a:t>
            </a:r>
            <a:r>
              <a:rPr lang="en-US" altLang="ko-KR" dirty="0" smtClean="0">
                <a:solidFill>
                  <a:schemeClr val="bg1"/>
                </a:solidFill>
              </a:rPr>
              <a:t> 4.9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86400" y="4238625"/>
            <a:ext cx="6610350" cy="25241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5486400" y="5038725"/>
            <a:ext cx="6610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486400" y="5915025"/>
            <a:ext cx="6610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41877" y="52779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5317" y="6182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S/W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46184" y="42938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9270" y="42938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LSH-256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35352" y="5038725"/>
            <a:ext cx="114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4375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714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238 C/B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58279" y="618279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39523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932288" y="42938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SHA-512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49437" y="42938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LSH-512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55169" y="4228564"/>
            <a:ext cx="1242166" cy="2524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716121" y="49900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01821" y="527792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42B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74821" y="55635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126B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0445" y="618279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48949" y="618279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179943" y="618279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N/A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17459" y="5038725"/>
            <a:ext cx="127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64375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13273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5019 C/B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65462" y="5038725"/>
            <a:ext cx="127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10312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2023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674 C/B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25247" y="5038725"/>
            <a:ext cx="127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86562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17023 C/B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5654 C/B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047850" y="1740586"/>
            <a:ext cx="841897" cy="5117414"/>
            <a:chOff x="743050" y="1740586"/>
            <a:chExt cx="841897" cy="5117414"/>
          </a:xfrm>
        </p:grpSpPr>
        <p:sp>
          <p:nvSpPr>
            <p:cNvPr id="64" name="직사각형 63"/>
            <p:cNvSpPr/>
            <p:nvPr/>
          </p:nvSpPr>
          <p:spPr>
            <a:xfrm>
              <a:off x="1078718" y="2030568"/>
              <a:ext cx="145819" cy="4827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3050" y="174058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754708" y="5673725"/>
            <a:ext cx="883575" cy="1184275"/>
            <a:chOff x="1367576" y="735878"/>
            <a:chExt cx="883575" cy="6122122"/>
          </a:xfrm>
        </p:grpSpPr>
        <p:sp>
          <p:nvSpPr>
            <p:cNvPr id="67" name="직사각형 66"/>
            <p:cNvSpPr/>
            <p:nvPr/>
          </p:nvSpPr>
          <p:spPr>
            <a:xfrm>
              <a:off x="1734798" y="2262956"/>
              <a:ext cx="141627" cy="4595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67576" y="735878"/>
              <a:ext cx="88357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256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503244" y="3962399"/>
            <a:ext cx="841897" cy="2895599"/>
            <a:chOff x="2072772" y="1485534"/>
            <a:chExt cx="841897" cy="5372465"/>
          </a:xfrm>
        </p:grpSpPr>
        <p:sp>
          <p:nvSpPr>
            <p:cNvPr id="70" name="직사각형 69"/>
            <p:cNvSpPr/>
            <p:nvPr/>
          </p:nvSpPr>
          <p:spPr>
            <a:xfrm>
              <a:off x="2402307" y="2045294"/>
              <a:ext cx="148306" cy="48127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72772" y="1485534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LSH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512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197403" y="6042454"/>
            <a:ext cx="883575" cy="815545"/>
            <a:chOff x="2740203" y="-242290"/>
            <a:chExt cx="883575" cy="7100290"/>
          </a:xfrm>
        </p:grpSpPr>
        <p:sp>
          <p:nvSpPr>
            <p:cNvPr id="73" name="직사각형 72"/>
            <p:cNvSpPr/>
            <p:nvPr/>
          </p:nvSpPr>
          <p:spPr>
            <a:xfrm>
              <a:off x="3088195" y="2152650"/>
              <a:ext cx="143955" cy="4705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40203" y="-242290"/>
              <a:ext cx="883575" cy="36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SHA</a:t>
              </a:r>
              <a:r>
                <a:rPr lang="en-US" altLang="ko-KR" baseline="-25000" dirty="0" smtClean="0">
                  <a:solidFill>
                    <a:schemeClr val="bg1"/>
                  </a:solidFill>
                </a:rPr>
                <a:t>512</a:t>
              </a:r>
              <a:endParaRPr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54085" y="4604326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NSR ref.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06551" y="4604326"/>
            <a:ext cx="9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Java Lib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575</Words>
  <Application>Microsoft Office PowerPoint</Application>
  <PresentationFormat>와이드스크린</PresentationFormat>
  <Paragraphs>207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Internet of Things</vt:lpstr>
      <vt:lpstr>Internet of Things (results)</vt:lpstr>
      <vt:lpstr>Big Data</vt:lpstr>
      <vt:lpstr>Big Data (results)</vt:lpstr>
      <vt:lpstr>FinTech</vt:lpstr>
      <vt:lpstr>FinTech (results)</vt:lpstr>
      <vt:lpstr>File System</vt:lpstr>
      <vt:lpstr>File System (results)</vt:lpstr>
      <vt:lpstr>Compression</vt:lpstr>
      <vt:lpstr>Compression (results)</vt:lpstr>
      <vt:lpstr>Disk Encryption</vt:lpstr>
      <vt:lpstr>Disk Encryption (results)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info</cp:lastModifiedBy>
  <cp:revision>37</cp:revision>
  <dcterms:created xsi:type="dcterms:W3CDTF">2015-08-02T04:12:53Z</dcterms:created>
  <dcterms:modified xsi:type="dcterms:W3CDTF">2015-08-10T05:52:53Z</dcterms:modified>
</cp:coreProperties>
</file>