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92" r:id="rId4"/>
    <p:sldId id="317" r:id="rId5"/>
    <p:sldId id="318" r:id="rId6"/>
    <p:sldId id="268" r:id="rId7"/>
    <p:sldId id="259" r:id="rId8"/>
    <p:sldId id="266" r:id="rId9"/>
    <p:sldId id="260" r:id="rId10"/>
    <p:sldId id="303" r:id="rId11"/>
    <p:sldId id="304" r:id="rId12"/>
    <p:sldId id="305" r:id="rId13"/>
    <p:sldId id="262" r:id="rId14"/>
    <p:sldId id="263" r:id="rId15"/>
    <p:sldId id="264" r:id="rId16"/>
    <p:sldId id="269" r:id="rId17"/>
    <p:sldId id="271" r:id="rId18"/>
    <p:sldId id="297" r:id="rId19"/>
    <p:sldId id="273" r:id="rId20"/>
    <p:sldId id="275" r:id="rId21"/>
    <p:sldId id="276" r:id="rId22"/>
    <p:sldId id="312" r:id="rId23"/>
    <p:sldId id="323" r:id="rId24"/>
    <p:sldId id="322" r:id="rId25"/>
    <p:sldId id="315" r:id="rId26"/>
    <p:sldId id="300" r:id="rId27"/>
    <p:sldId id="306" r:id="rId28"/>
    <p:sldId id="319" r:id="rId29"/>
    <p:sldId id="294" r:id="rId30"/>
    <p:sldId id="324" r:id="rId31"/>
    <p:sldId id="325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1" autoAdjust="0"/>
    <p:restoredTop sz="91386" autoAdjust="0"/>
  </p:normalViewPr>
  <p:slideViewPr>
    <p:cSldViewPr snapToGrid="0">
      <p:cViewPr varScale="1">
        <p:scale>
          <a:sx n="79" d="100"/>
          <a:sy n="79" d="100"/>
        </p:scale>
        <p:origin x="974" y="43"/>
      </p:cViewPr>
      <p:guideLst>
        <p:guide orient="horz" pos="17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11111111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22242222222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33353333333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26 진수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19</c:v>
                </c:pt>
                <c:pt idx="4">
                  <c:v>24</c:v>
                </c:pt>
                <c:pt idx="5">
                  <c:v>29</c:v>
                </c:pt>
                <c:pt idx="6">
                  <c:v>33</c:v>
                </c:pt>
                <c:pt idx="7">
                  <c:v>38</c:v>
                </c:pt>
                <c:pt idx="8">
                  <c:v>43</c:v>
                </c:pt>
                <c:pt idx="9">
                  <c:v>48</c:v>
                </c:pt>
                <c:pt idx="10">
                  <c:v>52</c:v>
                </c:pt>
                <c:pt idx="11">
                  <c:v>57</c:v>
                </c:pt>
                <c:pt idx="12">
                  <c:v>62</c:v>
                </c:pt>
                <c:pt idx="13">
                  <c:v>66</c:v>
                </c:pt>
                <c:pt idx="14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5F-44FE-987B-6AC8E4FB89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32 진수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55.000000000000007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5F-44FE-987B-6AC8E4FB8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401408"/>
        <c:axId val="44455424"/>
      </c:lineChart>
      <c:catAx>
        <c:axId val="13240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455424"/>
        <c:crosses val="autoZero"/>
        <c:auto val="1"/>
        <c:lblAlgn val="ctr"/>
        <c:lblOffset val="100"/>
        <c:noMultiLvlLbl val="0"/>
      </c:catAx>
      <c:valAx>
        <c:axId val="444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40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62 진수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</c:v>
                </c:pt>
                <c:pt idx="1">
                  <c:v>12</c:v>
                </c:pt>
                <c:pt idx="2">
                  <c:v>18</c:v>
                </c:pt>
                <c:pt idx="3">
                  <c:v>24</c:v>
                </c:pt>
                <c:pt idx="4">
                  <c:v>30</c:v>
                </c:pt>
                <c:pt idx="5">
                  <c:v>36</c:v>
                </c:pt>
                <c:pt idx="6">
                  <c:v>42</c:v>
                </c:pt>
                <c:pt idx="7">
                  <c:v>48</c:v>
                </c:pt>
                <c:pt idx="8">
                  <c:v>54</c:v>
                </c:pt>
                <c:pt idx="9">
                  <c:v>60</c:v>
                </c:pt>
                <c:pt idx="10">
                  <c:v>66</c:v>
                </c:pt>
                <c:pt idx="11">
                  <c:v>72</c:v>
                </c:pt>
                <c:pt idx="12">
                  <c:v>78</c:v>
                </c:pt>
                <c:pt idx="13">
                  <c:v>84</c:v>
                </c:pt>
                <c:pt idx="1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C7-44A1-88BF-BDCD537D91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64 진수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6</c:v>
                </c:pt>
                <c:pt idx="1">
                  <c:v>12</c:v>
                </c:pt>
                <c:pt idx="2">
                  <c:v>18</c:v>
                </c:pt>
                <c:pt idx="3">
                  <c:v>24</c:v>
                </c:pt>
                <c:pt idx="4">
                  <c:v>30</c:v>
                </c:pt>
                <c:pt idx="5">
                  <c:v>36</c:v>
                </c:pt>
                <c:pt idx="6">
                  <c:v>42</c:v>
                </c:pt>
                <c:pt idx="7">
                  <c:v>48</c:v>
                </c:pt>
                <c:pt idx="8">
                  <c:v>54</c:v>
                </c:pt>
                <c:pt idx="9">
                  <c:v>60</c:v>
                </c:pt>
                <c:pt idx="10">
                  <c:v>66</c:v>
                </c:pt>
                <c:pt idx="11">
                  <c:v>72</c:v>
                </c:pt>
                <c:pt idx="12">
                  <c:v>78.000000000000014</c:v>
                </c:pt>
                <c:pt idx="13">
                  <c:v>84</c:v>
                </c:pt>
                <c:pt idx="1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C7-44A1-88BF-BDCD537D9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402176"/>
        <c:axId val="152408448"/>
      </c:lineChart>
      <c:catAx>
        <c:axId val="15240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408448"/>
        <c:crosses val="autoZero"/>
        <c:auto val="1"/>
        <c:lblAlgn val="ctr"/>
        <c:lblOffset val="100"/>
        <c:noMultiLvlLbl val="0"/>
      </c:catAx>
      <c:valAx>
        <c:axId val="1524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40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02703896192131E-2"/>
          <c:y val="6.273062730627306E-2"/>
          <c:w val="0.92223190579254954"/>
          <c:h val="0.799064479004940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11183 진수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</c:v>
                </c:pt>
                <c:pt idx="1">
                  <c:v>27</c:v>
                </c:pt>
                <c:pt idx="2">
                  <c:v>41</c:v>
                </c:pt>
                <c:pt idx="3">
                  <c:v>54</c:v>
                </c:pt>
                <c:pt idx="4">
                  <c:v>68</c:v>
                </c:pt>
                <c:pt idx="5">
                  <c:v>81</c:v>
                </c:pt>
                <c:pt idx="6">
                  <c:v>95</c:v>
                </c:pt>
                <c:pt idx="7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1E-4232-A280-67F85FCCBB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16384 진수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</c:v>
                </c:pt>
                <c:pt idx="1">
                  <c:v>28</c:v>
                </c:pt>
                <c:pt idx="2">
                  <c:v>42</c:v>
                </c:pt>
                <c:pt idx="3">
                  <c:v>56</c:v>
                </c:pt>
                <c:pt idx="4">
                  <c:v>70</c:v>
                </c:pt>
                <c:pt idx="5">
                  <c:v>84</c:v>
                </c:pt>
                <c:pt idx="6">
                  <c:v>98</c:v>
                </c:pt>
                <c:pt idx="7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1E-4232-A280-67F85FCCB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015424"/>
        <c:axId val="153017344"/>
      </c:lineChart>
      <c:catAx>
        <c:axId val="15301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017344"/>
        <c:crosses val="autoZero"/>
        <c:auto val="1"/>
        <c:lblAlgn val="ctr"/>
        <c:lblOffset val="100"/>
        <c:noMultiLvlLbl val="0"/>
      </c:catAx>
      <c:valAx>
        <c:axId val="153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344975925427395"/>
          <c:y val="8.5242884267254154E-2"/>
          <c:w val="0.32667965583272873"/>
          <c:h val="0.1085642711956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0.91626</cdr:x>
      <cdr:y>0.72706</cdr:y>
    </cdr:from>
    <cdr:to>
      <cdr:x>0.9764</cdr:x>
      <cdr:y>0.89665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036223" y="1261978"/>
          <a:ext cx="593125" cy="2943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100" b="1" dirty="0"/>
            <a:t>글자수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0.91626</cdr:x>
      <cdr:y>0.72706</cdr:y>
    </cdr:from>
    <cdr:to>
      <cdr:x>0.9764</cdr:x>
      <cdr:y>0.89665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036223" y="1261978"/>
          <a:ext cx="593125" cy="2943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100" b="1" dirty="0"/>
            <a:t>글자수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0.89406</cdr:x>
      <cdr:y>0.79987</cdr:y>
    </cdr:from>
    <cdr:to>
      <cdr:x>0.9778</cdr:x>
      <cdr:y>0.92376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17233" y="2532678"/>
          <a:ext cx="825850" cy="3922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600" b="1" dirty="0"/>
            <a:t>글자수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ACE51-FFC7-4BFF-B508-224D864D4254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9F78A-E9A6-4E98-AC10-6FABF7680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2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78A-E9A6-4E98-AC10-6FABF7680F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8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78A-E9A6-4E98-AC10-6FABF7680F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6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78A-E9A6-4E98-AC10-6FABF7680F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6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78A-E9A6-4E98-AC10-6FABF7680F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2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78A-E9A6-4E98-AC10-6FABF7680F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6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http://sexy.pe.kr/tc/113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78A-E9A6-4E98-AC10-6FABF7680F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78A-E9A6-4E98-AC10-6FABF7680F4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1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78A-E9A6-4E98-AC10-6FABF7680F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00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78A-E9A6-4E98-AC10-6FABF7680F4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9C87-9958-4D70-9B65-DD39363B543C}" type="datetime1">
              <a:rPr lang="ko-KR" altLang="en-US" smtClean="0"/>
              <a:t>2017-10-13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67AE-7307-465E-B176-16E2AA2C2FC6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7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F63-CBF1-49E1-9BCA-083BB6F669B9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9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FB70DF-D970-4B60-992B-A27FAE54573B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69688266-ED63-4AE4-B5B5-9AD35CF82E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074" name="Picture 2" descr="data security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-349444"/>
            <a:ext cx="3637189" cy="204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1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DAF-856F-47A9-800D-84904785FF1E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69688266-ED63-4AE4-B5B5-9AD35CF82E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AE5F-AB45-44B1-A3C8-F45139286D03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4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8F2-F73C-4565-9D71-E69ED5DB1FD0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F68-7764-4EFB-B1CC-5987B05109A4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607-EA60-42F3-B239-1D3F9A310BAE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B512-8058-4D4A-B241-9B7A50A4DA1E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692-D4E3-45AB-A238-C4206123078C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9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BE55-695F-4D73-A440-6558F65E7003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8266-ED63-4AE4-B5B5-9AD35CF82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7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.kr/posts/view/16676?code=inderstry_trend" TargetMode="External"/><Relationship Id="rId2" Type="http://schemas.openxmlformats.org/officeDocument/2006/relationships/hyperlink" Target="https://github.com/kpdyer/libff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data security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9"/>
          <a:stretch/>
        </p:blipFill>
        <p:spPr bwMode="auto">
          <a:xfrm>
            <a:off x="0" y="0"/>
            <a:ext cx="12192000" cy="691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 rot="20297898">
            <a:off x="744213" y="4575220"/>
            <a:ext cx="12469051" cy="914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형태보존암호 최적화 구현 기법 제안</a:t>
            </a:r>
          </a:p>
        </p:txBody>
      </p:sp>
    </p:spTree>
    <p:extLst>
      <p:ext uri="{BB962C8B-B14F-4D97-AF65-F5344CB8AC3E}">
        <p14:creationId xmlns:p14="http://schemas.microsoft.com/office/powerpoint/2010/main" val="90841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BD1B0-1C22-4F3C-B8C6-0533779B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EF877-353D-4ED8-9B66-CC66ECC3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제목 10">
            <a:extLst>
              <a:ext uri="{FF2B5EF4-FFF2-40B4-BE49-F238E27FC236}">
                <a16:creationId xmlns:a16="http://schemas.microsoft.com/office/drawing/2014/main" id="{60DE5B9E-DDBB-4B35-9F04-EDC2BFFFB7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연산 효율성 비교 </a:t>
            </a:r>
            <a:r>
              <a:rPr lang="en-US" altLang="ko-KR" sz="2800" b="1" dirty="0">
                <a:solidFill>
                  <a:srgbClr val="FF0000"/>
                </a:solidFill>
              </a:rPr>
              <a:t>(modular</a:t>
            </a:r>
            <a:r>
              <a:rPr lang="ko-KR" altLang="en-US" sz="2800" b="1" dirty="0">
                <a:solidFill>
                  <a:srgbClr val="FF0000"/>
                </a:solidFill>
              </a:rPr>
              <a:t> 연산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r>
              <a:rPr lang="ko-KR" altLang="en-US" sz="2800" b="1" dirty="0">
                <a:solidFill>
                  <a:srgbClr val="FF0000"/>
                </a:solidFill>
              </a:rPr>
              <a:t>  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681CB18F-B56E-454B-909E-C08F44D27562}"/>
              </a:ext>
            </a:extLst>
          </p:cNvPr>
          <p:cNvSpPr txBox="1">
            <a:spLocks/>
          </p:cNvSpPr>
          <p:nvPr/>
        </p:nvSpPr>
        <p:spPr>
          <a:xfrm>
            <a:off x="426720" y="1524000"/>
            <a:ext cx="4788000" cy="4680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// modular </a:t>
            </a:r>
            <a:r>
              <a:rPr lang="ko-KR" altLang="en-US" sz="2000" dirty="0"/>
              <a:t>연산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temp = a % 26;</a:t>
            </a:r>
          </a:p>
          <a:p>
            <a:pPr marL="0" indent="0">
              <a:buNone/>
            </a:pPr>
            <a:r>
              <a:rPr lang="en-US" altLang="ko-KR" sz="2000" dirty="0"/>
              <a:t>push        0  </a:t>
            </a:r>
          </a:p>
          <a:p>
            <a:pPr marL="0" indent="0">
              <a:buNone/>
            </a:pPr>
            <a:r>
              <a:rPr lang="en-US" altLang="ko-KR" sz="2000" dirty="0"/>
              <a:t>push        1Ah  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eax,dword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push        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  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ecx,dword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push        </a:t>
            </a:r>
            <a:r>
              <a:rPr lang="en-US" altLang="ko-KR" sz="2000" dirty="0" err="1"/>
              <a:t>ecx</a:t>
            </a:r>
            <a:r>
              <a:rPr lang="en-US" altLang="ko-KR" sz="2000" dirty="0"/>
              <a:t>  </a:t>
            </a:r>
          </a:p>
          <a:p>
            <a:pPr marL="0" indent="0">
              <a:buNone/>
            </a:pPr>
            <a:r>
              <a:rPr lang="en-US" altLang="ko-KR" sz="2000" dirty="0"/>
              <a:t>call          _</a:t>
            </a:r>
            <a:r>
              <a:rPr lang="en-US" altLang="ko-KR" sz="2000" dirty="0" err="1"/>
              <a:t>aullrem</a:t>
            </a:r>
            <a:r>
              <a:rPr lang="en-US" altLang="ko-KR" sz="2000" dirty="0"/>
              <a:t> (0BE1480h)  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  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edx</a:t>
            </a:r>
            <a:r>
              <a:rPr lang="en-US" altLang="ko-KR" sz="2000" dirty="0"/>
              <a:t> </a:t>
            </a:r>
          </a:p>
          <a:p>
            <a:endParaRPr lang="ko-KR" altLang="en-US" dirty="0"/>
          </a:p>
        </p:txBody>
      </p:sp>
      <p:sp>
        <p:nvSpPr>
          <p:cNvPr id="11" name="내용 개체 틀 12">
            <a:extLst>
              <a:ext uri="{FF2B5EF4-FFF2-40B4-BE49-F238E27FC236}">
                <a16:creationId xmlns:a16="http://schemas.microsoft.com/office/drawing/2014/main" id="{0EFC5FC7-3C91-4057-B33E-5315B04835E7}"/>
              </a:ext>
            </a:extLst>
          </p:cNvPr>
          <p:cNvSpPr txBox="1">
            <a:spLocks/>
          </p:cNvSpPr>
          <p:nvPr/>
        </p:nvSpPr>
        <p:spPr>
          <a:xfrm>
            <a:off x="6670722" y="1524000"/>
            <a:ext cx="4788000" cy="4680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19050">
            <a:solidFill>
              <a:srgbClr val="000000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//  &amp;0x1f </a:t>
            </a:r>
            <a:r>
              <a:rPr lang="ko-KR" altLang="en-US" sz="2000" dirty="0"/>
              <a:t>연산으로 대체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/>
              <a:t>temp = a &amp; 0x1f;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edx,dword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and          edx,1Fh  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eax,dword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and          eax,0  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edx</a:t>
            </a:r>
            <a:r>
              <a:rPr lang="en-US" altLang="ko-KR" sz="2000" dirty="0"/>
              <a:t>  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eax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12" name="바닥글 개체 틀 3">
            <a:extLst>
              <a:ext uri="{FF2B5EF4-FFF2-40B4-BE49-F238E27FC236}">
                <a16:creationId xmlns:a16="http://schemas.microsoft.com/office/drawing/2014/main" id="{6C89E59A-3E1F-4A31-AC55-A7C195D715F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형태보존암호 최적화 구현 기법 제안</a:t>
            </a:r>
            <a:endParaRPr lang="ko-KR" altLang="en-US" dirty="0"/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926219F8-5BD1-42B4-80EA-ACAF38E16E4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688266-ED63-4AE4-B5B5-9AD35CF82EA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234511C-AE0B-4BB6-B3A7-125BA36F0B45}"/>
              </a:ext>
            </a:extLst>
          </p:cNvPr>
          <p:cNvSpPr/>
          <p:nvPr/>
        </p:nvSpPr>
        <p:spPr>
          <a:xfrm>
            <a:off x="5326138" y="3429000"/>
            <a:ext cx="1260000" cy="639194"/>
          </a:xfrm>
          <a:prstGeom prst="rightArrow">
            <a:avLst/>
          </a:prstGeom>
          <a:solidFill>
            <a:schemeClr val="accent2">
              <a:alpha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Speed up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1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BD1B0-1C22-4F3C-B8C6-0533779B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EF877-353D-4ED8-9B66-CC66ECC3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제목 10">
            <a:extLst>
              <a:ext uri="{FF2B5EF4-FFF2-40B4-BE49-F238E27FC236}">
                <a16:creationId xmlns:a16="http://schemas.microsoft.com/office/drawing/2014/main" id="{60DE5B9E-DDBB-4B35-9F04-EDC2BFFFB7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연산 효율성 비교 </a:t>
            </a:r>
            <a:r>
              <a:rPr lang="en-US" altLang="ko-KR" sz="2800" b="1" dirty="0">
                <a:solidFill>
                  <a:srgbClr val="FF0000"/>
                </a:solidFill>
              </a:rPr>
              <a:t>(division  </a:t>
            </a:r>
            <a:r>
              <a:rPr lang="ko-KR" altLang="en-US" sz="2800" b="1" dirty="0">
                <a:solidFill>
                  <a:srgbClr val="FF0000"/>
                </a:solidFill>
              </a:rPr>
              <a:t>연산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r>
              <a:rPr lang="ko-KR" altLang="en-US" sz="2800" b="1" dirty="0"/>
              <a:t>  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681CB18F-B56E-454B-909E-C08F44D27562}"/>
              </a:ext>
            </a:extLst>
          </p:cNvPr>
          <p:cNvSpPr txBox="1">
            <a:spLocks/>
          </p:cNvSpPr>
          <p:nvPr/>
        </p:nvSpPr>
        <p:spPr>
          <a:xfrm>
            <a:off x="426720" y="1524000"/>
            <a:ext cx="4788000" cy="4680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19050"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// division </a:t>
            </a:r>
            <a:r>
              <a:rPr lang="ko-KR" altLang="en-US" sz="2200" dirty="0"/>
              <a:t>연산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temp = a / 26;</a:t>
            </a:r>
          </a:p>
          <a:p>
            <a:pPr marL="0" indent="0">
              <a:buNone/>
            </a:pPr>
            <a:r>
              <a:rPr lang="en-US" altLang="ko-KR" sz="2200" dirty="0"/>
              <a:t>push        0  </a:t>
            </a:r>
          </a:p>
          <a:p>
            <a:pPr marL="0" indent="0">
              <a:buNone/>
            </a:pPr>
            <a:r>
              <a:rPr lang="en-US" altLang="ko-KR" sz="2200" dirty="0"/>
              <a:t>push        1Ah  </a:t>
            </a:r>
          </a:p>
          <a:p>
            <a:pPr marL="0" indent="0">
              <a:buNone/>
            </a:pPr>
            <a:r>
              <a:rPr lang="en-US" altLang="ko-KR" sz="2200" dirty="0" err="1"/>
              <a:t>mov</a:t>
            </a:r>
            <a:r>
              <a:rPr lang="en-US" altLang="ko-KR" sz="2200" dirty="0"/>
              <a:t>         </a:t>
            </a:r>
            <a:r>
              <a:rPr lang="en-US" altLang="ko-KR" sz="2200" dirty="0" err="1"/>
              <a:t>eax,dword</a:t>
            </a:r>
            <a:r>
              <a:rPr lang="en-US" altLang="ko-KR" sz="2200" dirty="0"/>
              <a:t> </a:t>
            </a:r>
            <a:r>
              <a:rPr lang="en-US" altLang="ko-KR" sz="2200" dirty="0" err="1"/>
              <a:t>ptr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push        </a:t>
            </a:r>
            <a:r>
              <a:rPr lang="en-US" altLang="ko-KR" sz="2200" dirty="0" err="1"/>
              <a:t>eax</a:t>
            </a:r>
            <a:r>
              <a:rPr lang="en-US" altLang="ko-KR" sz="2200" dirty="0"/>
              <a:t>  </a:t>
            </a:r>
          </a:p>
          <a:p>
            <a:pPr marL="0" indent="0">
              <a:buNone/>
            </a:pPr>
            <a:r>
              <a:rPr lang="en-US" altLang="ko-KR" sz="2200" dirty="0" err="1"/>
              <a:t>mov</a:t>
            </a:r>
            <a:r>
              <a:rPr lang="en-US" altLang="ko-KR" sz="2200" dirty="0"/>
              <a:t>         </a:t>
            </a:r>
            <a:r>
              <a:rPr lang="en-US" altLang="ko-KR" sz="2200" dirty="0" err="1"/>
              <a:t>ecx,dword</a:t>
            </a:r>
            <a:r>
              <a:rPr lang="en-US" altLang="ko-KR" sz="2200" dirty="0"/>
              <a:t> </a:t>
            </a:r>
            <a:r>
              <a:rPr lang="en-US" altLang="ko-KR" sz="2200" dirty="0" err="1"/>
              <a:t>ptr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push        </a:t>
            </a:r>
            <a:r>
              <a:rPr lang="en-US" altLang="ko-KR" sz="2200" dirty="0" err="1"/>
              <a:t>ecx</a:t>
            </a:r>
            <a:r>
              <a:rPr lang="en-US" altLang="ko-KR" sz="2200" dirty="0"/>
              <a:t>  </a:t>
            </a:r>
          </a:p>
          <a:p>
            <a:pPr marL="0" indent="0">
              <a:buNone/>
            </a:pPr>
            <a:r>
              <a:rPr lang="en-US" altLang="ko-KR" sz="2200" dirty="0"/>
              <a:t>call          _</a:t>
            </a:r>
            <a:r>
              <a:rPr lang="en-US" altLang="ko-KR" sz="2200" dirty="0" err="1"/>
              <a:t>aulldiv</a:t>
            </a:r>
            <a:r>
              <a:rPr lang="en-US" altLang="ko-KR" sz="2200" dirty="0"/>
              <a:t> (0BE1250h)  </a:t>
            </a:r>
          </a:p>
          <a:p>
            <a:pPr marL="0" indent="0">
              <a:buNone/>
            </a:pPr>
            <a:r>
              <a:rPr lang="en-US" altLang="ko-KR" sz="2200" dirty="0" err="1"/>
              <a:t>mov</a:t>
            </a:r>
            <a:r>
              <a:rPr lang="en-US" altLang="ko-KR" sz="2200" dirty="0"/>
              <a:t>         </a:t>
            </a:r>
            <a:r>
              <a:rPr lang="en-US" altLang="ko-KR" sz="2200" dirty="0" err="1"/>
              <a:t>dword</a:t>
            </a:r>
            <a:r>
              <a:rPr lang="en-US" altLang="ko-KR" sz="2200" dirty="0"/>
              <a:t> </a:t>
            </a:r>
            <a:r>
              <a:rPr lang="en-US" altLang="ko-KR" sz="2200" dirty="0" err="1"/>
              <a:t>ptr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eax</a:t>
            </a:r>
            <a:r>
              <a:rPr lang="en-US" altLang="ko-KR" sz="2200" dirty="0"/>
              <a:t>  </a:t>
            </a:r>
          </a:p>
          <a:p>
            <a:pPr marL="0" indent="0">
              <a:buNone/>
            </a:pPr>
            <a:r>
              <a:rPr lang="en-US" altLang="ko-KR" sz="2200" dirty="0" err="1"/>
              <a:t>mov</a:t>
            </a:r>
            <a:r>
              <a:rPr lang="en-US" altLang="ko-KR" sz="2200" dirty="0"/>
              <a:t>         </a:t>
            </a:r>
            <a:r>
              <a:rPr lang="en-US" altLang="ko-KR" sz="2200" dirty="0" err="1"/>
              <a:t>dword</a:t>
            </a:r>
            <a:r>
              <a:rPr lang="en-US" altLang="ko-KR" sz="2200" dirty="0"/>
              <a:t> </a:t>
            </a:r>
            <a:r>
              <a:rPr lang="en-US" altLang="ko-KR" sz="2200" dirty="0" err="1"/>
              <a:t>ptr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edx</a:t>
            </a:r>
            <a:endParaRPr lang="en-US" altLang="ko-KR" sz="2200" dirty="0"/>
          </a:p>
          <a:p>
            <a:endParaRPr lang="ko-KR" altLang="en-US" dirty="0"/>
          </a:p>
        </p:txBody>
      </p:sp>
      <p:sp>
        <p:nvSpPr>
          <p:cNvPr id="11" name="내용 개체 틀 12">
            <a:extLst>
              <a:ext uri="{FF2B5EF4-FFF2-40B4-BE49-F238E27FC236}">
                <a16:creationId xmlns:a16="http://schemas.microsoft.com/office/drawing/2014/main" id="{0EFC5FC7-3C91-4057-B33E-5315B04835E7}"/>
              </a:ext>
            </a:extLst>
          </p:cNvPr>
          <p:cNvSpPr txBox="1">
            <a:spLocks/>
          </p:cNvSpPr>
          <p:nvPr/>
        </p:nvSpPr>
        <p:spPr>
          <a:xfrm>
            <a:off x="6670722" y="1524000"/>
            <a:ext cx="4788000" cy="4680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19050">
            <a:solidFill>
              <a:srgbClr val="000000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//  Shift</a:t>
            </a:r>
            <a:r>
              <a:rPr lang="ko-KR" altLang="en-US" sz="2000" dirty="0"/>
              <a:t> 연산으로 대체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/>
              <a:t>temp = a &gt;&gt;5;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eax,dword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edx,dword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cl,5  </a:t>
            </a:r>
          </a:p>
          <a:p>
            <a:pPr marL="0" indent="0">
              <a:buNone/>
            </a:pPr>
            <a:r>
              <a:rPr lang="en-US" altLang="ko-KR" sz="2000" dirty="0"/>
              <a:t>call          _</a:t>
            </a:r>
            <a:r>
              <a:rPr lang="en-US" altLang="ko-KR" sz="2000" dirty="0" err="1"/>
              <a:t>aullshr</a:t>
            </a:r>
            <a:r>
              <a:rPr lang="en-US" altLang="ko-KR" sz="2000" dirty="0"/>
              <a:t> (0BE1230h)  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  </a:t>
            </a:r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        </a:t>
            </a:r>
            <a:r>
              <a:rPr lang="en-US" altLang="ko-KR" sz="2000" dirty="0" err="1"/>
              <a:t>dword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edx</a:t>
            </a:r>
            <a:r>
              <a:rPr lang="en-US" altLang="ko-KR" sz="2000" dirty="0"/>
              <a:t>  </a:t>
            </a:r>
          </a:p>
          <a:p>
            <a:endParaRPr lang="ko-KR" altLang="en-US" dirty="0"/>
          </a:p>
        </p:txBody>
      </p:sp>
      <p:sp>
        <p:nvSpPr>
          <p:cNvPr id="12" name="바닥글 개체 틀 3">
            <a:extLst>
              <a:ext uri="{FF2B5EF4-FFF2-40B4-BE49-F238E27FC236}">
                <a16:creationId xmlns:a16="http://schemas.microsoft.com/office/drawing/2014/main" id="{6C89E59A-3E1F-4A31-AC55-A7C195D715F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926219F8-5BD1-42B4-80EA-ACAF38E16E4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688266-ED63-4AE4-B5B5-9AD35CF82EA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화살표: 오른쪽 13">
            <a:extLst>
              <a:ext uri="{FF2B5EF4-FFF2-40B4-BE49-F238E27FC236}">
                <a16:creationId xmlns:a16="http://schemas.microsoft.com/office/drawing/2014/main" id="{0234511C-AE0B-4BB6-B3A7-125BA36F0B45}"/>
              </a:ext>
            </a:extLst>
          </p:cNvPr>
          <p:cNvSpPr/>
          <p:nvPr/>
        </p:nvSpPr>
        <p:spPr>
          <a:xfrm>
            <a:off x="5326138" y="3429000"/>
            <a:ext cx="1260000" cy="639194"/>
          </a:xfrm>
          <a:prstGeom prst="rightArrow">
            <a:avLst/>
          </a:prstGeom>
          <a:solidFill>
            <a:schemeClr val="accent2">
              <a:alpha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Speed up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79AC4-DD73-4C20-9335-2044EF1C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형태보존암호 최적화 구현 기법 제안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DB0D-3AFD-48C9-AE0D-D3752808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제목 10">
            <a:extLst>
              <a:ext uri="{FF2B5EF4-FFF2-40B4-BE49-F238E27FC236}">
                <a16:creationId xmlns:a16="http://schemas.microsoft.com/office/drawing/2014/main" id="{2900AE65-B4C7-47DC-82E0-FB7CB1923C92}"/>
              </a:ext>
            </a:extLst>
          </p:cNvPr>
          <p:cNvSpPr txBox="1">
            <a:spLocks/>
          </p:cNvSpPr>
          <p:nvPr/>
        </p:nvSpPr>
        <p:spPr>
          <a:xfrm>
            <a:off x="758984" y="365125"/>
            <a:ext cx="105382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연산 최적화</a:t>
            </a:r>
            <a:r>
              <a:rPr lang="en-US" altLang="ko-KR" sz="2200" b="1" dirty="0"/>
              <a:t>(64bit TestCase 1</a:t>
            </a:r>
            <a:r>
              <a:rPr lang="ko-KR" altLang="en-US" sz="2200" b="1" dirty="0" err="1"/>
              <a:t>억개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mod, div </a:t>
            </a:r>
            <a:r>
              <a:rPr lang="ko-KR" altLang="en-US" sz="2200" b="1" dirty="0"/>
              <a:t>연산 최적화</a:t>
            </a:r>
            <a:r>
              <a:rPr lang="en-US" altLang="ko-KR" sz="2200" b="1" dirty="0"/>
              <a:t>)</a:t>
            </a:r>
            <a:endParaRPr lang="ko-KR" altLang="en-US" sz="2200" b="1" dirty="0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D2DC167A-140D-4A75-B808-0F2D3A064690}"/>
              </a:ext>
            </a:extLst>
          </p:cNvPr>
          <p:cNvSpPr txBox="1">
            <a:spLocks/>
          </p:cNvSpPr>
          <p:nvPr/>
        </p:nvSpPr>
        <p:spPr>
          <a:xfrm>
            <a:off x="473855" y="1524000"/>
            <a:ext cx="5181600" cy="48323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12">
            <a:extLst>
              <a:ext uri="{FF2B5EF4-FFF2-40B4-BE49-F238E27FC236}">
                <a16:creationId xmlns:a16="http://schemas.microsoft.com/office/drawing/2014/main" id="{9F2ECF89-09AE-4AE0-B390-4308C8EAFEE2}"/>
              </a:ext>
            </a:extLst>
          </p:cNvPr>
          <p:cNvSpPr txBox="1">
            <a:spLocks/>
          </p:cNvSpPr>
          <p:nvPr/>
        </p:nvSpPr>
        <p:spPr>
          <a:xfrm>
            <a:off x="6567025" y="1524000"/>
            <a:ext cx="5181600" cy="483234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24FBED-DEFE-4C26-88D3-90B64CB3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75" y="1615858"/>
            <a:ext cx="5048594" cy="4648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F92D39-38FF-451D-B327-40BE11F7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00" y="1615858"/>
            <a:ext cx="5039991" cy="4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랭크 함수 최적화 기법 </a:t>
            </a:r>
            <a:r>
              <a:rPr lang="en-US" altLang="ko-KR" sz="4000" b="1" dirty="0"/>
              <a:t>#2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72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 String to </a:t>
            </a:r>
            <a:r>
              <a:rPr lang="en-US" altLang="ko-KR" dirty="0" err="1"/>
              <a:t>Num</a:t>
            </a:r>
            <a:r>
              <a:rPr lang="ko-KR" altLang="en-US" dirty="0"/>
              <a:t>의 문제점 </a:t>
            </a:r>
            <a:r>
              <a:rPr lang="en-US" altLang="ko-KR" dirty="0"/>
              <a:t>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영문자의 소문자 대문자 구별과 숫자를 다 사용시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26+26+10 </a:t>
            </a:r>
            <a:r>
              <a:rPr lang="en-US" altLang="ko-KR" dirty="0">
                <a:sym typeface="Wingdings" panose="05000000000000000000" pitchFamily="2" charset="2"/>
              </a:rPr>
              <a:t>     62 </a:t>
            </a:r>
            <a:r>
              <a:rPr lang="ko-KR" altLang="en-US" dirty="0">
                <a:sym typeface="Wingdings" panose="05000000000000000000" pitchFamily="2" charset="2"/>
              </a:rPr>
              <a:t>진수 </a:t>
            </a:r>
            <a:r>
              <a:rPr lang="en-US" altLang="ko-KR" dirty="0">
                <a:sym typeface="Wingdings" panose="05000000000000000000" pitchFamily="2" charset="2"/>
              </a:rPr>
              <a:t>(div 62, mod 62</a:t>
            </a:r>
            <a:r>
              <a:rPr lang="ko-KR" altLang="en-US" dirty="0">
                <a:sym typeface="Wingdings" panose="05000000000000000000" pitchFamily="2" charset="2"/>
              </a:rPr>
              <a:t>는 비효율적임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sym typeface="Wingdings" panose="05000000000000000000" pitchFamily="2" charset="2"/>
              </a:rPr>
              <a:t>따라서 </a:t>
            </a:r>
            <a:r>
              <a:rPr lang="en-US" altLang="ko-KR" b="1" u="sng" dirty="0">
                <a:solidFill>
                  <a:srgbClr val="FF0000"/>
                </a:solidFill>
                <a:sym typeface="Wingdings" panose="05000000000000000000" pitchFamily="2" charset="2"/>
              </a:rPr>
              <a:t>64</a:t>
            </a:r>
            <a:r>
              <a:rPr lang="ko-KR" alt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진수로 </a:t>
            </a:r>
            <a:r>
              <a:rPr lang="ko-KR" altLang="en-US" b="1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패딩하여</a:t>
            </a:r>
            <a:r>
              <a:rPr lang="ko-KR" alt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 사용</a:t>
            </a:r>
            <a:r>
              <a:rPr lang="en-US" altLang="ko-KR" b="1" u="sng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위와 동일한 효과</a:t>
            </a:r>
            <a:r>
              <a:rPr lang="en-US" altLang="ko-KR" b="1" u="sng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시리얼 번호</a:t>
            </a:r>
            <a:r>
              <a:rPr lang="en-US" altLang="ko-KR" dirty="0"/>
              <a:t>, </a:t>
            </a:r>
            <a:r>
              <a:rPr lang="ko-KR" altLang="en-US" dirty="0"/>
              <a:t>여권 번호에 사용 가능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b="1" u="sng" dirty="0">
                <a:solidFill>
                  <a:srgbClr val="FF0000"/>
                </a:solidFill>
                <a:sym typeface="Wingdings" panose="05000000000000000000" pitchFamily="2" charset="2"/>
              </a:rPr>
              <a:t>62</a:t>
            </a:r>
            <a:r>
              <a:rPr lang="ko-KR" alt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진수와 </a:t>
            </a:r>
            <a:r>
              <a:rPr lang="en-US" altLang="ko-KR" b="1" u="sng" dirty="0">
                <a:solidFill>
                  <a:srgbClr val="FF0000"/>
                </a:solidFill>
                <a:sym typeface="Wingdings" panose="05000000000000000000" pitchFamily="2" charset="2"/>
              </a:rPr>
              <a:t>64</a:t>
            </a:r>
            <a:r>
              <a:rPr lang="ko-KR" alt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진수가 </a:t>
            </a:r>
            <a:r>
              <a:rPr lang="en-US" altLang="ko-KR" b="1" u="sng" dirty="0">
                <a:solidFill>
                  <a:srgbClr val="FF0000"/>
                </a:solidFill>
                <a:sym typeface="Wingdings" panose="05000000000000000000" pitchFamily="2" charset="2"/>
              </a:rPr>
              <a:t>1~15</a:t>
            </a:r>
            <a:r>
              <a:rPr lang="ko-KR" alt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자리인 경우 동일한 비트 필요</a:t>
            </a:r>
            <a:endParaRPr lang="en-US" altLang="ko-KR" b="1" u="sng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867932841"/>
              </p:ext>
            </p:extLst>
          </p:nvPr>
        </p:nvGraphicFramePr>
        <p:xfrm>
          <a:off x="1565188" y="4620612"/>
          <a:ext cx="9862065" cy="1735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"/>
          <p:cNvSpPr txBox="1"/>
          <p:nvPr/>
        </p:nvSpPr>
        <p:spPr>
          <a:xfrm rot="16200000">
            <a:off x="1268626" y="4929380"/>
            <a:ext cx="593125" cy="2943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BIT</a:t>
            </a:r>
            <a:endParaRPr lang="ko-KR" altLang="en-US" sz="11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16FE1A-1CC7-4ED9-B12F-BD80F30AA88B}"/>
              </a:ext>
            </a:extLst>
          </p:cNvPr>
          <p:cNvCxnSpPr/>
          <p:nvPr/>
        </p:nvCxnSpPr>
        <p:spPr>
          <a:xfrm>
            <a:off x="3138852" y="2879492"/>
            <a:ext cx="395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8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랭크 함수 최적화 기법 </a:t>
            </a:r>
            <a:r>
              <a:rPr lang="en-US" altLang="ko-KR" sz="4000" b="1" dirty="0"/>
              <a:t>#3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설문지 답안 암호화 저장 </a:t>
            </a:r>
            <a:r>
              <a:rPr lang="en-US" altLang="ko-KR" dirty="0"/>
              <a:t>(</a:t>
            </a:r>
            <a:r>
              <a:rPr lang="ko-KR" altLang="en-US" dirty="0"/>
              <a:t>프라이버시 보장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4</a:t>
            </a:r>
            <a:r>
              <a:rPr lang="ko-KR" altLang="en-US" dirty="0"/>
              <a:t>지 선다 문제의 경우 경우의 수가 총 </a:t>
            </a:r>
            <a:r>
              <a:rPr lang="en-US" altLang="ko-KR" dirty="0"/>
              <a:t>4</a:t>
            </a:r>
            <a:r>
              <a:rPr lang="ko-KR" altLang="en-US" dirty="0"/>
              <a:t>개임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즉 </a:t>
            </a:r>
            <a:r>
              <a:rPr lang="en-US" altLang="ko-KR" dirty="0"/>
              <a:t>2 </a:t>
            </a:r>
            <a:r>
              <a:rPr lang="ko-KR" altLang="en-US" dirty="0"/>
              <a:t>진수를 이용하여 정보 저장 가능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한정된 경우의 수만 활용하여 저장 공간 최소화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8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랭크 함수 최적화 기법 </a:t>
            </a:r>
            <a:r>
              <a:rPr lang="en-US" altLang="ko-KR" sz="4000" b="1" dirty="0"/>
              <a:t>#4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456" y="1825625"/>
            <a:ext cx="1197254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UTF-8 </a:t>
            </a:r>
            <a:r>
              <a:rPr lang="ko-KR" altLang="en-US" dirty="0"/>
              <a:t>한글의 경우 랭크 함수 적용 방안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UTF-8 </a:t>
            </a:r>
            <a:r>
              <a:rPr lang="ko-KR" altLang="en-US" dirty="0"/>
              <a:t>상의 한글 코드 범위 </a:t>
            </a:r>
            <a:r>
              <a:rPr lang="en-US" altLang="ko-KR" dirty="0"/>
              <a:t>{AC00-D7AF} </a:t>
            </a:r>
            <a:r>
              <a:rPr lang="en-US" altLang="ko-KR" dirty="0">
                <a:sym typeface="Wingdings" panose="05000000000000000000" pitchFamily="2" charset="2"/>
              </a:rPr>
              <a:t> 11,183 </a:t>
            </a:r>
            <a:r>
              <a:rPr lang="ko-KR" altLang="en-US" dirty="0">
                <a:sym typeface="Wingdings" panose="05000000000000000000" pitchFamily="2" charset="2"/>
              </a:rPr>
              <a:t>진수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b="1" u="sng" dirty="0">
                <a:solidFill>
                  <a:srgbClr val="FF0000"/>
                </a:solidFill>
                <a:sym typeface="Wingdings" panose="05000000000000000000" pitchFamily="2" charset="2"/>
              </a:rPr>
              <a:t>16,384 </a:t>
            </a:r>
            <a:r>
              <a:rPr lang="ko-KR" alt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진수 사용</a:t>
            </a:r>
            <a:r>
              <a:rPr lang="en-US" altLang="ko-KR" b="1" u="sng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위와 동일한 효과</a:t>
            </a:r>
            <a:r>
              <a:rPr lang="en-US" altLang="ko-KR" b="1" u="sng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510188080"/>
              </p:ext>
            </p:extLst>
          </p:nvPr>
        </p:nvGraphicFramePr>
        <p:xfrm>
          <a:off x="1164967" y="3145536"/>
          <a:ext cx="9862065" cy="3166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1"/>
          <p:cNvSpPr txBox="1"/>
          <p:nvPr/>
        </p:nvSpPr>
        <p:spPr>
          <a:xfrm rot="16200000">
            <a:off x="1433259" y="3315622"/>
            <a:ext cx="593125" cy="2943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BIT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2179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ecurity에 대한 이미지 검색결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5" y="185530"/>
            <a:ext cx="2124834" cy="15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z="2400" smtClean="0">
                <a:solidFill>
                  <a:srgbClr val="000000"/>
                </a:solidFill>
              </a:rPr>
              <a:pPr/>
              <a:t>16</a:t>
            </a:fld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227848" y="365125"/>
            <a:ext cx="9125951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SBL </a:t>
            </a:r>
            <a:r>
              <a:rPr lang="ko-KR" altLang="en-US" sz="4000" b="1" dirty="0"/>
              <a:t>및 </a:t>
            </a:r>
            <a:r>
              <a:rPr lang="en-US" altLang="ko-KR" sz="4000" b="1" dirty="0"/>
              <a:t>DL </a:t>
            </a:r>
            <a:r>
              <a:rPr lang="ko-KR" altLang="en-US" sz="4000" b="1" dirty="0"/>
              <a:t>계층 최적화 기법 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형태 보존 암호 핵심 연산 소개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SBL / DL </a:t>
            </a:r>
            <a:r>
              <a:rPr lang="ko-KR" altLang="en-US" dirty="0"/>
              <a:t>연산 소개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SBL / DL </a:t>
            </a:r>
            <a:r>
              <a:rPr lang="ko-KR" altLang="en-US" dirty="0"/>
              <a:t>연산 최적화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35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형태 보존 암호 핵심 연산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133965" y="1783842"/>
            <a:ext cx="3262942" cy="4726789"/>
            <a:chOff x="1181100" y="1812123"/>
            <a:chExt cx="3262942" cy="4726789"/>
          </a:xfrm>
        </p:grpSpPr>
        <p:sp>
          <p:nvSpPr>
            <p:cNvPr id="6" name="직사각형 5"/>
            <p:cNvSpPr/>
            <p:nvPr/>
          </p:nvSpPr>
          <p:spPr>
            <a:xfrm>
              <a:off x="1181100" y="1873250"/>
              <a:ext cx="2891481" cy="4665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77662" y="2151405"/>
              <a:ext cx="2298356" cy="4109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04276" y="1812123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형태 보존 암호화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5088" y="2122004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 </a:t>
              </a:r>
              <a:r>
                <a:rPr lang="ko-KR" altLang="en-US" dirty="0"/>
                <a:t>함수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750025" y="2475150"/>
              <a:ext cx="1753630" cy="3406667"/>
              <a:chOff x="1407125" y="2379557"/>
              <a:chExt cx="1753630" cy="3609351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407125" y="2379557"/>
                <a:ext cx="1753630" cy="1633084"/>
              </a:xfrm>
              <a:prstGeom prst="rect">
                <a:avLst/>
              </a:prstGeom>
              <a:solidFill>
                <a:schemeClr val="accent2">
                  <a:alpha val="15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407125" y="4355648"/>
                <a:ext cx="1753630" cy="163326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077651" y="3061173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SBL </a:t>
              </a:r>
              <a:r>
                <a:rPr lang="ko-KR" altLang="en-US" dirty="0"/>
                <a:t>함수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24939" y="4926379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DL </a:t>
              </a:r>
              <a:r>
                <a:rPr lang="ko-KR" altLang="en-US" dirty="0"/>
                <a:t>함수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503655" y="3245839"/>
              <a:ext cx="940387" cy="1865206"/>
              <a:chOff x="3503655" y="3245839"/>
              <a:chExt cx="940387" cy="1865206"/>
            </a:xfrm>
          </p:grpSpPr>
          <p:cxnSp>
            <p:nvCxnSpPr>
              <p:cNvPr id="20" name="직선 화살표 연결선 19"/>
              <p:cNvCxnSpPr>
                <a:cxnSpLocks/>
              </p:cNvCxnSpPr>
              <p:nvPr/>
            </p:nvCxnSpPr>
            <p:spPr>
              <a:xfrm>
                <a:off x="3526042" y="3245839"/>
                <a:ext cx="918000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>
                <a:off x="3503655" y="5111045"/>
                <a:ext cx="91800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6955140" y="2894392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치환 계층 </a:t>
            </a:r>
            <a:r>
              <a:rPr lang="en-US" altLang="ko-KR" b="1" dirty="0">
                <a:solidFill>
                  <a:srgbClr val="002060"/>
                </a:solidFill>
              </a:rPr>
              <a:t>(SBL): </a:t>
            </a:r>
            <a:br>
              <a:rPr lang="en-US" altLang="ko-KR" dirty="0"/>
            </a:br>
            <a:r>
              <a:rPr lang="en-US" altLang="ko-KR" dirty="0"/>
              <a:t>8-</a:t>
            </a:r>
            <a:r>
              <a:rPr lang="ko-KR" altLang="en-US" dirty="0"/>
              <a:t>비트 입력 값에 대한 치환된 </a:t>
            </a:r>
            <a:r>
              <a:rPr lang="en-US" altLang="ko-KR" dirty="0"/>
              <a:t>8-</a:t>
            </a:r>
            <a:r>
              <a:rPr lang="ko-KR" altLang="en-US" dirty="0"/>
              <a:t>비트 출력 도출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55140" y="4855785"/>
                <a:ext cx="3094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002060"/>
                    </a:solidFill>
                  </a:rPr>
                  <a:t>확산 계층 </a:t>
                </a:r>
                <a:r>
                  <a:rPr lang="en-US" altLang="ko-KR" b="1" dirty="0">
                    <a:solidFill>
                      <a:srgbClr val="002060"/>
                    </a:solidFill>
                  </a:rPr>
                  <a:t>(DL):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행렬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의 곱으로 표현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140" y="4855785"/>
                <a:ext cx="3094117" cy="646331"/>
              </a:xfrm>
              <a:prstGeom prst="rect">
                <a:avLst/>
              </a:prstGeom>
              <a:blipFill>
                <a:blip r:embed="rId3"/>
                <a:stretch>
                  <a:fillRect l="-1772" t="-5660" r="-591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540250" y="1741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4" name="Picture 6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58" y="2317558"/>
            <a:ext cx="2340000" cy="180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58" y="4314950"/>
            <a:ext cx="2340000" cy="172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46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91944800" descr="EMB0000160c40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23" y="1807232"/>
            <a:ext cx="4497854" cy="362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형태 보존 암호 핵심 연산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91449" y="15358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0636840" descr="EMB00001cdc40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75" y="1513132"/>
            <a:ext cx="6578353" cy="419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32393" y="2405846"/>
            <a:ext cx="1322773" cy="298289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32214" y="2405846"/>
            <a:ext cx="1322773" cy="298289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20B6DB-AE32-4041-92F4-BA138FA32BC0}"/>
              </a:ext>
            </a:extLst>
          </p:cNvPr>
          <p:cNvSpPr/>
          <p:nvPr/>
        </p:nvSpPr>
        <p:spPr>
          <a:xfrm>
            <a:off x="838200" y="2011891"/>
            <a:ext cx="5502442" cy="3714672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A3BE60E-B729-4DA5-AB96-90BF938E6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23617" y="2344210"/>
            <a:ext cx="1722268" cy="4971495"/>
          </a:xfrm>
          <a:prstGeom prst="bentConnector4">
            <a:avLst>
              <a:gd name="adj1" fmla="val -29768"/>
              <a:gd name="adj2" fmla="val 996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20B6DB-AE32-4041-92F4-BA138FA32BC0}"/>
              </a:ext>
            </a:extLst>
          </p:cNvPr>
          <p:cNvSpPr/>
          <p:nvPr/>
        </p:nvSpPr>
        <p:spPr>
          <a:xfrm>
            <a:off x="8175813" y="2850775"/>
            <a:ext cx="932331" cy="1100118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9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기존 </a:t>
            </a:r>
            <a:r>
              <a:rPr lang="en-US" altLang="ko-KR" sz="4000" b="1" dirty="0"/>
              <a:t>SBL/DL </a:t>
            </a:r>
            <a:r>
              <a:rPr lang="ko-KR" altLang="en-US" sz="4000" b="1" dirty="0"/>
              <a:t>연산 과정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2823849"/>
                <a:ext cx="9323514" cy="2329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28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28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5)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28+…+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23849"/>
                <a:ext cx="9323514" cy="23293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4602" y="2325950"/>
            <a:ext cx="52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8-</a:t>
            </a:r>
            <a:r>
              <a:rPr lang="ko-KR" altLang="en-US" dirty="0"/>
              <a:t>비트 인자의 입력 값이 </a:t>
            </a:r>
            <a:r>
              <a:rPr lang="en-US" altLang="ko-KR" i="1" dirty="0"/>
              <a:t>IN</a:t>
            </a:r>
            <a:r>
              <a:rPr lang="en-US" altLang="ko-KR" dirty="0"/>
              <a:t>1~</a:t>
            </a:r>
            <a:r>
              <a:rPr lang="en-US" altLang="ko-KR" i="1" dirty="0"/>
              <a:t>IN</a:t>
            </a:r>
            <a:r>
              <a:rPr lang="en-US" altLang="ko-KR" dirty="0"/>
              <a:t>8 </a:t>
            </a:r>
            <a:r>
              <a:rPr lang="ko-KR" altLang="en-US" dirty="0"/>
              <a:t>인 경우</a:t>
            </a:r>
          </a:p>
        </p:txBody>
      </p:sp>
    </p:spTree>
    <p:extLst>
      <p:ext uri="{BB962C8B-B14F-4D97-AF65-F5344CB8AC3E}">
        <p14:creationId xmlns:p14="http://schemas.microsoft.com/office/powerpoint/2010/main" val="32719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sz="4000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200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3500" dirty="0"/>
              <a:t> C</a:t>
            </a:r>
            <a:r>
              <a:rPr lang="ko-KR" altLang="en-US" sz="3500" dirty="0"/>
              <a:t>언어로 구현한 형태보존암호</a:t>
            </a:r>
            <a:endParaRPr lang="en-US" altLang="ko-KR" sz="3500" dirty="0"/>
          </a:p>
          <a:p>
            <a:endParaRPr lang="en-US" altLang="ko-KR" sz="35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3500" dirty="0"/>
              <a:t> 랭크 함수 최적화 기법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3500" dirty="0"/>
              <a:t> </a:t>
            </a:r>
            <a:r>
              <a:rPr lang="en-US" altLang="ko-KR" sz="3500" dirty="0">
                <a:sym typeface="Wingdings" panose="05000000000000000000" pitchFamily="2" charset="2"/>
              </a:rPr>
              <a:t>SBL </a:t>
            </a:r>
            <a:r>
              <a:rPr lang="ko-KR" altLang="en-US" sz="3500" dirty="0">
                <a:sym typeface="Wingdings" panose="05000000000000000000" pitchFamily="2" charset="2"/>
              </a:rPr>
              <a:t>및 </a:t>
            </a:r>
            <a:r>
              <a:rPr lang="en-US" altLang="ko-KR" sz="3500" dirty="0">
                <a:sym typeface="Wingdings" panose="05000000000000000000" pitchFamily="2" charset="2"/>
              </a:rPr>
              <a:t>DL </a:t>
            </a:r>
            <a:r>
              <a:rPr lang="ko-KR" altLang="en-US" sz="3500" dirty="0">
                <a:sym typeface="Wingdings" panose="05000000000000000000" pitchFamily="2" charset="2"/>
              </a:rPr>
              <a:t>계층 최적화 기법</a:t>
            </a:r>
            <a:endParaRPr lang="en-US" altLang="ko-KR" sz="3500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52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기존 </a:t>
            </a:r>
            <a:r>
              <a:rPr lang="en-US" altLang="ko-KR" sz="4000" b="1" dirty="0"/>
              <a:t>SBL/DL </a:t>
            </a:r>
            <a:r>
              <a:rPr lang="ko-KR" altLang="en-US" sz="4000" b="1" dirty="0"/>
              <a:t>연산 최적화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2823849"/>
                <a:ext cx="9323514" cy="2329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28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28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5)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28+…+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𝑥𝑐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𝑥𝑑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𝐼𝑁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8)∙0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23849"/>
                <a:ext cx="9323514" cy="23293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4602" y="2325950"/>
            <a:ext cx="865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8-</a:t>
            </a:r>
            <a:r>
              <a:rPr lang="ko-KR" altLang="en-US" dirty="0"/>
              <a:t>비트 인자의 입력 값이 </a:t>
            </a:r>
            <a:r>
              <a:rPr lang="en-US" altLang="ko-KR" i="1" dirty="0"/>
              <a:t>IN</a:t>
            </a:r>
            <a:r>
              <a:rPr lang="en-US" altLang="ko-KR" dirty="0"/>
              <a:t>1~</a:t>
            </a:r>
            <a:r>
              <a:rPr lang="en-US" altLang="ko-KR" i="1" dirty="0"/>
              <a:t>IN</a:t>
            </a:r>
            <a:r>
              <a:rPr lang="en-US" altLang="ko-KR" dirty="0"/>
              <a:t>8 </a:t>
            </a:r>
            <a:r>
              <a:rPr lang="ko-KR" altLang="en-US" dirty="0"/>
              <a:t>인 경우 </a:t>
            </a:r>
            <a:r>
              <a:rPr lang="en-US" altLang="ko-KR" dirty="0">
                <a:solidFill>
                  <a:srgbClr val="002060"/>
                </a:solidFill>
              </a:rPr>
              <a:t>(DL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M </a:t>
            </a:r>
            <a:r>
              <a:rPr lang="ko-KR" altLang="en-US" dirty="0">
                <a:solidFill>
                  <a:srgbClr val="002060"/>
                </a:solidFill>
              </a:rPr>
              <a:t>박스의 반복 구조 표시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016814" y="2978150"/>
            <a:ext cx="238093" cy="2042074"/>
            <a:chOff x="1016814" y="2978150"/>
            <a:chExt cx="238093" cy="2042074"/>
          </a:xfrm>
        </p:grpSpPr>
        <p:sp>
          <p:nvSpPr>
            <p:cNvPr id="13" name="타원 12"/>
            <p:cNvSpPr/>
            <p:nvPr/>
          </p:nvSpPr>
          <p:spPr>
            <a:xfrm>
              <a:off x="1016814" y="3235862"/>
              <a:ext cx="238093" cy="238093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16814" y="2978150"/>
              <a:ext cx="238093" cy="2380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016814" y="3493574"/>
              <a:ext cx="238093" cy="23809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016814" y="3751286"/>
              <a:ext cx="238093" cy="2380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016814" y="4008998"/>
              <a:ext cx="238093" cy="2380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16814" y="4266710"/>
              <a:ext cx="238093" cy="23809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16814" y="4524422"/>
              <a:ext cx="238093" cy="2380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016814" y="4782131"/>
              <a:ext cx="238093" cy="238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497827" y="3018390"/>
            <a:ext cx="238093" cy="2004103"/>
            <a:chOff x="1016814" y="3235862"/>
            <a:chExt cx="238093" cy="2004103"/>
          </a:xfrm>
        </p:grpSpPr>
        <p:sp>
          <p:nvSpPr>
            <p:cNvPr id="23" name="타원 22"/>
            <p:cNvSpPr/>
            <p:nvPr/>
          </p:nvSpPr>
          <p:spPr>
            <a:xfrm>
              <a:off x="1016814" y="3235862"/>
              <a:ext cx="238093" cy="238093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16814" y="5001872"/>
              <a:ext cx="238093" cy="2380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16814" y="3493574"/>
              <a:ext cx="238093" cy="23809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16814" y="3751286"/>
              <a:ext cx="238093" cy="2380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016814" y="4008998"/>
              <a:ext cx="238093" cy="2380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016814" y="4266710"/>
              <a:ext cx="238093" cy="23809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16814" y="4524422"/>
              <a:ext cx="238093" cy="2380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016814" y="4782131"/>
              <a:ext cx="238093" cy="238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983602" y="3006335"/>
            <a:ext cx="238093" cy="2009176"/>
            <a:chOff x="1016814" y="3493574"/>
            <a:chExt cx="238093" cy="2009176"/>
          </a:xfrm>
        </p:grpSpPr>
        <p:sp>
          <p:nvSpPr>
            <p:cNvPr id="32" name="타원 31"/>
            <p:cNvSpPr/>
            <p:nvPr/>
          </p:nvSpPr>
          <p:spPr>
            <a:xfrm>
              <a:off x="1016814" y="5264657"/>
              <a:ext cx="238093" cy="238093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016814" y="5001872"/>
              <a:ext cx="238093" cy="2380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016814" y="3493574"/>
              <a:ext cx="238093" cy="23809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016814" y="3751286"/>
              <a:ext cx="238093" cy="2380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016814" y="4008998"/>
              <a:ext cx="238093" cy="2380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016814" y="4266710"/>
              <a:ext cx="238093" cy="23809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016814" y="4524422"/>
              <a:ext cx="238093" cy="2380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016814" y="4782131"/>
              <a:ext cx="238093" cy="238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488427" y="3012976"/>
            <a:ext cx="238093" cy="1983242"/>
            <a:chOff x="1016814" y="3751286"/>
            <a:chExt cx="238093" cy="1983242"/>
          </a:xfrm>
        </p:grpSpPr>
        <p:sp>
          <p:nvSpPr>
            <p:cNvPr id="41" name="타원 40"/>
            <p:cNvSpPr/>
            <p:nvPr/>
          </p:nvSpPr>
          <p:spPr>
            <a:xfrm>
              <a:off x="1016814" y="5264657"/>
              <a:ext cx="238093" cy="238093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016814" y="5001872"/>
              <a:ext cx="238093" cy="2380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016814" y="5496435"/>
              <a:ext cx="238093" cy="23809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016814" y="3751286"/>
              <a:ext cx="238093" cy="2380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1016814" y="4008998"/>
              <a:ext cx="238093" cy="2380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016814" y="4266710"/>
              <a:ext cx="238093" cy="23809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016814" y="4524422"/>
              <a:ext cx="238093" cy="2380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016814" y="4782131"/>
              <a:ext cx="238093" cy="238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969440" y="3025943"/>
            <a:ext cx="238093" cy="1986150"/>
            <a:chOff x="1016814" y="4008998"/>
            <a:chExt cx="238093" cy="1986150"/>
          </a:xfrm>
        </p:grpSpPr>
        <p:sp>
          <p:nvSpPr>
            <p:cNvPr id="50" name="타원 49"/>
            <p:cNvSpPr/>
            <p:nvPr/>
          </p:nvSpPr>
          <p:spPr>
            <a:xfrm>
              <a:off x="1016814" y="5264657"/>
              <a:ext cx="238093" cy="238093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016814" y="5001872"/>
              <a:ext cx="238093" cy="2380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1016814" y="5496435"/>
              <a:ext cx="238093" cy="23809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016814" y="5757055"/>
              <a:ext cx="238093" cy="2380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016814" y="4008998"/>
              <a:ext cx="238093" cy="2380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1016814" y="4266710"/>
              <a:ext cx="238093" cy="23809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1016814" y="4524422"/>
              <a:ext cx="238093" cy="2380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016814" y="4782131"/>
              <a:ext cx="238093" cy="238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455215" y="3031130"/>
            <a:ext cx="238093" cy="1976051"/>
            <a:chOff x="1016814" y="4266710"/>
            <a:chExt cx="238093" cy="1976051"/>
          </a:xfrm>
        </p:grpSpPr>
        <p:sp>
          <p:nvSpPr>
            <p:cNvPr id="59" name="타원 58"/>
            <p:cNvSpPr/>
            <p:nvPr/>
          </p:nvSpPr>
          <p:spPr>
            <a:xfrm>
              <a:off x="1016814" y="5264657"/>
              <a:ext cx="238093" cy="238093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016814" y="5001872"/>
              <a:ext cx="238093" cy="2380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16814" y="5496435"/>
              <a:ext cx="238093" cy="23809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16814" y="5757055"/>
              <a:ext cx="238093" cy="2380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16814" y="6004668"/>
              <a:ext cx="238093" cy="2380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16814" y="4266710"/>
              <a:ext cx="238093" cy="23809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16814" y="4524422"/>
              <a:ext cx="238093" cy="2380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6814" y="4782131"/>
              <a:ext cx="238093" cy="238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55278" y="3029538"/>
            <a:ext cx="238093" cy="1972995"/>
            <a:chOff x="1016814" y="4524422"/>
            <a:chExt cx="238093" cy="1972995"/>
          </a:xfrm>
        </p:grpSpPr>
        <p:sp>
          <p:nvSpPr>
            <p:cNvPr id="68" name="타원 67"/>
            <p:cNvSpPr/>
            <p:nvPr/>
          </p:nvSpPr>
          <p:spPr>
            <a:xfrm>
              <a:off x="1016814" y="5264657"/>
              <a:ext cx="238093" cy="238093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1016814" y="5001872"/>
              <a:ext cx="238093" cy="2380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1016814" y="5496435"/>
              <a:ext cx="238093" cy="23809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16814" y="5757055"/>
              <a:ext cx="238093" cy="2380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1016814" y="6004668"/>
              <a:ext cx="238093" cy="2380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016814" y="6259324"/>
              <a:ext cx="238093" cy="23809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1016814" y="4524422"/>
              <a:ext cx="238093" cy="2380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016814" y="4782131"/>
              <a:ext cx="238093" cy="238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422003" y="3032707"/>
            <a:ext cx="238093" cy="2010235"/>
            <a:chOff x="1016814" y="4782131"/>
            <a:chExt cx="238093" cy="2010235"/>
          </a:xfrm>
        </p:grpSpPr>
        <p:sp>
          <p:nvSpPr>
            <p:cNvPr id="77" name="타원 76"/>
            <p:cNvSpPr/>
            <p:nvPr/>
          </p:nvSpPr>
          <p:spPr>
            <a:xfrm>
              <a:off x="1016814" y="5264657"/>
              <a:ext cx="238093" cy="238093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016814" y="5001872"/>
              <a:ext cx="238093" cy="2380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016814" y="5496435"/>
              <a:ext cx="238093" cy="23809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1016814" y="5757055"/>
              <a:ext cx="238093" cy="2380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6814" y="6004668"/>
              <a:ext cx="238093" cy="2380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1016814" y="6259324"/>
              <a:ext cx="238093" cy="23809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1016814" y="6554273"/>
              <a:ext cx="238093" cy="2380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1016814" y="4782131"/>
              <a:ext cx="238093" cy="238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551781" y="2845020"/>
            <a:ext cx="238093" cy="2281207"/>
            <a:chOff x="1016814" y="2978150"/>
            <a:chExt cx="238093" cy="2281207"/>
          </a:xfrm>
        </p:grpSpPr>
        <p:sp>
          <p:nvSpPr>
            <p:cNvPr id="96" name="타원 95"/>
            <p:cNvSpPr/>
            <p:nvPr/>
          </p:nvSpPr>
          <p:spPr>
            <a:xfrm>
              <a:off x="1016814" y="3270023"/>
              <a:ext cx="238093" cy="238093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1016814" y="2978150"/>
              <a:ext cx="238093" cy="2380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1016814" y="3561896"/>
              <a:ext cx="238093" cy="23809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016814" y="3853769"/>
              <a:ext cx="238093" cy="2380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1016814" y="4145642"/>
              <a:ext cx="238093" cy="2380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16814" y="4437515"/>
              <a:ext cx="238093" cy="23809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16814" y="4729388"/>
              <a:ext cx="238093" cy="2380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1016814" y="5021264"/>
              <a:ext cx="238093" cy="238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9666331" y="2840149"/>
            <a:ext cx="238093" cy="2281204"/>
            <a:chOff x="1016814" y="2686277"/>
            <a:chExt cx="238093" cy="2281204"/>
          </a:xfrm>
        </p:grpSpPr>
        <p:sp>
          <p:nvSpPr>
            <p:cNvPr id="105" name="타원 104"/>
            <p:cNvSpPr/>
            <p:nvPr/>
          </p:nvSpPr>
          <p:spPr>
            <a:xfrm>
              <a:off x="1016814" y="3270023"/>
              <a:ext cx="238093" cy="238093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016814" y="2978150"/>
              <a:ext cx="238093" cy="2380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016814" y="3561896"/>
              <a:ext cx="238093" cy="23809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016814" y="3853769"/>
              <a:ext cx="238093" cy="23809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016814" y="4145642"/>
              <a:ext cx="238093" cy="2380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1016814" y="4437515"/>
              <a:ext cx="238093" cy="23809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016814" y="4729388"/>
              <a:ext cx="238093" cy="2380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016814" y="2686277"/>
              <a:ext cx="238093" cy="238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40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기존 </a:t>
            </a:r>
            <a:r>
              <a:rPr lang="en-US" altLang="ko-KR" sz="4000" b="1" dirty="0"/>
              <a:t>SBL/DL </a:t>
            </a:r>
            <a:r>
              <a:rPr lang="ko-KR" altLang="en-US" sz="4000" b="1" dirty="0"/>
              <a:t>연산 최적화 </a:t>
            </a:r>
            <a:r>
              <a:rPr lang="en-US" altLang="ko-KR" sz="4000" b="1" dirty="0"/>
              <a:t>#1</a:t>
            </a:r>
            <a:endParaRPr lang="ko-KR" altLang="en-US" sz="4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6897" y="2338651"/>
                <a:ext cx="112684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SBL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과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DL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을 묶어서 사전테이블 구현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28+…+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28+…+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</m:t>
                    </m:r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ko-KR" altLang="en-US" dirty="0"/>
                  <a:t>여기서 </a:t>
                </a:r>
                <a:r>
                  <a:rPr lang="en-US" altLang="ko-KR" i="1" dirty="0"/>
                  <a:t>X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≤255</m:t>
                    </m:r>
                  </m:oMath>
                </a14:m>
                <a:r>
                  <a:rPr lang="ko-KR" altLang="en-US" dirty="0"/>
                  <a:t> 이므로 총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𝑏𝑦𝑡𝑒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×256×8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ko-KR" altLang="en-US" b="1" u="sng" dirty="0">
                    <a:solidFill>
                      <a:srgbClr val="002060"/>
                    </a:solidFill>
                  </a:rPr>
                  <a:t>사전 계산 결과값</a:t>
                </a:r>
                <a:r>
                  <a:rPr lang="en-US" altLang="ko-KR" b="1" u="sng" dirty="0">
                    <a:solidFill>
                      <a:srgbClr val="002060"/>
                    </a:solidFill>
                  </a:rPr>
                  <a:t> (</a:t>
                </a:r>
                <a:r>
                  <a:rPr lang="ko-KR" altLang="en-US" b="1" u="sng" dirty="0">
                    <a:solidFill>
                      <a:srgbClr val="002060"/>
                    </a:solidFill>
                  </a:rPr>
                  <a:t>사전 테이블</a:t>
                </a:r>
                <a:r>
                  <a:rPr lang="en-US" altLang="ko-KR" b="1" u="sng" dirty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b="1" u="sng" dirty="0">
                    <a:solidFill>
                      <a:srgbClr val="002060"/>
                    </a:solidFill>
                  </a:rPr>
                  <a:t>이 필요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97" y="2338651"/>
                <a:ext cx="11268456" cy="923330"/>
              </a:xfrm>
              <a:prstGeom prst="rect">
                <a:avLst/>
              </a:prstGeom>
              <a:blipFill>
                <a:blip r:embed="rId3"/>
                <a:stretch>
                  <a:fillRect l="-487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3786185" y="3356898"/>
            <a:ext cx="1663413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사전테이블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2465" y="366069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8-bit input (X1)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4983" y="365894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64-bit output (Y1)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90160" y="4600391"/>
                <a:ext cx="2105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Y1+Y2+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</m:oMath>
                </a14:m>
                <a:r>
                  <a:rPr lang="en-US" altLang="ko-KR" dirty="0"/>
                  <a:t>Y7+Y8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160" y="4600391"/>
                <a:ext cx="2105063" cy="369332"/>
              </a:xfrm>
              <a:prstGeom prst="rect">
                <a:avLst/>
              </a:prstGeom>
              <a:blipFill>
                <a:blip r:embed="rId4"/>
                <a:stretch>
                  <a:fillRect l="-2609" t="-10000" r="-231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>
            <a:off x="3287912" y="3845357"/>
            <a:ext cx="395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283894" y="4785678"/>
            <a:ext cx="65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786185" y="5269726"/>
            <a:ext cx="1663413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사전테이블</a:t>
            </a:r>
            <a:r>
              <a:rPr lang="en-US" altLang="ko-KR" dirty="0"/>
              <a:t>#8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5318" y="554226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8-bit input (X8)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4982" y="554226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64-bit output (Y8)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251599" y="5726926"/>
            <a:ext cx="395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9910" y="427129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02774" y="427129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549567" y="3845357"/>
            <a:ext cx="395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49830" y="5726926"/>
            <a:ext cx="395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61899" y="427129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오른쪽 중괄호 24"/>
          <p:cNvSpPr/>
          <p:nvPr/>
        </p:nvSpPr>
        <p:spPr>
          <a:xfrm>
            <a:off x="8004063" y="3845357"/>
            <a:ext cx="319570" cy="18798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96149-4D13-4637-99C1-521049442EB4}"/>
              </a:ext>
            </a:extLst>
          </p:cNvPr>
          <p:cNvSpPr txBox="1"/>
          <p:nvPr/>
        </p:nvSpPr>
        <p:spPr>
          <a:xfrm>
            <a:off x="8461344" y="4992592"/>
            <a:ext cx="3194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/>
              <a:t>최적화 연산을 </a:t>
            </a:r>
            <a:r>
              <a:rPr lang="ko-KR" altLang="en-US" sz="1500" b="1" dirty="0"/>
              <a:t>통과 후 반환되는 값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796B65A-9181-4F5A-BB64-360182397006}"/>
              </a:ext>
            </a:extLst>
          </p:cNvPr>
          <p:cNvCxnSpPr/>
          <p:nvPr/>
        </p:nvCxnSpPr>
        <p:spPr>
          <a:xfrm>
            <a:off x="7757984" y="2530699"/>
            <a:ext cx="395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8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기존 </a:t>
            </a:r>
            <a:r>
              <a:rPr lang="en-US" altLang="ko-KR" sz="4000" b="1" dirty="0"/>
              <a:t>SBL/DL </a:t>
            </a:r>
            <a:r>
              <a:rPr lang="ko-KR" altLang="en-US" sz="4000" b="1" dirty="0"/>
              <a:t>연산 최적화 </a:t>
            </a:r>
            <a:r>
              <a:rPr lang="en-US" altLang="ko-KR" sz="4000" b="1" dirty="0"/>
              <a:t>#2</a:t>
            </a:r>
            <a:endParaRPr lang="ko-KR" altLang="en-US" sz="40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386BE1C-4D31-41E6-8941-FEE22DB613E3}"/>
                  </a:ext>
                </a:extLst>
              </p:cNvPr>
              <p:cNvSpPr txBox="1"/>
              <p:nvPr/>
            </p:nvSpPr>
            <p:spPr>
              <a:xfrm>
                <a:off x="838199" y="1559727"/>
                <a:ext cx="8633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※ 0&lt;=IN1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 b="1" dirty="0"/>
                  <a:t>8&lt;256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 8bit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입력 값들</a:t>
                </a:r>
                <a:endParaRPr lang="en-US" altLang="ko-KR" b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386BE1C-4D31-41E6-8941-FEE22DB61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59727"/>
                <a:ext cx="8633791" cy="369332"/>
              </a:xfrm>
              <a:prstGeom prst="rect">
                <a:avLst/>
              </a:prstGeom>
              <a:blipFill>
                <a:blip r:embed="rId2"/>
                <a:stretch>
                  <a:fillRect l="-565" t="-10000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97EB642-0D25-4D9E-BC6D-8B8437A4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98" y="2052376"/>
            <a:ext cx="7879404" cy="39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BB69F-6D15-4701-A812-F06BAD54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25" y="276805"/>
            <a:ext cx="10633364" cy="767484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기존 </a:t>
            </a:r>
            <a:r>
              <a:rPr lang="en-US" altLang="ko-KR" sz="4000" b="1" dirty="0"/>
              <a:t>SBL/DL </a:t>
            </a:r>
            <a:r>
              <a:rPr lang="ko-KR" altLang="en-US" sz="4000" b="1" dirty="0"/>
              <a:t>연산 최적화 </a:t>
            </a:r>
            <a:r>
              <a:rPr lang="en-US" altLang="ko-KR" sz="4000" b="1" dirty="0"/>
              <a:t>#3</a:t>
            </a:r>
            <a:endParaRPr lang="ko-KR" altLang="en-US" sz="4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069AB-8075-40EA-937A-D336E303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F630E6-E0EB-4C10-B619-9793EA22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6977" y="6356350"/>
            <a:ext cx="2743200" cy="365125"/>
          </a:xfrm>
        </p:spPr>
        <p:txBody>
          <a:bodyPr/>
          <a:lstStyle/>
          <a:p>
            <a:fld id="{69688266-ED63-4AE4-B5B5-9AD35CF82EA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FF6846F-2CEB-49AE-9C59-79C587F2631A}"/>
              </a:ext>
            </a:extLst>
          </p:cNvPr>
          <p:cNvSpPr/>
          <p:nvPr/>
        </p:nvSpPr>
        <p:spPr>
          <a:xfrm>
            <a:off x="604741" y="1292033"/>
            <a:ext cx="10381129" cy="20977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583E507-FEE6-4DC6-81AF-9EE84FF86556}"/>
              </a:ext>
            </a:extLst>
          </p:cNvPr>
          <p:cNvSpPr/>
          <p:nvPr/>
        </p:nvSpPr>
        <p:spPr>
          <a:xfrm>
            <a:off x="2463640" y="1539697"/>
            <a:ext cx="1249747" cy="409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사전테이블</a:t>
            </a:r>
            <a:r>
              <a:rPr lang="en-US" altLang="ko-KR" sz="1300" dirty="0"/>
              <a:t>#1</a:t>
            </a:r>
            <a:endParaRPr lang="ko-KR" altLang="en-US" sz="13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1F4EA9-DE3C-48F7-9660-072EB1EF749C}"/>
              </a:ext>
            </a:extLst>
          </p:cNvPr>
          <p:cNvSpPr txBox="1"/>
          <p:nvPr/>
        </p:nvSpPr>
        <p:spPr>
          <a:xfrm>
            <a:off x="700827" y="1612438"/>
            <a:ext cx="13484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8-bit input (</a:t>
            </a:r>
            <a:r>
              <a:rPr lang="en-US" altLang="ko-KR" sz="1300" b="1" dirty="0"/>
              <a:t>X1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1F2750-BA74-4905-B5BE-03C4DAA67E12}"/>
              </a:ext>
            </a:extLst>
          </p:cNvPr>
          <p:cNvSpPr txBox="1"/>
          <p:nvPr/>
        </p:nvSpPr>
        <p:spPr>
          <a:xfrm>
            <a:off x="4201807" y="1598058"/>
            <a:ext cx="15488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64-bit output (</a:t>
            </a:r>
            <a:r>
              <a:rPr lang="en-US" altLang="ko-KR" sz="1300" b="1" dirty="0"/>
              <a:t>Y1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0A5E6A9-55A8-46D2-B5BD-4F7367327394}"/>
                  </a:ext>
                </a:extLst>
              </p:cNvPr>
              <p:cNvSpPr txBox="1"/>
              <p:nvPr/>
            </p:nvSpPr>
            <p:spPr>
              <a:xfrm>
                <a:off x="6462685" y="2219477"/>
                <a:ext cx="174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Y1+Y2+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</m:oMath>
                </a14:m>
                <a:r>
                  <a:rPr lang="en-US" altLang="ko-KR" sz="1400" b="1" dirty="0"/>
                  <a:t>Y7+Y8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0A5E6A9-55A8-46D2-B5BD-4F7367327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85" y="2219477"/>
                <a:ext cx="1745478" cy="307777"/>
              </a:xfrm>
              <a:prstGeom prst="rect">
                <a:avLst/>
              </a:prstGeom>
              <a:blipFill>
                <a:blip r:embed="rId2"/>
                <a:stretch>
                  <a:fillRect l="-1049" t="-3922" r="-6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7E539AC-6FE6-4C72-ACA0-EA81799552B5}"/>
              </a:ext>
            </a:extLst>
          </p:cNvPr>
          <p:cNvCxnSpPr/>
          <p:nvPr/>
        </p:nvCxnSpPr>
        <p:spPr>
          <a:xfrm>
            <a:off x="2110951" y="1764582"/>
            <a:ext cx="2970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ABF788D-03DC-4710-AFB4-F9BD4ECAE592}"/>
              </a:ext>
            </a:extLst>
          </p:cNvPr>
          <p:cNvCxnSpPr/>
          <p:nvPr/>
        </p:nvCxnSpPr>
        <p:spPr>
          <a:xfrm>
            <a:off x="5971768" y="2382027"/>
            <a:ext cx="4909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212B1C4-9148-4C18-B1C7-8F1E7E0076B3}"/>
              </a:ext>
            </a:extLst>
          </p:cNvPr>
          <p:cNvSpPr/>
          <p:nvPr/>
        </p:nvSpPr>
        <p:spPr>
          <a:xfrm>
            <a:off x="2463640" y="2805347"/>
            <a:ext cx="1249747" cy="374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사전테이블</a:t>
            </a:r>
            <a:r>
              <a:rPr lang="en-US" altLang="ko-KR" sz="1300" dirty="0"/>
              <a:t>#8</a:t>
            </a:r>
            <a:endParaRPr lang="ko-KR" altLang="en-US" sz="13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0B9AC9-610C-496F-814D-54054BFF851E}"/>
              </a:ext>
            </a:extLst>
          </p:cNvPr>
          <p:cNvSpPr txBox="1"/>
          <p:nvPr/>
        </p:nvSpPr>
        <p:spPr>
          <a:xfrm>
            <a:off x="700827" y="2810129"/>
            <a:ext cx="13484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8-bit input (</a:t>
            </a:r>
            <a:r>
              <a:rPr lang="en-US" altLang="ko-KR" sz="1300" b="1" dirty="0"/>
              <a:t>X8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A9E9D2-5E6C-4BA8-A791-C5A5DE93723C}"/>
              </a:ext>
            </a:extLst>
          </p:cNvPr>
          <p:cNvSpPr txBox="1"/>
          <p:nvPr/>
        </p:nvSpPr>
        <p:spPr>
          <a:xfrm>
            <a:off x="4155889" y="2862949"/>
            <a:ext cx="15488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64-bit output (</a:t>
            </a:r>
            <a:r>
              <a:rPr lang="en-US" altLang="ko-KR" sz="1300" b="1" dirty="0"/>
              <a:t>Y8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4A5657-041E-4D13-9B05-CB519633B501}"/>
              </a:ext>
            </a:extLst>
          </p:cNvPr>
          <p:cNvCxnSpPr/>
          <p:nvPr/>
        </p:nvCxnSpPr>
        <p:spPr>
          <a:xfrm>
            <a:off x="2110951" y="2992635"/>
            <a:ext cx="2970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57BFC4-74F3-4ACE-86EA-33D3F455E3DF}"/>
              </a:ext>
            </a:extLst>
          </p:cNvPr>
          <p:cNvSpPr txBox="1"/>
          <p:nvPr/>
        </p:nvSpPr>
        <p:spPr>
          <a:xfrm>
            <a:off x="2967691" y="1857493"/>
            <a:ext cx="17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33F687-119E-43DA-B7D7-0D91B6C8FB1F}"/>
              </a:ext>
            </a:extLst>
          </p:cNvPr>
          <p:cNvSpPr txBox="1"/>
          <p:nvPr/>
        </p:nvSpPr>
        <p:spPr>
          <a:xfrm>
            <a:off x="1257790" y="1837936"/>
            <a:ext cx="177282" cy="763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F0B1C3D-29FA-4508-ABCF-F1CE87851218}"/>
              </a:ext>
            </a:extLst>
          </p:cNvPr>
          <p:cNvCxnSpPr/>
          <p:nvPr/>
        </p:nvCxnSpPr>
        <p:spPr>
          <a:xfrm>
            <a:off x="3848416" y="1754911"/>
            <a:ext cx="2970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7AD0A2-21DA-4497-8BE9-EA865584DA67}"/>
              </a:ext>
            </a:extLst>
          </p:cNvPr>
          <p:cNvCxnSpPr/>
          <p:nvPr/>
        </p:nvCxnSpPr>
        <p:spPr>
          <a:xfrm>
            <a:off x="3858807" y="3009143"/>
            <a:ext cx="2970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8D2C156-7DA7-43C1-9E8A-0A9F0AD00537}"/>
              </a:ext>
            </a:extLst>
          </p:cNvPr>
          <p:cNvSpPr txBox="1"/>
          <p:nvPr/>
        </p:nvSpPr>
        <p:spPr>
          <a:xfrm>
            <a:off x="4808299" y="1837936"/>
            <a:ext cx="177282" cy="763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6" name="오른쪽 중괄호 85">
            <a:extLst>
              <a:ext uri="{FF2B5EF4-FFF2-40B4-BE49-F238E27FC236}">
                <a16:creationId xmlns:a16="http://schemas.microsoft.com/office/drawing/2014/main" id="{8D4D552B-0DA5-448F-95A1-ECBFA6C01D1E}"/>
              </a:ext>
            </a:extLst>
          </p:cNvPr>
          <p:cNvSpPr/>
          <p:nvPr/>
        </p:nvSpPr>
        <p:spPr>
          <a:xfrm>
            <a:off x="5723174" y="1754911"/>
            <a:ext cx="204848" cy="12542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B3B3C8-AAAD-47C6-ADB4-924464537119}"/>
              </a:ext>
            </a:extLst>
          </p:cNvPr>
          <p:cNvSpPr txBox="1"/>
          <p:nvPr/>
        </p:nvSpPr>
        <p:spPr>
          <a:xfrm>
            <a:off x="5887944" y="2525744"/>
            <a:ext cx="2851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최적화 연산을 통과 후 반환되는 값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FEBFC98-1F08-4D0D-93C6-9DD087A463A2}"/>
              </a:ext>
            </a:extLst>
          </p:cNvPr>
          <p:cNvCxnSpPr/>
          <p:nvPr/>
        </p:nvCxnSpPr>
        <p:spPr>
          <a:xfrm>
            <a:off x="8168323" y="2365671"/>
            <a:ext cx="4909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8E21CD8-6081-46D1-A2EC-4D393585E093}"/>
              </a:ext>
            </a:extLst>
          </p:cNvPr>
          <p:cNvSpPr txBox="1"/>
          <p:nvPr/>
        </p:nvSpPr>
        <p:spPr>
          <a:xfrm>
            <a:off x="8733229" y="2202579"/>
            <a:ext cx="206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002060"/>
                </a:solidFill>
              </a:rPr>
              <a:t>필요 용량 </a:t>
            </a:r>
            <a:r>
              <a:rPr lang="en-US" altLang="ko-KR" b="1" u="sng" dirty="0">
                <a:solidFill>
                  <a:srgbClr val="002060"/>
                </a:solidFill>
              </a:rPr>
              <a:t>: 16KB</a:t>
            </a:r>
            <a:endParaRPr lang="ko-KR" altLang="en-US" b="1" u="sng" dirty="0">
              <a:solidFill>
                <a:srgbClr val="002060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73987AEF-1DB1-4BE9-858B-270B8C207C7E}"/>
              </a:ext>
            </a:extLst>
          </p:cNvPr>
          <p:cNvSpPr/>
          <p:nvPr/>
        </p:nvSpPr>
        <p:spPr>
          <a:xfrm>
            <a:off x="614574" y="3675873"/>
            <a:ext cx="10381129" cy="24001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7BDB9DA-766B-4E1B-92DE-A263B5BA4BBA}"/>
              </a:ext>
            </a:extLst>
          </p:cNvPr>
          <p:cNvSpPr txBox="1"/>
          <p:nvPr/>
        </p:nvSpPr>
        <p:spPr>
          <a:xfrm>
            <a:off x="707753" y="4153145"/>
            <a:ext cx="13484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8-bit input (</a:t>
            </a:r>
            <a:r>
              <a:rPr lang="en-US" altLang="ko-KR" sz="1300" b="1" dirty="0"/>
              <a:t>X1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378886-97F1-4BDE-B336-B1133C88BF38}"/>
              </a:ext>
            </a:extLst>
          </p:cNvPr>
          <p:cNvSpPr txBox="1"/>
          <p:nvPr/>
        </p:nvSpPr>
        <p:spPr>
          <a:xfrm>
            <a:off x="4419741" y="4189438"/>
            <a:ext cx="15488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64-bit output (</a:t>
            </a:r>
            <a:r>
              <a:rPr lang="en-US" altLang="ko-KR" sz="1300" b="1" dirty="0"/>
              <a:t>Y2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F37E1BF-0F81-4316-9333-AD6BD7D2B14A}"/>
                  </a:ext>
                </a:extLst>
              </p:cNvPr>
              <p:cNvSpPr txBox="1"/>
              <p:nvPr/>
            </p:nvSpPr>
            <p:spPr>
              <a:xfrm>
                <a:off x="6750955" y="4770232"/>
                <a:ext cx="174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Y1+Y2+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</m:oMath>
                </a14:m>
                <a:r>
                  <a:rPr lang="en-US" altLang="ko-KR" sz="1400" b="1" dirty="0"/>
                  <a:t>Y7+Y8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F37E1BF-0F81-4316-9333-AD6BD7D2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55" y="4770232"/>
                <a:ext cx="1745478" cy="307777"/>
              </a:xfrm>
              <a:prstGeom prst="rect">
                <a:avLst/>
              </a:prstGeom>
              <a:blipFill>
                <a:blip r:embed="rId3"/>
                <a:stretch>
                  <a:fillRect l="-1045" t="-4000" r="-34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2DB5F1F-4F04-449F-A663-E712496497C2}"/>
              </a:ext>
            </a:extLst>
          </p:cNvPr>
          <p:cNvCxnSpPr/>
          <p:nvPr/>
        </p:nvCxnSpPr>
        <p:spPr>
          <a:xfrm>
            <a:off x="6260038" y="4932000"/>
            <a:ext cx="4909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4F0536E-848A-4637-A6C5-764F7D7180E6}"/>
              </a:ext>
            </a:extLst>
          </p:cNvPr>
          <p:cNvSpPr/>
          <p:nvPr/>
        </p:nvSpPr>
        <p:spPr>
          <a:xfrm>
            <a:off x="2463639" y="4745189"/>
            <a:ext cx="1249747" cy="374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사전테이블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0FA943-B182-4F2E-B864-D2D3DA498660}"/>
              </a:ext>
            </a:extLst>
          </p:cNvPr>
          <p:cNvSpPr txBox="1"/>
          <p:nvPr/>
        </p:nvSpPr>
        <p:spPr>
          <a:xfrm>
            <a:off x="707753" y="5350836"/>
            <a:ext cx="13484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8-bit input (</a:t>
            </a:r>
            <a:r>
              <a:rPr lang="en-US" altLang="ko-KR" sz="1300" b="1" dirty="0"/>
              <a:t>X8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F7BF7E4-B36C-4220-BE44-D4CA8D564C53}"/>
              </a:ext>
            </a:extLst>
          </p:cNvPr>
          <p:cNvSpPr txBox="1"/>
          <p:nvPr/>
        </p:nvSpPr>
        <p:spPr>
          <a:xfrm>
            <a:off x="4373823" y="5454329"/>
            <a:ext cx="15488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64-bit output (</a:t>
            </a:r>
            <a:r>
              <a:rPr lang="en-US" altLang="ko-KR" sz="1300" b="1" dirty="0"/>
              <a:t>Y8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1EABF19-1D5B-4DF1-8A34-59B535CC9DA1}"/>
              </a:ext>
            </a:extLst>
          </p:cNvPr>
          <p:cNvSpPr txBox="1"/>
          <p:nvPr/>
        </p:nvSpPr>
        <p:spPr>
          <a:xfrm>
            <a:off x="1264716" y="4378643"/>
            <a:ext cx="177282" cy="763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305BEAD-649B-45D1-B446-03CAD33A44E3}"/>
              </a:ext>
            </a:extLst>
          </p:cNvPr>
          <p:cNvCxnSpPr/>
          <p:nvPr/>
        </p:nvCxnSpPr>
        <p:spPr>
          <a:xfrm>
            <a:off x="3855342" y="3953977"/>
            <a:ext cx="2970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1C87222-A854-4B20-B0D4-94682F900498}"/>
              </a:ext>
            </a:extLst>
          </p:cNvPr>
          <p:cNvCxnSpPr/>
          <p:nvPr/>
        </p:nvCxnSpPr>
        <p:spPr>
          <a:xfrm>
            <a:off x="3890059" y="5939631"/>
            <a:ext cx="2970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1E4B4BC-3F02-4769-A3E3-62165912D64F}"/>
              </a:ext>
            </a:extLst>
          </p:cNvPr>
          <p:cNvSpPr txBox="1"/>
          <p:nvPr/>
        </p:nvSpPr>
        <p:spPr>
          <a:xfrm>
            <a:off x="4899325" y="4780742"/>
            <a:ext cx="247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02" name="오른쪽 중괄호 101">
            <a:extLst>
              <a:ext uri="{FF2B5EF4-FFF2-40B4-BE49-F238E27FC236}">
                <a16:creationId xmlns:a16="http://schemas.microsoft.com/office/drawing/2014/main" id="{22587B64-0235-42ED-B4C5-4930C7473764}"/>
              </a:ext>
            </a:extLst>
          </p:cNvPr>
          <p:cNvSpPr/>
          <p:nvPr/>
        </p:nvSpPr>
        <p:spPr>
          <a:xfrm>
            <a:off x="6011444" y="3943929"/>
            <a:ext cx="132173" cy="19700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BCB9BF-86A4-4756-BFEF-788D51D82477}"/>
              </a:ext>
            </a:extLst>
          </p:cNvPr>
          <p:cNvSpPr txBox="1"/>
          <p:nvPr/>
        </p:nvSpPr>
        <p:spPr>
          <a:xfrm>
            <a:off x="6176214" y="5076499"/>
            <a:ext cx="2851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최적화 연산을 통과 후 반환되는 값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DD73298-E5B4-48D7-AC09-C6DD64F64F18}"/>
              </a:ext>
            </a:extLst>
          </p:cNvPr>
          <p:cNvCxnSpPr/>
          <p:nvPr/>
        </p:nvCxnSpPr>
        <p:spPr>
          <a:xfrm>
            <a:off x="8407953" y="4916426"/>
            <a:ext cx="4909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0068E6F-7097-4772-9118-60282E827647}"/>
              </a:ext>
            </a:extLst>
          </p:cNvPr>
          <p:cNvSpPr txBox="1"/>
          <p:nvPr/>
        </p:nvSpPr>
        <p:spPr>
          <a:xfrm>
            <a:off x="8827995" y="4738846"/>
            <a:ext cx="206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C00000"/>
                </a:solidFill>
              </a:rPr>
              <a:t>필요 용량 </a:t>
            </a:r>
            <a:r>
              <a:rPr lang="en-US" altLang="ko-KR" b="1" u="sng" dirty="0">
                <a:solidFill>
                  <a:srgbClr val="C00000"/>
                </a:solidFill>
              </a:rPr>
              <a:t>: 2KB</a:t>
            </a:r>
            <a:endParaRPr lang="ko-KR" altLang="en-US" b="1" u="sng" dirty="0">
              <a:solidFill>
                <a:srgbClr val="C00000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2294798-45FC-4F30-AFD3-02241A14713D}"/>
              </a:ext>
            </a:extLst>
          </p:cNvPr>
          <p:cNvCxnSpPr>
            <a:cxnSpLocks/>
          </p:cNvCxnSpPr>
          <p:nvPr/>
        </p:nvCxnSpPr>
        <p:spPr>
          <a:xfrm>
            <a:off x="2276064" y="4908878"/>
            <a:ext cx="1460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오른쪽 중괄호 106">
            <a:extLst>
              <a:ext uri="{FF2B5EF4-FFF2-40B4-BE49-F238E27FC236}">
                <a16:creationId xmlns:a16="http://schemas.microsoft.com/office/drawing/2014/main" id="{FF9B8101-C907-4D6A-9EFB-EAA76A0DA21E}"/>
              </a:ext>
            </a:extLst>
          </p:cNvPr>
          <p:cNvSpPr/>
          <p:nvPr/>
        </p:nvSpPr>
        <p:spPr>
          <a:xfrm>
            <a:off x="2027470" y="4281762"/>
            <a:ext cx="204848" cy="12542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중괄호 107">
            <a:extLst>
              <a:ext uri="{FF2B5EF4-FFF2-40B4-BE49-F238E27FC236}">
                <a16:creationId xmlns:a16="http://schemas.microsoft.com/office/drawing/2014/main" id="{EBA91C46-695D-464C-8D1C-338EC152BA6E}"/>
              </a:ext>
            </a:extLst>
          </p:cNvPr>
          <p:cNvSpPr/>
          <p:nvPr/>
        </p:nvSpPr>
        <p:spPr>
          <a:xfrm>
            <a:off x="3702178" y="3945662"/>
            <a:ext cx="235213" cy="199396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F112161F-F458-4928-87F1-D3DAEEA20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03927"/>
              </p:ext>
            </p:extLst>
          </p:nvPr>
        </p:nvGraphicFramePr>
        <p:xfrm>
          <a:off x="4197093" y="4478121"/>
          <a:ext cx="1607306" cy="29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19">
                  <a:extLst>
                    <a:ext uri="{9D8B030D-6E8A-4147-A177-3AD203B41FA5}">
                      <a16:colId xmlns:a16="http://schemas.microsoft.com/office/drawing/2014/main" val="499667074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1029421900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2914547917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1784772106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2375313036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2752749864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1668863832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1972843529"/>
                    </a:ext>
                  </a:extLst>
                </a:gridCol>
              </a:tblGrid>
              <a:tr h="29201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C00000"/>
                        </a:solidFill>
                      </a:endParaRPr>
                    </a:p>
                  </a:txBody>
                  <a:tcPr marL="42657" marR="42657" marT="12040" marB="1204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2657" marR="42657" marT="12040" marB="1204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42657" marR="42657" marT="12040" marB="1204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2657" marR="42657" marT="12040" marB="1204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2657" marR="42657" marT="12040" marB="1204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42657" marR="42657" marT="12040" marB="1204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2657" marR="42657" marT="12040" marB="1204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42657" marR="42657" marT="12040" marB="12040"/>
                </a:tc>
                <a:extLst>
                  <a:ext uri="{0D108BD9-81ED-4DB2-BD59-A6C34878D82A}">
                    <a16:rowId xmlns:a16="http://schemas.microsoft.com/office/drawing/2014/main" val="3203327404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9C22C0C7-688D-4355-AADE-223B393BC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46376"/>
              </p:ext>
            </p:extLst>
          </p:nvPr>
        </p:nvGraphicFramePr>
        <p:xfrm>
          <a:off x="4211239" y="5739105"/>
          <a:ext cx="1607306" cy="29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19">
                  <a:extLst>
                    <a:ext uri="{9D8B030D-6E8A-4147-A177-3AD203B41FA5}">
                      <a16:colId xmlns:a16="http://schemas.microsoft.com/office/drawing/2014/main" val="499667074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1029421900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2914547917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1784772106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2375313036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2752749864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1668863832"/>
                    </a:ext>
                  </a:extLst>
                </a:gridCol>
                <a:gridCol w="197841">
                  <a:extLst>
                    <a:ext uri="{9D8B030D-6E8A-4147-A177-3AD203B41FA5}">
                      <a16:colId xmlns:a16="http://schemas.microsoft.com/office/drawing/2014/main" val="1972843529"/>
                    </a:ext>
                  </a:extLst>
                </a:gridCol>
              </a:tblGrid>
              <a:tr h="292016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rgbClr val="C00000"/>
                        </a:solidFill>
                      </a:endParaRPr>
                    </a:p>
                  </a:txBody>
                  <a:tcPr marL="42657" marR="42657" marT="12039" marB="12039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42657" marR="42657" marT="12039" marB="12039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42657" marR="42657" marT="12039" marB="12039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42657" marR="42657" marT="12039" marB="12039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42657" marR="42657" marT="12039" marB="12039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42657" marR="42657" marT="12039" marB="12039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42657" marR="42657" marT="12039" marB="12039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42657" marR="42657" marT="12039" marB="12039"/>
                </a:tc>
                <a:extLst>
                  <a:ext uri="{0D108BD9-81ED-4DB2-BD59-A6C34878D82A}">
                    <a16:rowId xmlns:a16="http://schemas.microsoft.com/office/drawing/2014/main" val="3203327404"/>
                  </a:ext>
                </a:extLst>
              </a:tr>
            </a:tbl>
          </a:graphicData>
        </a:graphic>
      </p:graphicFrame>
      <p:sp>
        <p:nvSpPr>
          <p:cNvPr id="111" name="화살표: 위로 구부러짐 110">
            <a:extLst>
              <a:ext uri="{FF2B5EF4-FFF2-40B4-BE49-F238E27FC236}">
                <a16:creationId xmlns:a16="http://schemas.microsoft.com/office/drawing/2014/main" id="{E0AB11BD-2EE2-4D08-88E9-F6EA6721A86B}"/>
              </a:ext>
            </a:extLst>
          </p:cNvPr>
          <p:cNvSpPr/>
          <p:nvPr/>
        </p:nvSpPr>
        <p:spPr>
          <a:xfrm>
            <a:off x="4266858" y="4750745"/>
            <a:ext cx="1724426" cy="4022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화살표: 위로 구부러짐 111">
            <a:extLst>
              <a:ext uri="{FF2B5EF4-FFF2-40B4-BE49-F238E27FC236}">
                <a16:creationId xmlns:a16="http://schemas.microsoft.com/office/drawing/2014/main" id="{1447D9E7-151A-44AE-9AAD-9AEC45F9B1DE}"/>
              </a:ext>
            </a:extLst>
          </p:cNvPr>
          <p:cNvSpPr/>
          <p:nvPr/>
        </p:nvSpPr>
        <p:spPr>
          <a:xfrm>
            <a:off x="4860715" y="6003329"/>
            <a:ext cx="1145599" cy="2933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화살표: 왼쪽으로 구부러짐 112">
            <a:extLst>
              <a:ext uri="{FF2B5EF4-FFF2-40B4-BE49-F238E27FC236}">
                <a16:creationId xmlns:a16="http://schemas.microsoft.com/office/drawing/2014/main" id="{6DBF49E4-0011-4381-8754-95F2E79BF269}"/>
              </a:ext>
            </a:extLst>
          </p:cNvPr>
          <p:cNvSpPr/>
          <p:nvPr/>
        </p:nvSpPr>
        <p:spPr>
          <a:xfrm>
            <a:off x="10633695" y="2302260"/>
            <a:ext cx="444960" cy="2774239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화살표: 아래로 구부러짐 119">
            <a:extLst>
              <a:ext uri="{FF2B5EF4-FFF2-40B4-BE49-F238E27FC236}">
                <a16:creationId xmlns:a16="http://schemas.microsoft.com/office/drawing/2014/main" id="{969D965A-F707-49CA-9EBF-CDDFD747DA61}"/>
              </a:ext>
            </a:extLst>
          </p:cNvPr>
          <p:cNvSpPr/>
          <p:nvPr/>
        </p:nvSpPr>
        <p:spPr>
          <a:xfrm>
            <a:off x="3144973" y="1130017"/>
            <a:ext cx="3627302" cy="40968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1D920A-8B2A-4242-8917-CE60AC1C9597}"/>
              </a:ext>
            </a:extLst>
          </p:cNvPr>
          <p:cNvSpPr txBox="1"/>
          <p:nvPr/>
        </p:nvSpPr>
        <p:spPr>
          <a:xfrm>
            <a:off x="6706464" y="1455122"/>
            <a:ext cx="2795890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1</a:t>
            </a:r>
            <a:r>
              <a:rPr lang="ko-KR" altLang="en-US" sz="1300" dirty="0">
                <a:solidFill>
                  <a:schemeClr val="bg1"/>
                </a:solidFill>
              </a:rPr>
              <a:t>번째 인자를 위한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Look Up Table </a:t>
            </a:r>
            <a:r>
              <a:rPr lang="en-US" altLang="ko-KR" sz="13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en-US" altLang="ko-KR" sz="1300" b="1" dirty="0">
                <a:solidFill>
                  <a:schemeClr val="bg1"/>
                </a:solidFill>
              </a:rPr>
              <a:t>LUT[1][256]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6232C9-0931-48D9-BC47-D1F6A3F516F8}"/>
              </a:ext>
            </a:extLst>
          </p:cNvPr>
          <p:cNvSpPr txBox="1"/>
          <p:nvPr/>
        </p:nvSpPr>
        <p:spPr>
          <a:xfrm>
            <a:off x="6702365" y="2964740"/>
            <a:ext cx="2798599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8</a:t>
            </a:r>
            <a:r>
              <a:rPr lang="ko-KR" altLang="en-US" sz="1300" dirty="0">
                <a:solidFill>
                  <a:schemeClr val="bg1"/>
                </a:solidFill>
              </a:rPr>
              <a:t>번째 인자를 위한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Look Up Table </a:t>
            </a:r>
            <a:r>
              <a:rPr lang="en-US" altLang="ko-KR" sz="13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300" b="1" dirty="0">
                <a:solidFill>
                  <a:schemeClr val="bg1"/>
                </a:solidFill>
                <a:sym typeface="Wingdings" panose="05000000000000000000" pitchFamily="2" charset="2"/>
              </a:rPr>
              <a:t>LUT[8][256]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23" name="화살표: 위로 구부러짐 122">
            <a:extLst>
              <a:ext uri="{FF2B5EF4-FFF2-40B4-BE49-F238E27FC236}">
                <a16:creationId xmlns:a16="http://schemas.microsoft.com/office/drawing/2014/main" id="{E580C689-3044-4A2C-AADA-A0305C3A0921}"/>
              </a:ext>
            </a:extLst>
          </p:cNvPr>
          <p:cNvSpPr/>
          <p:nvPr/>
        </p:nvSpPr>
        <p:spPr>
          <a:xfrm>
            <a:off x="3088512" y="3179924"/>
            <a:ext cx="3683763" cy="406553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F692F33-C455-455B-96A3-5BD73D9C93ED}"/>
              </a:ext>
            </a:extLst>
          </p:cNvPr>
          <p:cNvSpPr txBox="1"/>
          <p:nvPr/>
        </p:nvSpPr>
        <p:spPr>
          <a:xfrm>
            <a:off x="1628125" y="5708799"/>
            <a:ext cx="213836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(1~8</a:t>
            </a:r>
            <a:r>
              <a:rPr lang="ko-KR" altLang="en-US" sz="1200" dirty="0">
                <a:solidFill>
                  <a:schemeClr val="bg1"/>
                </a:solidFill>
              </a:rPr>
              <a:t>번째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모든 인자를 위한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Look Up Table 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dirty="0">
                <a:solidFill>
                  <a:schemeClr val="bg1"/>
                </a:solidFill>
                <a:sym typeface="Wingdings" panose="05000000000000000000" pitchFamily="2" charset="2"/>
              </a:rPr>
              <a:t>LUT[256]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화살표: 아래쪽 124">
            <a:extLst>
              <a:ext uri="{FF2B5EF4-FFF2-40B4-BE49-F238E27FC236}">
                <a16:creationId xmlns:a16="http://schemas.microsoft.com/office/drawing/2014/main" id="{CC00D652-E6AE-4FAF-88CA-2B1DE5D1449D}"/>
              </a:ext>
            </a:extLst>
          </p:cNvPr>
          <p:cNvSpPr/>
          <p:nvPr/>
        </p:nvSpPr>
        <p:spPr>
          <a:xfrm>
            <a:off x="2951468" y="5119766"/>
            <a:ext cx="193505" cy="58903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63E0-812F-468B-B00F-13D6408B6CD2}"/>
              </a:ext>
            </a:extLst>
          </p:cNvPr>
          <p:cNvSpPr txBox="1"/>
          <p:nvPr/>
        </p:nvSpPr>
        <p:spPr>
          <a:xfrm>
            <a:off x="4374798" y="3536632"/>
            <a:ext cx="16081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 64-bit output (</a:t>
            </a:r>
            <a:r>
              <a:rPr lang="en-US" altLang="ko-KR" sz="1300" b="1" dirty="0"/>
              <a:t>Y1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76F7B30A-4D8D-4A07-AE42-8071B7E52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22802"/>
              </p:ext>
            </p:extLst>
          </p:nvPr>
        </p:nvGraphicFramePr>
        <p:xfrm>
          <a:off x="4204244" y="3853358"/>
          <a:ext cx="1609906" cy="29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79">
                  <a:extLst>
                    <a:ext uri="{9D8B030D-6E8A-4147-A177-3AD203B41FA5}">
                      <a16:colId xmlns:a16="http://schemas.microsoft.com/office/drawing/2014/main" val="499667074"/>
                    </a:ext>
                  </a:extLst>
                </a:gridCol>
                <a:gridCol w="198161">
                  <a:extLst>
                    <a:ext uri="{9D8B030D-6E8A-4147-A177-3AD203B41FA5}">
                      <a16:colId xmlns:a16="http://schemas.microsoft.com/office/drawing/2014/main" val="1029421900"/>
                    </a:ext>
                  </a:extLst>
                </a:gridCol>
                <a:gridCol w="198161">
                  <a:extLst>
                    <a:ext uri="{9D8B030D-6E8A-4147-A177-3AD203B41FA5}">
                      <a16:colId xmlns:a16="http://schemas.microsoft.com/office/drawing/2014/main" val="2914547917"/>
                    </a:ext>
                  </a:extLst>
                </a:gridCol>
                <a:gridCol w="198161">
                  <a:extLst>
                    <a:ext uri="{9D8B030D-6E8A-4147-A177-3AD203B41FA5}">
                      <a16:colId xmlns:a16="http://schemas.microsoft.com/office/drawing/2014/main" val="1784772106"/>
                    </a:ext>
                  </a:extLst>
                </a:gridCol>
                <a:gridCol w="198161">
                  <a:extLst>
                    <a:ext uri="{9D8B030D-6E8A-4147-A177-3AD203B41FA5}">
                      <a16:colId xmlns:a16="http://schemas.microsoft.com/office/drawing/2014/main" val="2375313036"/>
                    </a:ext>
                  </a:extLst>
                </a:gridCol>
                <a:gridCol w="198161">
                  <a:extLst>
                    <a:ext uri="{9D8B030D-6E8A-4147-A177-3AD203B41FA5}">
                      <a16:colId xmlns:a16="http://schemas.microsoft.com/office/drawing/2014/main" val="2752749864"/>
                    </a:ext>
                  </a:extLst>
                </a:gridCol>
                <a:gridCol w="198161">
                  <a:extLst>
                    <a:ext uri="{9D8B030D-6E8A-4147-A177-3AD203B41FA5}">
                      <a16:colId xmlns:a16="http://schemas.microsoft.com/office/drawing/2014/main" val="1668863832"/>
                    </a:ext>
                  </a:extLst>
                </a:gridCol>
                <a:gridCol w="198161">
                  <a:extLst>
                    <a:ext uri="{9D8B030D-6E8A-4147-A177-3AD203B41FA5}">
                      <a16:colId xmlns:a16="http://schemas.microsoft.com/office/drawing/2014/main" val="1972843529"/>
                    </a:ext>
                  </a:extLst>
                </a:gridCol>
              </a:tblGrid>
              <a:tr h="29662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C00000"/>
                        </a:solidFill>
                      </a:endParaRPr>
                    </a:p>
                  </a:txBody>
                  <a:tcPr marL="26486" marR="26486" marT="4219" marB="42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26486" marR="26486" marT="4219" marB="42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26486" marR="26486" marT="4219" marB="42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26486" marR="26486" marT="4219" marB="42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26486" marR="26486" marT="4219" marB="42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26486" marR="26486" marT="4219" marB="42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26486" marR="26486" marT="4219" marB="42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26486" marR="26486" marT="4219" marB="4219"/>
                </a:tc>
                <a:extLst>
                  <a:ext uri="{0D108BD9-81ED-4DB2-BD59-A6C34878D82A}">
                    <a16:rowId xmlns:a16="http://schemas.microsoft.com/office/drawing/2014/main" val="320332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8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6BF8C-441D-4C4D-B889-332C6E2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48" y="235673"/>
            <a:ext cx="10515600" cy="980388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기존 </a:t>
            </a:r>
            <a:r>
              <a:rPr lang="en-US" altLang="ko-KR" sz="4000" b="1" dirty="0"/>
              <a:t>SBL/DL </a:t>
            </a:r>
            <a:r>
              <a:rPr lang="ko-KR" altLang="en-US" sz="4000" b="1" dirty="0"/>
              <a:t>연산 최적화 </a:t>
            </a:r>
            <a:r>
              <a:rPr lang="en-US" altLang="ko-KR" sz="4000" b="1" dirty="0"/>
              <a:t>#4</a:t>
            </a:r>
            <a:endParaRPr lang="ko-KR" altLang="en-US" sz="4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633380-8F3E-4EC7-84FC-3A3528A4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형태보존암호 최적화 구현 기법 제안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044C33-0F17-4C97-ADB3-2A6BF2C3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BF4357-F3E5-4BE3-BCE6-10DAAB78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69" y="1011677"/>
            <a:ext cx="9503924" cy="5344673"/>
          </a:xfrm>
          <a:prstGeom prst="rect">
            <a:avLst/>
          </a:prstGeom>
        </p:spPr>
      </p:pic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62797BB4-3132-4FF2-BBCC-C46B7DB3613F}"/>
              </a:ext>
            </a:extLst>
          </p:cNvPr>
          <p:cNvSpPr/>
          <p:nvPr/>
        </p:nvSpPr>
        <p:spPr>
          <a:xfrm>
            <a:off x="1234911" y="3789574"/>
            <a:ext cx="3723588" cy="2173369"/>
          </a:xfrm>
          <a:prstGeom prst="bentUpArrow">
            <a:avLst>
              <a:gd name="adj1" fmla="val 12646"/>
              <a:gd name="adj2" fmla="val 18015"/>
              <a:gd name="adj3" fmla="val 4114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59A54A5C-80CA-44B6-AA1D-78C4FFA187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845" y="3945905"/>
                <a:ext cx="7042608" cy="20453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1600" dirty="0"/>
                  <a:t>연산 최적화 </a:t>
                </a:r>
                <a:r>
                  <a:rPr lang="en-US" altLang="ko-KR" sz="1600" dirty="0"/>
                  <a:t>#1</a:t>
                </a:r>
                <a:r>
                  <a:rPr lang="ko-KR" altLang="en-US" sz="1600" dirty="0"/>
                  <a:t>에서 필요한 사전테이블 크기 </a:t>
                </a:r>
                <a:endParaRPr lang="en-US" altLang="ko-KR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600" dirty="0">
                    <a:sym typeface="Wingdings" panose="05000000000000000000" pitchFamily="2" charset="2"/>
                  </a:rPr>
                  <a:t>     8byte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x 8 x 256 = 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16KB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1600" dirty="0"/>
                  <a:t>하지만 </a:t>
                </a:r>
                <a:r>
                  <a:rPr lang="en-US" altLang="ko-KR" sz="1600" dirty="0"/>
                  <a:t>DL </a:t>
                </a:r>
                <a:r>
                  <a:rPr lang="ko-KR" altLang="en-US" sz="1600" dirty="0"/>
                  <a:t>계층은 </a:t>
                </a:r>
                <a:r>
                  <a:rPr lang="ko-KR" altLang="en-US" sz="1600" b="1" u="sng" dirty="0">
                    <a:solidFill>
                      <a:srgbClr val="FF0000"/>
                    </a:solidFill>
                  </a:rPr>
                  <a:t>반복적인 구조</a:t>
                </a:r>
                <a:r>
                  <a:rPr lang="ko-KR" altLang="en-US" sz="1600" dirty="0"/>
                  <a:t>를 가짐 따라서 필요한 사전테이블 크기</a:t>
                </a:r>
                <a:endParaRPr lang="en-US" altLang="ko-KR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600" dirty="0">
                    <a:sym typeface="Wingdings" panose="05000000000000000000" pitchFamily="2" charset="2"/>
                  </a:rPr>
                  <a:t>   </a:t>
                </a:r>
                <a14:m>
                  <m:oMath xmlns:m="http://schemas.openxmlformats.org/officeDocument/2006/math">
                    <m:r>
                      <a:rPr lang="en-US" altLang="ko-KR" sz="160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𝑏𝑦𝑡𝑒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256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  <m:r>
                      <a:rPr lang="en-US" altLang="ko-KR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59A54A5C-80CA-44B6-AA1D-78C4FFA18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5" y="3945905"/>
                <a:ext cx="7042608" cy="2045320"/>
              </a:xfrm>
              <a:prstGeom prst="rect">
                <a:avLst/>
              </a:prstGeom>
              <a:blipFill>
                <a:blip r:embed="rId3"/>
                <a:stretch>
                  <a:fillRect l="-346" b="-3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38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06167-31F5-4785-8580-2E7C8C55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기존 </a:t>
            </a:r>
            <a:r>
              <a:rPr lang="en-US" altLang="ko-KR" sz="4000" b="1" dirty="0"/>
              <a:t>SBL/DL </a:t>
            </a:r>
            <a:r>
              <a:rPr lang="ko-KR" altLang="en-US" sz="4000" b="1" dirty="0"/>
              <a:t>연산 최적화 </a:t>
            </a:r>
            <a:r>
              <a:rPr lang="en-US" altLang="ko-KR" sz="4000" b="1" dirty="0"/>
              <a:t>#5</a:t>
            </a:r>
            <a:endParaRPr lang="ko-KR" altLang="en-US" sz="4000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DBC8-E3F6-403C-88AC-7484B1E04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69063"/>
            <a:ext cx="5181600" cy="4351338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002060"/>
                </a:solidFill>
              </a:rPr>
              <a:t>사전 테이블 </a:t>
            </a:r>
            <a:r>
              <a:rPr lang="en-US" altLang="ko-KR" sz="1800" b="1" dirty="0">
                <a:solidFill>
                  <a:srgbClr val="002060"/>
                </a:solidFill>
              </a:rPr>
              <a:t>LUT[256]</a:t>
            </a:r>
            <a:r>
              <a:rPr lang="ko-KR" altLang="en-US" sz="1800" b="1" dirty="0">
                <a:solidFill>
                  <a:srgbClr val="002060"/>
                </a:solidFill>
              </a:rPr>
              <a:t>을 미리 정의 해주면</a:t>
            </a:r>
            <a:br>
              <a:rPr lang="en-US" altLang="ko-KR" sz="1800" b="1" dirty="0">
                <a:solidFill>
                  <a:srgbClr val="002060"/>
                </a:solidFill>
              </a:rPr>
            </a:br>
            <a:r>
              <a:rPr lang="ko-KR" altLang="en-US" sz="1800" b="1" dirty="0">
                <a:solidFill>
                  <a:srgbClr val="002060"/>
                </a:solidFill>
              </a:rPr>
              <a:t>기존 </a:t>
            </a:r>
            <a:r>
              <a:rPr lang="en-US" altLang="ko-KR" sz="1800" b="1" dirty="0">
                <a:solidFill>
                  <a:srgbClr val="002060"/>
                </a:solidFill>
              </a:rPr>
              <a:t>SBL, DL</a:t>
            </a:r>
            <a:r>
              <a:rPr lang="ko-KR" altLang="en-US" sz="1800" b="1" dirty="0">
                <a:solidFill>
                  <a:srgbClr val="002060"/>
                </a:solidFill>
              </a:rPr>
              <a:t>를 위 과정으로 축약 할 수 있음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endParaRPr lang="en-US" altLang="ko-KR" sz="1800" b="1" dirty="0">
              <a:solidFill>
                <a:srgbClr val="002060"/>
              </a:solidFill>
            </a:endParaRPr>
          </a:p>
          <a:p>
            <a:endParaRPr lang="ko-KR" altLang="en-US" sz="11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5AD892-E22A-49B2-9A5B-238C10E9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394952"/>
            <a:ext cx="11284085" cy="273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Sum = LUT[in[0]] ^ </a:t>
            </a:r>
          </a:p>
          <a:p>
            <a:pPr marL="0" indent="0">
              <a:buNone/>
            </a:pPr>
            <a:r>
              <a:rPr lang="de-DE" altLang="ko-KR" sz="2000" dirty="0"/>
              <a:t>(  (LUT[in[1]] &lt;&lt; 8) ^ (LUT[in[1]] &gt;&gt; 56) ) ^ (  (LUT[in[2]] &lt;&lt; 16) ^ (LUT[in[2]] &gt;&gt; 48) ) ^</a:t>
            </a:r>
          </a:p>
          <a:p>
            <a:pPr marL="0" indent="0">
              <a:buNone/>
            </a:pPr>
            <a:r>
              <a:rPr lang="de-DE" altLang="ko-KR" sz="2000" dirty="0"/>
              <a:t>(  (LUT[in[3]] &lt;&lt; 24) ^ (LUT[in[3]] &gt;&gt; 40) ) ^ (  (LUT[in[4]] &lt;&lt; 32) ^ (LUT[in[4]] &gt;&gt; 32) ) ^</a:t>
            </a:r>
          </a:p>
          <a:p>
            <a:pPr marL="0" indent="0">
              <a:buNone/>
            </a:pPr>
            <a:r>
              <a:rPr lang="de-DE" altLang="ko-KR" sz="2000" dirty="0"/>
              <a:t>(  (LUT[in[5]] &lt;&lt; 40) ^ (LUT[in[5]] &gt;&gt; 24) ) ^ (  (LUT[in[6]] &lt;&lt; 48) ^ (LUT[in[6]] &gt;&gt; 16) ) ^</a:t>
            </a:r>
          </a:p>
          <a:p>
            <a:pPr marL="0" indent="0">
              <a:buNone/>
            </a:pPr>
            <a:r>
              <a:rPr lang="de-DE" altLang="ko-KR" sz="2000" dirty="0"/>
              <a:t>(  (LUT[in[7]] &lt;&lt; 56) ^ (LUT[in[7]] &gt;&gt; 8) );</a:t>
            </a:r>
          </a:p>
          <a:p>
            <a:endParaRPr lang="ko-KR" altLang="en-US" sz="1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AA1DF0-F931-450F-9279-0DF68402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형태보존암호 최적화 구현 기법 제안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A5022F-9643-4398-8422-B79DBA29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18B76-F965-455A-AA71-C69F55D3C26A}"/>
              </a:ext>
            </a:extLst>
          </p:cNvPr>
          <p:cNvSpPr txBox="1"/>
          <p:nvPr/>
        </p:nvSpPr>
        <p:spPr>
          <a:xfrm>
            <a:off x="6096000" y="1749056"/>
            <a:ext cx="594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※ LUT[256]</a:t>
            </a:r>
            <a:r>
              <a:rPr lang="ko-KR" altLang="en-US" b="1" dirty="0">
                <a:solidFill>
                  <a:srgbClr val="002060"/>
                </a:solidFill>
              </a:rPr>
              <a:t>에는 </a:t>
            </a:r>
            <a:r>
              <a:rPr lang="en-US" altLang="ko-KR" b="1" dirty="0">
                <a:solidFill>
                  <a:srgbClr val="002060"/>
                </a:solidFill>
              </a:rPr>
              <a:t>0&lt;=in[0~7]&lt;256</a:t>
            </a:r>
            <a:r>
              <a:rPr lang="ko-KR" altLang="en-US" b="1" dirty="0">
                <a:solidFill>
                  <a:srgbClr val="002060"/>
                </a:solidFill>
              </a:rPr>
              <a:t>에 대한 </a:t>
            </a:r>
            <a:r>
              <a:rPr lang="en-US" altLang="ko-KR" b="1" dirty="0">
                <a:solidFill>
                  <a:srgbClr val="002060"/>
                </a:solidFill>
              </a:rPr>
              <a:t>SBL, DL</a:t>
            </a:r>
            <a:r>
              <a:rPr lang="ko-KR" altLang="en-US" b="1" dirty="0">
                <a:solidFill>
                  <a:srgbClr val="002060"/>
                </a:solidFill>
              </a:rPr>
              <a:t>을</a:t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  </a:t>
            </a:r>
            <a:r>
              <a:rPr lang="ko-KR" altLang="en-US" b="1" dirty="0">
                <a:solidFill>
                  <a:srgbClr val="002060"/>
                </a:solidFill>
              </a:rPr>
              <a:t> 통과한 </a:t>
            </a:r>
            <a:r>
              <a:rPr lang="en-US" altLang="ko-KR" b="1" dirty="0">
                <a:solidFill>
                  <a:srgbClr val="002060"/>
                </a:solidFill>
              </a:rPr>
              <a:t>64Bits</a:t>
            </a:r>
            <a:r>
              <a:rPr lang="ko-KR" altLang="en-US" b="1" dirty="0">
                <a:solidFill>
                  <a:srgbClr val="002060"/>
                </a:solidFill>
              </a:rPr>
              <a:t> 값들이 저장되어 있음</a:t>
            </a:r>
          </a:p>
        </p:txBody>
      </p:sp>
    </p:spTree>
    <p:extLst>
      <p:ext uri="{BB962C8B-B14F-4D97-AF65-F5344CB8AC3E}">
        <p14:creationId xmlns:p14="http://schemas.microsoft.com/office/powerpoint/2010/main" val="419419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5E001-BB65-4C93-9EC4-1FE4E778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Setting Environment</a:t>
            </a:r>
            <a:r>
              <a:rPr lang="en-US" altLang="ko-KR" sz="3000" b="1" dirty="0"/>
              <a:t>(PC)  </a:t>
            </a:r>
            <a:r>
              <a:rPr lang="en-US" altLang="ko-KR" sz="4000" b="1" dirty="0"/>
              <a:t>#1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83ED7-A7FF-4145-BB8B-670D177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5367" cy="435133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Processor</a:t>
            </a:r>
            <a:r>
              <a:rPr lang="ko-KR" altLang="en-US" sz="1800" dirty="0"/>
              <a:t> </a:t>
            </a:r>
            <a:r>
              <a:rPr lang="en-US" altLang="ko-KR" sz="1800" dirty="0"/>
              <a:t>: Intel® Core™ i5-6200U CPU @ 2.30GHz  2.40 GHz ACPI x64</a:t>
            </a:r>
            <a:r>
              <a:rPr lang="ko-KR" altLang="en-US" sz="1800" dirty="0"/>
              <a:t>기반 </a:t>
            </a:r>
            <a:r>
              <a:rPr lang="en-US" altLang="ko-KR" sz="1800" dirty="0"/>
              <a:t>PC</a:t>
            </a:r>
          </a:p>
          <a:p>
            <a:r>
              <a:rPr lang="en-US" altLang="ko-KR" sz="1800" b="1" dirty="0"/>
              <a:t>Memory(RAM)</a:t>
            </a:r>
            <a:r>
              <a:rPr lang="ko-KR" altLang="en-US" sz="1800" b="1" dirty="0"/>
              <a:t> </a:t>
            </a:r>
            <a:r>
              <a:rPr lang="en-US" altLang="ko-KR" sz="1800" dirty="0"/>
              <a:t>: 8GB</a:t>
            </a:r>
          </a:p>
          <a:p>
            <a:r>
              <a:rPr lang="en-US" altLang="ko-KR" sz="1800" b="1" dirty="0"/>
              <a:t>Setting Environment </a:t>
            </a:r>
            <a:r>
              <a:rPr lang="en-US" altLang="ko-KR" sz="1800" dirty="0"/>
              <a:t>for using Microsoft visual Studio C++ 2010 Express x86 tools.</a:t>
            </a:r>
          </a:p>
          <a:p>
            <a:pPr fontAlgn="base"/>
            <a:r>
              <a:rPr lang="ko-KR" altLang="en-US" sz="1800" b="1" dirty="0"/>
              <a:t>최적화 컴파일 옵션 </a:t>
            </a:r>
            <a:r>
              <a:rPr lang="en-US" altLang="ko-KR" sz="1800" dirty="0"/>
              <a:t>: -O2 (PPT</a:t>
            </a:r>
            <a:r>
              <a:rPr lang="ko-KR" altLang="en-US" sz="1800" dirty="0"/>
              <a:t> </a:t>
            </a:r>
            <a:r>
              <a:rPr lang="en-US" altLang="ko-KR" sz="1800" dirty="0"/>
              <a:t>12pg</a:t>
            </a:r>
            <a:r>
              <a:rPr lang="ko-KR" altLang="en-US" sz="1800" dirty="0"/>
              <a:t> 만 </a:t>
            </a:r>
            <a:r>
              <a:rPr lang="en-US" altLang="ko-KR" sz="1800" dirty="0"/>
              <a:t>-OD</a:t>
            </a:r>
            <a:r>
              <a:rPr lang="ko-KR" altLang="en-US" sz="1800" dirty="0"/>
              <a:t>로 구현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연산 크기가 작기 때문</a:t>
            </a:r>
            <a:r>
              <a:rPr lang="en-US" altLang="ko-KR" sz="1800" dirty="0"/>
              <a:t>)</a:t>
            </a:r>
          </a:p>
          <a:p>
            <a:r>
              <a:rPr lang="ko-KR" altLang="en-US" sz="1800" b="1" dirty="0"/>
              <a:t>구현언어 </a:t>
            </a:r>
            <a:r>
              <a:rPr lang="en-US" altLang="ko-KR" sz="1800" dirty="0"/>
              <a:t>: C :   4~64-bit</a:t>
            </a:r>
            <a:r>
              <a:rPr lang="ko-KR" altLang="en-US" sz="1800" dirty="0"/>
              <a:t> 평문 암복호화</a:t>
            </a:r>
            <a:r>
              <a:rPr lang="en-US" altLang="ko-KR" sz="1800" dirty="0"/>
              <a:t>(</a:t>
            </a:r>
            <a:r>
              <a:rPr lang="ko-KR" altLang="en-US" sz="1800" dirty="0"/>
              <a:t>내부 과정 전부 구현</a:t>
            </a:r>
            <a:r>
              <a:rPr lang="en-US" altLang="ko-KR" sz="1800" dirty="0"/>
              <a:t>, </a:t>
            </a:r>
            <a:r>
              <a:rPr lang="ko-KR" altLang="en-US" sz="1800" dirty="0"/>
              <a:t>단계별 최적화에 따른 속도향상</a:t>
            </a:r>
            <a:r>
              <a:rPr lang="en-US" altLang="ko-KR" sz="1800" dirty="0"/>
              <a:t>)</a:t>
            </a:r>
          </a:p>
          <a:p>
            <a:r>
              <a:rPr lang="ko-KR" altLang="en-US" sz="1800" b="1" dirty="0"/>
              <a:t>코드라인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en-US" altLang="ko-KR" sz="1800" dirty="0"/>
              <a:t>2~8byte) </a:t>
            </a:r>
            <a:r>
              <a:rPr lang="ko-KR" altLang="en-US" sz="1800" dirty="0"/>
              <a:t>각 바이트의 평문 암복호화 코드 당 대략 </a:t>
            </a:r>
            <a:r>
              <a:rPr lang="en-US" altLang="ko-KR" sz="1800" dirty="0"/>
              <a:t>1</a:t>
            </a:r>
            <a:r>
              <a:rPr lang="ko-KR" altLang="en-US" sz="1800" dirty="0"/>
              <a:t>천 라인</a:t>
            </a:r>
            <a:endParaRPr lang="en-US" altLang="ko-KR" sz="1800" dirty="0"/>
          </a:p>
          <a:p>
            <a:r>
              <a:rPr lang="en-US" altLang="ko-KR" sz="1800" dirty="0"/>
              <a:t>functions for TBC_KS operation </a:t>
            </a:r>
            <a:r>
              <a:rPr lang="en-US" altLang="ko-KR" sz="1800" b="1" dirty="0"/>
              <a:t>type 2</a:t>
            </a:r>
          </a:p>
          <a:p>
            <a:pPr fontAlgn="base"/>
            <a:r>
              <a:rPr lang="ko-KR" altLang="en-US" sz="1800" b="1" dirty="0"/>
              <a:t>구현 방식 </a:t>
            </a:r>
            <a:r>
              <a:rPr lang="en-US" altLang="ko-KR" sz="1800" dirty="0"/>
              <a:t>:  TTA-Standard </a:t>
            </a:r>
            <a:r>
              <a:rPr lang="ko-KR" altLang="en-US" sz="1800" dirty="0"/>
              <a:t>바탕으로 구현 후 </a:t>
            </a:r>
            <a:r>
              <a:rPr lang="en-US" altLang="ko-KR" sz="1800" dirty="0"/>
              <a:t>SBL,DL &amp; </a:t>
            </a:r>
            <a:r>
              <a:rPr lang="ko-KR" altLang="en-US" sz="1800" dirty="0"/>
              <a:t>랭킹함수 최적화</a:t>
            </a:r>
            <a:endParaRPr lang="en-US" altLang="ko-KR" sz="1800" i="1" dirty="0"/>
          </a:p>
          <a:p>
            <a:pPr fontAlgn="base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EB847-F0EA-4C7D-917E-144DE611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형태보존암호 최적화 구현 기법 제안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18DDFB-6041-44C3-99E3-C1DB8D84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1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5E001-BB65-4C93-9EC4-1FE4E778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Setting Environment</a:t>
            </a:r>
            <a:r>
              <a:rPr lang="en-US" altLang="ko-KR" sz="3000" b="1" dirty="0"/>
              <a:t>(</a:t>
            </a:r>
            <a:r>
              <a:rPr lang="en-US" altLang="ko-KR" sz="3000" b="1" dirty="0" err="1"/>
              <a:t>Arduino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1.8.1) </a:t>
            </a:r>
            <a:r>
              <a:rPr lang="en-US" altLang="ko-KR" sz="4000" b="1" dirty="0"/>
              <a:t>#2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83ED7-A7FF-4145-BB8B-670D177F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제품</a:t>
            </a:r>
            <a:r>
              <a:rPr lang="ko-KR" altLang="en-US" sz="1800" dirty="0"/>
              <a:t> </a:t>
            </a:r>
            <a:r>
              <a:rPr lang="en-US" altLang="ko-KR" sz="1800"/>
              <a:t>: Arduino</a:t>
            </a:r>
            <a:r>
              <a:rPr lang="ko-KR" altLang="en-US" sz="1800"/>
              <a:t> </a:t>
            </a:r>
            <a:r>
              <a:rPr lang="en-US" altLang="ko-KR" sz="1800" dirty="0"/>
              <a:t>UNO R3</a:t>
            </a:r>
          </a:p>
          <a:p>
            <a:r>
              <a:rPr lang="ko-KR" altLang="en-US" sz="1800" b="1" dirty="0"/>
              <a:t>성능</a:t>
            </a:r>
            <a:r>
              <a:rPr lang="ko-KR" altLang="en-US" sz="1800" dirty="0"/>
              <a:t> </a:t>
            </a:r>
            <a:r>
              <a:rPr lang="en-US" altLang="ko-KR" sz="1800" dirty="0"/>
              <a:t>: 8-bit AVR Processor</a:t>
            </a:r>
          </a:p>
          <a:p>
            <a:r>
              <a:rPr lang="en-US" altLang="ko-KR" sz="1800" b="1" dirty="0"/>
              <a:t>Microcontroller</a:t>
            </a:r>
            <a:r>
              <a:rPr lang="ko-KR" altLang="en-US" sz="1800" b="1" dirty="0"/>
              <a:t> </a:t>
            </a:r>
            <a:r>
              <a:rPr lang="en-US" altLang="ko-KR" sz="1800" dirty="0"/>
              <a:t>:  ATmega328</a:t>
            </a:r>
          </a:p>
          <a:p>
            <a:r>
              <a:rPr lang="en-US" altLang="ko-KR" sz="1800" b="1" dirty="0"/>
              <a:t>Clock frequency </a:t>
            </a:r>
            <a:r>
              <a:rPr lang="en-US" altLang="ko-KR" sz="1800" dirty="0"/>
              <a:t>: 16MHz</a:t>
            </a:r>
          </a:p>
          <a:p>
            <a:r>
              <a:rPr lang="en-US" altLang="ko-KR" sz="1800" b="1" dirty="0"/>
              <a:t>EEPROM</a:t>
            </a:r>
            <a:r>
              <a:rPr lang="en-US" altLang="ko-KR" sz="1800" dirty="0"/>
              <a:t> : 1KB</a:t>
            </a:r>
          </a:p>
          <a:p>
            <a:r>
              <a:rPr lang="en-US" altLang="ko-KR" sz="1800" b="1" dirty="0"/>
              <a:t>SRAM</a:t>
            </a:r>
            <a:r>
              <a:rPr lang="en-US" altLang="ko-KR" sz="1800" dirty="0"/>
              <a:t> : 2KB</a:t>
            </a:r>
          </a:p>
          <a:p>
            <a:r>
              <a:rPr lang="en-US" altLang="ko-KR" sz="1800" b="1" dirty="0"/>
              <a:t>Flash memory</a:t>
            </a:r>
            <a:r>
              <a:rPr lang="en-US" altLang="ko-KR" sz="1800" dirty="0"/>
              <a:t> : 32KB</a:t>
            </a:r>
          </a:p>
          <a:p>
            <a:r>
              <a:rPr lang="ko-KR" altLang="en-US" sz="1800" b="1" dirty="0"/>
              <a:t>구현 환경 </a:t>
            </a:r>
            <a:r>
              <a:rPr lang="en-US" altLang="ko-KR" sz="1800" dirty="0"/>
              <a:t>: Arduino IDE</a:t>
            </a:r>
          </a:p>
          <a:p>
            <a:r>
              <a:rPr lang="ko-KR" altLang="en-US" sz="1800" b="1" dirty="0"/>
              <a:t>구현 언어</a:t>
            </a:r>
            <a:r>
              <a:rPr lang="ko-KR" altLang="en-US" sz="1800" dirty="0"/>
              <a:t> </a:t>
            </a:r>
            <a:r>
              <a:rPr lang="en-US" altLang="ko-KR" sz="1800" dirty="0"/>
              <a:t>: AVR-GCC :  4~32-bit</a:t>
            </a:r>
            <a:r>
              <a:rPr lang="ko-KR" altLang="en-US" sz="1800" dirty="0"/>
              <a:t> 평문 암복호화</a:t>
            </a:r>
            <a:r>
              <a:rPr lang="en-US" altLang="ko-KR" sz="1800" dirty="0"/>
              <a:t>(</a:t>
            </a:r>
            <a:r>
              <a:rPr lang="ko-KR" altLang="en-US" sz="1800" dirty="0"/>
              <a:t>내부 과정 전부 구현</a:t>
            </a:r>
            <a:r>
              <a:rPr lang="en-US" altLang="ko-KR" sz="1800" dirty="0"/>
              <a:t>)</a:t>
            </a:r>
          </a:p>
          <a:p>
            <a:r>
              <a:rPr lang="ko-KR" altLang="en-US" sz="1800" b="1" dirty="0"/>
              <a:t>구현 방식 </a:t>
            </a:r>
            <a:r>
              <a:rPr lang="en-US" altLang="ko-KR" sz="1800" dirty="0"/>
              <a:t>: functions for TBC_KS operation type 2 (c </a:t>
            </a:r>
            <a:r>
              <a:rPr lang="ko-KR" altLang="en-US" sz="1800" dirty="0"/>
              <a:t>언어와 동일한 방식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fontAlgn="base"/>
            <a:endParaRPr lang="ko-KR" altLang="en-US" sz="1800" dirty="0"/>
          </a:p>
          <a:p>
            <a:endParaRPr lang="ko-KR" altLang="en-US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EB847-F0EA-4C7D-917E-144DE611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형태보존암호 최적화 구현 기법 제안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18DDFB-6041-44C3-99E3-C1DB8D84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3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049" y="2508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PC </a:t>
            </a:r>
            <a:r>
              <a:rPr lang="ko-KR" altLang="en-US" sz="4000" b="1" dirty="0"/>
              <a:t>에서 기존 </a:t>
            </a:r>
            <a:r>
              <a:rPr lang="en-US" altLang="ko-KR" sz="4000" b="1" dirty="0"/>
              <a:t>SBL/DL </a:t>
            </a:r>
            <a:r>
              <a:rPr lang="ko-KR" altLang="en-US" sz="4000" b="1" dirty="0"/>
              <a:t>연산 최적화 결과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AF5DBD-CE33-49CF-B43C-48AAEF6CB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28" y="1690688"/>
            <a:ext cx="7053943" cy="4500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C9802D-A78F-4313-A0A4-4A43F0519FC9}"/>
              </a:ext>
            </a:extLst>
          </p:cNvPr>
          <p:cNvSpPr txBox="1"/>
          <p:nvPr/>
        </p:nvSpPr>
        <p:spPr>
          <a:xfrm>
            <a:off x="7545371" y="5835355"/>
            <a:ext cx="21304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>
                <a:solidFill>
                  <a:srgbClr val="002060"/>
                </a:solidFill>
              </a:rPr>
              <a:t>암복호화 과정 모두 포함</a:t>
            </a:r>
          </a:p>
        </p:txBody>
      </p:sp>
    </p:spTree>
    <p:extLst>
      <p:ext uri="{BB962C8B-B14F-4D97-AF65-F5344CB8AC3E}">
        <p14:creationId xmlns:p14="http://schemas.microsoft.com/office/powerpoint/2010/main" val="545509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492" y="365125"/>
            <a:ext cx="10515600" cy="1157307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Aduino</a:t>
            </a:r>
            <a:r>
              <a:rPr lang="ko-KR" altLang="en-US" sz="4000" b="1" dirty="0"/>
              <a:t>에서 </a:t>
            </a:r>
            <a:r>
              <a:rPr lang="en-US" altLang="ko-KR" sz="4000" b="1"/>
              <a:t>FEA</a:t>
            </a:r>
            <a:r>
              <a:rPr lang="ko-KR" altLang="en-US" sz="4000" b="1"/>
              <a:t> </a:t>
            </a:r>
            <a:r>
              <a:rPr lang="ko-KR" altLang="en-US" sz="4000" b="1" dirty="0"/>
              <a:t>성능 비교 및 분석 </a:t>
            </a:r>
            <a:r>
              <a:rPr lang="en-US" altLang="ko-KR" sz="4000" b="1" dirty="0"/>
              <a:t> 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408" y="1527141"/>
            <a:ext cx="10644554" cy="49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9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9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9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9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9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57EDBF-4102-4782-AB0B-90002A0C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91260"/>
            <a:ext cx="6230112" cy="3208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77CFC-7EC5-41B1-A596-B1CD8E40E433}"/>
              </a:ext>
            </a:extLst>
          </p:cNvPr>
          <p:cNvSpPr txBox="1"/>
          <p:nvPr/>
        </p:nvSpPr>
        <p:spPr>
          <a:xfrm>
            <a:off x="5299564" y="4271212"/>
            <a:ext cx="2045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>
                <a:solidFill>
                  <a:srgbClr val="002060"/>
                </a:solidFill>
              </a:rPr>
              <a:t>암복호화 과정 모두 포함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3C3C887-ED8C-4024-B541-275FBA0A5B64}"/>
              </a:ext>
            </a:extLst>
          </p:cNvPr>
          <p:cNvSpPr/>
          <p:nvPr/>
        </p:nvSpPr>
        <p:spPr>
          <a:xfrm>
            <a:off x="7903652" y="1905556"/>
            <a:ext cx="3800543" cy="2036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ko-KR" altLang="en-US" b="1" dirty="0">
                <a:solidFill>
                  <a:schemeClr val="tx1"/>
                </a:solidFill>
              </a:rPr>
              <a:t>최적화에 따른 속도 향상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PC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: 6</a:t>
            </a:r>
            <a:r>
              <a:rPr lang="ko-KR" altLang="en-US" b="1" dirty="0">
                <a:solidFill>
                  <a:srgbClr val="002060"/>
                </a:solidFill>
              </a:rPr>
              <a:t>배</a:t>
            </a:r>
            <a:r>
              <a:rPr lang="en-US" altLang="ko-KR" b="1" dirty="0">
                <a:solidFill>
                  <a:srgbClr val="002060"/>
                </a:solidFill>
              </a:rPr>
              <a:t>     </a:t>
            </a:r>
            <a:r>
              <a:rPr lang="ko-KR" altLang="en-US" b="1" dirty="0">
                <a:solidFill>
                  <a:srgbClr val="FF0000"/>
                </a:solidFill>
              </a:rPr>
              <a:t>아두이노 </a:t>
            </a:r>
            <a:r>
              <a:rPr lang="en-US" altLang="ko-KR" b="1" dirty="0">
                <a:solidFill>
                  <a:srgbClr val="FF0000"/>
                </a:solidFill>
              </a:rPr>
              <a:t>: 8</a:t>
            </a:r>
            <a:r>
              <a:rPr lang="ko-KR" altLang="en-US" b="1" dirty="0">
                <a:solidFill>
                  <a:srgbClr val="FF0000"/>
                </a:solidFill>
              </a:rPr>
              <a:t>배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solidFill>
                  <a:schemeClr val="tx1"/>
                </a:solidFill>
              </a:rPr>
              <a:t>속도 향상 폭 </a:t>
            </a:r>
            <a:r>
              <a:rPr lang="en-US" altLang="ko-KR" b="1" dirty="0">
                <a:solidFill>
                  <a:schemeClr val="tx1"/>
                </a:solidFill>
              </a:rPr>
              <a:t>:  </a:t>
            </a:r>
            <a:r>
              <a:rPr lang="ko-KR" altLang="en-US" b="1" dirty="0">
                <a:solidFill>
                  <a:srgbClr val="FF0000"/>
                </a:solidFill>
              </a:rPr>
              <a:t>아두이노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&gt; </a:t>
            </a:r>
            <a:r>
              <a:rPr lang="en-US" altLang="ko-KR" b="1" dirty="0">
                <a:solidFill>
                  <a:srgbClr val="002060"/>
                </a:solidFill>
              </a:rPr>
              <a:t>PC</a:t>
            </a:r>
          </a:p>
          <a:p>
            <a:pPr algn="ctr"/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E027089-DF30-4ED7-B57E-4F33481ABF1E}"/>
              </a:ext>
            </a:extLst>
          </p:cNvPr>
          <p:cNvSpPr/>
          <p:nvPr/>
        </p:nvSpPr>
        <p:spPr>
          <a:xfrm>
            <a:off x="1400783" y="4712148"/>
            <a:ext cx="10073179" cy="1512007"/>
          </a:xfrm>
          <a:prstGeom prst="wedgeRoundRectCallout">
            <a:avLst>
              <a:gd name="adj1" fmla="val 25567"/>
              <a:gd name="adj2" fmla="val -994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tx1"/>
                </a:solidFill>
              </a:rPr>
              <a:t>속도향상 폭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700" b="1" dirty="0">
                <a:solidFill>
                  <a:schemeClr val="tx1"/>
                </a:solidFill>
              </a:rPr>
              <a:t>PC </a:t>
            </a:r>
            <a:r>
              <a:rPr lang="ko-KR" altLang="en-US" sz="1700" b="1" dirty="0">
                <a:solidFill>
                  <a:schemeClr val="tx1"/>
                </a:solidFill>
              </a:rPr>
              <a:t>성능 </a:t>
            </a:r>
            <a:r>
              <a:rPr lang="en-US" altLang="ko-KR" sz="1700" b="1" dirty="0">
                <a:solidFill>
                  <a:schemeClr val="tx1"/>
                </a:solidFill>
              </a:rPr>
              <a:t>&gt; Aduino </a:t>
            </a:r>
            <a:r>
              <a:rPr lang="ko-KR" altLang="en-US" sz="1700" b="1" dirty="0">
                <a:solidFill>
                  <a:schemeClr val="tx1"/>
                </a:solidFill>
              </a:rPr>
              <a:t>성능 </a:t>
            </a:r>
            <a:r>
              <a:rPr lang="en-US" altLang="ko-KR" sz="1700" b="1" dirty="0">
                <a:solidFill>
                  <a:schemeClr val="tx1"/>
                </a:solidFill>
                <a:sym typeface="Wingdings" panose="05000000000000000000" pitchFamily="2" charset="2"/>
              </a:rPr>
              <a:t> PC</a:t>
            </a:r>
            <a:r>
              <a:rPr lang="ko-KR" altLang="en-US" sz="1700" b="1" dirty="0">
                <a:solidFill>
                  <a:schemeClr val="tx1"/>
                </a:solidFill>
                <a:sym typeface="Wingdings" panose="05000000000000000000" pitchFamily="2" charset="2"/>
              </a:rPr>
              <a:t>는 따로 </a:t>
            </a:r>
            <a:r>
              <a:rPr lang="en-US" altLang="ko-KR" sz="1700" b="1" dirty="0">
                <a:solidFill>
                  <a:schemeClr val="tx1"/>
                </a:solidFill>
                <a:sym typeface="Wingdings" panose="05000000000000000000" pitchFamily="2" charset="2"/>
              </a:rPr>
              <a:t>ALU</a:t>
            </a:r>
            <a:r>
              <a:rPr lang="ko-KR" altLang="en-US" sz="1700" b="1" dirty="0">
                <a:solidFill>
                  <a:schemeClr val="tx1"/>
                </a:solidFill>
                <a:sym typeface="Wingdings" panose="05000000000000000000" pitchFamily="2" charset="2"/>
              </a:rPr>
              <a:t>를 사용 하지 않아도 아두이노 보다 연산 속도가 빠름</a:t>
            </a:r>
            <a:endParaRPr lang="en-US" altLang="ko-KR" sz="17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700" b="1" dirty="0">
                <a:solidFill>
                  <a:schemeClr val="tx1"/>
                </a:solidFill>
              </a:rPr>
              <a:t>Aduino</a:t>
            </a:r>
            <a:r>
              <a:rPr lang="ko-KR" altLang="en-US" sz="1700" b="1" dirty="0">
                <a:solidFill>
                  <a:schemeClr val="tx1"/>
                </a:solidFill>
              </a:rPr>
              <a:t>의 </a:t>
            </a:r>
            <a:r>
              <a:rPr lang="en-US" altLang="ko-KR" sz="1700" b="1" dirty="0">
                <a:solidFill>
                  <a:schemeClr val="tx1"/>
                </a:solidFill>
              </a:rPr>
              <a:t>ALU </a:t>
            </a:r>
            <a:r>
              <a:rPr lang="ko-KR" altLang="en-US" sz="1700" b="1" dirty="0">
                <a:solidFill>
                  <a:schemeClr val="tx1"/>
                </a:solidFill>
              </a:rPr>
              <a:t>성능이 좋지 않기 때문에 </a:t>
            </a:r>
            <a:r>
              <a:rPr lang="en-US" altLang="ko-KR" sz="1700" b="1" dirty="0">
                <a:solidFill>
                  <a:schemeClr val="tx1"/>
                </a:solidFill>
              </a:rPr>
              <a:t>Look Up Table</a:t>
            </a:r>
            <a:r>
              <a:rPr lang="ko-KR" altLang="en-US" sz="1700" b="1" dirty="0">
                <a:solidFill>
                  <a:schemeClr val="tx1"/>
                </a:solidFill>
              </a:rPr>
              <a:t>를 사용하면 더 큰 효과를 볼 수 있음</a:t>
            </a:r>
            <a:endParaRPr lang="en-US" altLang="ko-KR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4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구현 알고리즘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43778-AFAF-4942-97F4-38D1BFEB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68" y="1583835"/>
            <a:ext cx="9607463" cy="4772515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99954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D3876-6FF1-4DB5-848B-E5BAFB9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08" y="3664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00CF6-D4F2-4F6E-B6DE-BE934FF3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2085400"/>
            <a:ext cx="12114179" cy="34841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sz="2000" dirty="0"/>
              <a:t>FEA </a:t>
            </a:r>
            <a:r>
              <a:rPr lang="ko-KR" altLang="en-US" sz="2000" dirty="0"/>
              <a:t>구현 및 랭킹함수 최적화</a:t>
            </a:r>
            <a:r>
              <a:rPr lang="en-US" altLang="ko-KR" sz="2000" dirty="0"/>
              <a:t>, SBL,DL</a:t>
            </a:r>
            <a:r>
              <a:rPr lang="ko-KR" altLang="en-US" sz="2000" dirty="0"/>
              <a:t> 최적화</a:t>
            </a:r>
            <a:endParaRPr lang="en-US" altLang="ko-KR" sz="2000" dirty="0"/>
          </a:p>
          <a:p>
            <a:pPr marL="514350" indent="-514350">
              <a:buFont typeface="+mj-lt"/>
              <a:buAutoNum type="arabicParenR"/>
            </a:pPr>
            <a:endParaRPr lang="en-US" altLang="ko-KR" sz="20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2000" dirty="0"/>
              <a:t>본 구현은 </a:t>
            </a:r>
            <a:r>
              <a:rPr lang="en-US" altLang="ko-KR" sz="2000" dirty="0"/>
              <a:t>c</a:t>
            </a:r>
            <a:r>
              <a:rPr lang="ko-KR" altLang="en-US" sz="2000" dirty="0"/>
              <a:t>언어에서 이뤄졌음</a:t>
            </a:r>
            <a:r>
              <a:rPr lang="en-US" altLang="ko-KR" sz="2000" dirty="0"/>
              <a:t>, </a:t>
            </a:r>
            <a:r>
              <a:rPr lang="ko-KR" altLang="en-US" sz="2000" dirty="0"/>
              <a:t>따라서</a:t>
            </a:r>
            <a:r>
              <a:rPr lang="en-US" altLang="ko-KR" sz="2000" dirty="0"/>
              <a:t> </a:t>
            </a:r>
            <a:r>
              <a:rPr lang="ko-KR" altLang="en-US" sz="2000" dirty="0"/>
              <a:t>보다 최적화된 결과를 위해 어셈블리 최적화 필요</a:t>
            </a:r>
            <a:endParaRPr lang="en-US" altLang="ko-KR" sz="2000" dirty="0"/>
          </a:p>
          <a:p>
            <a:pPr marL="514350" indent="-514350">
              <a:buFont typeface="+mj-lt"/>
              <a:buAutoNum type="arabicParenR"/>
            </a:pPr>
            <a:endParaRPr lang="en-US" altLang="ko-KR" sz="20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2000" dirty="0"/>
              <a:t>본 제안은 형태보존암호의 알고리즘 레벨에서 최적화함</a:t>
            </a:r>
            <a:r>
              <a:rPr lang="en-US" altLang="ko-KR" sz="2000" dirty="0"/>
              <a:t>, </a:t>
            </a:r>
            <a:r>
              <a:rPr lang="ko-KR" altLang="en-US" sz="2000" dirty="0"/>
              <a:t>따라서 어셈블리 구현에서도 적용 가능</a:t>
            </a:r>
            <a:endParaRPr lang="en-US" altLang="ko-KR" sz="2000" dirty="0"/>
          </a:p>
          <a:p>
            <a:pPr marL="514350" indent="-514350">
              <a:buFont typeface="+mj-lt"/>
              <a:buAutoNum type="arabicParenR"/>
            </a:pPr>
            <a:endParaRPr lang="en-US" altLang="ko-KR" sz="20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2000" dirty="0"/>
              <a:t>추후 어셈블리 단계에서 얼마나 더 최적화 할 수 있을지 연구할 예정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CDBD38-EF5B-407C-A82E-37980E2F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형태보존암호 최적화 구현 기법 제안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5E92E-7ACF-44C6-A4AB-C11FC6C3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78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6218FB-122E-4811-82D4-CEC311ED7DCC}"/>
              </a:ext>
            </a:extLst>
          </p:cNvPr>
          <p:cNvSpPr txBox="1">
            <a:spLocks/>
          </p:cNvSpPr>
          <p:nvPr/>
        </p:nvSpPr>
        <p:spPr>
          <a:xfrm>
            <a:off x="838200" y="733280"/>
            <a:ext cx="10515600" cy="7882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/>
              <a:t>참고 문헌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513F2A9-1DB1-4307-BBDA-25EA0D180FC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[1]</a:t>
            </a:r>
            <a:r>
              <a:rPr lang="en-US" altLang="ko-KR" sz="2000" b="1" i="1"/>
              <a:t> </a:t>
            </a:r>
            <a:r>
              <a:rPr lang="en-US" altLang="ko-KR" sz="2000" i="1"/>
              <a:t>Format-Preserving Encryption Algorithm FEA-</a:t>
            </a:r>
            <a:r>
              <a:rPr lang="pt-BR" altLang="ko-KR" sz="2000" i="1"/>
              <a:t>TTA Standard</a:t>
            </a:r>
            <a:endParaRPr lang="en-US" altLang="ko-KR" sz="2000" i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[2] </a:t>
            </a:r>
            <a:r>
              <a:rPr lang="en-US" altLang="ko-KR" sz="2000" i="1"/>
              <a:t>NIST Special Publication 800-38G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[3] </a:t>
            </a:r>
            <a:r>
              <a:rPr lang="en-US" altLang="ko-KR" sz="2000" i="1"/>
              <a:t>https://github.com/robshep/JavaFPE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[4] </a:t>
            </a:r>
            <a:r>
              <a:rPr lang="en-US" altLang="ko-KR" sz="2000" i="1">
                <a:hlinkClick r:id="rId2"/>
              </a:rPr>
              <a:t>https://github.com/kpdyer/libffx</a:t>
            </a:r>
            <a:endParaRPr lang="en-US" altLang="ko-KR" sz="2000" i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[5] https://en.wikipedia.org/wiki/Finite_field_arithmetic</a:t>
            </a:r>
            <a:endParaRPr lang="en-US" altLang="ko-KR" sz="2000" i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[6] </a:t>
            </a:r>
            <a:r>
              <a:rPr lang="en-US" altLang="ko-KR" sz="2000" i="1">
                <a:hlinkClick r:id="rId3"/>
              </a:rPr>
              <a:t>https://spri.kr/posts/view/16676?code=inderstry_trend</a:t>
            </a:r>
            <a:endParaRPr lang="en-US" altLang="ko-KR" sz="2000" i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[7] </a:t>
            </a:r>
            <a:r>
              <a:rPr lang="en-US" altLang="ko-KR" sz="2000" i="1"/>
              <a:t>http://www.huffingtonpost.kr/pakghun/story_b_9745564.html</a:t>
            </a:r>
            <a:endParaRPr lang="en-US" altLang="ko-KR" sz="2000" i="1" dirty="0"/>
          </a:p>
        </p:txBody>
      </p:sp>
    </p:spTree>
    <p:extLst>
      <p:ext uri="{BB962C8B-B14F-4D97-AF65-F5344CB8AC3E}">
        <p14:creationId xmlns:p14="http://schemas.microsoft.com/office/powerpoint/2010/main" val="34558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72B01-259C-4036-A84D-70B89744A1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866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                 </a:t>
            </a:r>
          </a:p>
          <a:p>
            <a:pPr marL="0" indent="0">
              <a:buNone/>
            </a:pPr>
            <a:r>
              <a:rPr lang="en-US" altLang="ko-KR" dirty="0"/>
              <a:t>                      </a:t>
            </a:r>
            <a:r>
              <a:rPr lang="ko-KR" altLang="en-US" sz="8000" b="1" dirty="0"/>
              <a:t>감사합니다</a:t>
            </a:r>
            <a:endParaRPr lang="en-US" altLang="ko-KR" sz="8000" b="1" dirty="0"/>
          </a:p>
          <a:p>
            <a:pPr marL="0" indent="0">
              <a:buNone/>
            </a:pPr>
            <a:r>
              <a:rPr lang="en-US" altLang="ko-KR" sz="8000" b="1" dirty="0"/>
              <a:t>        Thank You </a:t>
            </a:r>
            <a:r>
              <a:rPr lang="en-US" altLang="ko-KR" b="1" dirty="0"/>
              <a:t>                             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825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구현 결과 사진</a:t>
            </a:r>
            <a:r>
              <a:rPr lang="en-US" altLang="ko-KR" sz="2000" b="1" dirty="0"/>
              <a:t>(10</a:t>
            </a:r>
            <a:r>
              <a:rPr lang="ko-KR" altLang="en-US" sz="2000" b="1" dirty="0"/>
              <a:t>진수 평문 암복호화 결과</a:t>
            </a:r>
            <a:r>
              <a:rPr lang="en-US" altLang="ko-KR" sz="2000" b="1" dirty="0"/>
              <a:t>)  </a:t>
            </a:r>
            <a:r>
              <a:rPr lang="en-US" altLang="ko-KR" sz="4000" b="1" dirty="0"/>
              <a:t>#1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모서리가 둥근 직사각형 23">
            <a:extLst>
              <a:ext uri="{FF2B5EF4-FFF2-40B4-BE49-F238E27FC236}">
                <a16:creationId xmlns:a16="http://schemas.microsoft.com/office/drawing/2014/main" id="{E4EE932F-96FC-4209-9AE6-BB05E0E96AFC}"/>
              </a:ext>
            </a:extLst>
          </p:cNvPr>
          <p:cNvSpPr/>
          <p:nvPr/>
        </p:nvSpPr>
        <p:spPr>
          <a:xfrm>
            <a:off x="1067449" y="1347847"/>
            <a:ext cx="358165" cy="2860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23">
            <a:extLst>
              <a:ext uri="{FF2B5EF4-FFF2-40B4-BE49-F238E27FC236}">
                <a16:creationId xmlns:a16="http://schemas.microsoft.com/office/drawing/2014/main" id="{E4EE932F-96FC-4209-9AE6-BB05E0E96AFC}"/>
              </a:ext>
            </a:extLst>
          </p:cNvPr>
          <p:cNvSpPr/>
          <p:nvPr/>
        </p:nvSpPr>
        <p:spPr>
          <a:xfrm>
            <a:off x="6291469" y="1349169"/>
            <a:ext cx="358165" cy="2860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87" y="1633919"/>
            <a:ext cx="4680000" cy="468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79" y="1633919"/>
            <a:ext cx="4680000" cy="468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18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구현 결과 사진</a:t>
            </a:r>
            <a:r>
              <a:rPr lang="en-US" altLang="ko-KR" sz="2000" b="1" dirty="0"/>
              <a:t>(10</a:t>
            </a:r>
            <a:r>
              <a:rPr lang="ko-KR" altLang="en-US" sz="2000" b="1" dirty="0"/>
              <a:t>진수 평문 암복호화 결과</a:t>
            </a:r>
            <a:r>
              <a:rPr lang="en-US" altLang="ko-KR" sz="2000" b="1" dirty="0"/>
              <a:t>)  </a:t>
            </a:r>
            <a:r>
              <a:rPr lang="en-US" altLang="ko-KR" sz="4000" b="1" dirty="0"/>
              <a:t>#2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모서리가 둥근 직사각형 23">
            <a:extLst>
              <a:ext uri="{FF2B5EF4-FFF2-40B4-BE49-F238E27FC236}">
                <a16:creationId xmlns:a16="http://schemas.microsoft.com/office/drawing/2014/main" id="{E4EE932F-96FC-4209-9AE6-BB05E0E96AFC}"/>
              </a:ext>
            </a:extLst>
          </p:cNvPr>
          <p:cNvSpPr/>
          <p:nvPr/>
        </p:nvSpPr>
        <p:spPr>
          <a:xfrm>
            <a:off x="1067449" y="1347847"/>
            <a:ext cx="358165" cy="2860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23">
            <a:extLst>
              <a:ext uri="{FF2B5EF4-FFF2-40B4-BE49-F238E27FC236}">
                <a16:creationId xmlns:a16="http://schemas.microsoft.com/office/drawing/2014/main" id="{E4EE932F-96FC-4209-9AE6-BB05E0E96AFC}"/>
              </a:ext>
            </a:extLst>
          </p:cNvPr>
          <p:cNvSpPr/>
          <p:nvPr/>
        </p:nvSpPr>
        <p:spPr>
          <a:xfrm>
            <a:off x="6291469" y="1349169"/>
            <a:ext cx="358165" cy="2860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22" y="1633919"/>
            <a:ext cx="4680000" cy="468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92" y="1633919"/>
            <a:ext cx="4680000" cy="468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4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ecurity에 대한 이미지 검색결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5" y="185530"/>
            <a:ext cx="2124834" cy="15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z="2400" smtClean="0">
                <a:solidFill>
                  <a:srgbClr val="000000"/>
                </a:solidFill>
              </a:rPr>
              <a:pPr/>
              <a:t>6</a:t>
            </a:fld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227848" y="365125"/>
            <a:ext cx="9125951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/>
              <a:t>랭크 함수 최적화 기법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랭크 함수 소개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랭크 함수 최적화</a:t>
            </a:r>
          </a:p>
        </p:txBody>
      </p:sp>
    </p:spTree>
    <p:extLst>
      <p:ext uri="{BB962C8B-B14F-4D97-AF65-F5344CB8AC3E}">
        <p14:creationId xmlns:p14="http://schemas.microsoft.com/office/powerpoint/2010/main" val="325871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랭크 함수란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0719" cy="16754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임의의 집합에서 정의되는 일대일 함수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역 랭킹 함수는 랭킹 함수의 역 사상 </a:t>
            </a:r>
            <a:r>
              <a:rPr lang="en-US" altLang="ko-KR" dirty="0"/>
              <a:t>(Inverse Function)</a:t>
            </a:r>
            <a:r>
              <a:rPr lang="ko-KR" altLang="en-US" dirty="0"/>
              <a:t>으로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50259" y="4805237"/>
            <a:ext cx="2891481" cy="655522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Tweakable Block Cipher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0259" y="4002626"/>
            <a:ext cx="2891481" cy="65552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랭킹 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50259" y="5607848"/>
            <a:ext cx="2891481" cy="6555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역 랭킹 함수</a:t>
            </a:r>
          </a:p>
        </p:txBody>
      </p:sp>
      <p:cxnSp>
        <p:nvCxnSpPr>
          <p:cNvPr id="10" name="직선 화살표 연결선 9"/>
          <p:cNvCxnSpPr>
            <a:stCxn id="7" idx="2"/>
            <a:endCxn id="6" idx="0"/>
          </p:cNvCxnSpPr>
          <p:nvPr/>
        </p:nvCxnSpPr>
        <p:spPr>
          <a:xfrm>
            <a:off x="6096000" y="4658148"/>
            <a:ext cx="0" cy="14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096000" y="5460759"/>
            <a:ext cx="0" cy="14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153400" y="4002626"/>
            <a:ext cx="2891481" cy="65552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StrToNum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53400" y="4805237"/>
            <a:ext cx="2891481" cy="65552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NumToBits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541740" y="4002265"/>
            <a:ext cx="6116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541740" y="4648262"/>
            <a:ext cx="611660" cy="81249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2"/>
            <a:endCxn id="16" idx="0"/>
          </p:cNvCxnSpPr>
          <p:nvPr/>
        </p:nvCxnSpPr>
        <p:spPr>
          <a:xfrm>
            <a:off x="9599141" y="4658148"/>
            <a:ext cx="0" cy="147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147119" y="4805237"/>
            <a:ext cx="2891481" cy="6555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BitsToNum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47119" y="5608209"/>
            <a:ext cx="2891481" cy="6555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NumToStr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4" idx="2"/>
            <a:endCxn id="25" idx="0"/>
          </p:cNvCxnSpPr>
          <p:nvPr/>
        </p:nvCxnSpPr>
        <p:spPr>
          <a:xfrm>
            <a:off x="2592860" y="5460759"/>
            <a:ext cx="0" cy="14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 flipV="1">
            <a:off x="4038600" y="4805237"/>
            <a:ext cx="611659" cy="80261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038600" y="6263370"/>
            <a:ext cx="61165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37968" y="3903072"/>
            <a:ext cx="10074875" cy="2430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52424" y="40012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형태보존암호</a:t>
            </a:r>
          </a:p>
        </p:txBody>
      </p:sp>
    </p:spTree>
    <p:extLst>
      <p:ext uri="{BB962C8B-B14F-4D97-AF65-F5344CB8AC3E}">
        <p14:creationId xmlns:p14="http://schemas.microsoft.com/office/powerpoint/2010/main" val="96301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StrToNum</a:t>
            </a:r>
            <a:r>
              <a:rPr lang="en-US" altLang="ko-KR" b="1" dirty="0"/>
              <a:t> </a:t>
            </a:r>
            <a:r>
              <a:rPr lang="ko-KR" altLang="en-US" b="1" dirty="0"/>
              <a:t>그리고 </a:t>
            </a:r>
            <a:r>
              <a:rPr lang="en-US" altLang="ko-KR" b="1" dirty="0" err="1"/>
              <a:t>NumToBits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𝑆𝑡𝑟𝑇𝑜𝑁𝑢𝑚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 예시</a:t>
                </a:r>
                <a:r>
                  <a:rPr lang="en-US" altLang="ko-KR" dirty="0"/>
                  <a:t>: 7 </a:t>
                </a:r>
                <a:r>
                  <a:rPr lang="ko-KR" altLang="en-US" dirty="0"/>
                  <a:t>자리 </a:t>
                </a:r>
                <a:r>
                  <a:rPr lang="en-US" altLang="ko-KR" dirty="0"/>
                  <a:t>26 </a:t>
                </a:r>
                <a:r>
                  <a:rPr lang="ko-KR" altLang="en-US" dirty="0"/>
                  <a:t>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[12 0 17 8 12 1 0]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𝑆𝑡𝑟𝑇𝑜𝑁𝑢𝑚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+0∙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+17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+12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=3,714,906,650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𝑁𝑢𝑚𝑇𝑜𝐵𝑖𝑡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 자연수 </a:t>
                </a:r>
                <a:r>
                  <a:rPr lang="en-US" altLang="ko-KR" i="1" dirty="0"/>
                  <a:t>N</a:t>
                </a:r>
                <a:r>
                  <a:rPr lang="ko-KR" altLang="en-US" dirty="0"/>
                  <a:t>을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ko-KR" altLang="en-US" dirty="0"/>
                  <a:t> 비트의 </a:t>
                </a:r>
                <a:r>
                  <a:rPr lang="ko-KR" altLang="en-US" dirty="0" err="1"/>
                  <a:t>비트열로</a:t>
                </a:r>
                <a:r>
                  <a:rPr lang="ko-KR" altLang="en-US" dirty="0"/>
                  <a:t> 변환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0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랭크 함수 최적화 기법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 String to </a:t>
                </a:r>
                <a:r>
                  <a:rPr lang="en-US" altLang="ko-KR" dirty="0" err="1"/>
                  <a:t>Num</a:t>
                </a:r>
                <a:r>
                  <a:rPr lang="ko-KR" altLang="en-US" dirty="0"/>
                  <a:t>의 문제점</a:t>
                </a: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26</a:t>
                </a:r>
                <a:r>
                  <a:rPr lang="ko-KR" altLang="en-US" sz="2000" dirty="0"/>
                  <a:t>진수의 비효율성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32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진수로 변환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(padding)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하여 나타냄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 구현관점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 영문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3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글자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(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영문 이니셜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)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인 경우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26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=14.1013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이고 </a:t>
                </a:r>
                <a:br>
                  <a:rPr lang="en-US" altLang="ko-KR" sz="2000" dirty="0">
                    <a:sym typeface="Wingdings" panose="05000000000000000000" pitchFamily="2" charset="2"/>
                  </a:rPr>
                </a:b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32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15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이므로 동일한 길이의 암호화 연산 수행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형태보존암호 최적화 구현 기법 제안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266-ED63-4AE4-B5B5-9AD35CF82EA9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67485"/>
              </p:ext>
            </p:extLst>
          </p:nvPr>
        </p:nvGraphicFramePr>
        <p:xfrm>
          <a:off x="2974547" y="2676647"/>
          <a:ext cx="78285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2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Modular </a:t>
                      </a:r>
                      <a:r>
                        <a:rPr lang="ko-KR" altLang="en-US" dirty="0"/>
                        <a:t>연산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 </a:t>
                      </a:r>
                      <a:r>
                        <a:rPr lang="ko-KR" altLang="en-US" dirty="0"/>
                        <a:t>연산자 이용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느림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&amp;0x1F </a:t>
                      </a:r>
                      <a:r>
                        <a:rPr lang="ko-KR" altLang="en-US" dirty="0"/>
                        <a:t>연산자 이용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빠름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Division </a:t>
                      </a:r>
                      <a:r>
                        <a:rPr lang="ko-KR" altLang="en-US" dirty="0"/>
                        <a:t>연산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연산자 이용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느림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&gt;&gt;5 </a:t>
                      </a:r>
                      <a:r>
                        <a:rPr lang="ko-KR" altLang="en-US" dirty="0"/>
                        <a:t>연산자 이용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빠름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139367952"/>
              </p:ext>
            </p:extLst>
          </p:nvPr>
        </p:nvGraphicFramePr>
        <p:xfrm>
          <a:off x="1055802" y="4751722"/>
          <a:ext cx="10297998" cy="1604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1"/>
          <p:cNvSpPr txBox="1"/>
          <p:nvPr/>
        </p:nvSpPr>
        <p:spPr>
          <a:xfrm rot="16200000">
            <a:off x="691521" y="4984027"/>
            <a:ext cx="630984" cy="24179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BIT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3021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1813</Words>
  <Application>Microsoft Office PowerPoint</Application>
  <PresentationFormat>와이드스크린</PresentationFormat>
  <Paragraphs>360</Paragraphs>
  <Slides>32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맑은 고딕</vt:lpstr>
      <vt:lpstr>Arial</vt:lpstr>
      <vt:lpstr>Cambria Math</vt:lpstr>
      <vt:lpstr>Wingdings</vt:lpstr>
      <vt:lpstr>Office 테마</vt:lpstr>
      <vt:lpstr>PowerPoint 프레젠테이션</vt:lpstr>
      <vt:lpstr> 목차</vt:lpstr>
      <vt:lpstr>구현 알고리즘</vt:lpstr>
      <vt:lpstr>구현 결과 사진(10진수 평문 암복호화 결과)  #1</vt:lpstr>
      <vt:lpstr>구현 결과 사진(10진수 평문 암복호화 결과)  #2</vt:lpstr>
      <vt:lpstr>PowerPoint 프레젠테이션</vt:lpstr>
      <vt:lpstr>랭크 함수란?</vt:lpstr>
      <vt:lpstr>StrToNum 그리고 NumToBits</vt:lpstr>
      <vt:lpstr>랭크 함수 최적화 기법 #1</vt:lpstr>
      <vt:lpstr>PowerPoint 프레젠테이션</vt:lpstr>
      <vt:lpstr>PowerPoint 프레젠테이션</vt:lpstr>
      <vt:lpstr>PowerPoint 프레젠테이션</vt:lpstr>
      <vt:lpstr>랭크 함수 최적화 기법 #2</vt:lpstr>
      <vt:lpstr>랭크 함수 최적화 기법 #3</vt:lpstr>
      <vt:lpstr>랭크 함수 최적화 기법 #4</vt:lpstr>
      <vt:lpstr>PowerPoint 프레젠테이션</vt:lpstr>
      <vt:lpstr>형태 보존 암호 핵심 연산</vt:lpstr>
      <vt:lpstr>형태 보존 암호 핵심 연산</vt:lpstr>
      <vt:lpstr>기존 SBL/DL 연산 과정</vt:lpstr>
      <vt:lpstr>기존 SBL/DL 연산 최적화</vt:lpstr>
      <vt:lpstr>기존 SBL/DL 연산 최적화 #1</vt:lpstr>
      <vt:lpstr>기존 SBL/DL 연산 최적화 #2</vt:lpstr>
      <vt:lpstr>기존 SBL/DL 연산 최적화 #3</vt:lpstr>
      <vt:lpstr>기존 SBL/DL 연산 최적화 #4</vt:lpstr>
      <vt:lpstr>기존 SBL/DL 연산 최적화 #5</vt:lpstr>
      <vt:lpstr>Setting Environment(PC)  #1</vt:lpstr>
      <vt:lpstr>Setting Environment(Arduino 1.8.1) #2</vt:lpstr>
      <vt:lpstr>PC 에서 기존 SBL/DL 연산 최적화 결과</vt:lpstr>
      <vt:lpstr>Aduino에서 FEA 성능 비교 및 분석  </vt:lpstr>
      <vt:lpstr>결론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info</dc:creator>
  <cp:lastModifiedBy>임지환</cp:lastModifiedBy>
  <cp:revision>380</cp:revision>
  <dcterms:created xsi:type="dcterms:W3CDTF">2017-07-21T01:06:08Z</dcterms:created>
  <dcterms:modified xsi:type="dcterms:W3CDTF">2017-10-13T06:45:16Z</dcterms:modified>
</cp:coreProperties>
</file>