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7"/>
  </p:notesMasterIdLst>
  <p:sldIdLst>
    <p:sldId id="304" r:id="rId2"/>
    <p:sldId id="270" r:id="rId3"/>
    <p:sldId id="287" r:id="rId4"/>
    <p:sldId id="308" r:id="rId5"/>
    <p:sldId id="310" r:id="rId6"/>
    <p:sldId id="334" r:id="rId7"/>
    <p:sldId id="333" r:id="rId8"/>
    <p:sldId id="336" r:id="rId9"/>
    <p:sldId id="335" r:id="rId10"/>
    <p:sldId id="316" r:id="rId11"/>
    <p:sldId id="323" r:id="rId12"/>
    <p:sldId id="317" r:id="rId13"/>
    <p:sldId id="321" r:id="rId14"/>
    <p:sldId id="337" r:id="rId15"/>
    <p:sldId id="306" r:id="rId16"/>
  </p:sldIdLst>
  <p:sldSz cx="7620000" cy="5715000"/>
  <p:notesSz cx="6865938" cy="99980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ks_c_5601-1987"/>
  <p:showPr showNarration="1">
    <p:present/>
    <p:sldAll/>
    <p:penClr>
      <a:srgbClr val="FF0000"/>
    </p:penClr>
  </p:showPr>
  <p:clrMru>
    <a:srgbClr val="22BAD8"/>
    <a:srgbClr val="98B8EC"/>
    <a:srgbClr val="1E8FB2"/>
    <a:srgbClr val="D2DEEF"/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66" autoAdjust="0"/>
    <p:restoredTop sz="94660"/>
  </p:normalViewPr>
  <p:slideViewPr>
    <p:cSldViewPr>
      <p:cViewPr varScale="1">
        <p:scale>
          <a:sx n="85" d="100"/>
          <a:sy n="85" d="100"/>
        </p:scale>
        <p:origin x="-486" y="-78"/>
      </p:cViewPr>
      <p:guideLst>
        <p:guide orient="horz" pos="1800"/>
        <p:guide pos="2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5490E39-059A-4AB2-AA56-AEB52CA89CD9}" type="datetimeFigureOut">
              <a:rPr lang="ko-KR" altLang="en-US"/>
              <a:pPr>
                <a:defRPr/>
              </a:pPr>
              <a:t>2017-11-11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749800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25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375" y="9496425"/>
            <a:ext cx="2974975" cy="500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9937E42-D674-4C58-BDEE-A182335A18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935302"/>
            <a:ext cx="6477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001698"/>
            <a:ext cx="5715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66C84-6BF3-43F7-B7DF-ACA4A9EFAE69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6A6A4-65BC-4CBF-9935-9BB66F318D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8F6A7-69AB-4931-903A-69396701E8BE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716BF-BB13-4CC5-8FB1-63BD7EDC89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3" y="304271"/>
            <a:ext cx="1643063" cy="484319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304271"/>
            <a:ext cx="4833938" cy="48431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91019-9681-428F-9751-6E59B276B238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3FC9F-66EE-4F77-B2D0-8C4CA2009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310BE-D1D5-4E5F-9B14-5A56018EEF2A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13D1E-3EEE-493E-B2DD-AF8E64522C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7" y="1424783"/>
            <a:ext cx="657225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7" y="3824554"/>
            <a:ext cx="657225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F8AAC-BCBA-479D-A2D4-2FD4C115322A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01F35-7524-4EF0-86BB-0835AD3C1D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21354"/>
            <a:ext cx="3238500" cy="362611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521354"/>
            <a:ext cx="3238500" cy="362611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EC414-47B6-4C52-9596-620C0DBFDF6B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2AE03-9BD8-4E95-B8C7-7FF3110059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110463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400969"/>
            <a:ext cx="3223617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2087563"/>
            <a:ext cx="3223617" cy="307049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400969"/>
            <a:ext cx="323949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39493" cy="307049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7217D-FAAC-4114-9F34-3AC92DC71023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40BBC-A722-456D-990A-0791789B1A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59C4F-DC2E-417A-9D63-DF54BB9022C0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F898E-EB80-44E4-8246-BD483DC63C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466FD-0A62-49B2-9ADF-FD8AD6553B09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E7DB-31F1-4C37-8AC7-320F494E44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E0533-EA7D-440B-9515-5C67DAED7B09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93CA1-EFF7-4FAD-964B-E902C6E8A2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rtlCol="0">
            <a:normAutofit/>
          </a:bodyPr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r>
              <a:rPr lang="en-US" altLang="ko-KR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4CEAD-8AFF-4B28-9361-4E4439343E0A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31491-6FD6-41E4-9F7D-A5CBBDCAF1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3875" y="304800"/>
            <a:ext cx="65722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875" y="1520825"/>
            <a:ext cx="6572250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5297488"/>
            <a:ext cx="17145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179131-BD13-48FC-A0F4-B18188B8319C}" type="datetimeFigureOut">
              <a:rPr lang="en-US"/>
              <a:pPr>
                <a:defRPr/>
              </a:pPr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5297488"/>
            <a:ext cx="257175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5297488"/>
            <a:ext cx="17145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027D1FE-AA2F-4072-9DEC-853596DDE9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2" descr="E:\新模板\蓝色的S\未标题-2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76041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SimSun" panose="02010600030101010101" pitchFamily="2" charset="-122"/>
          <a:cs typeface="+mj-cs"/>
        </a:defRPr>
      </a:lvl1pPr>
      <a:lvl2pPr algn="l" defTabSz="76041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defTabSz="76041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defTabSz="76041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defTabSz="76041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defTabSz="760413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defTabSz="760413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defTabSz="760413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defTabSz="760413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188913" indent="-188913" algn="l" defTabSz="760413" rtl="0" eaLnBrk="0" fontAlgn="base" latinLnBrk="1" hangingPunct="0">
        <a:lnSpc>
          <a:spcPct val="90000"/>
        </a:lnSpc>
        <a:spcBef>
          <a:spcPts val="838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569913" indent="-188913" algn="l" defTabSz="760413" rtl="0" eaLnBrk="0" fontAlgn="base" latinLnBrk="1" hangingPunct="0">
        <a:lnSpc>
          <a:spcPct val="90000"/>
        </a:lnSpc>
        <a:spcBef>
          <a:spcPts val="413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2pPr>
      <a:lvl3pPr marL="950913" indent="-188913" algn="l" defTabSz="760413" rtl="0" eaLnBrk="0" fontAlgn="base" latinLnBrk="1" hangingPunct="0">
        <a:lnSpc>
          <a:spcPct val="90000"/>
        </a:lnSpc>
        <a:spcBef>
          <a:spcPts val="413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3pPr>
      <a:lvl4pPr marL="1331913" indent="-188913" algn="l" defTabSz="760413" rtl="0" eaLnBrk="0" fontAlgn="base" latinLnBrk="1" hangingPunct="0">
        <a:lnSpc>
          <a:spcPct val="90000"/>
        </a:lnSpc>
        <a:spcBef>
          <a:spcPts val="413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4pPr>
      <a:lvl5pPr marL="1712913" indent="-188913" algn="l" defTabSz="760413" rtl="0" eaLnBrk="0" fontAlgn="base" latinLnBrk="1" hangingPunct="0">
        <a:lnSpc>
          <a:spcPct val="90000"/>
        </a:lnSpc>
        <a:spcBef>
          <a:spcPts val="413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il.naver.com/read/image/?mailSN=2622&amp;attachIndex=3&amp;contentType=image/jpeg&amp;offset=158833&amp;size=41162&amp;mimeSN=1502190930.889085.2943.46848&amp;org=1&amp;u=rlaskdus4713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l="50000" b="50000"/>
          <a:stretch>
            <a:fillRect/>
          </a:stretch>
        </p:blipFill>
        <p:spPr bwMode="auto">
          <a:xfrm>
            <a:off x="3810000" y="47625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t="50000" r="50000"/>
          <a:stretch>
            <a:fillRect/>
          </a:stretch>
        </p:blipFill>
        <p:spPr bwMode="auto">
          <a:xfrm>
            <a:off x="0" y="285750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l="50000" t="50000"/>
          <a:stretch>
            <a:fillRect/>
          </a:stretch>
        </p:blipFill>
        <p:spPr bwMode="auto">
          <a:xfrm>
            <a:off x="3810000" y="285750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r="50000" b="50000"/>
          <a:stretch>
            <a:fillRect/>
          </a:stretch>
        </p:blipFill>
        <p:spPr bwMode="auto">
          <a:xfrm>
            <a:off x="0" y="47625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5" descr="E:\新模板\蓝色的S\未标题-4.png"/>
          <p:cNvPicPr>
            <a:picLocks noChangeAspect="1" noChangeArrowheads="1"/>
          </p:cNvPicPr>
          <p:nvPr/>
        </p:nvPicPr>
        <p:blipFill>
          <a:blip r:embed="rId3"/>
          <a:srcRect r="50000"/>
          <a:stretch>
            <a:fillRect/>
          </a:stretch>
        </p:blipFill>
        <p:spPr bwMode="auto">
          <a:xfrm>
            <a:off x="0" y="476250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5" descr="E:\新模板\蓝色的S\未标题-4.png"/>
          <p:cNvPicPr>
            <a:picLocks noChangeAspect="1" noChangeArrowheads="1"/>
          </p:cNvPicPr>
          <p:nvPr/>
        </p:nvPicPr>
        <p:blipFill>
          <a:blip r:embed="rId3"/>
          <a:srcRect l="50000"/>
          <a:stretch>
            <a:fillRect/>
          </a:stretch>
        </p:blipFill>
        <p:spPr bwMode="auto">
          <a:xfrm>
            <a:off x="3810000" y="476250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2" descr="E:\新模板\蓝色的S\未标题-5.png"/>
          <p:cNvPicPr>
            <a:picLocks noChangeAspect="1" noChangeArrowheads="1"/>
          </p:cNvPicPr>
          <p:nvPr/>
        </p:nvPicPr>
        <p:blipFill>
          <a:blip r:embed="rId4"/>
          <a:srcRect t="50000"/>
          <a:stretch>
            <a:fillRect/>
          </a:stretch>
        </p:blipFill>
        <p:spPr bwMode="auto">
          <a:xfrm>
            <a:off x="0" y="2857500"/>
            <a:ext cx="762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2" descr="E:\新模板\蓝色的S\未标题-5.png"/>
          <p:cNvPicPr>
            <a:picLocks noChangeAspect="1" noChangeArrowheads="1"/>
          </p:cNvPicPr>
          <p:nvPr/>
        </p:nvPicPr>
        <p:blipFill>
          <a:blip r:embed="rId4"/>
          <a:srcRect b="50000"/>
          <a:stretch>
            <a:fillRect/>
          </a:stretch>
        </p:blipFill>
        <p:spPr bwMode="auto">
          <a:xfrm>
            <a:off x="0" y="476250"/>
            <a:ext cx="762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3" descr="E:\新模板\蓝色的S\未标题-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76250"/>
            <a:ext cx="762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" name="TextBox 11"/>
          <p:cNvSpPr txBox="1">
            <a:spLocks noChangeArrowheads="1"/>
          </p:cNvSpPr>
          <p:nvPr/>
        </p:nvSpPr>
        <p:spPr bwMode="auto">
          <a:xfrm>
            <a:off x="1073150" y="1025525"/>
            <a:ext cx="480218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ko-KR" sz="1050" dirty="0" smtClean="0">
                <a:solidFill>
                  <a:srgbClr val="FFFFFF"/>
                </a:solidFill>
                <a:latin typeface="나눔고딕OTF" pitchFamily="34" charset="-127"/>
                <a:ea typeface="나눔고딕OTF" pitchFamily="34" charset="-127"/>
              </a:rPr>
              <a:t>2017 </a:t>
            </a:r>
            <a:r>
              <a:rPr lang="ko-KR" altLang="en-US" sz="1050" dirty="0" smtClean="0">
                <a:solidFill>
                  <a:srgbClr val="FFFFFF"/>
                </a:solidFill>
                <a:latin typeface="나눔고딕OTF" pitchFamily="34" charset="-127"/>
                <a:ea typeface="나눔고딕OTF" pitchFamily="34" charset="-127"/>
              </a:rPr>
              <a:t>국가암호기술 공모전</a:t>
            </a:r>
            <a:r>
              <a:rPr lang="en-US" altLang="ko-KR" sz="1050" dirty="0" smtClean="0">
                <a:solidFill>
                  <a:srgbClr val="FFFFFF"/>
                </a:solidFill>
                <a:latin typeface="나눔고딕OTF" pitchFamily="34" charset="-127"/>
                <a:ea typeface="나눔고딕OTF" pitchFamily="34" charset="-127"/>
              </a:rPr>
              <a:t> </a:t>
            </a:r>
          </a:p>
          <a:p>
            <a:pPr eaLnBrk="1" hangingPunct="1">
              <a:defRPr/>
            </a:pPr>
            <a:r>
              <a:rPr lang="ko-KR" altLang="en-US" dirty="0" smtClean="0">
                <a:solidFill>
                  <a:srgbClr val="FFFFFF"/>
                </a:solidFill>
                <a:latin typeface="나눔고딕OTF ExtraBold" pitchFamily="34" charset="-127"/>
                <a:ea typeface="나눔고딕OTF ExtraBold" pitchFamily="34" charset="-127"/>
              </a:rPr>
              <a:t>형태보존암호화를 이용한 </a:t>
            </a:r>
            <a:r>
              <a:rPr lang="ko-KR" altLang="en-US" dirty="0" err="1" smtClean="0">
                <a:solidFill>
                  <a:srgbClr val="FFFFFF"/>
                </a:solidFill>
                <a:latin typeface="나눔고딕OTF ExtraBold" pitchFamily="34" charset="-127"/>
                <a:ea typeface="나눔고딕OTF ExtraBold" pitchFamily="34" charset="-127"/>
              </a:rPr>
              <a:t>랜섬웨어</a:t>
            </a:r>
            <a:r>
              <a:rPr lang="ko-KR" altLang="en-US" dirty="0" smtClean="0">
                <a:solidFill>
                  <a:srgbClr val="FFFFFF"/>
                </a:solidFill>
                <a:latin typeface="나눔고딕OTF ExtraBold" pitchFamily="34" charset="-127"/>
                <a:ea typeface="나눔고딕OTF ExtraBold" pitchFamily="34" charset="-127"/>
              </a:rPr>
              <a:t> 방지 및  </a:t>
            </a:r>
            <a:endParaRPr lang="en-US" altLang="ko-KR" dirty="0" smtClean="0">
              <a:solidFill>
                <a:srgbClr val="FFFFFF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eaLnBrk="1" hangingPunct="1">
              <a:defRPr/>
            </a:pPr>
            <a:r>
              <a:rPr lang="ko-KR" altLang="en-US" dirty="0" err="1" smtClean="0">
                <a:solidFill>
                  <a:srgbClr val="FFFFFF"/>
                </a:solidFill>
                <a:latin typeface="나눔고딕OTF ExtraBold" pitchFamily="34" charset="-127"/>
                <a:ea typeface="나눔고딕OTF ExtraBold" pitchFamily="34" charset="-127"/>
              </a:rPr>
              <a:t>스테가노그라피</a:t>
            </a:r>
            <a:r>
              <a:rPr lang="ko-KR" altLang="en-US" dirty="0" smtClean="0">
                <a:solidFill>
                  <a:srgbClr val="FFFFFF"/>
                </a:solidFill>
                <a:latin typeface="나눔고딕OTF ExtraBold" pitchFamily="34" charset="-127"/>
                <a:ea typeface="나눔고딕OTF ExtraBold" pitchFamily="34" charset="-127"/>
              </a:rPr>
              <a:t> 보안강화기술</a:t>
            </a:r>
            <a:endParaRPr lang="zh-CN" altLang="en-US" dirty="0" smtClean="0">
              <a:solidFill>
                <a:srgbClr val="FFFFFF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82575" y="538163"/>
            <a:ext cx="2574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 err="1">
                <a:latin typeface="+mj-ea"/>
                <a:ea typeface="+mj-ea"/>
              </a:rPr>
              <a:t>스테가노그래피의</a:t>
            </a:r>
            <a:r>
              <a:rPr lang="ko-KR" altLang="en-US" b="1" dirty="0">
                <a:latin typeface="+mj-ea"/>
                <a:ea typeface="+mj-ea"/>
              </a:rPr>
              <a:t> 정의</a:t>
            </a:r>
          </a:p>
        </p:txBody>
      </p:sp>
      <p:pic>
        <p:nvPicPr>
          <p:cNvPr id="11267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576263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17"/>
          <p:cNvSpPr>
            <a:spLocks noChangeArrowheads="1"/>
          </p:cNvSpPr>
          <p:nvPr/>
        </p:nvSpPr>
        <p:spPr bwMode="auto">
          <a:xfrm>
            <a:off x="166688" y="933450"/>
            <a:ext cx="7453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사진 음악 동영상 등의 일반적인 파일 안에 데이터를 숨기는 기술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17415" name="Picture 8" descr="C:\Users\user\Desktop\ㅇ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4872" y="3063866"/>
            <a:ext cx="2666992" cy="2204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416" name="Picture 8" descr="C:\Users\user\Desktop\ㅇ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170" y="3066961"/>
            <a:ext cx="2595554" cy="2204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오른쪽 화살표 9"/>
          <p:cNvSpPr/>
          <p:nvPr/>
        </p:nvSpPr>
        <p:spPr>
          <a:xfrm>
            <a:off x="2801938" y="3649663"/>
            <a:ext cx="2003425" cy="86836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66938" y="4256088"/>
            <a:ext cx="272256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육안으로 확인 불가능</a:t>
            </a:r>
          </a:p>
        </p:txBody>
      </p:sp>
      <p:grpSp>
        <p:nvGrpSpPr>
          <p:cNvPr id="2" name="그룹 15"/>
          <p:cNvGrpSpPr/>
          <p:nvPr/>
        </p:nvGrpSpPr>
        <p:grpSpPr>
          <a:xfrm>
            <a:off x="23786" y="1635602"/>
            <a:ext cx="3621304" cy="571504"/>
            <a:chOff x="619623" y="1232052"/>
            <a:chExt cx="5905021" cy="571504"/>
          </a:xfrm>
          <a:solidFill>
            <a:srgbClr val="FFFF00"/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1095356" y="1357302"/>
              <a:ext cx="5429288" cy="35719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은밀한 의사소통</a:t>
              </a:r>
            </a:p>
          </p:txBody>
        </p:sp>
        <p:sp>
          <p:nvSpPr>
            <p:cNvPr id="16" name="포인트가 32개인 별 15"/>
            <p:cNvSpPr/>
            <p:nvPr/>
          </p:nvSpPr>
          <p:spPr>
            <a:xfrm>
              <a:off x="619623" y="1232052"/>
              <a:ext cx="639619" cy="571504"/>
            </a:xfrm>
            <a:prstGeom prst="star3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15"/>
          <p:cNvGrpSpPr/>
          <p:nvPr/>
        </p:nvGrpSpPr>
        <p:grpSpPr>
          <a:xfrm>
            <a:off x="23786" y="2278544"/>
            <a:ext cx="3621304" cy="571504"/>
            <a:chOff x="619623" y="1232052"/>
            <a:chExt cx="5905021" cy="571504"/>
          </a:xfrm>
          <a:solidFill>
            <a:srgbClr val="FFFF00"/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1095356" y="1357302"/>
              <a:ext cx="5429288" cy="35719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일급 비밀문서의 수송</a:t>
              </a:r>
            </a:p>
          </p:txBody>
        </p:sp>
        <p:sp>
          <p:nvSpPr>
            <p:cNvPr id="19" name="포인트가 32개인 별 18"/>
            <p:cNvSpPr/>
            <p:nvPr/>
          </p:nvSpPr>
          <p:spPr>
            <a:xfrm>
              <a:off x="619623" y="1232052"/>
              <a:ext cx="639619" cy="571504"/>
            </a:xfrm>
            <a:prstGeom prst="star3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1408113" y="1328738"/>
            <a:ext cx="857250" cy="4222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2000" b="1" dirty="0" smtClean="0">
                <a:solidFill>
                  <a:srgbClr val="00B0F0"/>
                </a:solidFill>
                <a:latin typeface="+mj-ea"/>
                <a:ea typeface="+mj-ea"/>
              </a:rPr>
              <a:t>목적</a:t>
            </a:r>
            <a:endParaRPr lang="zh-CN" altLang="en-US" sz="20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5419725" y="1349375"/>
            <a:ext cx="857250" cy="4222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2000" b="1" dirty="0" smtClean="0">
                <a:solidFill>
                  <a:srgbClr val="00B050"/>
                </a:solidFill>
                <a:latin typeface="+mj-ea"/>
                <a:ea typeface="+mj-ea"/>
              </a:rPr>
              <a:t>특징</a:t>
            </a:r>
            <a:endParaRPr lang="zh-CN" altLang="en-US" sz="20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grpSp>
        <p:nvGrpSpPr>
          <p:cNvPr id="4" name="그룹 15"/>
          <p:cNvGrpSpPr/>
          <p:nvPr/>
        </p:nvGrpSpPr>
        <p:grpSpPr>
          <a:xfrm>
            <a:off x="3998696" y="1645684"/>
            <a:ext cx="3621304" cy="571504"/>
            <a:chOff x="619623" y="1232052"/>
            <a:chExt cx="5905021" cy="571504"/>
          </a:xfrm>
          <a:solidFill>
            <a:srgbClr val="FFFF00"/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1095356" y="1357302"/>
              <a:ext cx="5429288" cy="35719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보안수준을 높이는 게 목표</a:t>
              </a:r>
            </a:p>
          </p:txBody>
        </p:sp>
        <p:sp>
          <p:nvSpPr>
            <p:cNvPr id="30" name="포인트가 32개인 별 29"/>
            <p:cNvSpPr/>
            <p:nvPr/>
          </p:nvSpPr>
          <p:spPr>
            <a:xfrm>
              <a:off x="619623" y="1232052"/>
              <a:ext cx="639619" cy="571504"/>
            </a:xfrm>
            <a:prstGeom prst="star32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그룹 15"/>
          <p:cNvGrpSpPr/>
          <p:nvPr/>
        </p:nvGrpSpPr>
        <p:grpSpPr>
          <a:xfrm>
            <a:off x="3998696" y="2288626"/>
            <a:ext cx="3621304" cy="571504"/>
            <a:chOff x="619623" y="1232052"/>
            <a:chExt cx="5905021" cy="571504"/>
          </a:xfrm>
          <a:solidFill>
            <a:srgbClr val="FFFF00"/>
          </a:solidFill>
        </p:grpSpPr>
        <p:sp>
          <p:nvSpPr>
            <p:cNvPr id="32" name="모서리가 둥근 직사각형 31"/>
            <p:cNvSpPr/>
            <p:nvPr/>
          </p:nvSpPr>
          <p:spPr>
            <a:xfrm>
              <a:off x="1095356" y="1357302"/>
              <a:ext cx="5429288" cy="35719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다량의 데이터는 숨기기 힘듦</a:t>
              </a:r>
            </a:p>
          </p:txBody>
        </p:sp>
        <p:sp>
          <p:nvSpPr>
            <p:cNvPr id="33" name="포인트가 32개인 별 32"/>
            <p:cNvSpPr/>
            <p:nvPr/>
          </p:nvSpPr>
          <p:spPr>
            <a:xfrm>
              <a:off x="619623" y="1232052"/>
              <a:ext cx="639619" cy="571504"/>
            </a:xfrm>
            <a:prstGeom prst="star32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3233738" y="22225"/>
            <a:ext cx="4386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스테가노그라피 보안성 강화 기법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63838" y="3559175"/>
            <a:ext cx="128270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+mj-ea"/>
                <a:ea typeface="+mj-ea"/>
              </a:rPr>
              <a:t>데이터 삽입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14"/>
          <p:cNvSpPr>
            <a:spLocks noChangeArrowheads="1"/>
          </p:cNvSpPr>
          <p:nvPr/>
        </p:nvSpPr>
        <p:spPr bwMode="auto">
          <a:xfrm>
            <a:off x="-77788" y="808038"/>
            <a:ext cx="8108951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가장 기본적인 방법으로써 최하위 비트에 비밀정보를 삽입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진보된 기법으로는 주파수 도메인에 비밀정보를 삽입하는 기술이 있음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latin typeface="+mn-ea"/>
                <a:ea typeface="+mn-ea"/>
              </a:rPr>
              <a:t>스테가노그라피</a:t>
            </a:r>
            <a:r>
              <a:rPr lang="ko-KR" altLang="en-US" sz="1600" dirty="0">
                <a:latin typeface="+mn-ea"/>
                <a:ea typeface="+mn-ea"/>
              </a:rPr>
              <a:t> 정보 노출 시 </a:t>
            </a:r>
            <a:r>
              <a:rPr lang="ko-KR" altLang="en-US" sz="1600" dirty="0" err="1">
                <a:latin typeface="+mn-ea"/>
                <a:ea typeface="+mn-ea"/>
              </a:rPr>
              <a:t>보안성</a:t>
            </a:r>
            <a:r>
              <a:rPr lang="ko-KR" altLang="en-US" sz="1600" dirty="0">
                <a:latin typeface="+mn-ea"/>
                <a:ea typeface="+mn-ea"/>
              </a:rPr>
              <a:t> 강화를 위해 삽입 정보에 대한 암호화 적용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13322" name="Picture 10" descr="C:\Users\user\Desktop\삽입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204" y="1783579"/>
            <a:ext cx="7128792" cy="3411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292" name="Rectangle 13"/>
          <p:cNvSpPr>
            <a:spLocks noChangeArrowheads="1"/>
          </p:cNvSpPr>
          <p:nvPr/>
        </p:nvSpPr>
        <p:spPr bwMode="auto">
          <a:xfrm>
            <a:off x="3233738" y="22225"/>
            <a:ext cx="4386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스테가노그라피 보안성 강화 기법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2575" y="538163"/>
            <a:ext cx="3117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 err="1">
                <a:latin typeface="+mj-ea"/>
                <a:ea typeface="+mj-ea"/>
              </a:rPr>
              <a:t>스테가노그래피</a:t>
            </a:r>
            <a:r>
              <a:rPr lang="ko-KR" altLang="en-US" b="1" dirty="0">
                <a:latin typeface="+mj-ea"/>
                <a:ea typeface="+mj-ea"/>
              </a:rPr>
              <a:t> 정보 </a:t>
            </a:r>
            <a:r>
              <a:rPr lang="ko-KR" altLang="en-US" b="1" dirty="0" err="1">
                <a:latin typeface="+mj-ea"/>
                <a:ea typeface="+mj-ea"/>
              </a:rPr>
              <a:t>삽입법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2294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576263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AutoShape 2" descr="첨부 파일 이미지 미리보기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315" name="Rectangle 13"/>
          <p:cNvSpPr>
            <a:spLocks noChangeArrowheads="1"/>
          </p:cNvSpPr>
          <p:nvPr/>
        </p:nvSpPr>
        <p:spPr bwMode="auto">
          <a:xfrm>
            <a:off x="3233738" y="22225"/>
            <a:ext cx="4386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스테가노그라피 보안성 강화 기법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2575" y="538163"/>
            <a:ext cx="4122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 err="1">
                <a:latin typeface="+mj-ea"/>
                <a:ea typeface="+mj-ea"/>
              </a:rPr>
              <a:t>스테가노그래피</a:t>
            </a:r>
            <a:r>
              <a:rPr lang="ko-KR" altLang="en-US" b="1" dirty="0">
                <a:latin typeface="+mj-ea"/>
                <a:ea typeface="+mj-ea"/>
              </a:rPr>
              <a:t> 정보 </a:t>
            </a:r>
            <a:r>
              <a:rPr lang="ko-KR" altLang="en-US" b="1" dirty="0" err="1">
                <a:latin typeface="+mj-ea"/>
                <a:ea typeface="+mj-ea"/>
              </a:rPr>
              <a:t>삽입법의</a:t>
            </a:r>
            <a:r>
              <a:rPr lang="ko-KR" altLang="en-US" b="1" dirty="0">
                <a:latin typeface="+mj-ea"/>
                <a:ea typeface="+mj-ea"/>
              </a:rPr>
              <a:t> 문제점</a:t>
            </a:r>
          </a:p>
        </p:txBody>
      </p:sp>
      <p:pic>
        <p:nvPicPr>
          <p:cNvPr id="13317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576263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66688" y="933450"/>
            <a:ext cx="74533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많은 정보를 숨기게 될 경우 원본에 대한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변경이 많이 일어남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탐지가 보다 쉽게 가능한 문제점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예시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사진을 포토샵으로 많은 정보를 수정 시 쉽게 확인 가능 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아래와 같이 눈 수정을 많이 한 경우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쉽게 확인 가능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3319" name="그룹 2"/>
          <p:cNvGrpSpPr>
            <a:grpSpLocks/>
          </p:cNvGrpSpPr>
          <p:nvPr/>
        </p:nvGrpSpPr>
        <p:grpSpPr bwMode="auto">
          <a:xfrm>
            <a:off x="247650" y="2106613"/>
            <a:ext cx="7186613" cy="3101975"/>
            <a:chOff x="434753" y="2106551"/>
            <a:chExt cx="7185247" cy="3102800"/>
          </a:xfrm>
        </p:grpSpPr>
        <p:grpSp>
          <p:nvGrpSpPr>
            <p:cNvPr id="13320" name="그룹 1"/>
            <p:cNvGrpSpPr>
              <a:grpSpLocks/>
            </p:cNvGrpSpPr>
            <p:nvPr/>
          </p:nvGrpSpPr>
          <p:grpSpPr bwMode="auto">
            <a:xfrm>
              <a:off x="434753" y="2106551"/>
              <a:ext cx="7185247" cy="3102800"/>
              <a:chOff x="-64028" y="1921396"/>
              <a:chExt cx="8106124" cy="3500462"/>
            </a:xfrm>
          </p:grpSpPr>
          <p:pic>
            <p:nvPicPr>
              <p:cNvPr id="15364" name="그림 7" descr="IMG_20170808_1.jp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232228" y="1921396"/>
                <a:ext cx="2809868" cy="3500462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15365" name="그림 8" descr="downloadfile-2.jpg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-64028" y="1921396"/>
                <a:ext cx="2809868" cy="3500462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10" name="오른쪽 화살표 9"/>
            <p:cNvSpPr/>
            <p:nvPr/>
          </p:nvSpPr>
          <p:spPr>
            <a:xfrm>
              <a:off x="2925068" y="3441993"/>
              <a:ext cx="2204618" cy="571652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20305" y="3253031"/>
              <a:ext cx="2041137" cy="3382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latin typeface="+mj-ea"/>
                  <a:ea typeface="+mj-ea"/>
                </a:rPr>
                <a:t>포토샵을 통한 수정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425450" y="714375"/>
            <a:ext cx="466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 err="1">
                <a:latin typeface="+mj-ea"/>
                <a:ea typeface="+mj-ea"/>
              </a:rPr>
              <a:t>스테가노그라피</a:t>
            </a:r>
            <a:r>
              <a:rPr lang="ko-KR" altLang="en-US" b="1" dirty="0">
                <a:latin typeface="+mj-ea"/>
                <a:ea typeface="+mj-ea"/>
              </a:rPr>
              <a:t> 상에 안전한 암호문 </a:t>
            </a:r>
            <a:r>
              <a:rPr lang="ko-KR" altLang="en-US" b="1" dirty="0" err="1">
                <a:latin typeface="+mj-ea"/>
                <a:ea typeface="+mj-ea"/>
              </a:rPr>
              <a:t>삽입법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4339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3" y="75723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1503363" y="4481513"/>
            <a:ext cx="157162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8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바이트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평문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86213" y="4502150"/>
            <a:ext cx="230505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8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바이트 암호문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-30163" y="1116013"/>
            <a:ext cx="8072438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기존 블록암호화로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15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바이트 이하 정보 암호화 시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16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바이트로 정보가 확장됨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latin typeface="+mn-ea"/>
                <a:ea typeface="+mn-ea"/>
              </a:rPr>
              <a:t>스테가노그라피의</a:t>
            </a:r>
            <a:r>
              <a:rPr lang="ko-KR" altLang="en-US" sz="1600" dirty="0">
                <a:latin typeface="+mn-ea"/>
                <a:ea typeface="+mn-ea"/>
              </a:rPr>
              <a:t> 경우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최소한의 정보만을 암호화 후</a:t>
            </a:r>
            <a:r>
              <a:rPr lang="ko-KR" altLang="en-US" sz="1600" dirty="0">
                <a:latin typeface="+mn-ea"/>
                <a:ea typeface="+mn-ea"/>
              </a:rPr>
              <a:t> 삽입 가능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+mn-ea"/>
              <a:ea typeface="+mn-ea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예시</a:t>
            </a:r>
            <a:r>
              <a:rPr lang="en-US" altLang="ko-KR" sz="1600" dirty="0">
                <a:latin typeface="+mn-ea"/>
                <a:ea typeface="+mn-ea"/>
              </a:rPr>
              <a:t>) 8 </a:t>
            </a:r>
            <a:r>
              <a:rPr lang="ko-KR" altLang="en-US" sz="1600" dirty="0">
                <a:latin typeface="+mn-ea"/>
                <a:ea typeface="+mn-ea"/>
              </a:rPr>
              <a:t>바이트 암호화 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33650" y="3829050"/>
            <a:ext cx="23574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tx1"/>
                </a:solidFill>
              </a:rPr>
              <a:t>형태보존암호화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2484438" y="2825750"/>
            <a:ext cx="398462" cy="3571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5300" y="3111500"/>
            <a:ext cx="157162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8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바이트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평문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62388" y="3111500"/>
            <a:ext cx="290036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16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바이트 암호문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04950" y="2424113"/>
            <a:ext cx="23574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tx1"/>
                </a:solidFill>
              </a:rPr>
              <a:t>기존 블록 암호화</a:t>
            </a: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3233738" y="22225"/>
            <a:ext cx="4386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스테가노그라피 보안성 강화 기법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grpSp>
        <p:nvGrpSpPr>
          <p:cNvPr id="14349" name="그룹 4"/>
          <p:cNvGrpSpPr>
            <a:grpSpLocks/>
          </p:cNvGrpSpPr>
          <p:nvPr/>
        </p:nvGrpSpPr>
        <p:grpSpPr bwMode="auto">
          <a:xfrm>
            <a:off x="96838" y="2870200"/>
            <a:ext cx="2305050" cy="288925"/>
            <a:chOff x="425450" y="3189307"/>
            <a:chExt cx="2304778" cy="288119"/>
          </a:xfrm>
        </p:grpSpPr>
        <p:grpSp>
          <p:nvGrpSpPr>
            <p:cNvPr id="4" name="그룹 2"/>
            <p:cNvGrpSpPr/>
            <p:nvPr/>
          </p:nvGrpSpPr>
          <p:grpSpPr>
            <a:xfrm>
              <a:off x="425450" y="3189307"/>
              <a:ext cx="576238" cy="288119"/>
              <a:chOff x="425450" y="2785492"/>
              <a:chExt cx="864096" cy="432048"/>
            </a:xfrm>
            <a:solidFill>
              <a:schemeClr val="bg1"/>
            </a:solidFill>
          </p:grpSpPr>
          <p:sp>
            <p:nvSpPr>
              <p:cNvPr id="2" name="직사각형 1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5" name="그룹 28"/>
            <p:cNvGrpSpPr/>
            <p:nvPr/>
          </p:nvGrpSpPr>
          <p:grpSpPr>
            <a:xfrm>
              <a:off x="1001688" y="3189307"/>
              <a:ext cx="576238" cy="288119"/>
              <a:chOff x="425450" y="2785492"/>
              <a:chExt cx="864096" cy="432048"/>
            </a:xfrm>
            <a:solidFill>
              <a:schemeClr val="bg1"/>
            </a:solidFill>
          </p:grpSpPr>
          <p:sp>
            <p:nvSpPr>
              <p:cNvPr id="30" name="직사각형 29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" name="그룹 31"/>
            <p:cNvGrpSpPr/>
            <p:nvPr/>
          </p:nvGrpSpPr>
          <p:grpSpPr>
            <a:xfrm>
              <a:off x="1577752" y="3189307"/>
              <a:ext cx="576238" cy="288119"/>
              <a:chOff x="425450" y="2785492"/>
              <a:chExt cx="864096" cy="432048"/>
            </a:xfrm>
            <a:solidFill>
              <a:schemeClr val="bg1"/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7" name="그룹 34"/>
            <p:cNvGrpSpPr/>
            <p:nvPr/>
          </p:nvGrpSpPr>
          <p:grpSpPr>
            <a:xfrm>
              <a:off x="2153990" y="3189307"/>
              <a:ext cx="576238" cy="288119"/>
              <a:chOff x="425450" y="2785492"/>
              <a:chExt cx="864096" cy="432048"/>
            </a:xfrm>
            <a:solidFill>
              <a:schemeClr val="bg1"/>
            </a:solidFill>
          </p:grpSpPr>
          <p:sp>
            <p:nvSpPr>
              <p:cNvPr id="36" name="직사각형 35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4350" name="그룹 3"/>
          <p:cNvGrpSpPr>
            <a:grpSpLocks/>
          </p:cNvGrpSpPr>
          <p:nvPr/>
        </p:nvGrpSpPr>
        <p:grpSpPr bwMode="auto">
          <a:xfrm>
            <a:off x="2946400" y="2873375"/>
            <a:ext cx="4608513" cy="287338"/>
            <a:chOff x="2587643" y="3189307"/>
            <a:chExt cx="4607255" cy="288119"/>
          </a:xfrm>
        </p:grpSpPr>
        <p:grpSp>
          <p:nvGrpSpPr>
            <p:cNvPr id="9" name="그룹 37"/>
            <p:cNvGrpSpPr/>
            <p:nvPr/>
          </p:nvGrpSpPr>
          <p:grpSpPr>
            <a:xfrm>
              <a:off x="4890120" y="3189307"/>
              <a:ext cx="576238" cy="288119"/>
              <a:chOff x="425450" y="2785492"/>
              <a:chExt cx="864096" cy="432048"/>
            </a:xfrm>
            <a:solidFill>
              <a:schemeClr val="bg1">
                <a:lumMod val="50000"/>
              </a:schemeClr>
            </a:solidFill>
          </p:grpSpPr>
          <p:sp>
            <p:nvSpPr>
              <p:cNvPr id="39" name="직사각형 38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" name="그룹 40"/>
            <p:cNvGrpSpPr/>
            <p:nvPr/>
          </p:nvGrpSpPr>
          <p:grpSpPr>
            <a:xfrm>
              <a:off x="5466358" y="3189307"/>
              <a:ext cx="576238" cy="288119"/>
              <a:chOff x="425450" y="2785492"/>
              <a:chExt cx="864096" cy="432048"/>
            </a:xfrm>
            <a:solidFill>
              <a:schemeClr val="bg1">
                <a:lumMod val="50000"/>
              </a:schemeClr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1" name="그룹 43"/>
            <p:cNvGrpSpPr/>
            <p:nvPr/>
          </p:nvGrpSpPr>
          <p:grpSpPr>
            <a:xfrm>
              <a:off x="6042422" y="3189307"/>
              <a:ext cx="576238" cy="288119"/>
              <a:chOff x="425450" y="2785492"/>
              <a:chExt cx="864096" cy="432048"/>
            </a:xfrm>
            <a:solidFill>
              <a:schemeClr val="bg1">
                <a:lumMod val="50000"/>
              </a:schemeClr>
            </a:solidFill>
          </p:grpSpPr>
          <p:sp>
            <p:nvSpPr>
              <p:cNvPr id="45" name="직사각형 44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" name="그룹 46"/>
            <p:cNvGrpSpPr/>
            <p:nvPr/>
          </p:nvGrpSpPr>
          <p:grpSpPr>
            <a:xfrm>
              <a:off x="6618660" y="3189307"/>
              <a:ext cx="576238" cy="288119"/>
              <a:chOff x="425450" y="2785492"/>
              <a:chExt cx="864096" cy="432048"/>
            </a:xfrm>
            <a:solidFill>
              <a:schemeClr val="bg1">
                <a:lumMod val="50000"/>
              </a:schemeClr>
            </a:solidFill>
          </p:grpSpPr>
          <p:sp>
            <p:nvSpPr>
              <p:cNvPr id="48" name="직사각형 47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5" name="그룹 49"/>
            <p:cNvGrpSpPr/>
            <p:nvPr/>
          </p:nvGrpSpPr>
          <p:grpSpPr>
            <a:xfrm>
              <a:off x="2587643" y="3189307"/>
              <a:ext cx="576238" cy="288119"/>
              <a:chOff x="425450" y="2785492"/>
              <a:chExt cx="864096" cy="432048"/>
            </a:xfrm>
            <a:solidFill>
              <a:schemeClr val="bg1">
                <a:lumMod val="50000"/>
              </a:schemeClr>
            </a:solidFill>
          </p:grpSpPr>
          <p:sp>
            <p:nvSpPr>
              <p:cNvPr id="51" name="직사각형 50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6" name="그룹 52"/>
            <p:cNvGrpSpPr/>
            <p:nvPr/>
          </p:nvGrpSpPr>
          <p:grpSpPr>
            <a:xfrm>
              <a:off x="3163881" y="3189307"/>
              <a:ext cx="576238" cy="288119"/>
              <a:chOff x="425450" y="2785492"/>
              <a:chExt cx="864096" cy="432048"/>
            </a:xfrm>
            <a:solidFill>
              <a:schemeClr val="bg1">
                <a:lumMod val="50000"/>
              </a:schemeClr>
            </a:solidFill>
          </p:grpSpPr>
          <p:sp>
            <p:nvSpPr>
              <p:cNvPr id="54" name="직사각형 53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8" name="그룹 55"/>
            <p:cNvGrpSpPr/>
            <p:nvPr/>
          </p:nvGrpSpPr>
          <p:grpSpPr>
            <a:xfrm>
              <a:off x="3739945" y="3189307"/>
              <a:ext cx="576238" cy="288119"/>
              <a:chOff x="425450" y="2785492"/>
              <a:chExt cx="864096" cy="432048"/>
            </a:xfrm>
            <a:solidFill>
              <a:schemeClr val="bg1">
                <a:lumMod val="50000"/>
              </a:schemeClr>
            </a:solidFill>
          </p:grpSpPr>
          <p:sp>
            <p:nvSpPr>
              <p:cNvPr id="57" name="직사각형 56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0" name="그룹 58"/>
            <p:cNvGrpSpPr/>
            <p:nvPr/>
          </p:nvGrpSpPr>
          <p:grpSpPr>
            <a:xfrm>
              <a:off x="4316183" y="3189307"/>
              <a:ext cx="576238" cy="288119"/>
              <a:chOff x="425450" y="2785492"/>
              <a:chExt cx="864096" cy="432048"/>
            </a:xfrm>
            <a:solidFill>
              <a:schemeClr val="bg1">
                <a:lumMod val="50000"/>
              </a:schemeClr>
            </a:solidFill>
          </p:grpSpPr>
          <p:sp>
            <p:nvSpPr>
              <p:cNvPr id="60" name="직사각형 59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75" name="오른쪽 화살표 74"/>
          <p:cNvSpPr/>
          <p:nvPr/>
        </p:nvSpPr>
        <p:spPr>
          <a:xfrm>
            <a:off x="3522663" y="4211638"/>
            <a:ext cx="400050" cy="3571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352" name="그룹 75"/>
          <p:cNvGrpSpPr>
            <a:grpSpLocks/>
          </p:cNvGrpSpPr>
          <p:nvPr/>
        </p:nvGrpSpPr>
        <p:grpSpPr bwMode="auto">
          <a:xfrm>
            <a:off x="1136650" y="4256088"/>
            <a:ext cx="2305050" cy="287337"/>
            <a:chOff x="425450" y="3189307"/>
            <a:chExt cx="2304778" cy="288119"/>
          </a:xfrm>
        </p:grpSpPr>
        <p:grpSp>
          <p:nvGrpSpPr>
            <p:cNvPr id="26" name="그룹 76"/>
            <p:cNvGrpSpPr/>
            <p:nvPr/>
          </p:nvGrpSpPr>
          <p:grpSpPr>
            <a:xfrm>
              <a:off x="425450" y="3189307"/>
              <a:ext cx="576238" cy="288119"/>
              <a:chOff x="425450" y="2785492"/>
              <a:chExt cx="864096" cy="432048"/>
            </a:xfrm>
            <a:solidFill>
              <a:schemeClr val="bg1"/>
            </a:solidFill>
          </p:grpSpPr>
          <p:sp>
            <p:nvSpPr>
              <p:cNvPr id="87" name="직사각형 86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8" name="그룹 77"/>
            <p:cNvGrpSpPr/>
            <p:nvPr/>
          </p:nvGrpSpPr>
          <p:grpSpPr>
            <a:xfrm>
              <a:off x="1001688" y="3189307"/>
              <a:ext cx="576238" cy="288119"/>
              <a:chOff x="425450" y="2785492"/>
              <a:chExt cx="864096" cy="432048"/>
            </a:xfrm>
            <a:solidFill>
              <a:schemeClr val="bg1"/>
            </a:solidFill>
          </p:grpSpPr>
          <p:sp>
            <p:nvSpPr>
              <p:cNvPr id="85" name="직사각형 84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9" name="그룹 78"/>
            <p:cNvGrpSpPr/>
            <p:nvPr/>
          </p:nvGrpSpPr>
          <p:grpSpPr>
            <a:xfrm>
              <a:off x="1577752" y="3189307"/>
              <a:ext cx="576238" cy="288119"/>
              <a:chOff x="425450" y="2785492"/>
              <a:chExt cx="864096" cy="432048"/>
            </a:xfrm>
            <a:solidFill>
              <a:schemeClr val="bg1"/>
            </a:solidFill>
          </p:grpSpPr>
          <p:sp>
            <p:nvSpPr>
              <p:cNvPr id="83" name="직사각형 82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1504" name="그룹 79"/>
            <p:cNvGrpSpPr/>
            <p:nvPr/>
          </p:nvGrpSpPr>
          <p:grpSpPr>
            <a:xfrm>
              <a:off x="2153990" y="3189307"/>
              <a:ext cx="576238" cy="288119"/>
              <a:chOff x="425450" y="2785492"/>
              <a:chExt cx="864096" cy="432048"/>
            </a:xfrm>
            <a:solidFill>
              <a:schemeClr val="bg1"/>
            </a:solidFill>
          </p:grpSpPr>
          <p:sp>
            <p:nvSpPr>
              <p:cNvPr id="81" name="직사각형 80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21505" name="그룹 88"/>
          <p:cNvGrpSpPr/>
          <p:nvPr/>
        </p:nvGrpSpPr>
        <p:grpSpPr>
          <a:xfrm>
            <a:off x="3986534" y="4256009"/>
            <a:ext cx="2304778" cy="288119"/>
            <a:chOff x="425450" y="3189307"/>
            <a:chExt cx="2304778" cy="288119"/>
          </a:xfrm>
          <a:solidFill>
            <a:schemeClr val="bg1">
              <a:lumMod val="50000"/>
            </a:schemeClr>
          </a:solidFill>
        </p:grpSpPr>
        <p:grpSp>
          <p:nvGrpSpPr>
            <p:cNvPr id="21507" name="그룹 89"/>
            <p:cNvGrpSpPr/>
            <p:nvPr/>
          </p:nvGrpSpPr>
          <p:grpSpPr>
            <a:xfrm>
              <a:off x="425450" y="3189307"/>
              <a:ext cx="576238" cy="288119"/>
              <a:chOff x="425450" y="2785492"/>
              <a:chExt cx="864096" cy="432048"/>
            </a:xfrm>
            <a:grpFill/>
          </p:grpSpPr>
          <p:sp>
            <p:nvSpPr>
              <p:cNvPr id="100" name="직사각형 99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1508" name="그룹 90"/>
            <p:cNvGrpSpPr/>
            <p:nvPr/>
          </p:nvGrpSpPr>
          <p:grpSpPr>
            <a:xfrm>
              <a:off x="1001688" y="3189307"/>
              <a:ext cx="576238" cy="288119"/>
              <a:chOff x="425450" y="2785492"/>
              <a:chExt cx="864096" cy="432048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1509" name="그룹 91"/>
            <p:cNvGrpSpPr/>
            <p:nvPr/>
          </p:nvGrpSpPr>
          <p:grpSpPr>
            <a:xfrm>
              <a:off x="1577752" y="3189307"/>
              <a:ext cx="576238" cy="288119"/>
              <a:chOff x="425450" y="2785492"/>
              <a:chExt cx="864096" cy="432048"/>
            </a:xfrm>
            <a:grpFill/>
          </p:grpSpPr>
          <p:sp>
            <p:nvSpPr>
              <p:cNvPr id="96" name="직사각형 95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1510" name="그룹 92"/>
            <p:cNvGrpSpPr/>
            <p:nvPr/>
          </p:nvGrpSpPr>
          <p:grpSpPr>
            <a:xfrm>
              <a:off x="2153990" y="3189307"/>
              <a:ext cx="576238" cy="288119"/>
              <a:chOff x="425450" y="2785492"/>
              <a:chExt cx="864096" cy="432048"/>
            </a:xfrm>
            <a:grpFill/>
          </p:grpSpPr>
          <p:sp>
            <p:nvSpPr>
              <p:cNvPr id="94" name="직사각형 93"/>
              <p:cNvSpPr/>
              <p:nvPr/>
            </p:nvSpPr>
            <p:spPr>
              <a:xfrm>
                <a:off x="425450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857498" y="2785492"/>
                <a:ext cx="432048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/>
          <p:cNvSpPr>
            <a:spLocks noChangeArrowheads="1"/>
          </p:cNvSpPr>
          <p:nvPr/>
        </p:nvSpPr>
        <p:spPr bwMode="auto">
          <a:xfrm>
            <a:off x="3449638" y="22225"/>
            <a:ext cx="417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스테가노그라피 보안성 강화 기법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65100" y="1792288"/>
            <a:ext cx="2276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 err="1">
                <a:latin typeface="+mj-ea"/>
                <a:ea typeface="+mj-ea"/>
              </a:rPr>
              <a:t>보안성</a:t>
            </a:r>
            <a:r>
              <a:rPr lang="ko-KR" altLang="en-US" b="1" dirty="0">
                <a:latin typeface="+mj-ea"/>
                <a:ea typeface="+mj-ea"/>
              </a:rPr>
              <a:t> 및 성능 평가</a:t>
            </a:r>
          </a:p>
        </p:txBody>
      </p:sp>
      <p:pic>
        <p:nvPicPr>
          <p:cNvPr id="15364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225" y="18303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0" y="2209800"/>
            <a:ext cx="7620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b="1" dirty="0" err="1">
                <a:latin typeface="+mn-ea"/>
                <a:ea typeface="+mn-ea"/>
              </a:rPr>
              <a:t>보안성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 err="1">
                <a:latin typeface="+mn-ea"/>
                <a:ea typeface="+mn-ea"/>
              </a:rPr>
              <a:t>스테가노그라피</a:t>
            </a:r>
            <a:r>
              <a:rPr lang="ko-KR" altLang="en-US" sz="1600" dirty="0">
                <a:latin typeface="+mn-ea"/>
                <a:ea typeface="+mn-ea"/>
              </a:rPr>
              <a:t> 탐지를 보다 어렵게 함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eaLnBrk="1" hangingPunct="1">
              <a:buFont typeface="Arial" charset="0"/>
              <a:buChar char="•"/>
              <a:defRPr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b="1" dirty="0">
                <a:latin typeface="+mn-ea"/>
                <a:ea typeface="+mn-ea"/>
              </a:rPr>
              <a:t>성능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600" dirty="0">
                <a:latin typeface="+mn-ea"/>
                <a:ea typeface="+mn-ea"/>
              </a:rPr>
              <a:t>오히려 연산 속도가 개선됨 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+mn-ea"/>
                <a:ea typeface="+mn-ea"/>
                <a:sym typeface="Wingdings" panose="05000000000000000000" pitchFamily="2" charset="2"/>
              </a:rPr>
              <a:t>스테가노그라피를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 적용해야 하는 정보의 양이 줄어들기 때문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l="50000" b="50000"/>
          <a:stretch>
            <a:fillRect/>
          </a:stretch>
        </p:blipFill>
        <p:spPr bwMode="auto">
          <a:xfrm>
            <a:off x="3810000" y="47625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t="50000" r="50000"/>
          <a:stretch>
            <a:fillRect/>
          </a:stretch>
        </p:blipFill>
        <p:spPr bwMode="auto">
          <a:xfrm>
            <a:off x="0" y="285750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l="50000" t="50000"/>
          <a:stretch>
            <a:fillRect/>
          </a:stretch>
        </p:blipFill>
        <p:spPr bwMode="auto">
          <a:xfrm>
            <a:off x="3810000" y="285750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r="50000" b="50000"/>
          <a:stretch>
            <a:fillRect/>
          </a:stretch>
        </p:blipFill>
        <p:spPr bwMode="auto">
          <a:xfrm>
            <a:off x="0" y="47625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5" descr="E:\新模板\蓝色的S\未标题-4.png"/>
          <p:cNvPicPr>
            <a:picLocks noChangeAspect="1" noChangeArrowheads="1"/>
          </p:cNvPicPr>
          <p:nvPr/>
        </p:nvPicPr>
        <p:blipFill>
          <a:blip r:embed="rId3"/>
          <a:srcRect r="50000"/>
          <a:stretch>
            <a:fillRect/>
          </a:stretch>
        </p:blipFill>
        <p:spPr bwMode="auto">
          <a:xfrm>
            <a:off x="0" y="476250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5" descr="E:\新模板\蓝色的S\未标题-4.png"/>
          <p:cNvPicPr>
            <a:picLocks noChangeAspect="1" noChangeArrowheads="1"/>
          </p:cNvPicPr>
          <p:nvPr/>
        </p:nvPicPr>
        <p:blipFill>
          <a:blip r:embed="rId3"/>
          <a:srcRect l="50000"/>
          <a:stretch>
            <a:fillRect/>
          </a:stretch>
        </p:blipFill>
        <p:spPr bwMode="auto">
          <a:xfrm>
            <a:off x="3810000" y="476250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2" descr="E:\新模板\蓝色的S\未标题-5.png"/>
          <p:cNvPicPr>
            <a:picLocks noChangeAspect="1" noChangeArrowheads="1"/>
          </p:cNvPicPr>
          <p:nvPr/>
        </p:nvPicPr>
        <p:blipFill>
          <a:blip r:embed="rId4"/>
          <a:srcRect t="50000"/>
          <a:stretch>
            <a:fillRect/>
          </a:stretch>
        </p:blipFill>
        <p:spPr bwMode="auto">
          <a:xfrm>
            <a:off x="0" y="2857500"/>
            <a:ext cx="762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2" descr="E:\新模板\蓝色的S\未标题-5.png"/>
          <p:cNvPicPr>
            <a:picLocks noChangeAspect="1" noChangeArrowheads="1"/>
          </p:cNvPicPr>
          <p:nvPr/>
        </p:nvPicPr>
        <p:blipFill>
          <a:blip r:embed="rId4"/>
          <a:srcRect b="50000"/>
          <a:stretch>
            <a:fillRect/>
          </a:stretch>
        </p:blipFill>
        <p:spPr bwMode="auto">
          <a:xfrm>
            <a:off x="0" y="476250"/>
            <a:ext cx="762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3" descr="E:\新模板\蓝色的S\未标题-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76250"/>
            <a:ext cx="762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9" name="TextBox 6"/>
          <p:cNvSpPr txBox="1">
            <a:spLocks noChangeArrowheads="1"/>
          </p:cNvSpPr>
          <p:nvPr/>
        </p:nvSpPr>
        <p:spPr bwMode="auto">
          <a:xfrm>
            <a:off x="1217613" y="1052513"/>
            <a:ext cx="17668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Q &amp; A</a:t>
            </a:r>
            <a:endParaRPr lang="zh-CN" altLang="en-US" sz="44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6396" name="Rectangle 2"/>
          <p:cNvSpPr>
            <a:spLocks noChangeArrowheads="1"/>
          </p:cNvSpPr>
          <p:nvPr/>
        </p:nvSpPr>
        <p:spPr bwMode="auto">
          <a:xfrm>
            <a:off x="2574925" y="3970338"/>
            <a:ext cx="219551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ko-KR" altLang="en-US" sz="32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감사합니다</a:t>
            </a:r>
            <a:endParaRPr lang="en-US" altLang="ko-KR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4673600" y="0"/>
            <a:ext cx="294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형태보존암호화 개요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4387850" y="554038"/>
            <a:ext cx="3232150" cy="4667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endParaRPr lang="zh-CN" altLang="en-US" sz="2333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25450" y="498475"/>
            <a:ext cx="2343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>
                <a:latin typeface="+mj-ea"/>
                <a:ea typeface="+mj-ea"/>
              </a:rPr>
              <a:t>형태보존암호화 정의</a:t>
            </a:r>
          </a:p>
        </p:txBody>
      </p:sp>
      <p:pic>
        <p:nvPicPr>
          <p:cNvPr id="3077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3" y="54133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17"/>
          <p:cNvSpPr>
            <a:spLocks noChangeArrowheads="1"/>
          </p:cNvSpPr>
          <p:nvPr/>
        </p:nvSpPr>
        <p:spPr bwMode="auto">
          <a:xfrm>
            <a:off x="166688" y="822325"/>
            <a:ext cx="7283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원문의 형태와 암호문의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형태가 동일함</a:t>
            </a:r>
            <a:r>
              <a:rPr lang="ko-KR" altLang="en-US" sz="1600" dirty="0">
                <a:latin typeface="+mn-ea"/>
                <a:ea typeface="+mn-ea"/>
              </a:rPr>
              <a:t>을 보장하는 암호화 기술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125" y="3592513"/>
            <a:ext cx="3000375" cy="185737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0976" y="3735289"/>
            <a:ext cx="1461731" cy="3571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ln>
                  <a:solidFill>
                    <a:srgbClr val="0070C0"/>
                  </a:solidFill>
                </a:ln>
              </a:rPr>
              <a:t>CREDIT CARD</a:t>
            </a:r>
            <a:endParaRPr lang="ko-KR" altLang="en-US" b="1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6487" y="4378231"/>
            <a:ext cx="2928958" cy="3571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rgbClr val="0070C0"/>
                  </a:solidFill>
                </a:ln>
                <a:latin typeface="HY얕은샘물M" pitchFamily="18" charset="-127"/>
                <a:ea typeface="HY얕은샘물M" pitchFamily="18" charset="-127"/>
              </a:rPr>
              <a:t>1234   4567   8987   6543</a:t>
            </a:r>
            <a:endParaRPr lang="ko-KR" altLang="en-US" sz="2400" b="1" dirty="0">
              <a:ln>
                <a:solidFill>
                  <a:srgbClr val="0070C0"/>
                </a:solidFill>
              </a:ln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23984" y="4806859"/>
            <a:ext cx="1643074" cy="2857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>
                  <a:solidFill>
                    <a:srgbClr val="0070C0"/>
                  </a:solidFill>
                </a:ln>
                <a:latin typeface="HY얕은샘물M" pitchFamily="18" charset="-127"/>
                <a:ea typeface="HY얕은샘물M" pitchFamily="18" charset="-127"/>
              </a:rPr>
              <a:t>MONTH/YEAR</a:t>
            </a:r>
          </a:p>
          <a:p>
            <a:pPr algn="ctr">
              <a:defRPr/>
            </a:pPr>
            <a:r>
              <a:rPr lang="en-US" altLang="ko-KR" sz="2400" b="1" dirty="0">
                <a:ln>
                  <a:solidFill>
                    <a:srgbClr val="0070C0"/>
                  </a:solidFill>
                </a:ln>
                <a:latin typeface="HY얕은샘물M" pitchFamily="18" charset="-127"/>
                <a:ea typeface="HY얕은샘물M" pitchFamily="18" charset="-127"/>
              </a:rPr>
              <a:t>09/19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0976" y="5092611"/>
            <a:ext cx="1643074" cy="2857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ln>
                  <a:solidFill>
                    <a:srgbClr val="0070C0"/>
                  </a:solidFill>
                </a:ln>
              </a:rPr>
              <a:t>YOUR NAME</a:t>
            </a:r>
            <a:endParaRPr lang="en-US" altLang="ko-KR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095625" y="3806825"/>
            <a:ext cx="1428750" cy="5715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/>
              <a:t>블록암호화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24375" y="3806825"/>
            <a:ext cx="2857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BusiN3427tIleaDV7NA=</a:t>
            </a:r>
          </a:p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(Base64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인 코딩 적용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기존형태와 다름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3095625" y="4735513"/>
            <a:ext cx="1428750" cy="5715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/>
              <a:t>형태보존암호화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4375" y="4735513"/>
            <a:ext cx="28575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7483127865309458</a:t>
            </a:r>
          </a:p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기존형태와 동일함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24375" y="3436938"/>
            <a:ext cx="28575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tx1"/>
                </a:solidFill>
              </a:rPr>
              <a:t>기존 </a:t>
            </a:r>
            <a:r>
              <a:rPr lang="ko-KR" altLang="en-US" sz="1600" b="1" dirty="0" err="1">
                <a:solidFill>
                  <a:schemeClr val="tx1"/>
                </a:solidFill>
              </a:rPr>
              <a:t>블록암호를</a:t>
            </a:r>
            <a:r>
              <a:rPr lang="ko-KR" altLang="en-US" sz="1600" b="1" dirty="0">
                <a:solidFill>
                  <a:schemeClr val="tx1"/>
                </a:solidFill>
              </a:rPr>
              <a:t> 통한 암호문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25450" y="2713038"/>
            <a:ext cx="2343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>
                <a:latin typeface="+mj-ea"/>
                <a:ea typeface="+mj-ea"/>
              </a:rPr>
              <a:t>형태보존암호화 예시</a:t>
            </a:r>
          </a:p>
        </p:txBody>
      </p:sp>
      <p:pic>
        <p:nvPicPr>
          <p:cNvPr id="3090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3" y="27559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66688" y="3041650"/>
            <a:ext cx="7283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신용카드와 같이 숫자로 구성되는 </a:t>
            </a:r>
            <a:r>
              <a:rPr lang="ko-KR" altLang="en-US" sz="1600" dirty="0" err="1">
                <a:latin typeface="+mn-ea"/>
                <a:ea typeface="+mn-ea"/>
              </a:rPr>
              <a:t>평문에</a:t>
            </a:r>
            <a:r>
              <a:rPr lang="ko-KR" altLang="en-US" sz="1600" dirty="0">
                <a:latin typeface="+mn-ea"/>
                <a:ea typeface="+mn-ea"/>
              </a:rPr>
              <a:t> 대한 암호문은 숫자로 결정됨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24375" y="4378325"/>
            <a:ext cx="28575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tx1"/>
                </a:solidFill>
              </a:rPr>
              <a:t>형태보존암호를 통한 암호문</a:t>
            </a:r>
          </a:p>
        </p:txBody>
      </p:sp>
      <p:grpSp>
        <p:nvGrpSpPr>
          <p:cNvPr id="3093" name="그룹 1"/>
          <p:cNvGrpSpPr>
            <a:grpSpLocks/>
          </p:cNvGrpSpPr>
          <p:nvPr/>
        </p:nvGrpSpPr>
        <p:grpSpPr bwMode="auto">
          <a:xfrm>
            <a:off x="74613" y="1450975"/>
            <a:ext cx="7375525" cy="1001713"/>
            <a:chOff x="74613" y="3798635"/>
            <a:chExt cx="7375525" cy="1001238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425450" y="3798635"/>
              <a:ext cx="2343150" cy="369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0413" eaLnBrk="1" latinLnBrk="1" hangingPunct="1">
                <a:defRPr/>
              </a:pPr>
              <a:r>
                <a:rPr lang="ko-KR" altLang="en-US" b="1" dirty="0">
                  <a:latin typeface="+mj-ea"/>
                  <a:ea typeface="+mj-ea"/>
                </a:rPr>
                <a:t>형태보존암호화 특징</a:t>
              </a:r>
            </a:p>
          </p:txBody>
        </p:sp>
        <p:pic>
          <p:nvPicPr>
            <p:cNvPr id="3095" name="Picture 12" descr="http://www.iconhot.com/icon/png/devine-icons-part-2/512/security-centre-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613" y="3841497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166688" y="4214363"/>
              <a:ext cx="7283450" cy="585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+mn-ea"/>
                  <a:ea typeface="+mn-ea"/>
                </a:rPr>
                <a:t>15</a:t>
              </a:r>
              <a:r>
                <a:rPr lang="ko-KR" altLang="en-US" sz="1600" b="1" dirty="0">
                  <a:solidFill>
                    <a:srgbClr val="FF0000"/>
                  </a:solidFill>
                  <a:latin typeface="+mn-ea"/>
                  <a:ea typeface="+mn-ea"/>
                </a:rPr>
                <a:t>바이트 이하의 정보</a:t>
              </a:r>
              <a:r>
                <a:rPr lang="ko-KR" altLang="en-US" sz="1600" dirty="0">
                  <a:latin typeface="+mn-ea"/>
                  <a:ea typeface="+mn-ea"/>
                </a:rPr>
                <a:t>에 대한 암호화에 </a:t>
              </a:r>
              <a:r>
                <a:rPr lang="ko-KR" altLang="en-US" sz="1600" dirty="0" err="1">
                  <a:latin typeface="+mn-ea"/>
                  <a:ea typeface="+mn-ea"/>
                </a:rPr>
                <a:t>효율적임</a:t>
              </a:r>
              <a:endParaRPr lang="en-US" altLang="ko-KR" sz="1600" dirty="0">
                <a:latin typeface="+mn-ea"/>
                <a:ea typeface="+mn-ea"/>
              </a:endParaRP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ko-KR" altLang="en-US" sz="1600" b="1" dirty="0">
                  <a:solidFill>
                    <a:srgbClr val="FF0000"/>
                  </a:solidFill>
                  <a:latin typeface="+mn-ea"/>
                  <a:ea typeface="+mn-ea"/>
                </a:rPr>
                <a:t>데이터베이스의 구조 변경</a:t>
              </a:r>
              <a:r>
                <a:rPr lang="ko-KR" altLang="en-US" sz="1600" dirty="0">
                  <a:latin typeface="+mn-ea"/>
                  <a:ea typeface="+mn-ea"/>
                </a:rPr>
                <a:t>을 최소화할 수 있음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3"/>
          <p:cNvGrpSpPr>
            <a:grpSpLocks noChangeAspect="1"/>
          </p:cNvGrpSpPr>
          <p:nvPr/>
        </p:nvGrpSpPr>
        <p:grpSpPr bwMode="auto">
          <a:xfrm>
            <a:off x="1019175" y="1719263"/>
            <a:ext cx="2295525" cy="2293937"/>
            <a:chOff x="0" y="0"/>
            <a:chExt cx="3060000" cy="3060000"/>
          </a:xfrm>
        </p:grpSpPr>
        <p:sp>
          <p:nvSpPr>
            <p:cNvPr id="4117" name="椭圆 2"/>
            <p:cNvSpPr>
              <a:spLocks noChangeAspect="1"/>
            </p:cNvSpPr>
            <p:nvPr/>
          </p:nvSpPr>
          <p:spPr bwMode="auto">
            <a:xfrm>
              <a:off x="0" y="0"/>
              <a:ext cx="3060000" cy="3060000"/>
            </a:xfrm>
            <a:prstGeom prst="ellipse">
              <a:avLst/>
            </a:prstGeom>
            <a:noFill/>
            <a:ln w="762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b="1">
                <a:solidFill>
                  <a:srgbClr val="FFFFFF"/>
                </a:solidFill>
                <a:latin typeface="맑은 고딕" pitchFamily="50" charset="-127"/>
              </a:endParaRPr>
            </a:p>
          </p:txBody>
        </p:sp>
        <p:sp>
          <p:nvSpPr>
            <p:cNvPr id="4118" name="椭圆 3"/>
            <p:cNvSpPr>
              <a:spLocks noChangeAspect="1"/>
            </p:cNvSpPr>
            <p:nvPr/>
          </p:nvSpPr>
          <p:spPr bwMode="auto">
            <a:xfrm>
              <a:off x="234571" y="234706"/>
              <a:ext cx="2590858" cy="2590588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76200">
              <a:solidFill>
                <a:srgbClr val="595959">
                  <a:alpha val="25098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b="1">
                <a:solidFill>
                  <a:srgbClr val="FFFFFF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4099" name="Group 11"/>
          <p:cNvGrpSpPr>
            <a:grpSpLocks/>
          </p:cNvGrpSpPr>
          <p:nvPr/>
        </p:nvGrpSpPr>
        <p:grpSpPr bwMode="auto">
          <a:xfrm>
            <a:off x="3313113" y="2352675"/>
            <a:ext cx="3886200" cy="319088"/>
            <a:chOff x="0" y="0"/>
            <a:chExt cx="3944980" cy="383565"/>
          </a:xfrm>
        </p:grpSpPr>
        <p:sp>
          <p:nvSpPr>
            <p:cNvPr id="10252" name="矩形 5"/>
            <p:cNvSpPr>
              <a:spLocks/>
            </p:cNvSpPr>
            <p:nvPr/>
          </p:nvSpPr>
          <p:spPr bwMode="auto">
            <a:xfrm>
              <a:off x="0" y="0"/>
              <a:ext cx="3944980" cy="333950"/>
            </a:xfrm>
            <a:prstGeom prst="rect">
              <a:avLst/>
            </a:prstGeom>
            <a:solidFill>
              <a:srgbClr val="22BAD8">
                <a:alpha val="79999"/>
              </a:srgbClr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  <a:defRPr/>
              </a:pPr>
              <a:endParaRPr lang="zh-CN" altLang="en-US" sz="1667" b="1" smtClean="0">
                <a:solidFill>
                  <a:srgbClr val="44546A"/>
                </a:solidFill>
                <a:latin typeface="맑은 고딕" pitchFamily="50" charset="-127"/>
                <a:ea typeface="+mj-ea"/>
              </a:endParaRPr>
            </a:p>
          </p:txBody>
        </p:sp>
        <p:sp>
          <p:nvSpPr>
            <p:cNvPr id="4116" name="TextBox 146"/>
            <p:cNvSpPr txBox="1">
              <a:spLocks noChangeArrowheads="1"/>
            </p:cNvSpPr>
            <p:nvPr/>
          </p:nvSpPr>
          <p:spPr bwMode="auto">
            <a:xfrm>
              <a:off x="254619" y="13367"/>
              <a:ext cx="3409958" cy="370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ko-KR" altLang="en-US" sz="14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랜섬웨어 방지 기법</a:t>
              </a:r>
              <a:endParaRPr lang="zh-CN" altLang="en-US" sz="1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00" name="Group 15"/>
          <p:cNvGrpSpPr>
            <a:grpSpLocks/>
          </p:cNvGrpSpPr>
          <p:nvPr/>
        </p:nvGrpSpPr>
        <p:grpSpPr bwMode="auto">
          <a:xfrm>
            <a:off x="3382963" y="3144838"/>
            <a:ext cx="4352925" cy="327025"/>
            <a:chOff x="0" y="0"/>
            <a:chExt cx="4966363" cy="393064"/>
          </a:xfrm>
        </p:grpSpPr>
        <p:sp>
          <p:nvSpPr>
            <p:cNvPr id="10256" name="矩形 4"/>
            <p:cNvSpPr>
              <a:spLocks/>
            </p:cNvSpPr>
            <p:nvPr/>
          </p:nvSpPr>
          <p:spPr bwMode="auto">
            <a:xfrm>
              <a:off x="0" y="0"/>
              <a:ext cx="4372283" cy="389248"/>
            </a:xfrm>
            <a:prstGeom prst="rect">
              <a:avLst/>
            </a:prstGeom>
            <a:solidFill>
              <a:srgbClr val="595959">
                <a:alpha val="79999"/>
              </a:srgbClr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  <a:defRPr/>
              </a:pPr>
              <a:endParaRPr lang="zh-CN" altLang="en-US" sz="1667" b="1" smtClean="0">
                <a:solidFill>
                  <a:srgbClr val="44546A"/>
                </a:solidFill>
                <a:latin typeface="맑은 고딕" pitchFamily="50" charset="-127"/>
                <a:ea typeface="+mj-ea"/>
              </a:endParaRPr>
            </a:p>
          </p:txBody>
        </p:sp>
        <p:sp>
          <p:nvSpPr>
            <p:cNvPr id="4114" name="TextBox 146"/>
            <p:cNvSpPr txBox="1">
              <a:spLocks noChangeArrowheads="1"/>
            </p:cNvSpPr>
            <p:nvPr/>
          </p:nvSpPr>
          <p:spPr bwMode="auto">
            <a:xfrm>
              <a:off x="193800" y="22911"/>
              <a:ext cx="4772563" cy="370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ko-KR" altLang="en-US" sz="14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스테가노그라피 보안 강화 기법</a:t>
              </a:r>
              <a:endParaRPr lang="zh-CN" altLang="en-US" sz="1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01" name="Group 24"/>
          <p:cNvGrpSpPr>
            <a:grpSpLocks/>
          </p:cNvGrpSpPr>
          <p:nvPr/>
        </p:nvGrpSpPr>
        <p:grpSpPr bwMode="auto">
          <a:xfrm>
            <a:off x="2801938" y="2206625"/>
            <a:ext cx="625475" cy="615950"/>
            <a:chOff x="0" y="0"/>
            <a:chExt cx="747713" cy="739775"/>
          </a:xfrm>
        </p:grpSpPr>
        <p:grpSp>
          <p:nvGrpSpPr>
            <p:cNvPr id="4109" name="Group 25"/>
            <p:cNvGrpSpPr>
              <a:grpSpLocks noChangeAspect="1"/>
            </p:cNvGrpSpPr>
            <p:nvPr/>
          </p:nvGrpSpPr>
          <p:grpSpPr bwMode="auto">
            <a:xfrm>
              <a:off x="3175" y="0"/>
              <a:ext cx="739775" cy="739775"/>
              <a:chOff x="0" y="0"/>
              <a:chExt cx="822211" cy="822211"/>
            </a:xfrm>
          </p:grpSpPr>
          <p:sp>
            <p:nvSpPr>
              <p:cNvPr id="10266" name="椭圆 8"/>
              <p:cNvSpPr>
                <a:spLocks noChangeAspect="1" noChangeArrowheads="1"/>
              </p:cNvSpPr>
              <p:nvPr/>
            </p:nvSpPr>
            <p:spPr bwMode="auto">
              <a:xfrm>
                <a:off x="690" y="0"/>
                <a:ext cx="820486" cy="8222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endParaRPr lang="zh-CN" altLang="en-US" sz="1667" b="1" smtClean="0">
                  <a:solidFill>
                    <a:srgbClr val="44546A"/>
                  </a:solidFill>
                  <a:latin typeface="맑은 고딕" pitchFamily="50" charset="-127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267" name="椭圆 9"/>
              <p:cNvSpPr>
                <a:spLocks noChangeAspect="1"/>
              </p:cNvSpPr>
              <p:nvPr/>
            </p:nvSpPr>
            <p:spPr bwMode="auto">
              <a:xfrm>
                <a:off x="51311" y="50858"/>
                <a:ext cx="717135" cy="720494"/>
              </a:xfrm>
              <a:prstGeom prst="ellipse">
                <a:avLst/>
              </a:prstGeom>
              <a:solidFill>
                <a:srgbClr val="22BAD8">
                  <a:alpha val="79999"/>
                </a:srgbClr>
              </a:solidFill>
              <a:ln w="12700" cmpd="sng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endParaRPr lang="zh-CN" altLang="en-US" sz="1667" b="1" smtClean="0">
                  <a:solidFill>
                    <a:srgbClr val="44546A"/>
                  </a:solidFill>
                  <a:latin typeface="맑은 고딕" pitchFamily="50" charset="-127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110" name="Rectangle 13"/>
            <p:cNvSpPr>
              <a:spLocks noChangeArrowheads="1"/>
            </p:cNvSpPr>
            <p:nvPr/>
          </p:nvSpPr>
          <p:spPr bwMode="auto">
            <a:xfrm>
              <a:off x="0" y="127982"/>
              <a:ext cx="747713" cy="48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ko-KR" sz="20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zh-CN" altLang="en-US" sz="2000" b="1">
                <a:solidFill>
                  <a:srgbClr val="FFFFFF"/>
                </a:solidFill>
                <a:latin typeface="맑은 고딕" pitchFamily="50" charset="-127"/>
                <a:ea typeface="나눔고딕OTF ExtraBold" pitchFamily="34" charset="-127"/>
              </a:endParaRPr>
            </a:p>
          </p:txBody>
        </p:sp>
      </p:grpSp>
      <p:grpSp>
        <p:nvGrpSpPr>
          <p:cNvPr id="4102" name="Group 29"/>
          <p:cNvGrpSpPr>
            <a:grpSpLocks/>
          </p:cNvGrpSpPr>
          <p:nvPr/>
        </p:nvGrpSpPr>
        <p:grpSpPr bwMode="auto">
          <a:xfrm>
            <a:off x="2819400" y="2997200"/>
            <a:ext cx="623888" cy="617538"/>
            <a:chOff x="0" y="0"/>
            <a:chExt cx="747713" cy="739775"/>
          </a:xfrm>
        </p:grpSpPr>
        <p:grpSp>
          <p:nvGrpSpPr>
            <p:cNvPr id="4105" name="Group 30"/>
            <p:cNvGrpSpPr>
              <a:grpSpLocks noChangeAspect="1"/>
            </p:cNvGrpSpPr>
            <p:nvPr/>
          </p:nvGrpSpPr>
          <p:grpSpPr bwMode="auto">
            <a:xfrm>
              <a:off x="4763" y="0"/>
              <a:ext cx="739775" cy="739775"/>
              <a:chOff x="0" y="0"/>
              <a:chExt cx="822355" cy="822355"/>
            </a:xfrm>
          </p:grpSpPr>
          <p:sp>
            <p:nvSpPr>
              <p:cNvPr id="10271" name="椭圆 14"/>
              <p:cNvSpPr>
                <a:spLocks noChangeAspect="1" noChangeArrowheads="1"/>
              </p:cNvSpPr>
              <p:nvPr/>
            </p:nvSpPr>
            <p:spPr bwMode="auto">
              <a:xfrm>
                <a:off x="1051" y="0"/>
                <a:ext cx="820603" cy="8223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endParaRPr lang="zh-CN" altLang="en-US" sz="1667" b="1" smtClean="0">
                  <a:solidFill>
                    <a:srgbClr val="44546A"/>
                  </a:solidFill>
                  <a:latin typeface="맑은 고딕" pitchFamily="50" charset="-127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272" name="椭圆 15"/>
              <p:cNvSpPr>
                <a:spLocks noChangeAspect="1"/>
              </p:cNvSpPr>
              <p:nvPr/>
            </p:nvSpPr>
            <p:spPr bwMode="auto">
              <a:xfrm>
                <a:off x="51810" y="50737"/>
                <a:ext cx="719085" cy="720882"/>
              </a:xfrm>
              <a:prstGeom prst="ellipse">
                <a:avLst/>
              </a:prstGeom>
              <a:solidFill>
                <a:srgbClr val="595959">
                  <a:alpha val="79999"/>
                </a:srgbClr>
              </a:solidFill>
              <a:ln w="12700" cmpd="sng">
                <a:solidFill>
                  <a:srgbClr val="59595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endParaRPr lang="zh-CN" altLang="en-US" sz="1667" b="1" smtClean="0">
                  <a:solidFill>
                    <a:srgbClr val="44546A"/>
                  </a:solidFill>
                  <a:latin typeface="맑은 고딕" pitchFamily="50" charset="-127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106" name="Rectangle 13"/>
            <p:cNvSpPr>
              <a:spLocks noChangeArrowheads="1"/>
            </p:cNvSpPr>
            <p:nvPr/>
          </p:nvSpPr>
          <p:spPr bwMode="auto">
            <a:xfrm>
              <a:off x="0" y="127982"/>
              <a:ext cx="747713" cy="48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ko-KR" sz="20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zh-CN" altLang="en-US" sz="2000" b="1">
                <a:solidFill>
                  <a:srgbClr val="FFFFFF"/>
                </a:solidFill>
                <a:latin typeface="맑은 고딕" pitchFamily="50" charset="-127"/>
                <a:ea typeface="나눔고딕OTF ExtraBold" pitchFamily="34" charset="-127"/>
              </a:endParaRPr>
            </a:p>
          </p:txBody>
        </p:sp>
      </p:grpSp>
      <p:pic>
        <p:nvPicPr>
          <p:cNvPr id="4103" name="Picture 36" descr="http://www.itisja.com/web_images/truecrypt_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163" y="2281238"/>
            <a:ext cx="12065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13"/>
          <p:cNvSpPr>
            <a:spLocks noChangeArrowheads="1"/>
          </p:cNvSpPr>
          <p:nvPr/>
        </p:nvSpPr>
        <p:spPr bwMode="auto">
          <a:xfrm>
            <a:off x="4673600" y="0"/>
            <a:ext cx="2946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차례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425450" y="48101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>
                <a:latin typeface="+mj-ea"/>
                <a:ea typeface="+mj-ea"/>
              </a:rPr>
              <a:t>랜섬웨어</a:t>
            </a:r>
          </a:p>
        </p:txBody>
      </p:sp>
      <p:pic>
        <p:nvPicPr>
          <p:cNvPr id="5123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519113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17"/>
          <p:cNvSpPr>
            <a:spLocks noChangeArrowheads="1"/>
          </p:cNvSpPr>
          <p:nvPr/>
        </p:nvSpPr>
        <p:spPr bwMode="auto">
          <a:xfrm>
            <a:off x="309563" y="804863"/>
            <a:ext cx="6492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데이터를 암호화하고 이를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인질로 금전을 요구</a:t>
            </a:r>
            <a:r>
              <a:rPr lang="ko-KR" altLang="en-US" sz="1600" dirty="0">
                <a:latin typeface="+mn-ea"/>
                <a:ea typeface="+mn-ea"/>
              </a:rPr>
              <a:t>하는 악성 프로그램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5125" name="Rectangle 13"/>
          <p:cNvSpPr>
            <a:spLocks noChangeArrowheads="1"/>
          </p:cNvSpPr>
          <p:nvPr/>
        </p:nvSpPr>
        <p:spPr bwMode="auto">
          <a:xfrm>
            <a:off x="5249863" y="22225"/>
            <a:ext cx="2370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랜섬웨어 방지 기법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5126" name="Picture 12" descr="C:\Users\user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713" y="1970088"/>
            <a:ext cx="5513387" cy="354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25450" y="1301750"/>
            <a:ext cx="1882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 err="1">
                <a:latin typeface="+mj-ea"/>
                <a:ea typeface="+mj-ea"/>
              </a:rPr>
              <a:t>랜섬웨어의</a:t>
            </a:r>
            <a:r>
              <a:rPr lang="ko-KR" altLang="en-US" b="1" dirty="0">
                <a:latin typeface="+mj-ea"/>
                <a:ea typeface="+mj-ea"/>
              </a:rPr>
              <a:t> 종류</a:t>
            </a:r>
          </a:p>
        </p:txBody>
      </p:sp>
      <p:pic>
        <p:nvPicPr>
          <p:cNvPr id="5128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33985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09563" y="1625600"/>
            <a:ext cx="6492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 err="1">
                <a:latin typeface="+mn-ea"/>
                <a:ea typeface="+mn-ea"/>
              </a:rPr>
              <a:t>크립트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케르베르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세이지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록키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1"/>
          <p:cNvSpPr>
            <a:spLocks noChangeArrowheads="1"/>
          </p:cNvSpPr>
          <p:nvPr/>
        </p:nvSpPr>
        <p:spPr bwMode="auto">
          <a:xfrm>
            <a:off x="166688" y="1768475"/>
            <a:ext cx="74533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ea"/>
                <a:ea typeface="+mj-ea"/>
              </a:rPr>
              <a:t>•  </a:t>
            </a:r>
            <a:r>
              <a:rPr lang="ko-KR" altLang="en-US" sz="1600" dirty="0" err="1">
                <a:latin typeface="+mj-ea"/>
                <a:ea typeface="+mj-ea"/>
              </a:rPr>
              <a:t>랜섬웨어에서</a:t>
            </a:r>
            <a:r>
              <a:rPr lang="ko-KR" altLang="en-US" sz="1600" dirty="0">
                <a:latin typeface="+mj-ea"/>
                <a:ea typeface="+mj-ea"/>
              </a:rPr>
              <a:t> 검색하는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특정한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확장자</a:t>
            </a:r>
            <a:r>
              <a:rPr lang="ko-KR" altLang="en-US" sz="1600" dirty="0" err="1">
                <a:latin typeface="+mj-ea"/>
                <a:ea typeface="+mj-ea"/>
              </a:rPr>
              <a:t>를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형태보존암호화시키는</a:t>
            </a:r>
            <a:r>
              <a:rPr lang="ko-KR" altLang="en-US" sz="1600" dirty="0">
                <a:latin typeface="+mj-ea"/>
                <a:ea typeface="+mj-ea"/>
              </a:rPr>
              <a:t> 시스템 구축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defRPr/>
            </a:pP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Rectangle 454"/>
          <p:cNvSpPr/>
          <p:nvPr/>
        </p:nvSpPr>
        <p:spPr>
          <a:xfrm>
            <a:off x="0" y="2251075"/>
            <a:ext cx="7620000" cy="38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indent="1270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※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예시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OO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대학교 학생이 타 대학교 외투를 입고 있으면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OO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대학교 학생으로 유추 불가능</a:t>
            </a:r>
            <a:endParaRPr lang="en-US" altLang="ko-KR" sz="1400" b="1" kern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6148" name="그룹 1"/>
          <p:cNvGrpSpPr>
            <a:grpSpLocks/>
          </p:cNvGrpSpPr>
          <p:nvPr/>
        </p:nvGrpSpPr>
        <p:grpSpPr bwMode="auto">
          <a:xfrm>
            <a:off x="0" y="2955925"/>
            <a:ext cx="3668713" cy="2162175"/>
            <a:chOff x="1381125" y="3571875"/>
            <a:chExt cx="3271838" cy="1928813"/>
          </a:xfrm>
        </p:grpSpPr>
        <p:pic>
          <p:nvPicPr>
            <p:cNvPr id="6161" name="Picture 11" descr="http://postfiles15.naver.net/20150130_94/jjuno77_142259253508235FSU_JPEG/%B5%DE.jpg?type=w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25" y="3571875"/>
              <a:ext cx="1571625" cy="192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2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7063" y="3571875"/>
              <a:ext cx="1485900" cy="192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5249863" y="22225"/>
            <a:ext cx="2370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랜섬웨어 방지 기법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5450" y="679450"/>
            <a:ext cx="2343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 err="1">
                <a:latin typeface="+mj-ea"/>
                <a:ea typeface="+mj-ea"/>
              </a:rPr>
              <a:t>랜섬웨어의</a:t>
            </a:r>
            <a:r>
              <a:rPr lang="ko-KR" altLang="en-US" b="1" dirty="0">
                <a:latin typeface="+mj-ea"/>
                <a:ea typeface="+mj-ea"/>
              </a:rPr>
              <a:t> 동작원리</a:t>
            </a:r>
          </a:p>
        </p:txBody>
      </p:sp>
      <p:pic>
        <p:nvPicPr>
          <p:cNvPr id="6151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125" y="71755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66688" y="976313"/>
            <a:ext cx="74533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ea"/>
                <a:ea typeface="+mj-ea"/>
              </a:rPr>
              <a:t>•  </a:t>
            </a:r>
            <a:r>
              <a:rPr lang="ko-KR" altLang="en-US" sz="1600" dirty="0">
                <a:latin typeface="+mj-ea"/>
                <a:ea typeface="+mj-ea"/>
              </a:rPr>
              <a:t>랜섬웨어는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특정한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확장자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중요 파일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를 검색한 후 이를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암호화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defRPr/>
            </a:pP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25450" y="1398588"/>
            <a:ext cx="2551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 err="1">
                <a:latin typeface="+mj-ea"/>
                <a:ea typeface="+mj-ea"/>
              </a:rPr>
              <a:t>랜섬웨어</a:t>
            </a:r>
            <a:r>
              <a:rPr lang="ko-KR" altLang="en-US" b="1" dirty="0">
                <a:latin typeface="+mj-ea"/>
                <a:ea typeface="+mj-ea"/>
              </a:rPr>
              <a:t> 방지 기법 </a:t>
            </a:r>
            <a:r>
              <a:rPr lang="en-US" altLang="ko-KR" b="1" dirty="0">
                <a:latin typeface="+mj-ea"/>
                <a:ea typeface="+mj-ea"/>
              </a:rPr>
              <a:t>#1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6154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125" y="14366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241800" y="4586288"/>
            <a:ext cx="302895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실제 컴퓨터 시스템 적용 화면</a:t>
            </a:r>
            <a:endParaRPr lang="en-US" altLang="ko-KR" sz="1600" b="1" dirty="0" smtClean="0">
              <a:solidFill>
                <a:srgbClr val="404040"/>
              </a:solidFill>
              <a:latin typeface="+mj-ea"/>
              <a:ea typeface="+mj-ea"/>
            </a:endParaRPr>
          </a:p>
        </p:txBody>
      </p:sp>
      <p:grpSp>
        <p:nvGrpSpPr>
          <p:cNvPr id="6156" name="그룹 3"/>
          <p:cNvGrpSpPr>
            <a:grpSpLocks/>
          </p:cNvGrpSpPr>
          <p:nvPr/>
        </p:nvGrpSpPr>
        <p:grpSpPr bwMode="auto">
          <a:xfrm>
            <a:off x="3908425" y="3265488"/>
            <a:ext cx="3498850" cy="1246187"/>
            <a:chOff x="3946748" y="2729584"/>
            <a:chExt cx="3381375" cy="1204912"/>
          </a:xfrm>
        </p:grpSpPr>
        <p:sp>
          <p:nvSpPr>
            <p:cNvPr id="16" name="Right Arrow 3"/>
            <p:cNvSpPr/>
            <p:nvPr/>
          </p:nvSpPr>
          <p:spPr>
            <a:xfrm>
              <a:off x="5367416" y="3078010"/>
              <a:ext cx="572257" cy="50038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 dirty="0">
                <a:latin typeface="+mj-ea"/>
                <a:ea typeface="+mj-ea"/>
              </a:endParaRPr>
            </a:p>
          </p:txBody>
        </p:sp>
        <p:grpSp>
          <p:nvGrpSpPr>
            <p:cNvPr id="6158" name="그룹 2"/>
            <p:cNvGrpSpPr>
              <a:grpSpLocks/>
            </p:cNvGrpSpPr>
            <p:nvPr/>
          </p:nvGrpSpPr>
          <p:grpSpPr bwMode="auto">
            <a:xfrm>
              <a:off x="3946748" y="2729584"/>
              <a:ext cx="3381375" cy="1204912"/>
              <a:chOff x="3946748" y="2729584"/>
              <a:chExt cx="3381375" cy="1204912"/>
            </a:xfrm>
          </p:grpSpPr>
          <p:pic>
            <p:nvPicPr>
              <p:cNvPr id="6159" name="Picture 28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946748" y="2729584"/>
                <a:ext cx="1281112" cy="1204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0" name="Picture 9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42248" y="2729584"/>
                <a:ext cx="1285875" cy="1196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4925" y="2641600"/>
          <a:ext cx="7551737" cy="2243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4448">
                  <a:extLst>
                    <a:ext uri="{9D8B030D-6E8A-4147-A177-3AD203B41FA5}"/>
                  </a:extLst>
                </a:gridCol>
                <a:gridCol w="4228709">
                  <a:extLst>
                    <a:ext uri="{9D8B030D-6E8A-4147-A177-3AD203B41FA5}"/>
                  </a:extLst>
                </a:gridCol>
                <a:gridCol w="838414">
                  <a:extLst>
                    <a:ext uri="{9D8B030D-6E8A-4147-A177-3AD203B41FA5}"/>
                  </a:extLst>
                </a:gridCol>
                <a:gridCol w="1600166">
                  <a:extLst>
                    <a:ext uri="{9D8B030D-6E8A-4147-A177-3AD203B41FA5}"/>
                  </a:extLst>
                </a:gridCol>
              </a:tblGrid>
              <a:tr h="448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확장자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시그니처</a:t>
                      </a:r>
                      <a:r>
                        <a:rPr lang="en-US" altLang="ko-KR" sz="1600" dirty="0" smtClean="0"/>
                        <a:t>(16</a:t>
                      </a:r>
                      <a:r>
                        <a:rPr lang="ko-KR" altLang="en-US" sz="1600" dirty="0" smtClean="0"/>
                        <a:t>진수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오프셋</a:t>
                      </a:r>
                      <a:endParaRPr lang="ko-KR" altLang="en-US" sz="1600" dirty="0"/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marL="91408" marR="91408" marT="45688" marB="45688" anchor="ctr"/>
                </a:tc>
                <a:extLst>
                  <a:ext uri="{0D108BD9-81ED-4DB2-BD59-A6C34878D82A}"/>
                </a:extLst>
              </a:tr>
              <a:tr h="44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AVI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marL="0" marR="0" indent="0" algn="ctr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 49 46 46 XX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41 56 49 20 4C 49 53 54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동영상 파일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extLst>
                  <a:ext uri="{0D108BD9-81ED-4DB2-BD59-A6C34878D82A}"/>
                </a:extLst>
              </a:tr>
              <a:tr h="44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BMP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 4D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 파일 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extLst>
                  <a:ext uri="{0D108BD9-81ED-4DB2-BD59-A6C34878D82A}"/>
                </a:extLst>
              </a:tr>
              <a:tr h="44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GIF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47 49 46 38 39 61</a:t>
                      </a: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marL="0" marR="0" lvl="0" indent="0" algn="ctr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 파일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extLst>
                  <a:ext uri="{0D108BD9-81ED-4DB2-BD59-A6C34878D82A}"/>
                </a:extLst>
              </a:tr>
              <a:tr h="44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HWP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D0 CF 11 E0 A1 B1 1A E1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marL="0" marR="0" lvl="0" indent="0" algn="ctr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 파일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8" marR="91408" marT="45688" marB="45688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199" name="Rectangle 13"/>
          <p:cNvSpPr>
            <a:spLocks noChangeArrowheads="1"/>
          </p:cNvSpPr>
          <p:nvPr/>
        </p:nvSpPr>
        <p:spPr bwMode="auto">
          <a:xfrm>
            <a:off x="5249863" y="22225"/>
            <a:ext cx="2370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랜섬웨어 방지 기법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166688" y="1306513"/>
            <a:ext cx="74533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404040"/>
                </a:solidFill>
                <a:latin typeface="+mn-ea"/>
                <a:ea typeface="+mn-ea"/>
              </a:rPr>
              <a:t>• 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ea typeface="+mn-ea"/>
              </a:rPr>
              <a:t>파일 </a:t>
            </a:r>
            <a:r>
              <a:rPr lang="ko-KR" altLang="en-US" sz="1600" dirty="0" err="1">
                <a:solidFill>
                  <a:srgbClr val="404040"/>
                </a:solidFill>
                <a:latin typeface="+mn-ea"/>
                <a:ea typeface="+mn-ea"/>
              </a:rPr>
              <a:t>확장자와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ea typeface="+mn-ea"/>
              </a:rPr>
              <a:t> 함께 파일 내부의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  <a:ea typeface="+mn-ea"/>
              </a:rPr>
              <a:t>시그니처</a:t>
            </a:r>
            <a:r>
              <a:rPr lang="ko-KR" altLang="en-US" sz="1600" dirty="0" err="1">
                <a:solidFill>
                  <a:srgbClr val="404040"/>
                </a:solidFill>
                <a:latin typeface="+mn-ea"/>
                <a:ea typeface="+mn-ea"/>
              </a:rPr>
              <a:t>에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ea typeface="+mn-ea"/>
              </a:rPr>
              <a:t> 대한 </a:t>
            </a:r>
            <a:r>
              <a:rPr lang="ko-KR" altLang="en-US" sz="1600" dirty="0" err="1">
                <a:solidFill>
                  <a:srgbClr val="404040"/>
                </a:solidFill>
                <a:latin typeface="+mn-ea"/>
                <a:ea typeface="+mn-ea"/>
              </a:rPr>
              <a:t>형태보존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ea typeface="+mn-ea"/>
              </a:rPr>
              <a:t> 필요</a:t>
            </a:r>
            <a:endParaRPr lang="en-US" altLang="ko-KR" sz="1600" dirty="0">
              <a:solidFill>
                <a:srgbClr val="40404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404040"/>
                </a:solidFill>
                <a:latin typeface="+mn-ea"/>
                <a:ea typeface="+mn-ea"/>
              </a:rPr>
              <a:t>• 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ea typeface="+mn-ea"/>
              </a:rPr>
              <a:t>파일 내부의 </a:t>
            </a:r>
            <a:r>
              <a:rPr lang="ko-KR" altLang="en-US" sz="1600" dirty="0" err="1">
                <a:solidFill>
                  <a:srgbClr val="404040"/>
                </a:solidFill>
                <a:latin typeface="+mn-ea"/>
                <a:ea typeface="+mn-ea"/>
              </a:rPr>
              <a:t>시그니처는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ea typeface="+mn-ea"/>
              </a:rPr>
              <a:t> 파일 상에서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일정한 크기만을 활용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ea typeface="+mn-ea"/>
              </a:rPr>
              <a:t>가능</a:t>
            </a:r>
            <a:endParaRPr lang="en-US" altLang="ko-KR" sz="1600" dirty="0">
              <a:solidFill>
                <a:srgbClr val="40404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404040"/>
                </a:solidFill>
                <a:latin typeface="+mn-ea"/>
                <a:ea typeface="+mn-ea"/>
              </a:rPr>
              <a:t>• 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ea typeface="+mn-ea"/>
              </a:rPr>
              <a:t>형태보존암호화 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  <a:ea typeface="+mn-ea"/>
              </a:rPr>
              <a:t>시그니처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 저장공간의 변경없이 암호화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ea typeface="+mn-ea"/>
              </a:rPr>
              <a:t> 가능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25450" y="936625"/>
            <a:ext cx="2551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 err="1">
                <a:latin typeface="+mj-ea"/>
                <a:ea typeface="+mj-ea"/>
              </a:rPr>
              <a:t>랜섬웨어</a:t>
            </a:r>
            <a:r>
              <a:rPr lang="ko-KR" altLang="en-US" b="1" dirty="0">
                <a:latin typeface="+mj-ea"/>
                <a:ea typeface="+mj-ea"/>
              </a:rPr>
              <a:t> 방지 기법 </a:t>
            </a:r>
            <a:r>
              <a:rPr lang="en-US" altLang="ko-KR" b="1" dirty="0">
                <a:latin typeface="+mj-ea"/>
                <a:ea typeface="+mj-ea"/>
              </a:rPr>
              <a:t>#2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7202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9747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ChangeArrowheads="1"/>
          </p:cNvSpPr>
          <p:nvPr/>
        </p:nvSpPr>
        <p:spPr bwMode="auto">
          <a:xfrm>
            <a:off x="5249863" y="22225"/>
            <a:ext cx="2370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랜섬웨어 방지 기법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65100" y="936625"/>
            <a:ext cx="242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>
                <a:latin typeface="+mj-ea"/>
                <a:ea typeface="+mj-ea"/>
              </a:rPr>
              <a:t>시스템 동작 메커니즘</a:t>
            </a:r>
          </a:p>
        </p:txBody>
      </p:sp>
      <p:pic>
        <p:nvPicPr>
          <p:cNvPr id="8196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225" y="9747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0" y="1354138"/>
            <a:ext cx="7620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1600" b="1" dirty="0">
                <a:latin typeface="+mn-ea"/>
                <a:ea typeface="+mn-ea"/>
              </a:rPr>
              <a:t>1) </a:t>
            </a:r>
            <a:r>
              <a:rPr lang="ko-KR" altLang="en-US" sz="1600" b="1" dirty="0" err="1">
                <a:latin typeface="+mn-ea"/>
                <a:ea typeface="+mn-ea"/>
              </a:rPr>
              <a:t>확장자</a:t>
            </a:r>
            <a:r>
              <a:rPr lang="en-US" altLang="ko-KR" sz="1600" b="1" dirty="0">
                <a:latin typeface="+mn-ea"/>
                <a:ea typeface="+mn-ea"/>
              </a:rPr>
              <a:t>/</a:t>
            </a:r>
            <a:r>
              <a:rPr lang="ko-KR" altLang="en-US" sz="1600" b="1" dirty="0" err="1">
                <a:latin typeface="+mn-ea"/>
                <a:ea typeface="+mn-ea"/>
              </a:rPr>
              <a:t>시그니처</a:t>
            </a:r>
            <a:r>
              <a:rPr lang="ko-KR" altLang="en-US" sz="1600" b="1" dirty="0">
                <a:latin typeface="+mn-ea"/>
                <a:ea typeface="+mn-ea"/>
              </a:rPr>
              <a:t> 암호화 과정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 err="1">
                <a:latin typeface="+mn-ea"/>
                <a:ea typeface="+mn-ea"/>
              </a:rPr>
              <a:t>확장자와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시그니처를</a:t>
            </a:r>
            <a:r>
              <a:rPr lang="ko-KR" altLang="en-US" sz="1600" dirty="0">
                <a:latin typeface="+mn-ea"/>
                <a:ea typeface="+mn-ea"/>
              </a:rPr>
              <a:t> 형태보존암호화 후 해당 파일에 대한 정보를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서버에 저장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0" y="2227263"/>
            <a:ext cx="7620000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1600" b="1" dirty="0">
                <a:latin typeface="+mn-ea"/>
                <a:ea typeface="+mn-ea"/>
              </a:rPr>
              <a:t>2) </a:t>
            </a:r>
            <a:r>
              <a:rPr lang="ko-KR" altLang="en-US" sz="1600" b="1" dirty="0">
                <a:latin typeface="+mn-ea"/>
                <a:ea typeface="+mn-ea"/>
              </a:rPr>
              <a:t>실행 과정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시스템에 적법한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사용자 인증을 거친 후 로그인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실행하고자 하는 파일을 클릭하면 해당 파일에 대한 정보를 서버에서 검색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해당 파일에 대한 정보에 따라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  <a:ea typeface="+mn-ea"/>
              </a:rPr>
              <a:t>복호화없이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 바로 적합한 연산 실행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endParaRPr lang="en-US" altLang="ko-KR" sz="1600" dirty="0">
              <a:latin typeface="+mn-ea"/>
              <a:ea typeface="+mn-ea"/>
            </a:endParaRP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dirty="0">
                <a:latin typeface="+mn-ea"/>
                <a:ea typeface="+mn-ea"/>
              </a:rPr>
              <a:t>예시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해당 파일이 </a:t>
            </a:r>
            <a:r>
              <a:rPr lang="en-US" altLang="ko-KR" sz="1600" dirty="0">
                <a:latin typeface="+mn-ea"/>
                <a:ea typeface="+mn-ea"/>
              </a:rPr>
              <a:t>HWP </a:t>
            </a:r>
            <a:r>
              <a:rPr lang="ko-KR" altLang="en-US" sz="1600" dirty="0" err="1">
                <a:latin typeface="+mn-ea"/>
                <a:ea typeface="+mn-ea"/>
              </a:rPr>
              <a:t>확장자를</a:t>
            </a:r>
            <a:r>
              <a:rPr lang="ko-KR" altLang="en-US" sz="1600" dirty="0">
                <a:latin typeface="+mn-ea"/>
                <a:ea typeface="+mn-ea"/>
              </a:rPr>
              <a:t> 형태보존암호화한 파일인 경우 </a:t>
            </a:r>
            <a:r>
              <a:rPr lang="ko-KR" altLang="en-US" sz="1600" dirty="0" err="1">
                <a:latin typeface="+mn-ea"/>
                <a:ea typeface="+mn-ea"/>
              </a:rPr>
              <a:t>확장자</a:t>
            </a:r>
            <a:r>
              <a:rPr lang="ko-KR" altLang="en-US" sz="1600" dirty="0">
                <a:latin typeface="+mn-ea"/>
                <a:ea typeface="+mn-ea"/>
              </a:rPr>
              <a:t> 및 </a:t>
            </a:r>
            <a:r>
              <a:rPr lang="ko-KR" altLang="en-US" sz="1600" dirty="0" err="1">
                <a:latin typeface="+mn-ea"/>
                <a:ea typeface="+mn-ea"/>
              </a:rPr>
              <a:t>시그니처에</a:t>
            </a:r>
            <a:r>
              <a:rPr lang="ko-KR" altLang="en-US" sz="1600" dirty="0">
                <a:latin typeface="+mn-ea"/>
                <a:ea typeface="+mn-ea"/>
              </a:rPr>
              <a:t> 대한 </a:t>
            </a:r>
            <a:r>
              <a:rPr lang="ko-KR" altLang="en-US" sz="1600" dirty="0" err="1">
                <a:latin typeface="+mn-ea"/>
                <a:ea typeface="+mn-ea"/>
              </a:rPr>
              <a:t>복호화</a:t>
            </a:r>
            <a:r>
              <a:rPr lang="ko-KR" altLang="en-US" sz="1600" dirty="0">
                <a:latin typeface="+mn-ea"/>
                <a:ea typeface="+mn-ea"/>
              </a:rPr>
              <a:t> 없이 한글 프로그램을 실행시킴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파일 </a:t>
            </a:r>
            <a:r>
              <a:rPr lang="ko-KR" altLang="en-US" sz="1600" dirty="0" err="1">
                <a:latin typeface="+mn-ea"/>
                <a:ea typeface="+mn-ea"/>
                <a:sym typeface="Wingdings" panose="05000000000000000000" pitchFamily="2" charset="2"/>
              </a:rPr>
              <a:t>확장자명과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+mn-ea"/>
                <a:ea typeface="+mn-ea"/>
                <a:sym typeface="Wingdings" panose="05000000000000000000" pitchFamily="2" charset="2"/>
              </a:rPr>
              <a:t>시그니처는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 프로그램 실행에 영향을 미치지 않음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,</a:t>
            </a:r>
            <a:b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따라서 </a:t>
            </a:r>
            <a:r>
              <a:rPr lang="ko-KR" altLang="en-US" sz="1600" dirty="0" err="1">
                <a:latin typeface="+mn-ea"/>
                <a:ea typeface="+mn-ea"/>
                <a:sym typeface="Wingdings" panose="05000000000000000000" pitchFamily="2" charset="2"/>
              </a:rPr>
              <a:t>복호화는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 필요하지 않음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5249863" y="22225"/>
            <a:ext cx="2370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랜섬웨어 방지 기법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65100" y="1792288"/>
            <a:ext cx="2276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ko-KR" altLang="en-US" b="1" dirty="0" err="1">
                <a:latin typeface="+mj-ea"/>
                <a:ea typeface="+mj-ea"/>
              </a:rPr>
              <a:t>보안성</a:t>
            </a:r>
            <a:r>
              <a:rPr lang="ko-KR" altLang="en-US" b="1" dirty="0">
                <a:latin typeface="+mj-ea"/>
                <a:ea typeface="+mj-ea"/>
              </a:rPr>
              <a:t> 및 성능 평가</a:t>
            </a:r>
          </a:p>
        </p:txBody>
      </p:sp>
      <p:pic>
        <p:nvPicPr>
          <p:cNvPr id="9220" name="Picture 12" descr="http://www.iconhot.com/icon/png/devine-icons-part-2/512/security-centre-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225" y="18303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0" y="2209800"/>
            <a:ext cx="7620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b="1" dirty="0" err="1">
                <a:latin typeface="+mn-ea"/>
                <a:ea typeface="+mn-ea"/>
              </a:rPr>
              <a:t>보안성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특정 </a:t>
            </a:r>
            <a:r>
              <a:rPr lang="ko-KR" altLang="en-US" sz="1600" dirty="0" err="1">
                <a:latin typeface="+mn-ea"/>
                <a:ea typeface="+mn-ea"/>
              </a:rPr>
              <a:t>확장자</a:t>
            </a:r>
            <a:r>
              <a:rPr lang="ko-KR" altLang="en-US" sz="1600" dirty="0">
                <a:latin typeface="+mn-ea"/>
                <a:ea typeface="+mn-ea"/>
              </a:rPr>
              <a:t> 및 </a:t>
            </a:r>
            <a:r>
              <a:rPr lang="ko-KR" altLang="en-US" sz="1600" dirty="0" err="1">
                <a:latin typeface="+mn-ea"/>
                <a:ea typeface="+mn-ea"/>
              </a:rPr>
              <a:t>시그니처에</a:t>
            </a:r>
            <a:r>
              <a:rPr lang="ko-KR" altLang="en-US" sz="1600" dirty="0">
                <a:latin typeface="+mn-ea"/>
                <a:ea typeface="+mn-ea"/>
              </a:rPr>
              <a:t> 대한 </a:t>
            </a:r>
            <a:r>
              <a:rPr lang="ko-KR" altLang="en-US" sz="1600" dirty="0" err="1">
                <a:latin typeface="+mn-ea"/>
                <a:ea typeface="+mn-ea"/>
              </a:rPr>
              <a:t>랜섬웨어</a:t>
            </a:r>
            <a:r>
              <a:rPr lang="ko-KR" altLang="en-US" sz="1600" dirty="0">
                <a:latin typeface="+mn-ea"/>
                <a:ea typeface="+mn-ea"/>
              </a:rPr>
              <a:t> 공격 기법 방지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eaLnBrk="1" hangingPunct="1">
              <a:buFont typeface="Arial" charset="0"/>
              <a:buChar char="•"/>
              <a:defRPr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ko-KR" altLang="en-US" sz="1600" b="1" dirty="0">
                <a:latin typeface="+mn-ea"/>
                <a:ea typeface="+mn-ea"/>
              </a:rPr>
              <a:t>성능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약간의 연산이 추가적으로 필요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600" dirty="0">
                <a:latin typeface="+mn-ea"/>
                <a:ea typeface="+mn-ea"/>
              </a:rPr>
              <a:t>초기에 형태보존암호로 </a:t>
            </a:r>
            <a:r>
              <a:rPr lang="ko-KR" altLang="en-US" sz="1600" dirty="0" err="1">
                <a:latin typeface="+mn-ea"/>
                <a:ea typeface="+mn-ea"/>
              </a:rPr>
              <a:t>확장자</a:t>
            </a:r>
            <a:r>
              <a:rPr lang="ko-KR" altLang="en-US" sz="1600" dirty="0">
                <a:latin typeface="+mn-ea"/>
                <a:ea typeface="+mn-ea"/>
              </a:rPr>
              <a:t> 및 </a:t>
            </a:r>
            <a:r>
              <a:rPr lang="ko-KR" altLang="en-US" sz="1600" dirty="0" err="1">
                <a:latin typeface="+mn-ea"/>
                <a:ea typeface="+mn-ea"/>
              </a:rPr>
              <a:t>시그니처</a:t>
            </a:r>
            <a:r>
              <a:rPr lang="ko-KR" altLang="en-US" sz="1600" dirty="0">
                <a:latin typeface="+mn-ea"/>
                <a:ea typeface="+mn-ea"/>
              </a:rPr>
              <a:t> 암호화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회 필요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600" dirty="0">
                <a:latin typeface="+mn-ea"/>
                <a:ea typeface="+mn-ea"/>
              </a:rPr>
              <a:t>프로그램 실행 시 파일 정보 검색 필요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복호화가 필요 없음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3"/>
          <p:cNvGrpSpPr>
            <a:grpSpLocks noChangeAspect="1"/>
          </p:cNvGrpSpPr>
          <p:nvPr/>
        </p:nvGrpSpPr>
        <p:grpSpPr bwMode="auto">
          <a:xfrm>
            <a:off x="1019175" y="1719263"/>
            <a:ext cx="2295525" cy="2293937"/>
            <a:chOff x="0" y="0"/>
            <a:chExt cx="3060000" cy="3060000"/>
          </a:xfrm>
        </p:grpSpPr>
        <p:sp>
          <p:nvSpPr>
            <p:cNvPr id="10261" name="椭圆 2"/>
            <p:cNvSpPr>
              <a:spLocks noChangeAspect="1"/>
            </p:cNvSpPr>
            <p:nvPr/>
          </p:nvSpPr>
          <p:spPr bwMode="auto">
            <a:xfrm>
              <a:off x="0" y="0"/>
              <a:ext cx="3060000" cy="3060000"/>
            </a:xfrm>
            <a:prstGeom prst="ellipse">
              <a:avLst/>
            </a:prstGeom>
            <a:noFill/>
            <a:ln w="762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b="1">
                <a:solidFill>
                  <a:srgbClr val="FFFFFF"/>
                </a:solidFill>
                <a:latin typeface="맑은 고딕" pitchFamily="50" charset="-127"/>
              </a:endParaRPr>
            </a:p>
          </p:txBody>
        </p:sp>
        <p:sp>
          <p:nvSpPr>
            <p:cNvPr id="10262" name="椭圆 3"/>
            <p:cNvSpPr>
              <a:spLocks noChangeAspect="1"/>
            </p:cNvSpPr>
            <p:nvPr/>
          </p:nvSpPr>
          <p:spPr bwMode="auto">
            <a:xfrm>
              <a:off x="234571" y="234706"/>
              <a:ext cx="2590858" cy="2590588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76200">
              <a:solidFill>
                <a:srgbClr val="595959">
                  <a:alpha val="25098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b="1">
                <a:solidFill>
                  <a:srgbClr val="FFFFFF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0243" name="Group 11"/>
          <p:cNvGrpSpPr>
            <a:grpSpLocks/>
          </p:cNvGrpSpPr>
          <p:nvPr/>
        </p:nvGrpSpPr>
        <p:grpSpPr bwMode="auto">
          <a:xfrm>
            <a:off x="3313113" y="2352675"/>
            <a:ext cx="3886200" cy="319088"/>
            <a:chOff x="0" y="0"/>
            <a:chExt cx="3944980" cy="383565"/>
          </a:xfrm>
        </p:grpSpPr>
        <p:sp>
          <p:nvSpPr>
            <p:cNvPr id="10252" name="矩形 5"/>
            <p:cNvSpPr>
              <a:spLocks/>
            </p:cNvSpPr>
            <p:nvPr/>
          </p:nvSpPr>
          <p:spPr bwMode="auto">
            <a:xfrm>
              <a:off x="0" y="0"/>
              <a:ext cx="3944980" cy="333950"/>
            </a:xfrm>
            <a:prstGeom prst="rect">
              <a:avLst/>
            </a:prstGeom>
            <a:solidFill>
              <a:schemeClr val="bg1">
                <a:lumMod val="50000"/>
                <a:alpha val="79999"/>
              </a:schemeClr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  <a:defRPr/>
              </a:pPr>
              <a:endParaRPr lang="zh-CN" altLang="en-US" sz="1667" b="1" smtClean="0">
                <a:solidFill>
                  <a:srgbClr val="44546A"/>
                </a:solidFill>
                <a:latin typeface="맑은 고딕" pitchFamily="50" charset="-127"/>
                <a:ea typeface="+mj-ea"/>
              </a:endParaRPr>
            </a:p>
          </p:txBody>
        </p:sp>
        <p:sp>
          <p:nvSpPr>
            <p:cNvPr id="10260" name="TextBox 146"/>
            <p:cNvSpPr txBox="1">
              <a:spLocks noChangeArrowheads="1"/>
            </p:cNvSpPr>
            <p:nvPr/>
          </p:nvSpPr>
          <p:spPr bwMode="auto">
            <a:xfrm>
              <a:off x="254619" y="13367"/>
              <a:ext cx="3409958" cy="370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ko-KR" altLang="en-US" sz="14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랜섬웨어 방지 기법</a:t>
              </a:r>
              <a:endParaRPr lang="zh-CN" altLang="en-US" sz="1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44" name="Group 15"/>
          <p:cNvGrpSpPr>
            <a:grpSpLocks/>
          </p:cNvGrpSpPr>
          <p:nvPr/>
        </p:nvGrpSpPr>
        <p:grpSpPr bwMode="auto">
          <a:xfrm>
            <a:off x="3382963" y="3144838"/>
            <a:ext cx="4352925" cy="327025"/>
            <a:chOff x="0" y="0"/>
            <a:chExt cx="4966363" cy="393064"/>
          </a:xfrm>
        </p:grpSpPr>
        <p:sp>
          <p:nvSpPr>
            <p:cNvPr id="10256" name="矩形 4"/>
            <p:cNvSpPr>
              <a:spLocks/>
            </p:cNvSpPr>
            <p:nvPr/>
          </p:nvSpPr>
          <p:spPr bwMode="auto">
            <a:xfrm>
              <a:off x="0" y="0"/>
              <a:ext cx="4372283" cy="389248"/>
            </a:xfrm>
            <a:prstGeom prst="rect">
              <a:avLst/>
            </a:prstGeom>
            <a:solidFill>
              <a:srgbClr val="22BAD8">
                <a:alpha val="79999"/>
              </a:srgbClr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fontAlgn="ctr">
                <a:buClr>
                  <a:srgbClr val="FF0000"/>
                </a:buClr>
                <a:buSzPct val="70000"/>
                <a:defRPr/>
              </a:pPr>
              <a:endParaRPr lang="zh-CN" altLang="en-US" sz="1667" b="1" smtClean="0">
                <a:solidFill>
                  <a:srgbClr val="44546A"/>
                </a:solidFill>
                <a:latin typeface="맑은 고딕" pitchFamily="50" charset="-127"/>
                <a:ea typeface="+mj-ea"/>
              </a:endParaRPr>
            </a:p>
          </p:txBody>
        </p:sp>
        <p:sp>
          <p:nvSpPr>
            <p:cNvPr id="10258" name="TextBox 146"/>
            <p:cNvSpPr txBox="1">
              <a:spLocks noChangeArrowheads="1"/>
            </p:cNvSpPr>
            <p:nvPr/>
          </p:nvSpPr>
          <p:spPr bwMode="auto">
            <a:xfrm>
              <a:off x="193800" y="22911"/>
              <a:ext cx="4772563" cy="370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ko-KR" altLang="en-US" sz="14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스테가노그라피 보안 강화 기법</a:t>
              </a:r>
              <a:endParaRPr lang="zh-CN" altLang="en-US" sz="1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45" name="Group 24"/>
          <p:cNvGrpSpPr>
            <a:grpSpLocks/>
          </p:cNvGrpSpPr>
          <p:nvPr/>
        </p:nvGrpSpPr>
        <p:grpSpPr bwMode="auto">
          <a:xfrm>
            <a:off x="2801938" y="2206625"/>
            <a:ext cx="625475" cy="615950"/>
            <a:chOff x="0" y="0"/>
            <a:chExt cx="747713" cy="739775"/>
          </a:xfrm>
        </p:grpSpPr>
        <p:grpSp>
          <p:nvGrpSpPr>
            <p:cNvPr id="10253" name="Group 25"/>
            <p:cNvGrpSpPr>
              <a:grpSpLocks noChangeAspect="1"/>
            </p:cNvGrpSpPr>
            <p:nvPr/>
          </p:nvGrpSpPr>
          <p:grpSpPr bwMode="auto">
            <a:xfrm>
              <a:off x="3175" y="0"/>
              <a:ext cx="739775" cy="739775"/>
              <a:chOff x="0" y="0"/>
              <a:chExt cx="822211" cy="822211"/>
            </a:xfrm>
          </p:grpSpPr>
          <p:sp>
            <p:nvSpPr>
              <p:cNvPr id="10266" name="椭圆 8"/>
              <p:cNvSpPr>
                <a:spLocks noChangeAspect="1" noChangeArrowheads="1"/>
              </p:cNvSpPr>
              <p:nvPr/>
            </p:nvSpPr>
            <p:spPr bwMode="auto">
              <a:xfrm>
                <a:off x="690" y="0"/>
                <a:ext cx="820486" cy="8222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endParaRPr lang="zh-CN" altLang="en-US" sz="1667" b="1" smtClean="0">
                  <a:solidFill>
                    <a:srgbClr val="44546A"/>
                  </a:solidFill>
                  <a:latin typeface="맑은 고딕" pitchFamily="50" charset="-127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267" name="椭圆 9"/>
              <p:cNvSpPr>
                <a:spLocks noChangeAspect="1"/>
              </p:cNvSpPr>
              <p:nvPr/>
            </p:nvSpPr>
            <p:spPr bwMode="auto">
              <a:xfrm>
                <a:off x="51311" y="50858"/>
                <a:ext cx="717135" cy="720494"/>
              </a:xfrm>
              <a:prstGeom prst="ellipse">
                <a:avLst/>
              </a:prstGeom>
              <a:solidFill>
                <a:schemeClr val="bg1">
                  <a:lumMod val="50000"/>
                  <a:alpha val="79999"/>
                </a:schemeClr>
              </a:solidFill>
              <a:ln w="12700" cmpd="sng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endParaRPr lang="zh-CN" altLang="en-US" sz="1667" b="1" smtClean="0">
                  <a:solidFill>
                    <a:srgbClr val="44546A"/>
                  </a:solidFill>
                  <a:latin typeface="맑은 고딕" pitchFamily="50" charset="-127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0" y="127982"/>
              <a:ext cx="747713" cy="48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ko-KR" sz="20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zh-CN" altLang="en-US" sz="2000" b="1">
                <a:solidFill>
                  <a:srgbClr val="FFFFFF"/>
                </a:solidFill>
                <a:latin typeface="맑은 고딕" pitchFamily="50" charset="-127"/>
                <a:ea typeface="나눔고딕OTF ExtraBold" pitchFamily="34" charset="-127"/>
              </a:endParaRPr>
            </a:p>
          </p:txBody>
        </p:sp>
      </p:grpSp>
      <p:grpSp>
        <p:nvGrpSpPr>
          <p:cNvPr id="10246" name="Group 29"/>
          <p:cNvGrpSpPr>
            <a:grpSpLocks/>
          </p:cNvGrpSpPr>
          <p:nvPr/>
        </p:nvGrpSpPr>
        <p:grpSpPr bwMode="auto">
          <a:xfrm>
            <a:off x="2819400" y="2997200"/>
            <a:ext cx="623888" cy="617538"/>
            <a:chOff x="0" y="0"/>
            <a:chExt cx="747713" cy="739775"/>
          </a:xfrm>
        </p:grpSpPr>
        <p:grpSp>
          <p:nvGrpSpPr>
            <p:cNvPr id="10249" name="Group 30"/>
            <p:cNvGrpSpPr>
              <a:grpSpLocks noChangeAspect="1"/>
            </p:cNvGrpSpPr>
            <p:nvPr/>
          </p:nvGrpSpPr>
          <p:grpSpPr bwMode="auto">
            <a:xfrm>
              <a:off x="4763" y="0"/>
              <a:ext cx="739775" cy="739775"/>
              <a:chOff x="0" y="0"/>
              <a:chExt cx="822355" cy="822355"/>
            </a:xfrm>
          </p:grpSpPr>
          <p:sp>
            <p:nvSpPr>
              <p:cNvPr id="10271" name="椭圆 14"/>
              <p:cNvSpPr>
                <a:spLocks noChangeAspect="1" noChangeArrowheads="1"/>
              </p:cNvSpPr>
              <p:nvPr/>
            </p:nvSpPr>
            <p:spPr bwMode="auto">
              <a:xfrm>
                <a:off x="1051" y="0"/>
                <a:ext cx="820603" cy="8223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endParaRPr lang="zh-CN" altLang="en-US" sz="1667" b="1" smtClean="0">
                  <a:solidFill>
                    <a:srgbClr val="44546A"/>
                  </a:solidFill>
                  <a:latin typeface="맑은 고딕" pitchFamily="50" charset="-127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272" name="椭圆 15"/>
              <p:cNvSpPr>
                <a:spLocks noChangeAspect="1"/>
              </p:cNvSpPr>
              <p:nvPr/>
            </p:nvSpPr>
            <p:spPr bwMode="auto">
              <a:xfrm>
                <a:off x="51810" y="50737"/>
                <a:ext cx="719085" cy="720882"/>
              </a:xfrm>
              <a:prstGeom prst="ellipse">
                <a:avLst/>
              </a:prstGeom>
              <a:solidFill>
                <a:srgbClr val="22BAD8">
                  <a:alpha val="79999"/>
                </a:srgbClr>
              </a:solidFill>
              <a:ln w="12700" cmpd="sng">
                <a:solidFill>
                  <a:srgbClr val="59595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fontAlgn="ctr">
                  <a:buClr>
                    <a:srgbClr val="FF0000"/>
                  </a:buClr>
                  <a:buSzPct val="70000"/>
                  <a:defRPr/>
                </a:pPr>
                <a:endParaRPr lang="zh-CN" altLang="en-US" sz="1667" b="1" smtClean="0">
                  <a:solidFill>
                    <a:srgbClr val="44546A"/>
                  </a:solidFill>
                  <a:latin typeface="맑은 고딕" pitchFamily="50" charset="-127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0250" name="Rectangle 13"/>
            <p:cNvSpPr>
              <a:spLocks noChangeArrowheads="1"/>
            </p:cNvSpPr>
            <p:nvPr/>
          </p:nvSpPr>
          <p:spPr bwMode="auto">
            <a:xfrm>
              <a:off x="0" y="127982"/>
              <a:ext cx="747713" cy="48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ko-KR" sz="20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zh-CN" altLang="en-US" sz="2000" b="1">
                <a:solidFill>
                  <a:srgbClr val="FFFFFF"/>
                </a:solidFill>
                <a:latin typeface="맑은 고딕" pitchFamily="50" charset="-127"/>
                <a:ea typeface="나눔고딕OTF ExtraBold" pitchFamily="34" charset="-127"/>
              </a:endParaRPr>
            </a:p>
          </p:txBody>
        </p:sp>
      </p:grpSp>
      <p:pic>
        <p:nvPicPr>
          <p:cNvPr id="10247" name="Picture 36" descr="http://www.itisja.com/web_images/truecrypt_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163" y="2281238"/>
            <a:ext cx="12065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13"/>
          <p:cNvSpPr>
            <a:spLocks noChangeArrowheads="1"/>
          </p:cNvSpPr>
          <p:nvPr/>
        </p:nvSpPr>
        <p:spPr bwMode="auto">
          <a:xfrm>
            <a:off x="4673600" y="0"/>
            <a:ext cx="2946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ko-KR" altLang="en-US" sz="2000" b="1">
                <a:solidFill>
                  <a:schemeClr val="bg1"/>
                </a:solidFill>
                <a:latin typeface="나눔고딕OTF ExtraBold" pitchFamily="34" charset="-127"/>
                <a:ea typeface="나눔고딕OTF ExtraBold" pitchFamily="34" charset="-127"/>
              </a:rPr>
              <a:t>차례</a:t>
            </a:r>
            <a:endParaRPr lang="zh-CN" altLang="en-US" sz="2000" b="1">
              <a:solidFill>
                <a:schemeClr val="bg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C5E0B3"/>
      </a:accent5>
      <a:accent6>
        <a:srgbClr val="757070"/>
      </a:accent6>
      <a:hlink>
        <a:srgbClr val="ADB9CA"/>
      </a:hlink>
      <a:folHlink>
        <a:srgbClr val="323F4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Pages>0</Pages>
  <Words>515</Words>
  <Characters>0</Characters>
  <Application>Microsoft Office PowerPoint</Application>
  <DocSecurity>0</DocSecurity>
  <PresentationFormat>사용자 지정</PresentationFormat>
  <Lines>0</Lines>
  <Paragraphs>129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2_Office 主题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kingsoft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</dc:creator>
  <cp:lastModifiedBy>user</cp:lastModifiedBy>
  <cp:revision>299</cp:revision>
  <cp:lastPrinted>2014-10-17T06:59:48Z</cp:lastPrinted>
  <dcterms:created xsi:type="dcterms:W3CDTF">2010-06-08T02:33:18Z</dcterms:created>
  <dcterms:modified xsi:type="dcterms:W3CDTF">2017-11-11T02:47:46Z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