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84" r:id="rId17"/>
    <p:sldId id="276" r:id="rId18"/>
    <p:sldId id="277" r:id="rId19"/>
    <p:sldId id="278" r:id="rId20"/>
    <p:sldId id="279" r:id="rId21"/>
    <p:sldId id="285" r:id="rId22"/>
    <p:sldId id="281" r:id="rId23"/>
    <p:sldId id="282" r:id="rId24"/>
    <p:sldId id="283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2287C9"/>
    <a:srgbClr val="F7FCFF"/>
    <a:srgbClr val="FFFFFF"/>
    <a:srgbClr val="E1EDF7"/>
    <a:srgbClr val="EAF2F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4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2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6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5785-BF56-4F96-9C94-814B854A7324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DD8-A2AD-4EB2-9255-8FCEEEE1C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75955" y="-1174172"/>
            <a:ext cx="9192492" cy="9192490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26672" y="-623455"/>
            <a:ext cx="8091056" cy="8091054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1933" y="363613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궁서" panose="02030600000101010101" pitchFamily="18" charset="-127"/>
                <a:ea typeface="궁서" panose="02030600000101010101" pitchFamily="18" charset="-127"/>
              </a:rPr>
              <a:t>Quantum Ant</a:t>
            </a:r>
          </a:p>
        </p:txBody>
      </p:sp>
      <p:sp>
        <p:nvSpPr>
          <p:cNvPr id="10" name="타원 9"/>
          <p:cNvSpPr/>
          <p:nvPr/>
        </p:nvSpPr>
        <p:spPr>
          <a:xfrm>
            <a:off x="4066968" y="1456494"/>
            <a:ext cx="4058064" cy="4058064"/>
          </a:xfrm>
          <a:prstGeom prst="ellipse">
            <a:avLst/>
          </a:prstGeom>
          <a:noFill/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06159" y="2452834"/>
            <a:ext cx="71320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3200">
                <a:solidFill>
                  <a:srgbClr val="2287C9"/>
                </a:solidFill>
                <a:latin typeface="Georgia" panose="02040502050405020303" pitchFamily="18" charset="0"/>
                <a:ea typeface="나눔고딕 ExtraBold" panose="020D0904000000000000" pitchFamily="50" charset="-127"/>
              </a:rPr>
              <a:t>Classical-Quantum </a:t>
            </a:r>
            <a:br>
              <a:rPr lang="pt-BR" altLang="ko-KR" sz="3200">
                <a:solidFill>
                  <a:srgbClr val="2287C9"/>
                </a:solidFill>
                <a:latin typeface="Georgia" panose="02040502050405020303" pitchFamily="18" charset="0"/>
                <a:ea typeface="나눔고딕 ExtraBold" panose="020D0904000000000000" pitchFamily="50" charset="-127"/>
              </a:rPr>
            </a:br>
            <a:r>
              <a:rPr lang="pt-BR" altLang="ko-KR" sz="3200">
                <a:solidFill>
                  <a:srgbClr val="2287C9"/>
                </a:solidFill>
                <a:latin typeface="Georgia" panose="02040502050405020303" pitchFamily="18" charset="0"/>
                <a:ea typeface="나눔고딕 ExtraBold" panose="020D0904000000000000" pitchFamily="50" charset="-127"/>
              </a:rPr>
              <a:t>Hybrid Convolutional Neural Network</a:t>
            </a:r>
            <a:endParaRPr lang="en-US" altLang="ko-KR" sz="3200" dirty="0">
              <a:solidFill>
                <a:srgbClr val="2287C9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9" name="Google Shape;200;p29">
            <a:extLst>
              <a:ext uri="{FF2B5EF4-FFF2-40B4-BE49-F238E27FC236}">
                <a16:creationId xmlns:a16="http://schemas.microsoft.com/office/drawing/2014/main" id="{20A1E649-0455-4395-B8E4-45CBB6984C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0364" y="1541711"/>
            <a:ext cx="9612435" cy="2015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01;p29">
            <a:extLst>
              <a:ext uri="{FF2B5EF4-FFF2-40B4-BE49-F238E27FC236}">
                <a16:creationId xmlns:a16="http://schemas.microsoft.com/office/drawing/2014/main" id="{E3FC0B71-6397-4B46-BB3D-86CF72B408AE}"/>
              </a:ext>
            </a:extLst>
          </p:cNvPr>
          <p:cNvSpPr/>
          <p:nvPr/>
        </p:nvSpPr>
        <p:spPr>
          <a:xfrm>
            <a:off x="2743453" y="3304043"/>
            <a:ext cx="833878" cy="1963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2;p29">
            <a:extLst>
              <a:ext uri="{FF2B5EF4-FFF2-40B4-BE49-F238E27FC236}">
                <a16:creationId xmlns:a16="http://schemas.microsoft.com/office/drawing/2014/main" id="{06AF43A0-CBB2-4289-AAFA-5E0A80A599EC}"/>
              </a:ext>
            </a:extLst>
          </p:cNvPr>
          <p:cNvSpPr/>
          <p:nvPr/>
        </p:nvSpPr>
        <p:spPr>
          <a:xfrm>
            <a:off x="2601403" y="3519217"/>
            <a:ext cx="1142830" cy="28219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Add CNOT-gate</a:t>
            </a:r>
            <a:endParaRPr sz="900" b="1"/>
          </a:p>
        </p:txBody>
      </p:sp>
      <p:sp>
        <p:nvSpPr>
          <p:cNvPr id="13" name="Google Shape;203;p29">
            <a:extLst>
              <a:ext uri="{FF2B5EF4-FFF2-40B4-BE49-F238E27FC236}">
                <a16:creationId xmlns:a16="http://schemas.microsoft.com/office/drawing/2014/main" id="{7056AC5A-9969-455F-8A6B-D353E0DE38B9}"/>
              </a:ext>
            </a:extLst>
          </p:cNvPr>
          <p:cNvSpPr/>
          <p:nvPr/>
        </p:nvSpPr>
        <p:spPr>
          <a:xfrm>
            <a:off x="5055723" y="3304043"/>
            <a:ext cx="833878" cy="1963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4;p29">
            <a:extLst>
              <a:ext uri="{FF2B5EF4-FFF2-40B4-BE49-F238E27FC236}">
                <a16:creationId xmlns:a16="http://schemas.microsoft.com/office/drawing/2014/main" id="{8AB895B0-E5E3-41E5-A94D-26CDA1DF7A2C}"/>
              </a:ext>
            </a:extLst>
          </p:cNvPr>
          <p:cNvSpPr/>
          <p:nvPr/>
        </p:nvSpPr>
        <p:spPr>
          <a:xfrm>
            <a:off x="5020497" y="3519217"/>
            <a:ext cx="913481" cy="28219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CNOT → Rz</a:t>
            </a:r>
            <a:endParaRPr sz="900" b="1"/>
          </a:p>
        </p:txBody>
      </p:sp>
      <p:sp>
        <p:nvSpPr>
          <p:cNvPr id="15" name="Google Shape;205;p29">
            <a:extLst>
              <a:ext uri="{FF2B5EF4-FFF2-40B4-BE49-F238E27FC236}">
                <a16:creationId xmlns:a16="http://schemas.microsoft.com/office/drawing/2014/main" id="{A46376A4-ACCA-497B-BD66-50187377716D}"/>
              </a:ext>
            </a:extLst>
          </p:cNvPr>
          <p:cNvSpPr/>
          <p:nvPr/>
        </p:nvSpPr>
        <p:spPr>
          <a:xfrm>
            <a:off x="7952600" y="3305114"/>
            <a:ext cx="833878" cy="1963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6;p29">
            <a:extLst>
              <a:ext uri="{FF2B5EF4-FFF2-40B4-BE49-F238E27FC236}">
                <a16:creationId xmlns:a16="http://schemas.microsoft.com/office/drawing/2014/main" id="{50A7D058-DB10-4DF7-805F-22C059EADBBE}"/>
              </a:ext>
            </a:extLst>
          </p:cNvPr>
          <p:cNvSpPr/>
          <p:nvPr/>
        </p:nvSpPr>
        <p:spPr>
          <a:xfrm>
            <a:off x="7993250" y="3520288"/>
            <a:ext cx="745466" cy="282195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Rz → Rx</a:t>
            </a:r>
            <a:endParaRPr sz="900" b="1"/>
          </a:p>
        </p:txBody>
      </p:sp>
      <p:sp>
        <p:nvSpPr>
          <p:cNvPr id="17" name="Google Shape;199;p29">
            <a:extLst>
              <a:ext uri="{FF2B5EF4-FFF2-40B4-BE49-F238E27FC236}">
                <a16:creationId xmlns:a16="http://schemas.microsoft.com/office/drawing/2014/main" id="{34CBEA10-A486-490C-94FD-ACC8826BB590}"/>
              </a:ext>
            </a:extLst>
          </p:cNvPr>
          <p:cNvSpPr txBox="1"/>
          <p:nvPr/>
        </p:nvSpPr>
        <p:spPr>
          <a:xfrm>
            <a:off x="1907695" y="4467511"/>
            <a:ext cx="937549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Relatively low accuracy.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The gate cost is not very high because the circuit depth is not deep.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1">
                <a:solidFill>
                  <a:schemeClr val="dk1"/>
                </a:solidFill>
              </a:rPr>
              <a:t>Although the circuit depth is not deep, the gate cost is not high.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1">
                <a:solidFill>
                  <a:schemeClr val="dk1"/>
                </a:solidFill>
              </a:rPr>
              <a:t>It is judged that it is not suitable for use as a filter because the accuracy is not high.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35791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9" name="Google Shape;214;p30">
            <a:extLst>
              <a:ext uri="{FF2B5EF4-FFF2-40B4-BE49-F238E27FC236}">
                <a16:creationId xmlns:a16="http://schemas.microsoft.com/office/drawing/2014/main" id="{67BFC0AF-7453-4268-9C33-D007A8E6B1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275" y="1790915"/>
            <a:ext cx="2850575" cy="207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30">
            <a:extLst>
              <a:ext uri="{FF2B5EF4-FFF2-40B4-BE49-F238E27FC236}">
                <a16:creationId xmlns:a16="http://schemas.microsoft.com/office/drawing/2014/main" id="{5F58C92F-B200-4735-B5E8-25988C7457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105" y="1850950"/>
            <a:ext cx="2496217" cy="207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6;p30">
            <a:extLst>
              <a:ext uri="{FF2B5EF4-FFF2-40B4-BE49-F238E27FC236}">
                <a16:creationId xmlns:a16="http://schemas.microsoft.com/office/drawing/2014/main" id="{CB8B8275-4B42-4DF1-B9FD-6723DB22AA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083" y="1790916"/>
            <a:ext cx="3051543" cy="20709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13;p30">
            <a:extLst>
              <a:ext uri="{FF2B5EF4-FFF2-40B4-BE49-F238E27FC236}">
                <a16:creationId xmlns:a16="http://schemas.microsoft.com/office/drawing/2014/main" id="{8AA28119-2663-4C0D-9D8B-648353A2EBAF}"/>
              </a:ext>
            </a:extLst>
          </p:cNvPr>
          <p:cNvSpPr txBox="1"/>
          <p:nvPr/>
        </p:nvSpPr>
        <p:spPr>
          <a:xfrm>
            <a:off x="2123923" y="4526886"/>
            <a:ext cx="79833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Shows adequate accuracy.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It seems that the depth of the circuit is also appropriate.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1"/>
              <a:t>It has moderately high accuracy and the depth of the circuit is also suitable, so it does not cost a lot of gate cost, so it is considered suitable for use as a filter.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883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C3D25-E89F-4F6C-97AD-5A77E6684A78}"/>
              </a:ext>
            </a:extLst>
          </p:cNvPr>
          <p:cNvSpPr txBox="1"/>
          <p:nvPr/>
        </p:nvSpPr>
        <p:spPr>
          <a:xfrm>
            <a:off x="3955493" y="346142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Improved accuracy </a:t>
            </a:r>
            <a:br>
              <a:rPr lang="en-US" altLang="ko-KR" sz="1400" b="1"/>
            </a:br>
            <a:r>
              <a:rPr lang="ko-KR" altLang="en-US" sz="1400" b="1"/>
              <a:t>by extended parameterization</a:t>
            </a:r>
          </a:p>
        </p:txBody>
      </p:sp>
      <p:sp>
        <p:nvSpPr>
          <p:cNvPr id="10" name="Google Shape;222;p31">
            <a:extLst>
              <a:ext uri="{FF2B5EF4-FFF2-40B4-BE49-F238E27FC236}">
                <a16:creationId xmlns:a16="http://schemas.microsoft.com/office/drawing/2014/main" id="{78D47DFE-23A9-4D63-87CA-43383B498C22}"/>
              </a:ext>
            </a:extLst>
          </p:cNvPr>
          <p:cNvSpPr txBox="1"/>
          <p:nvPr/>
        </p:nvSpPr>
        <p:spPr>
          <a:xfrm>
            <a:off x="939851" y="1689296"/>
            <a:ext cx="603128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It shows relatively high accuracy.</a:t>
            </a: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The gate cost is not very high because the circuit depth is not deep.</a:t>
            </a: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It has moderately high accuracy and the circuit depth is not deep, </a:t>
            </a:r>
            <a:br>
              <a:rPr lang="en-US" altLang="ko" sz="1400" b="1"/>
            </a:br>
            <a:r>
              <a:rPr lang="ko" sz="1400" b="1"/>
              <a:t>so the gate cost is not too high, so it is good to use as a filter.</a:t>
            </a:r>
            <a:endParaRPr sz="14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2" name="Google Shape;223;p31">
            <a:extLst>
              <a:ext uri="{FF2B5EF4-FFF2-40B4-BE49-F238E27FC236}">
                <a16:creationId xmlns:a16="http://schemas.microsoft.com/office/drawing/2014/main" id="{5930DE7A-0CF4-4E96-B223-773723D079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1048" y="2000143"/>
            <a:ext cx="2855700" cy="385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4;p31">
            <a:extLst>
              <a:ext uri="{FF2B5EF4-FFF2-40B4-BE49-F238E27FC236}">
                <a16:creationId xmlns:a16="http://schemas.microsoft.com/office/drawing/2014/main" id="{AE599235-11EB-4759-A02F-F6C088EB06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9523" y="4641643"/>
            <a:ext cx="1802325" cy="12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26;p31">
            <a:extLst>
              <a:ext uri="{FF2B5EF4-FFF2-40B4-BE49-F238E27FC236}">
                <a16:creationId xmlns:a16="http://schemas.microsoft.com/office/drawing/2014/main" id="{F0FD6096-75DD-4AB7-8508-77C0C72FA29F}"/>
              </a:ext>
            </a:extLst>
          </p:cNvPr>
          <p:cNvSpPr/>
          <p:nvPr/>
        </p:nvSpPr>
        <p:spPr>
          <a:xfrm rot="20922352">
            <a:off x="7213310" y="3899418"/>
            <a:ext cx="2559669" cy="400430"/>
          </a:xfrm>
          <a:prstGeom prst="curvedDownArrow">
            <a:avLst>
              <a:gd name="adj1" fmla="val 0"/>
              <a:gd name="adj2" fmla="val 53810"/>
              <a:gd name="adj3" fmla="val 30133"/>
            </a:avLst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25;p31">
            <a:extLst>
              <a:ext uri="{FF2B5EF4-FFF2-40B4-BE49-F238E27FC236}">
                <a16:creationId xmlns:a16="http://schemas.microsoft.com/office/drawing/2014/main" id="{70F662BA-FA2F-4D47-9760-CE17C4D8B7AF}"/>
              </a:ext>
            </a:extLst>
          </p:cNvPr>
          <p:cNvSpPr/>
          <p:nvPr/>
        </p:nvSpPr>
        <p:spPr>
          <a:xfrm>
            <a:off x="8551048" y="1894524"/>
            <a:ext cx="2855700" cy="3996900"/>
          </a:xfrm>
          <a:prstGeom prst="rect">
            <a:avLst/>
          </a:prstGeom>
          <a:noFill/>
          <a:ln w="19050" cap="flat" cmpd="sng">
            <a:solidFill>
              <a:srgbClr val="F1F1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7" name="Google Shape;235;p32">
            <a:extLst>
              <a:ext uri="{FF2B5EF4-FFF2-40B4-BE49-F238E27FC236}">
                <a16:creationId xmlns:a16="http://schemas.microsoft.com/office/drawing/2014/main" id="{D7DDDA5C-5FFE-463F-99C4-3112FCBD99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2430" b="2429"/>
          <a:stretch/>
        </p:blipFill>
        <p:spPr>
          <a:xfrm>
            <a:off x="5675754" y="1855976"/>
            <a:ext cx="6282148" cy="16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6;p32">
            <a:extLst>
              <a:ext uri="{FF2B5EF4-FFF2-40B4-BE49-F238E27FC236}">
                <a16:creationId xmlns:a16="http://schemas.microsoft.com/office/drawing/2014/main" id="{17D7DACE-874A-405C-BAD5-C04F3E825E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08" y="1855976"/>
            <a:ext cx="4082728" cy="16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4;p32">
            <a:extLst>
              <a:ext uri="{FF2B5EF4-FFF2-40B4-BE49-F238E27FC236}">
                <a16:creationId xmlns:a16="http://schemas.microsoft.com/office/drawing/2014/main" id="{F3280F66-E0F3-4287-8F29-0DC9A05DFA1B}"/>
              </a:ext>
            </a:extLst>
          </p:cNvPr>
          <p:cNvSpPr txBox="1"/>
          <p:nvPr/>
        </p:nvSpPr>
        <p:spPr>
          <a:xfrm>
            <a:off x="1258349" y="4226301"/>
            <a:ext cx="1225631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Both Circuit 5 and Circuit 13 showed </a:t>
            </a:r>
            <a:r>
              <a:rPr lang="ko" sz="1400" b="1"/>
              <a:t>high accuracy. </a:t>
            </a:r>
            <a:br>
              <a:rPr lang="en-US" altLang="ko" sz="1400"/>
            </a:br>
            <a:r>
              <a:rPr lang="ko" sz="1400" b="1"/>
              <a:t>Circuit 5 </a:t>
            </a:r>
            <a:r>
              <a:rPr lang="ko" sz="1400"/>
              <a:t>shows </a:t>
            </a:r>
            <a:r>
              <a:rPr lang="ko" sz="1400" b="1"/>
              <a:t>lower accuracy than Circuit 13 despite using a lot of gate cost </a:t>
            </a:r>
            <a:r>
              <a:rPr lang="ko" sz="1400"/>
              <a:t>according to the </a:t>
            </a:r>
            <a:r>
              <a:rPr lang="ko" sz="1400" b="1"/>
              <a:t>deeper depth than Circuit 13.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" sz="1400"/>
            </a:br>
            <a:r>
              <a:rPr lang="ko" sz="1400"/>
              <a:t>so using </a:t>
            </a:r>
            <a:r>
              <a:rPr lang="en-US" altLang="ko-KR" sz="1400"/>
              <a:t>c</a:t>
            </a:r>
            <a:r>
              <a:rPr lang="ko" sz="1400"/>
              <a:t>ircuit 13 will be much more effective.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687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6" name="Google Shape;243;p33">
            <a:extLst>
              <a:ext uri="{FF2B5EF4-FFF2-40B4-BE49-F238E27FC236}">
                <a16:creationId xmlns:a16="http://schemas.microsoft.com/office/drawing/2014/main" id="{4D27CD5A-F6D2-411F-89AA-4F883C7619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9652" y="1954046"/>
            <a:ext cx="6585201" cy="16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2;p33">
            <a:extLst>
              <a:ext uri="{FF2B5EF4-FFF2-40B4-BE49-F238E27FC236}">
                <a16:creationId xmlns:a16="http://schemas.microsoft.com/office/drawing/2014/main" id="{521A4F8E-A936-493E-BFB3-81E4179887CE}"/>
              </a:ext>
            </a:extLst>
          </p:cNvPr>
          <p:cNvSpPr txBox="1"/>
          <p:nvPr/>
        </p:nvSpPr>
        <p:spPr>
          <a:xfrm>
            <a:off x="1839643" y="4293324"/>
            <a:ext cx="962810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It shows the highest accuracy among quantum filters.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Due to the deep circuit depth, a lot of gate cost is consumed.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Although it has high accuracy, it consumes a lot of gate cost due to its deep depth. </a:t>
            </a:r>
            <a:br>
              <a:rPr lang="en-US" altLang="ko" sz="1400" b="1"/>
            </a:br>
            <a:r>
              <a:rPr lang="ko" sz="1400" b="1"/>
              <a:t>It is judged that it is more appropriate to use a filter with a slightly lower accuracy and a lower gate cost.</a:t>
            </a:r>
            <a:endParaRPr sz="1400" b="1"/>
          </a:p>
        </p:txBody>
      </p:sp>
    </p:spTree>
    <p:extLst>
      <p:ext uri="{BB962C8B-B14F-4D97-AF65-F5344CB8AC3E}">
        <p14:creationId xmlns:p14="http://schemas.microsoft.com/office/powerpoint/2010/main" val="42240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Select the q</a:t>
            </a:r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 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37" name="Google Shape;115;p22">
            <a:extLst>
              <a:ext uri="{FF2B5EF4-FFF2-40B4-BE49-F238E27FC236}">
                <a16:creationId xmlns:a16="http://schemas.microsoft.com/office/drawing/2014/main" id="{01718EE2-69D0-4430-A9F1-4C13E44ED656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/>
              <a:t>Select Circuit 6, Circuit 8, Circuit 9, Circuit 11, Circuit 13 among the proposed 19 quantum filters.</a:t>
            </a:r>
          </a:p>
          <a:p>
            <a:pPr marL="139700" lvl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</a:pPr>
            <a:endParaRPr lang="en-US" altLang="ko-KR" sz="140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altLang="ko" sz="1400" b="1"/>
              <a:t>The reason why we selected these filters:</a:t>
            </a:r>
            <a:endParaRPr lang="en-US" altLang="ko-KR" sz="1400" b="1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 b="1"/>
              <a:t>-Circuit 6</a:t>
            </a:r>
            <a:r>
              <a:rPr lang="en-US" altLang="ko" sz="1400"/>
              <a:t> : Since the </a:t>
            </a:r>
            <a:r>
              <a:rPr lang="en-US" altLang="ko" sz="1400" b="1"/>
              <a:t>highest accuracy</a:t>
            </a:r>
            <a:r>
              <a:rPr lang="en-US" altLang="ko" sz="1400"/>
              <a:t> was achieved, it is </a:t>
            </a:r>
            <a:r>
              <a:rPr lang="en-US" altLang="ko" sz="1400" b="1"/>
              <a:t>suitable for comparison with other circuits.</a:t>
            </a:r>
            <a:endParaRPr lang="en-US" altLang="ko-KR" sz="1400" b="1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 b="1"/>
              <a:t>-Circuit 8</a:t>
            </a:r>
            <a:r>
              <a:rPr lang="en-US" altLang="ko" sz="1400"/>
              <a:t> : Relatively high accuracy was achieved by modifying Circuit 11 to improve accuracy.</a:t>
            </a:r>
            <a:endParaRPr lang="en-US" altLang="ko-KR" sz="14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/>
              <a:t>It is appropriate to check the improvement through comparison with circuit 11.</a:t>
            </a:r>
            <a:endParaRPr lang="en-US" altLang="ko-KR" sz="14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 b="1"/>
              <a:t>-Circuit 11</a:t>
            </a:r>
            <a:r>
              <a:rPr lang="en-US" altLang="ko" sz="1400"/>
              <a:t> : Comparison with circuit 8</a:t>
            </a:r>
            <a:endParaRPr lang="en-US" altLang="ko-KR" sz="14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 b="1"/>
              <a:t>-Circuit 9 </a:t>
            </a:r>
            <a:r>
              <a:rPr lang="en-US" altLang="ko" sz="1400"/>
              <a:t>: Since the </a:t>
            </a:r>
            <a:r>
              <a:rPr lang="en-US" altLang="ko" sz="1400" b="1"/>
              <a:t>lowest accuracy</a:t>
            </a:r>
            <a:r>
              <a:rPr lang="en-US" altLang="ko" sz="1400"/>
              <a:t> was achieved, it is </a:t>
            </a:r>
            <a:r>
              <a:rPr lang="en-US" altLang="ko" sz="1400" b="1"/>
              <a:t>suitable for comparison with other circuits.</a:t>
            </a:r>
            <a:endParaRPr lang="en-US" altLang="ko-KR" sz="14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 b="1"/>
              <a:t>-Circuit 13 </a:t>
            </a:r>
            <a:r>
              <a:rPr lang="en-US" altLang="ko" sz="1400"/>
              <a:t>: It is judged as a circuit that </a:t>
            </a:r>
            <a:r>
              <a:rPr lang="en-US" altLang="ko" sz="1400" b="1"/>
              <a:t>properly maintains the circuit depth and accuracy,</a:t>
            </a:r>
            <a:r>
              <a:rPr lang="en-US" altLang="ko" sz="1400"/>
              <a:t> </a:t>
            </a:r>
            <a:br>
              <a:rPr lang="en-US" altLang="ko" sz="1400"/>
            </a:br>
            <a:r>
              <a:rPr lang="en-US" altLang="ko" sz="1400"/>
              <a:t>                 so it is considered the most suitable for use as a filter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51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Implementation of the q</a:t>
            </a:r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 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37" name="Google Shape;115;p22">
            <a:extLst>
              <a:ext uri="{FF2B5EF4-FFF2-40B4-BE49-F238E27FC236}">
                <a16:creationId xmlns:a16="http://schemas.microsoft.com/office/drawing/2014/main" id="{01718EE2-69D0-4430-A9F1-4C13E44ED656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-KR" sz="1400" b="1"/>
              <a:t>We implemented the circuits, and apply to hybid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8885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/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Quantum circuit</a:t>
                </a:r>
                <a:r>
                  <a:rPr lang="en-US" altLang="ko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ko-KR" altLang="en-US" sz="2400" dirty="0">
                  <a:solidFill>
                    <a:srgbClr val="002060"/>
                  </a:solidFill>
                  <a:latin typeface="Georgia" panose="02040502050405020303" pitchFamily="18" charset="0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blipFill>
                <a:blip r:embed="rId2"/>
                <a:stretch>
                  <a:fillRect b="-4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270;p37">
            <a:extLst>
              <a:ext uri="{FF2B5EF4-FFF2-40B4-BE49-F238E27FC236}">
                <a16:creationId xmlns:a16="http://schemas.microsoft.com/office/drawing/2014/main" id="{36E15FFB-77C0-4621-9E44-577C18FA8A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337" y="1450085"/>
            <a:ext cx="3963951" cy="503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72;p37">
            <a:extLst>
              <a:ext uri="{FF2B5EF4-FFF2-40B4-BE49-F238E27FC236}">
                <a16:creationId xmlns:a16="http://schemas.microsoft.com/office/drawing/2014/main" id="{2E32517D-14BE-4F39-B9B4-31BD7FCB05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166" y="1442395"/>
            <a:ext cx="7401644" cy="1683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3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/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Quantum circuit</a:t>
                </a:r>
                <a:r>
                  <a:rPr lang="en-US" altLang="ko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8, 11</m:t>
                    </m:r>
                  </m:oMath>
                </a14:m>
                <a:endParaRPr lang="ko-KR" altLang="en-US" sz="2400" dirty="0">
                  <a:solidFill>
                    <a:srgbClr val="002060"/>
                  </a:solidFill>
                  <a:latin typeface="Georgia" panose="02040502050405020303" pitchFamily="18" charset="0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blipFill>
                <a:blip r:embed="rId2"/>
                <a:stretch>
                  <a:fillRect b="-4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2C53F8A5-5C44-4788-A0F8-BBBE3D41720B}"/>
              </a:ext>
            </a:extLst>
          </p:cNvPr>
          <p:cNvGrpSpPr/>
          <p:nvPr/>
        </p:nvGrpSpPr>
        <p:grpSpPr>
          <a:xfrm>
            <a:off x="223433" y="4907375"/>
            <a:ext cx="8061460" cy="1866610"/>
            <a:chOff x="781555" y="4650166"/>
            <a:chExt cx="8061460" cy="1866610"/>
          </a:xfrm>
        </p:grpSpPr>
        <p:sp>
          <p:nvSpPr>
            <p:cNvPr id="10" name="Google Shape;283;p38">
              <a:extLst>
                <a:ext uri="{FF2B5EF4-FFF2-40B4-BE49-F238E27FC236}">
                  <a16:creationId xmlns:a16="http://schemas.microsoft.com/office/drawing/2014/main" id="{58E60771-CCDE-4CE2-85B7-52C2B4EB2472}"/>
                </a:ext>
              </a:extLst>
            </p:cNvPr>
            <p:cNvSpPr txBox="1"/>
            <p:nvPr/>
          </p:nvSpPr>
          <p:spPr>
            <a:xfrm>
              <a:off x="1580970" y="6065081"/>
              <a:ext cx="1754987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latin typeface="Georgia" panose="02040502050405020303" pitchFamily="18" charset="0"/>
                </a:rPr>
                <a:t>Circuit 8</a:t>
              </a:r>
              <a:endParaRPr sz="1600">
                <a:latin typeface="Georgia" panose="02040502050405020303" pitchFamily="18" charset="0"/>
              </a:endParaRPr>
            </a:p>
          </p:txBody>
        </p:sp>
        <p:sp>
          <p:nvSpPr>
            <p:cNvPr id="12" name="Google Shape;284;p38">
              <a:extLst>
                <a:ext uri="{FF2B5EF4-FFF2-40B4-BE49-F238E27FC236}">
                  <a16:creationId xmlns:a16="http://schemas.microsoft.com/office/drawing/2014/main" id="{D5FD124D-DD9D-4240-8A8F-72601FA9285A}"/>
                </a:ext>
              </a:extLst>
            </p:cNvPr>
            <p:cNvSpPr txBox="1"/>
            <p:nvPr/>
          </p:nvSpPr>
          <p:spPr>
            <a:xfrm>
              <a:off x="6246218" y="6085919"/>
              <a:ext cx="146314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latin typeface="Georgia" panose="02040502050405020303" pitchFamily="18" charset="0"/>
                </a:rPr>
                <a:t>Circuit 11</a:t>
              </a:r>
              <a:endParaRPr sz="1600">
                <a:latin typeface="Georgia" panose="02040502050405020303" pitchFamily="18" charset="0"/>
              </a:endParaRPr>
            </a:p>
          </p:txBody>
        </p:sp>
        <p:pic>
          <p:nvPicPr>
            <p:cNvPr id="14" name="Google Shape;280;p38">
              <a:extLst>
                <a:ext uri="{FF2B5EF4-FFF2-40B4-BE49-F238E27FC236}">
                  <a16:creationId xmlns:a16="http://schemas.microsoft.com/office/drawing/2014/main" id="{0F599DBF-6186-40AA-909C-94B035EFF61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555" y="4684686"/>
              <a:ext cx="3716193" cy="153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82;p38">
              <a:extLst>
                <a:ext uri="{FF2B5EF4-FFF2-40B4-BE49-F238E27FC236}">
                  <a16:creationId xmlns:a16="http://schemas.microsoft.com/office/drawing/2014/main" id="{DADEAFA3-7FBC-432E-8ACA-5B84FF463D3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7421" y="4650166"/>
              <a:ext cx="3755594" cy="15625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" name="Google Shape;281;p38">
            <a:extLst>
              <a:ext uri="{FF2B5EF4-FFF2-40B4-BE49-F238E27FC236}">
                <a16:creationId xmlns:a16="http://schemas.microsoft.com/office/drawing/2014/main" id="{53473F8B-7389-482D-A772-F5EA09B0143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191" y="1285264"/>
            <a:ext cx="2999013" cy="354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85;p38">
            <a:extLst>
              <a:ext uri="{FF2B5EF4-FFF2-40B4-BE49-F238E27FC236}">
                <a16:creationId xmlns:a16="http://schemas.microsoft.com/office/drawing/2014/main" id="{756B250C-40C2-46BA-9063-31BDF44C712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337" y="1231703"/>
            <a:ext cx="3882126" cy="3656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/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Quantum circuit</a:t>
                </a:r>
                <a:r>
                  <a:rPr lang="en-US" altLang="ko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ko-KR" altLang="en-US" sz="2400" dirty="0">
                  <a:solidFill>
                    <a:srgbClr val="002060"/>
                  </a:solidFill>
                  <a:latin typeface="Georgia" panose="02040502050405020303" pitchFamily="18" charset="0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blipFill>
                <a:blip r:embed="rId2"/>
                <a:stretch>
                  <a:fillRect b="-4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292;p39">
            <a:extLst>
              <a:ext uri="{FF2B5EF4-FFF2-40B4-BE49-F238E27FC236}">
                <a16:creationId xmlns:a16="http://schemas.microsoft.com/office/drawing/2014/main" id="{F7C6FAD2-CF38-4255-931F-7B01754694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6" y="2445446"/>
            <a:ext cx="3321125" cy="26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3;p39">
            <a:extLst>
              <a:ext uri="{FF2B5EF4-FFF2-40B4-BE49-F238E27FC236}">
                <a16:creationId xmlns:a16="http://schemas.microsoft.com/office/drawing/2014/main" id="{9B164DA3-3F60-4B5F-A5F3-2B883E7B55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962" y="2883108"/>
            <a:ext cx="4442675" cy="178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3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1575955" y="-1174172"/>
            <a:ext cx="9192492" cy="9192490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126672" y="-623455"/>
            <a:ext cx="8091056" cy="8091054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6">
            <a:extLst>
              <a:ext uri="{FF2B5EF4-FFF2-40B4-BE49-F238E27FC236}">
                <a16:creationId xmlns:a16="http://schemas.microsoft.com/office/drawing/2014/main" id="{847AAF7C-7629-4343-9CF5-B326636FC15D}"/>
              </a:ext>
            </a:extLst>
          </p:cNvPr>
          <p:cNvSpPr/>
          <p:nvPr/>
        </p:nvSpPr>
        <p:spPr>
          <a:xfrm>
            <a:off x="4236440" y="1622369"/>
            <a:ext cx="4395832" cy="360040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CD2AFA-0AA9-4F73-8E51-29213F5E1394}"/>
              </a:ext>
            </a:extLst>
          </p:cNvPr>
          <p:cNvGrpSpPr/>
          <p:nvPr/>
        </p:nvGrpSpPr>
        <p:grpSpPr>
          <a:xfrm>
            <a:off x="4250924" y="2349998"/>
            <a:ext cx="4472953" cy="2575421"/>
            <a:chOff x="4521102" y="2342449"/>
            <a:chExt cx="3770648" cy="257542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A61A985-468A-4BF9-9D79-8009DBDAA321}"/>
                </a:ext>
              </a:extLst>
            </p:cNvPr>
            <p:cNvCxnSpPr>
              <a:cxnSpLocks/>
            </p:cNvCxnSpPr>
            <p:nvPr/>
          </p:nvCxnSpPr>
          <p:spPr>
            <a:xfrm>
              <a:off x="4521102" y="2342449"/>
              <a:ext cx="37127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B6EC7F3-E83D-48F9-B585-E806805B8E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42" y="4917870"/>
              <a:ext cx="37127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3F84A1-3623-4232-8650-CCD461152070}"/>
              </a:ext>
            </a:extLst>
          </p:cNvPr>
          <p:cNvSpPr/>
          <p:nvPr/>
        </p:nvSpPr>
        <p:spPr>
          <a:xfrm>
            <a:off x="4521883" y="2715189"/>
            <a:ext cx="14401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F85599-C4B9-4DF4-A59E-2FFCF371F5FF}"/>
              </a:ext>
            </a:extLst>
          </p:cNvPr>
          <p:cNvSpPr txBox="1"/>
          <p:nvPr/>
        </p:nvSpPr>
        <p:spPr>
          <a:xfrm>
            <a:off x="4736360" y="270248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eorgia" panose="02040502050405020303" pitchFamily="18" charset="0"/>
                <a:ea typeface="나눔고딕 ExtraBold" panose="020D0904000000000000" pitchFamily="50" charset="-127"/>
              </a:rPr>
              <a:t>1. </a:t>
            </a:r>
            <a:r>
              <a:rPr lang="en-US" altLang="ko-KR" sz="1400">
                <a:latin typeface="Georgia" panose="02040502050405020303" pitchFamily="18" charset="0"/>
                <a:ea typeface="나눔바른고딕" panose="020B0603020101020101" pitchFamily="50" charset="-127"/>
              </a:rPr>
              <a:t>Problem 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16D03B-7000-408B-9C15-CA79E0EBD25C}"/>
              </a:ext>
            </a:extLst>
          </p:cNvPr>
          <p:cNvSpPr/>
          <p:nvPr/>
        </p:nvSpPr>
        <p:spPr>
          <a:xfrm>
            <a:off x="4521883" y="3231945"/>
            <a:ext cx="14401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B323D0-6C17-4D32-AE28-7EA47D6BE1E8}"/>
              </a:ext>
            </a:extLst>
          </p:cNvPr>
          <p:cNvSpPr txBox="1"/>
          <p:nvPr/>
        </p:nvSpPr>
        <p:spPr>
          <a:xfrm>
            <a:off x="4736360" y="321924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eorgia" panose="02040502050405020303" pitchFamily="18" charset="0"/>
                <a:ea typeface="나눔고딕 ExtraBold" panose="020D0904000000000000" pitchFamily="50" charset="-127"/>
              </a:rPr>
              <a:t>2. </a:t>
            </a:r>
            <a:r>
              <a:rPr lang="en-US" altLang="ko" sz="1400">
                <a:latin typeface="Georgia" panose="02040502050405020303" pitchFamily="18" charset="0"/>
              </a:rPr>
              <a:t>Implementation of hybrid neural network</a:t>
            </a:r>
            <a:endParaRPr lang="en-US" altLang="ko-KR" sz="1400">
              <a:latin typeface="Georgia" panose="02040502050405020303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A7F1B7-D31E-4738-A3C2-1603DA3BB515}"/>
              </a:ext>
            </a:extLst>
          </p:cNvPr>
          <p:cNvSpPr/>
          <p:nvPr/>
        </p:nvSpPr>
        <p:spPr>
          <a:xfrm>
            <a:off x="4521883" y="3788264"/>
            <a:ext cx="14401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CD5DC-5EBF-403C-AF37-A3AFB7E816CF}"/>
              </a:ext>
            </a:extLst>
          </p:cNvPr>
          <p:cNvSpPr txBox="1"/>
          <p:nvPr/>
        </p:nvSpPr>
        <p:spPr>
          <a:xfrm>
            <a:off x="4736360" y="3775564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eorgia" panose="02040502050405020303" pitchFamily="18" charset="0"/>
                <a:ea typeface="나눔고딕 ExtraBold" panose="020D0904000000000000" pitchFamily="50" charset="-127"/>
              </a:rPr>
              <a:t>3. </a:t>
            </a:r>
            <a:r>
              <a:rPr lang="en-US" altLang="ko" sz="1400">
                <a:latin typeface="Georgia" panose="02040502050405020303" pitchFamily="18" charset="0"/>
              </a:rPr>
              <a:t>Result of experiment</a:t>
            </a:r>
            <a:endParaRPr lang="en-US" altLang="ko-KR" sz="1400">
              <a:latin typeface="Georgia" panose="02040502050405020303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74A2F1-A6C8-455E-8312-8B6957115622}"/>
              </a:ext>
            </a:extLst>
          </p:cNvPr>
          <p:cNvSpPr/>
          <p:nvPr/>
        </p:nvSpPr>
        <p:spPr>
          <a:xfrm>
            <a:off x="4521883" y="4364909"/>
            <a:ext cx="14401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1A0046-D989-4CF2-89B4-9092EDF64E56}"/>
              </a:ext>
            </a:extLst>
          </p:cNvPr>
          <p:cNvSpPr txBox="1"/>
          <p:nvPr/>
        </p:nvSpPr>
        <p:spPr>
          <a:xfrm>
            <a:off x="4736360" y="43522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eorgia" panose="02040502050405020303" pitchFamily="18" charset="0"/>
                <a:ea typeface="나눔고딕 ExtraBold" panose="020D0904000000000000" pitchFamily="50" charset="-127"/>
              </a:rPr>
              <a:t>4. Conclusion</a:t>
            </a:r>
            <a:endParaRPr lang="ko-KR" altLang="en-US" sz="1400" dirty="0"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2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/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" altLang="ko-KR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Quantum circuit</a:t>
                </a:r>
                <a:r>
                  <a:rPr lang="en-US" altLang="ko" sz="240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ko-KR" altLang="en-US" sz="2400" dirty="0">
                  <a:solidFill>
                    <a:srgbClr val="002060"/>
                  </a:solidFill>
                  <a:latin typeface="Georgia" panose="02040502050405020303" pitchFamily="18" charset="0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35" name="모서리가 둥근 직사각형 16">
                <a:extLst>
                  <a:ext uri="{FF2B5EF4-FFF2-40B4-BE49-F238E27FC236}">
                    <a16:creationId xmlns:a16="http://schemas.microsoft.com/office/drawing/2014/main" id="{EBA373B6-807F-47FF-B1B3-6246ED73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" y="459445"/>
                <a:ext cx="11526473" cy="681458"/>
              </a:xfrm>
              <a:prstGeom prst="roundRect">
                <a:avLst>
                  <a:gd name="adj" fmla="val 7848"/>
                </a:avLst>
              </a:prstGeom>
              <a:blipFill>
                <a:blip r:embed="rId2"/>
                <a:stretch>
                  <a:fillRect b="-44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300;p40">
            <a:extLst>
              <a:ext uri="{FF2B5EF4-FFF2-40B4-BE49-F238E27FC236}">
                <a16:creationId xmlns:a16="http://schemas.microsoft.com/office/drawing/2014/main" id="{040545FB-6B25-44EA-91A0-96134AB32A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1" y="1661918"/>
            <a:ext cx="4383488" cy="429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1;p40">
            <a:extLst>
              <a:ext uri="{FF2B5EF4-FFF2-40B4-BE49-F238E27FC236}">
                <a16:creationId xmlns:a16="http://schemas.microsoft.com/office/drawing/2014/main" id="{1F67EDE2-B7E4-471D-8689-9076A5BA2B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759" y="3048099"/>
            <a:ext cx="5110818" cy="183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0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Hybrid neural network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10" name="Google Shape;115;p22">
            <a:extLst>
              <a:ext uri="{FF2B5EF4-FFF2-40B4-BE49-F238E27FC236}">
                <a16:creationId xmlns:a16="http://schemas.microsoft.com/office/drawing/2014/main" id="{49483960-7E42-449C-AC3B-D706C285D61A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AF1FB2-37BB-4ECB-8FF8-7A156DF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35" y="3592623"/>
            <a:ext cx="7122252" cy="2966055"/>
          </a:xfrm>
          <a:prstGeom prst="rect">
            <a:avLst/>
          </a:prstGeom>
        </p:spPr>
      </p:pic>
      <p:sp>
        <p:nvSpPr>
          <p:cNvPr id="9" name="Google Shape;115;p22">
            <a:extLst>
              <a:ext uri="{FF2B5EF4-FFF2-40B4-BE49-F238E27FC236}">
                <a16:creationId xmlns:a16="http://schemas.microsoft.com/office/drawing/2014/main" id="{BEB28D33-5CF2-4A95-9F79-2D54226CDB43}"/>
              </a:ext>
            </a:extLst>
          </p:cNvPr>
          <p:cNvSpPr txBox="1">
            <a:spLocks/>
          </p:cNvSpPr>
          <p:nvPr/>
        </p:nvSpPr>
        <p:spPr>
          <a:xfrm>
            <a:off x="453006" y="1543133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 algn="l">
              <a:lnSpc>
                <a:spcPct val="150000"/>
              </a:lnSpc>
              <a:spcBef>
                <a:spcPts val="80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altLang="ko-KR" sz="1400" b="1"/>
              <a:t>Quantum circuit + Classical neural network</a:t>
            </a:r>
          </a:p>
          <a:p>
            <a:pPr marL="457200" indent="-317500" algn="l">
              <a:lnSpc>
                <a:spcPct val="150000"/>
              </a:lnSpc>
              <a:spcBef>
                <a:spcPts val="800"/>
              </a:spcBef>
              <a:buSzPts val="1400"/>
              <a:buChar char="•"/>
            </a:pPr>
            <a:r>
              <a:rPr lang="en-US" altLang="ko-KR" sz="1400" b="1"/>
              <a:t>Classical neural network</a:t>
            </a:r>
            <a:endParaRPr lang="en-US" altLang="ko" sz="1400" b="1"/>
          </a:p>
          <a:p>
            <a:pPr marL="914400" lvl="1" indent="-317500" algn="l">
              <a:lnSpc>
                <a:spcPct val="150000"/>
              </a:lnSpc>
              <a:spcBef>
                <a:spcPts val="800"/>
              </a:spcBef>
              <a:buSzPts val="1400"/>
              <a:buChar char="•"/>
            </a:pPr>
            <a:r>
              <a:rPr lang="en-US" altLang="ko" sz="1100" b="1"/>
              <a:t>Layers</a:t>
            </a:r>
            <a:br>
              <a:rPr lang="en-US" altLang="ko" sz="1100"/>
            </a:br>
            <a:r>
              <a:rPr lang="en-US" altLang="ko" sz="1100"/>
              <a:t>Convolution-2D and maxpooling-2D layer : Feature extraction and enhancement of input data</a:t>
            </a:r>
            <a:br>
              <a:rPr lang="en-US" altLang="ko" sz="1100"/>
            </a:br>
            <a:r>
              <a:rPr lang="en-US" altLang="ko" sz="1100"/>
              <a:t>Fully-connected layer : unit of output layer is 10 (the number of label)</a:t>
            </a:r>
            <a:endParaRPr lang="en-US" altLang="ko-KR" sz="1100"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buSzPts val="1400"/>
              <a:buChar char="•"/>
            </a:pPr>
            <a:r>
              <a:rPr lang="en-US" altLang="ko" sz="1100" b="1"/>
              <a:t>Categorical cross entropy loss function</a:t>
            </a:r>
            <a:br>
              <a:rPr lang="en-US" altLang="ko" sz="1100" b="1"/>
            </a:br>
            <a:r>
              <a:rPr lang="en-US" altLang="ko" sz="1100"/>
              <a:t>multiclass classification → Categorical </a:t>
            </a:r>
            <a:endParaRPr lang="en-US" altLang="ko-KR" sz="1100"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buSzPts val="1400"/>
              <a:buChar char="•"/>
            </a:pPr>
            <a:r>
              <a:rPr lang="en-US" altLang="ko" sz="1100" b="1"/>
              <a:t>Activation function</a:t>
            </a:r>
            <a:br>
              <a:rPr lang="en-US" altLang="ko" sz="1100"/>
            </a:br>
            <a:r>
              <a:rPr lang="en-US" altLang="ko" sz="1100"/>
              <a:t>hidden layer → relu (fast)</a:t>
            </a:r>
            <a:br>
              <a:rPr lang="en-US" altLang="ko" sz="1100"/>
            </a:br>
            <a:r>
              <a:rPr lang="en-US" altLang="ko" sz="1100"/>
              <a:t>output layer → softmax (multiclass classification)</a:t>
            </a:r>
            <a:endParaRPr lang="en-US" altLang="ko-KR" sz="1100" b="1"/>
          </a:p>
          <a:p>
            <a:pPr marL="914400" lvl="1" indent="-317500" algn="l">
              <a:lnSpc>
                <a:spcPct val="150000"/>
              </a:lnSpc>
              <a:spcBef>
                <a:spcPts val="0"/>
              </a:spcBef>
              <a:buSzPts val="1400"/>
              <a:buChar char="•"/>
            </a:pPr>
            <a:r>
              <a:rPr lang="en-US" altLang="ko" sz="1100" b="1"/>
              <a:t>Adam optimizer</a:t>
            </a:r>
            <a:br>
              <a:rPr lang="en-US" altLang="ko" sz="1100" b="1"/>
            </a:br>
            <a:r>
              <a:rPr lang="en-US" altLang="ko" sz="1100"/>
              <a:t>generally good performance</a:t>
            </a:r>
            <a:endParaRPr lang="en-US" altLang="ko-KR" sz="110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4530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Parameter update in hybrid neural network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10" name="Google Shape;115;p22">
            <a:extLst>
              <a:ext uri="{FF2B5EF4-FFF2-40B4-BE49-F238E27FC236}">
                <a16:creationId xmlns:a16="http://schemas.microsoft.com/office/drawing/2014/main" id="{49483960-7E42-449C-AC3B-D706C285D61A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Training process</a:t>
            </a:r>
            <a:br>
              <a:rPr lang="en-US" altLang="ko" sz="1400" b="1"/>
            </a:br>
            <a:r>
              <a:rPr lang="en-US" altLang="ko" sz="1400"/>
              <a:t>Same as the existing training process (Except that the input data is the output of the quantum circuit)</a:t>
            </a:r>
            <a:br>
              <a:rPr lang="en-US" altLang="ko" sz="1400"/>
            </a:br>
            <a:r>
              <a:rPr lang="en-US" altLang="ko" sz="1400"/>
              <a:t>- The entire data is input in batch units, and it repeats as many as epochs.</a:t>
            </a:r>
            <a:br>
              <a:rPr lang="en-US" altLang="ko" sz="1400"/>
            </a:br>
            <a:r>
              <a:rPr lang="en-US" altLang="ko" sz="1400"/>
              <a:t>- forward → calculate loss → backward propagation → parameter update</a:t>
            </a:r>
            <a:br>
              <a:rPr lang="en-US" altLang="ko" sz="1400"/>
            </a:br>
            <a:endParaRPr lang="en-US" altLang="ko-KR"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Update both the parameters of quantum circuits and classical neural networks</a:t>
            </a:r>
            <a:br>
              <a:rPr lang="en-US" altLang="ko" sz="1400" b="1"/>
            </a:br>
            <a:r>
              <a:rPr lang="en-US" altLang="ko" sz="1400" b="1"/>
              <a:t>→ </a:t>
            </a:r>
            <a:r>
              <a:rPr lang="en-US" altLang="ko" sz="1400"/>
              <a:t>Quantum circuits are used as layers, and the whole works like a single neural network.</a:t>
            </a:r>
            <a:endParaRPr lang="en-US" altLang="ko-KR" sz="1400"/>
          </a:p>
        </p:txBody>
      </p:sp>
      <p:pic>
        <p:nvPicPr>
          <p:cNvPr id="6" name="Google Shape;314;p42">
            <a:extLst>
              <a:ext uri="{FF2B5EF4-FFF2-40B4-BE49-F238E27FC236}">
                <a16:creationId xmlns:a16="http://schemas.microsoft.com/office/drawing/2014/main" id="{3FBBA2B7-5266-4481-BAEB-BE886C8406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39326" y="2751589"/>
            <a:ext cx="3615654" cy="36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4A8B71A0-CA7C-4BCA-918B-CEE33B5EDC96}"/>
              </a:ext>
            </a:extLst>
          </p:cNvPr>
          <p:cNvSpPr/>
          <p:nvPr/>
        </p:nvSpPr>
        <p:spPr>
          <a:xfrm>
            <a:off x="9857064" y="3582099"/>
            <a:ext cx="411061" cy="20133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 Compare the classification performance</a:t>
            </a:r>
            <a:endParaRPr lang="ko-KR" altLang="en-US" sz="16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10" name="Google Shape;115;p22">
            <a:extLst>
              <a:ext uri="{FF2B5EF4-FFF2-40B4-BE49-F238E27FC236}">
                <a16:creationId xmlns:a16="http://schemas.microsoft.com/office/drawing/2014/main" id="{49483960-7E42-449C-AC3B-D706C285D61A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/>
              <a:t>Result of running the hybrid neural network</a:t>
            </a:r>
            <a:br>
              <a:rPr lang="en-US" altLang="ko" sz="1400"/>
            </a:br>
            <a:r>
              <a:rPr lang="en-US" altLang="ko" sz="1400" b="1"/>
              <a:t>Running with the real quantum hardware </a:t>
            </a:r>
            <a:r>
              <a:rPr lang="en-US" altLang="ko" sz="1400"/>
              <a:t>→ too slow to check the result</a:t>
            </a:r>
            <a:br>
              <a:rPr lang="en-US" altLang="ko" sz="1400"/>
            </a:br>
            <a:r>
              <a:rPr lang="en-US" altLang="ko" sz="1400" b="1"/>
              <a:t>Running with the simulator </a:t>
            </a:r>
            <a:r>
              <a:rPr lang="en-US" altLang="ko" sz="1400"/>
              <a:t>→ faster than real hardware but still slow </a:t>
            </a:r>
            <a:br>
              <a:rPr lang="en-US" altLang="ko" sz="1400"/>
            </a:br>
            <a:r>
              <a:rPr lang="en-US" altLang="ko" sz="1400"/>
              <a:t>→ We couldn't experiment with applying various hyper-parameters.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The execution time was too long, so we reduced the data, but training is not performed </a:t>
            </a:r>
            <a:r>
              <a:rPr lang="en-US" altLang="ko-KR" sz="1400" b="1"/>
              <a:t>(too small dataset)</a:t>
            </a:r>
            <a:r>
              <a:rPr lang="en-US" altLang="ko" sz="1400" b="1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-KR" sz="1400"/>
              <a:t>As shown in this table, </a:t>
            </a:r>
            <a:r>
              <a:rPr lang="en-US" altLang="ko-KR" sz="1400" b="1"/>
              <a:t>the circuit depth is affected by the epoch, batch size and data size.</a:t>
            </a:r>
            <a:br>
              <a:rPr lang="en-US" altLang="ko-KR" sz="1400" b="1"/>
            </a:br>
            <a:r>
              <a:rPr lang="en-US" altLang="ko-KR" sz="1400" b="1"/>
              <a:t>And depth affect the execution time.</a:t>
            </a:r>
            <a:br>
              <a:rPr lang="en-US" altLang="ko-KR" sz="1400"/>
            </a:br>
            <a:endParaRPr lang="en-US" altLang="ko-KR" sz="140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altLang="ko" sz="1400"/>
            </a:b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E6E7E-A805-4059-8A34-EB9085E4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91" y="4392914"/>
            <a:ext cx="7463219" cy="21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Conclusion</a:t>
            </a:r>
            <a:endParaRPr lang="ko-KR" altLang="en-US" sz="11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10" name="Google Shape;115;p22">
            <a:extLst>
              <a:ext uri="{FF2B5EF4-FFF2-40B4-BE49-F238E27FC236}">
                <a16:creationId xmlns:a16="http://schemas.microsoft.com/office/drawing/2014/main" id="{49483960-7E42-449C-AC3B-D706C285D61A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600" b="1"/>
              <a:t>Quantum backend</a:t>
            </a:r>
            <a:endParaRPr lang="en-US" altLang="ko-KR" sz="1600" b="1"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Running with real quantum hardware,</a:t>
            </a:r>
            <a:r>
              <a:rPr lang="en-US" altLang="ko" sz="1400"/>
              <a:t> it is too slow to check the result.</a:t>
            </a:r>
            <a:br>
              <a:rPr lang="en-US" altLang="ko" sz="1400"/>
            </a:br>
            <a:r>
              <a:rPr lang="en-US" altLang="ko" sz="1400" b="1"/>
              <a:t>Running with simulator, </a:t>
            </a:r>
            <a:r>
              <a:rPr lang="en-US" altLang="ko" sz="1400"/>
              <a:t>it was very slow, </a:t>
            </a:r>
            <a:br>
              <a:rPr lang="en-US" altLang="ko" sz="1400"/>
            </a:br>
            <a:r>
              <a:rPr lang="en-US" altLang="ko" sz="1400"/>
              <a:t>We couldn't experiment with applying various hyper-parameters.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-KR" sz="1400"/>
              <a:t>In quantum circuits, in order to obtain accurate results, </a:t>
            </a:r>
            <a:r>
              <a:rPr lang="en-US" altLang="ko-KR" sz="1400" b="1"/>
              <a:t>the</a:t>
            </a:r>
            <a:r>
              <a:rPr lang="en-US" altLang="ko-KR" sz="1400"/>
              <a:t> </a:t>
            </a:r>
            <a:r>
              <a:rPr lang="en-US" altLang="ko-KR" sz="1400" b="1"/>
              <a:t>circuit must be repeated several times when it is performed once, </a:t>
            </a:r>
            <a:br>
              <a:rPr lang="en-US" altLang="ko-KR" sz="1400"/>
            </a:br>
            <a:r>
              <a:rPr lang="en-US" altLang="ko-KR" sz="1400"/>
              <a:t>and </a:t>
            </a:r>
            <a:r>
              <a:rPr lang="en-US" altLang="ko-KR" sz="1400" b="1"/>
              <a:t>repeated execution is repeated due to the batch unit training </a:t>
            </a:r>
            <a:r>
              <a:rPr lang="en-US" altLang="ko-KR" sz="1400"/>
              <a:t>of neural networks.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Kernel size</a:t>
            </a:r>
            <a:r>
              <a:rPr lang="en-US" altLang="ko" sz="1400"/>
              <a:t> can be set as many as </a:t>
            </a:r>
            <a:r>
              <a:rPr lang="en-US" altLang="ko" sz="1400" b="1"/>
              <a:t>the number of qubits</a:t>
            </a:r>
            <a:r>
              <a:rPr lang="en-US" altLang="ko" sz="1400"/>
              <a:t> supported by quantum hardware</a:t>
            </a:r>
            <a:br>
              <a:rPr lang="en-US" altLang="ko" sz="1400"/>
            </a:br>
            <a:r>
              <a:rPr lang="en-US" altLang="ko" sz="1400"/>
              <a:t>→ In general, classical neural networks perform better with more kernels. </a:t>
            </a:r>
            <a:br>
              <a:rPr lang="en-US" altLang="ko" sz="1400"/>
            </a:br>
            <a:r>
              <a:rPr lang="en-US" altLang="ko" sz="1400"/>
              <a:t>→ If the quantum hardware that supports more qubits is used, performance is expected to improve.</a:t>
            </a:r>
            <a:endParaRPr lang="en-US" altLang="ko-KR"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600" b="1"/>
              <a:t>Quantum Circuit</a:t>
            </a:r>
            <a:endParaRPr lang="en-US" altLang="ko-KR" sz="1600" b="1"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/>
              <a:t>There are various quantum circuit filters and each circuit produces different accuracy.</a:t>
            </a:r>
            <a:endParaRPr lang="en-US" altLang="ko-KR"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Need to consider the cost and accuracy </a:t>
            </a:r>
            <a:r>
              <a:rPr lang="en-US" altLang="ko" sz="1400"/>
              <a:t>according to the </a:t>
            </a:r>
            <a:r>
              <a:rPr lang="en-US" altLang="ko" sz="1400" b="1"/>
              <a:t>depth and parameters</a:t>
            </a:r>
            <a:r>
              <a:rPr lang="en-US" altLang="ko" sz="1400"/>
              <a:t> of the circuit</a:t>
            </a:r>
            <a:r>
              <a:rPr lang="en-US" altLang="ko-KR" sz="1400"/>
              <a:t>.</a:t>
            </a:r>
            <a:br>
              <a:rPr lang="en-US" altLang="ko" sz="1400"/>
            </a:br>
            <a:r>
              <a:rPr lang="en-US" altLang="ko-KR" sz="1400" b="1"/>
              <a:t>N</a:t>
            </a:r>
            <a:r>
              <a:rPr lang="en-US" altLang="ko" sz="1400" b="1"/>
              <a:t>eed to select </a:t>
            </a:r>
            <a:r>
              <a:rPr lang="en-US" altLang="ko-KR" sz="1400" b="1"/>
              <a:t>the circuit design</a:t>
            </a:r>
            <a:r>
              <a:rPr lang="en-US" altLang="ko" sz="1400" b="1"/>
              <a:t> considering the number of supported qubits </a:t>
            </a:r>
            <a:r>
              <a:rPr lang="en-US" altLang="ko-KR" sz="1400" b="1"/>
              <a:t>and </a:t>
            </a:r>
            <a:r>
              <a:rPr lang="en-US" altLang="ko" sz="1400" b="1"/>
              <a:t>accuracy.</a:t>
            </a:r>
            <a:br>
              <a:rPr lang="en-US" altLang="ko" sz="1400"/>
            </a:br>
            <a:r>
              <a:rPr lang="en-US" altLang="ko" sz="1400"/>
              <a:t>→ </a:t>
            </a:r>
            <a:r>
              <a:rPr lang="en-US" altLang="ko" sz="1400" b="1"/>
              <a:t>Design a suitable quantum circuit</a:t>
            </a:r>
            <a:r>
              <a:rPr lang="en-US" altLang="ko" sz="1400"/>
              <a:t> (for filter in hybrid neural network)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425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75955" y="-1174172"/>
            <a:ext cx="9192492" cy="9192490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26672" y="-623455"/>
            <a:ext cx="8091056" cy="8091054"/>
          </a:xfrm>
          <a:prstGeom prst="ellipse">
            <a:avLst/>
          </a:prstGeom>
          <a:noFill/>
          <a:ln>
            <a:solidFill>
              <a:srgbClr val="EA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19534" y="2767280"/>
            <a:ext cx="38227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>
                <a:solidFill>
                  <a:srgbClr val="2287C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</a:t>
            </a:r>
            <a:br>
              <a:rPr lang="en-US" altLang="ko-KR" sz="4000" b="1">
                <a:solidFill>
                  <a:srgbClr val="2287C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4000" b="1">
                <a:solidFill>
                  <a:srgbClr val="2287C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your attention</a:t>
            </a:r>
            <a:endParaRPr lang="en-US" altLang="ko-KR" sz="4000" b="1" dirty="0">
              <a:solidFill>
                <a:srgbClr val="2287C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59278" y="1257354"/>
            <a:ext cx="4343289" cy="4343289"/>
          </a:xfrm>
          <a:prstGeom prst="ellipse">
            <a:avLst/>
          </a:prstGeom>
          <a:noFill/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 Problem 1: Classical-Quantum Hybrid Convolutional Neural Network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37" name="Google Shape;115;p22">
            <a:extLst>
              <a:ext uri="{FF2B5EF4-FFF2-40B4-BE49-F238E27FC236}">
                <a16:creationId xmlns:a16="http://schemas.microsoft.com/office/drawing/2014/main" id="{01718EE2-69D0-4430-A9F1-4C13E44ED656}"/>
              </a:ext>
            </a:extLst>
          </p:cNvPr>
          <p:cNvSpPr txBox="1">
            <a:spLocks/>
          </p:cNvSpPr>
          <p:nvPr/>
        </p:nvSpPr>
        <p:spPr>
          <a:xfrm>
            <a:off x="352338" y="1812350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 algn="l">
              <a:lnSpc>
                <a:spcPct val="150000"/>
              </a:lnSpc>
              <a:spcBef>
                <a:spcPts val="0"/>
              </a:spcBef>
              <a:buSzPts val="1400"/>
              <a:buFont typeface="Arial" panose="020B0604020202020204" pitchFamily="34" charset="0"/>
              <a:buAutoNum type="arabicPeriod"/>
            </a:pPr>
            <a:r>
              <a:rPr lang="en-US" altLang="ko" sz="1400" b="1"/>
              <a:t>Implement quanvolutional neural network </a:t>
            </a:r>
            <a:r>
              <a:rPr lang="en-US" altLang="ko" sz="1400"/>
              <a:t>proposed in Ref. [7] and reproduce the MNIST data classification results therein.</a:t>
            </a:r>
            <a:endParaRPr lang="en-US" sz="1400"/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buSzPts val="1400"/>
              <a:buFont typeface="Arial" panose="020B0604020202020204" pitchFamily="34" charset="0"/>
              <a:buAutoNum type="arabicPeriod"/>
            </a:pPr>
            <a:r>
              <a:rPr lang="en-US" altLang="ko" sz="1400"/>
              <a:t>Use qubit encoding </a:t>
            </a:r>
            <a:r>
              <a:rPr lang="en-US" altLang="ko" sz="1400" b="1"/>
              <a:t>Ry(x)|0</a:t>
            </a:r>
            <a:r>
              <a:rPr lang="en-US" altLang="ko-KR" sz="1400" b="1"/>
              <a:t>&gt; t</a:t>
            </a:r>
            <a:r>
              <a:rPr lang="en-US" altLang="ko" sz="1400" b="1"/>
              <a:t>o load a classical pixel value x</a:t>
            </a:r>
            <a:r>
              <a:rPr lang="en-US" altLang="ko" sz="1400"/>
              <a:t> as an input to the quantum circuit.</a:t>
            </a:r>
            <a:endParaRPr lang="en-US" sz="1400"/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buSzPts val="1400"/>
              <a:buFont typeface="Arial" panose="020B0604020202020204" pitchFamily="34" charset="0"/>
              <a:buAutoNum type="arabicPeriod"/>
            </a:pPr>
            <a:r>
              <a:rPr lang="en-US" altLang="ko" sz="1400" b="1"/>
              <a:t>Compare the classification performance of the quanvolutional neural network</a:t>
            </a:r>
            <a:r>
              <a:rPr lang="en-US" altLang="ko" sz="1400"/>
              <a:t> determined by various quantum circuit templates provided in Ref. [9]. Rather than naively trying out all templates, try only some of them (e.g. four or five). Justify your choice.</a:t>
            </a:r>
            <a:endParaRPr lang="en-US" sz="1400"/>
          </a:p>
          <a:p>
            <a:pPr marL="457200" indent="-317500" algn="l">
              <a:lnSpc>
                <a:spcPct val="150000"/>
              </a:lnSpc>
              <a:spcBef>
                <a:spcPts val="0"/>
              </a:spcBef>
              <a:buSzPts val="1400"/>
              <a:buFont typeface="Arial" panose="020B0604020202020204" pitchFamily="34" charset="0"/>
              <a:buAutoNum type="arabicPeriod"/>
            </a:pPr>
            <a:r>
              <a:rPr lang="en-US" altLang="ko" sz="1400" b="1"/>
              <a:t>Test the classification performance of the hybrid machine learning algorithm </a:t>
            </a:r>
            <a:r>
              <a:rPr lang="en-US" altLang="ko" sz="1400"/>
              <a:t>with respect to the number of iterative applications of independent quanvolutional filters.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04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360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ko" altLang="ko-KR" sz="240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Classical-Quantum Hybrid Convolutional Neural Network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6" name="Google Shape;122;p23">
            <a:extLst>
              <a:ext uri="{FF2B5EF4-FFF2-40B4-BE49-F238E27FC236}">
                <a16:creationId xmlns:a16="http://schemas.microsoft.com/office/drawing/2014/main" id="{11DE6AB3-D860-4F91-B438-34B906A39D1B}"/>
              </a:ext>
            </a:extLst>
          </p:cNvPr>
          <p:cNvSpPr/>
          <p:nvPr/>
        </p:nvSpPr>
        <p:spPr>
          <a:xfrm>
            <a:off x="1403588" y="2307524"/>
            <a:ext cx="1194000" cy="79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sz="1400">
                <a:latin typeface="Georgia" panose="02040502050405020303" pitchFamily="18" charset="0"/>
              </a:rPr>
              <a:t>Load </a:t>
            </a:r>
            <a:endParaRPr lang="en-US" altLang="ko" sz="1400">
              <a:latin typeface="Georgia" panose="020405020504050203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Georgia" panose="02040502050405020303" pitchFamily="18" charset="0"/>
              </a:rPr>
              <a:t>Classic Data</a:t>
            </a:r>
            <a:endParaRPr sz="1400">
              <a:latin typeface="Georgia" panose="02040502050405020303" pitchFamily="18" charset="0"/>
            </a:endParaRPr>
          </a:p>
        </p:txBody>
      </p:sp>
      <p:sp>
        <p:nvSpPr>
          <p:cNvPr id="7" name="Google Shape;123;p23">
            <a:extLst>
              <a:ext uri="{FF2B5EF4-FFF2-40B4-BE49-F238E27FC236}">
                <a16:creationId xmlns:a16="http://schemas.microsoft.com/office/drawing/2014/main" id="{B1240EC9-44F5-49F1-AC16-C95E54724588}"/>
              </a:ext>
            </a:extLst>
          </p:cNvPr>
          <p:cNvSpPr/>
          <p:nvPr/>
        </p:nvSpPr>
        <p:spPr>
          <a:xfrm>
            <a:off x="3679988" y="2307524"/>
            <a:ext cx="1194000" cy="79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Georgia" panose="02040502050405020303" pitchFamily="18" charset="0"/>
              </a:rPr>
              <a:t>Quantum</a:t>
            </a:r>
            <a:br>
              <a:rPr lang="ko" sz="1400">
                <a:latin typeface="Georgia" panose="02040502050405020303" pitchFamily="18" charset="0"/>
              </a:rPr>
            </a:br>
            <a:r>
              <a:rPr lang="ko" sz="1400">
                <a:latin typeface="Georgia" panose="02040502050405020303" pitchFamily="18" charset="0"/>
              </a:rPr>
              <a:t>Data</a:t>
            </a:r>
            <a:endParaRPr sz="1400">
              <a:latin typeface="Georgia" panose="02040502050405020303" pitchFamily="18" charset="0"/>
            </a:endParaRPr>
          </a:p>
        </p:txBody>
      </p:sp>
      <p:cxnSp>
        <p:nvCxnSpPr>
          <p:cNvPr id="9" name="Google Shape;124;p23">
            <a:extLst>
              <a:ext uri="{FF2B5EF4-FFF2-40B4-BE49-F238E27FC236}">
                <a16:creationId xmlns:a16="http://schemas.microsoft.com/office/drawing/2014/main" id="{BB2F117C-FE53-454D-9981-2E4E94F14B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97588" y="2706374"/>
            <a:ext cx="108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25;p23">
            <a:extLst>
              <a:ext uri="{FF2B5EF4-FFF2-40B4-BE49-F238E27FC236}">
                <a16:creationId xmlns:a16="http://schemas.microsoft.com/office/drawing/2014/main" id="{2FF45420-8F3B-44AB-9D0C-B550AE601F12}"/>
              </a:ext>
            </a:extLst>
          </p:cNvPr>
          <p:cNvSpPr/>
          <p:nvPr/>
        </p:nvSpPr>
        <p:spPr>
          <a:xfrm>
            <a:off x="5614454" y="2307524"/>
            <a:ext cx="1194000" cy="79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Georgia" panose="02040502050405020303" pitchFamily="18" charset="0"/>
              </a:rPr>
              <a:t>Quantum</a:t>
            </a:r>
            <a:endParaRPr sz="1400">
              <a:latin typeface="Georgia" panose="020405020504050203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Georgia" panose="02040502050405020303" pitchFamily="18" charset="0"/>
              </a:rPr>
              <a:t>Circuit</a:t>
            </a:r>
            <a:endParaRPr sz="1400">
              <a:latin typeface="Georgia" panose="02040502050405020303" pitchFamily="18" charset="0"/>
            </a:endParaRPr>
          </a:p>
        </p:txBody>
      </p:sp>
      <p:cxnSp>
        <p:nvCxnSpPr>
          <p:cNvPr id="12" name="Google Shape;126;p23">
            <a:extLst>
              <a:ext uri="{FF2B5EF4-FFF2-40B4-BE49-F238E27FC236}">
                <a16:creationId xmlns:a16="http://schemas.microsoft.com/office/drawing/2014/main" id="{58562EE0-6E94-444D-87D8-47D27F12ED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873988" y="2706374"/>
            <a:ext cx="74046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27;p23">
            <a:extLst>
              <a:ext uri="{FF2B5EF4-FFF2-40B4-BE49-F238E27FC236}">
                <a16:creationId xmlns:a16="http://schemas.microsoft.com/office/drawing/2014/main" id="{7E236C55-AA3B-4EBD-B994-741153A441E7}"/>
              </a:ext>
            </a:extLst>
          </p:cNvPr>
          <p:cNvSpPr/>
          <p:nvPr/>
        </p:nvSpPr>
        <p:spPr>
          <a:xfrm>
            <a:off x="7548920" y="2307524"/>
            <a:ext cx="1352209" cy="79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Georgia" panose="02040502050405020303" pitchFamily="18" charset="0"/>
              </a:rPr>
              <a:t>Classic Neural Network</a:t>
            </a:r>
            <a:endParaRPr sz="1400">
              <a:latin typeface="Georgia" panose="02040502050405020303" pitchFamily="18" charset="0"/>
            </a:endParaRPr>
          </a:p>
        </p:txBody>
      </p:sp>
      <p:cxnSp>
        <p:nvCxnSpPr>
          <p:cNvPr id="14" name="Google Shape;128;p23">
            <a:extLst>
              <a:ext uri="{FF2B5EF4-FFF2-40B4-BE49-F238E27FC236}">
                <a16:creationId xmlns:a16="http://schemas.microsoft.com/office/drawing/2014/main" id="{D4547612-8098-45C5-A95E-C63A066436B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808454" y="2706374"/>
            <a:ext cx="74046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29;p23">
            <a:extLst>
              <a:ext uri="{FF2B5EF4-FFF2-40B4-BE49-F238E27FC236}">
                <a16:creationId xmlns:a16="http://schemas.microsoft.com/office/drawing/2014/main" id="{1DAFBEAF-2DAA-45EC-A66D-EED474EA4198}"/>
              </a:ext>
            </a:extLst>
          </p:cNvPr>
          <p:cNvSpPr txBox="1"/>
          <p:nvPr/>
        </p:nvSpPr>
        <p:spPr>
          <a:xfrm>
            <a:off x="2614366" y="2737658"/>
            <a:ext cx="10588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>
                <a:solidFill>
                  <a:srgbClr val="C00000"/>
                </a:solidFill>
                <a:latin typeface="Georgia" panose="02040502050405020303" pitchFamily="18" charset="0"/>
              </a:rPr>
              <a:t>E</a:t>
            </a:r>
            <a:r>
              <a:rPr lang="ko" sz="1400" b="1">
                <a:solidFill>
                  <a:srgbClr val="C00000"/>
                </a:solidFill>
                <a:latin typeface="Georgia" panose="02040502050405020303" pitchFamily="18" charset="0"/>
              </a:rPr>
              <a:t>ncoding</a:t>
            </a:r>
            <a:endParaRPr sz="1400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Google Shape;130;p23">
            <a:extLst>
              <a:ext uri="{FF2B5EF4-FFF2-40B4-BE49-F238E27FC236}">
                <a16:creationId xmlns:a16="http://schemas.microsoft.com/office/drawing/2014/main" id="{3F2CF1CE-441C-40A6-9666-1F838EA7419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8901129" y="2706374"/>
            <a:ext cx="74046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32;p23">
            <a:extLst>
              <a:ext uri="{FF2B5EF4-FFF2-40B4-BE49-F238E27FC236}">
                <a16:creationId xmlns:a16="http://schemas.microsoft.com/office/drawing/2014/main" id="{5A7BD531-42BE-48E6-B547-82C6DD21FE9A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>
          <a:xfrm rot="5400000">
            <a:off x="9231810" y="2098439"/>
            <a:ext cx="12700" cy="2013570"/>
          </a:xfrm>
          <a:prstGeom prst="bentConnector3">
            <a:avLst>
              <a:gd name="adj1" fmla="val 180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33;p23">
            <a:extLst>
              <a:ext uri="{FF2B5EF4-FFF2-40B4-BE49-F238E27FC236}">
                <a16:creationId xmlns:a16="http://schemas.microsoft.com/office/drawing/2014/main" id="{AFBE8E1B-02B7-445B-B360-E972446C0C0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>
            <a:off x="8225025" y="1091654"/>
            <a:ext cx="12700" cy="4027141"/>
          </a:xfrm>
          <a:prstGeom prst="bentConnector3">
            <a:avLst>
              <a:gd name="adj1" fmla="val 180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34;p23">
            <a:extLst>
              <a:ext uri="{FF2B5EF4-FFF2-40B4-BE49-F238E27FC236}">
                <a16:creationId xmlns:a16="http://schemas.microsoft.com/office/drawing/2014/main" id="{C3C1033E-E605-458A-81E8-C492441C8113}"/>
              </a:ext>
            </a:extLst>
          </p:cNvPr>
          <p:cNvSpPr txBox="1"/>
          <p:nvPr/>
        </p:nvSpPr>
        <p:spPr>
          <a:xfrm>
            <a:off x="7079631" y="3368258"/>
            <a:ext cx="235505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>
                <a:solidFill>
                  <a:srgbClr val="C00000"/>
                </a:solidFill>
                <a:latin typeface="Georgia" panose="02040502050405020303" pitchFamily="18" charset="0"/>
              </a:rPr>
              <a:t>P</a:t>
            </a:r>
            <a:r>
              <a:rPr lang="ko" sz="1400" b="1">
                <a:solidFill>
                  <a:srgbClr val="C00000"/>
                </a:solidFill>
                <a:latin typeface="Georgia" panose="02040502050405020303" pitchFamily="18" charset="0"/>
              </a:rPr>
              <a:t>arameter update</a:t>
            </a:r>
            <a:endParaRPr sz="1400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21" name="Google Shape;135;p23">
            <a:extLst>
              <a:ext uri="{FF2B5EF4-FFF2-40B4-BE49-F238E27FC236}">
                <a16:creationId xmlns:a16="http://schemas.microsoft.com/office/drawing/2014/main" id="{4D460795-AFC0-44E7-ABB5-CA7BCF364C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2108" y="3466563"/>
            <a:ext cx="1119256" cy="1572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2" name="Google Shape;136;p23">
            <a:extLst>
              <a:ext uri="{FF2B5EF4-FFF2-40B4-BE49-F238E27FC236}">
                <a16:creationId xmlns:a16="http://schemas.microsoft.com/office/drawing/2014/main" id="{1195D275-23A0-4E42-8B8B-6974055734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20" y="3466563"/>
            <a:ext cx="1650001" cy="1572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25" name="Google Shape;127;p23">
            <a:extLst>
              <a:ext uri="{FF2B5EF4-FFF2-40B4-BE49-F238E27FC236}">
                <a16:creationId xmlns:a16="http://schemas.microsoft.com/office/drawing/2014/main" id="{EA4F4037-832E-4FF3-AF7B-EAF707638B59}"/>
              </a:ext>
            </a:extLst>
          </p:cNvPr>
          <p:cNvSpPr/>
          <p:nvPr/>
        </p:nvSpPr>
        <p:spPr>
          <a:xfrm>
            <a:off x="9641595" y="2307524"/>
            <a:ext cx="1194000" cy="79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>
                <a:latin typeface="Georgia" panose="02040502050405020303" pitchFamily="18" charset="0"/>
              </a:rPr>
              <a:t>loss</a:t>
            </a:r>
            <a:endParaRPr lang="en-US" altLang="ko-KR" sz="1400">
              <a:latin typeface="Georgia" panose="020405020504050203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>
                <a:latin typeface="Georgia" panose="02040502050405020303" pitchFamily="18" charset="0"/>
              </a:rPr>
              <a:t>Calculation</a:t>
            </a:r>
            <a:endParaRPr lang="en-US" altLang="ko-KR" sz="1400">
              <a:latin typeface="Georgia" panose="02040502050405020303" pitchFamily="18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97AF72-7774-4090-970A-A7527D368B15}"/>
              </a:ext>
            </a:extLst>
          </p:cNvPr>
          <p:cNvGrpSpPr/>
          <p:nvPr/>
        </p:nvGrpSpPr>
        <p:grpSpPr>
          <a:xfrm>
            <a:off x="5739297" y="3828360"/>
            <a:ext cx="3902298" cy="1591922"/>
            <a:chOff x="5696125" y="3918807"/>
            <a:chExt cx="3902298" cy="1591922"/>
          </a:xfrm>
        </p:grpSpPr>
        <p:pic>
          <p:nvPicPr>
            <p:cNvPr id="23" name="Google Shape;137;p23">
              <a:extLst>
                <a:ext uri="{FF2B5EF4-FFF2-40B4-BE49-F238E27FC236}">
                  <a16:creationId xmlns:a16="http://schemas.microsoft.com/office/drawing/2014/main" id="{E1F12DC4-0756-4353-B2EF-55031FC3B65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90964" y="3918807"/>
              <a:ext cx="2507459" cy="157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138;p23">
              <a:extLst>
                <a:ext uri="{FF2B5EF4-FFF2-40B4-BE49-F238E27FC236}">
                  <a16:creationId xmlns:a16="http://schemas.microsoft.com/office/drawing/2014/main" id="{DA910513-215D-4621-A519-00478E8B157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61189" y="4309632"/>
              <a:ext cx="1554650" cy="94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C1362E3-47C7-405D-B344-15F74FBA7C4C}"/>
                </a:ext>
              </a:extLst>
            </p:cNvPr>
            <p:cNvSpPr/>
            <p:nvPr/>
          </p:nvSpPr>
          <p:spPr>
            <a:xfrm>
              <a:off x="5696125" y="3918807"/>
              <a:ext cx="3738565" cy="159192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Data encoding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37" name="Google Shape;115;p22">
            <a:extLst>
              <a:ext uri="{FF2B5EF4-FFF2-40B4-BE49-F238E27FC236}">
                <a16:creationId xmlns:a16="http://schemas.microsoft.com/office/drawing/2014/main" id="{01718EE2-69D0-4430-A9F1-4C13E44ED656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>
                <a:solidFill>
                  <a:srgbClr val="202124"/>
                </a:solidFill>
                <a:highlight>
                  <a:srgbClr val="FFFFFF"/>
                </a:highlight>
              </a:rPr>
              <a:t>Process</a:t>
            </a:r>
            <a:br>
              <a:rPr lang="en-US" altLang="ko" sz="1400"/>
            </a:br>
            <a:r>
              <a:rPr lang="en-US" altLang="ko" sz="1400"/>
              <a:t>- classic data → theta → quantum filter</a:t>
            </a:r>
            <a:endParaRPr lang="en-US" altLang="ko-KR"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Theta setting and rotation calculation based on the threshold</a:t>
            </a:r>
            <a:br>
              <a:rPr lang="en-US" altLang="ko" sz="1400"/>
            </a:br>
            <a:r>
              <a:rPr lang="en-US" altLang="ko" sz="1400"/>
              <a:t>- Combine the number of possible cases with uncertainty </a:t>
            </a:r>
            <a:br>
              <a:rPr lang="en-US" altLang="ko" sz="1400"/>
            </a:br>
            <a:r>
              <a:rPr lang="en-US" altLang="ko" sz="1400"/>
              <a:t>- Encoding as quantum data</a:t>
            </a:r>
            <a:endParaRPr lang="en-US" altLang="ko-KR"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Set threshold = 127</a:t>
            </a:r>
            <a:br>
              <a:rPr lang="en-US" altLang="ko" sz="1400"/>
            </a:br>
            <a:r>
              <a:rPr lang="en-US" altLang="ko" sz="1400"/>
              <a:t>- MNIST dataset : Black and white image composed of white or black pixel values</a:t>
            </a:r>
            <a:endParaRPr lang="en-US" altLang="ko-KR" sz="1400"/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" sz="1400"/>
              <a:t>- Set it to the middle value of the pixel values from 0 to 255.</a:t>
            </a:r>
            <a:br>
              <a:rPr lang="en-US" altLang="ko" sz="1400"/>
            </a:br>
            <a:r>
              <a:rPr lang="en-US" altLang="ko" sz="1400"/>
              <a:t>  Below threshold → 0</a:t>
            </a:r>
            <a:br>
              <a:rPr lang="en-US" altLang="ko" sz="1400"/>
            </a:br>
            <a:r>
              <a:rPr lang="en-US" altLang="ko" sz="1400"/>
              <a:t>  Above threshold → pi (3.141592…)</a:t>
            </a:r>
            <a:endParaRPr lang="en-US" altLang="ko-KR" sz="1400"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400" b="1"/>
              <a:t>After setting the value obtained through classic data as theta, it is used for quantum filter</a:t>
            </a:r>
            <a:endParaRPr lang="en-US" altLang="ko-KR" sz="1400" b="1"/>
          </a:p>
        </p:txBody>
      </p:sp>
      <p:grpSp>
        <p:nvGrpSpPr>
          <p:cNvPr id="26" name="Google Shape;145;p24">
            <a:extLst>
              <a:ext uri="{FF2B5EF4-FFF2-40B4-BE49-F238E27FC236}">
                <a16:creationId xmlns:a16="http://schemas.microsoft.com/office/drawing/2014/main" id="{DDB5CE6A-CCC9-4A58-94FA-406E027AB770}"/>
              </a:ext>
            </a:extLst>
          </p:cNvPr>
          <p:cNvGrpSpPr/>
          <p:nvPr/>
        </p:nvGrpSpPr>
        <p:grpSpPr>
          <a:xfrm>
            <a:off x="7458413" y="2060027"/>
            <a:ext cx="4328041" cy="2839298"/>
            <a:chOff x="5236654" y="1539352"/>
            <a:chExt cx="4328041" cy="2839298"/>
          </a:xfrm>
        </p:grpSpPr>
        <p:pic>
          <p:nvPicPr>
            <p:cNvPr id="27" name="Google Shape;146;p24">
              <a:extLst>
                <a:ext uri="{FF2B5EF4-FFF2-40B4-BE49-F238E27FC236}">
                  <a16:creationId xmlns:a16="http://schemas.microsoft.com/office/drawing/2014/main" id="{383A9CA4-079F-4928-9B97-F419F21327B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499350" y="2149800"/>
              <a:ext cx="2095500" cy="222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147;p24">
              <a:extLst>
                <a:ext uri="{FF2B5EF4-FFF2-40B4-BE49-F238E27FC236}">
                  <a16:creationId xmlns:a16="http://schemas.microsoft.com/office/drawing/2014/main" id="{60716A7E-E4FD-4A94-9EA4-98EE26220D9D}"/>
                </a:ext>
              </a:extLst>
            </p:cNvPr>
            <p:cNvSpPr/>
            <p:nvPr/>
          </p:nvSpPr>
          <p:spPr>
            <a:xfrm>
              <a:off x="7400675" y="2734575"/>
              <a:ext cx="192300" cy="266400"/>
            </a:xfrm>
            <a:prstGeom prst="frame">
              <a:avLst>
                <a:gd name="adj1" fmla="val 14898"/>
              </a:avLst>
            </a:prstGeom>
            <a:solidFill>
              <a:srgbClr val="980000"/>
            </a:solidFill>
            <a:ln w="952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148;p24">
              <a:extLst>
                <a:ext uri="{FF2B5EF4-FFF2-40B4-BE49-F238E27FC236}">
                  <a16:creationId xmlns:a16="http://schemas.microsoft.com/office/drawing/2014/main" id="{1734C0AD-DACA-401E-B282-F65CBD3FAD92}"/>
                </a:ext>
              </a:extLst>
            </p:cNvPr>
            <p:cNvCxnSpPr/>
            <p:nvPr/>
          </p:nvCxnSpPr>
          <p:spPr>
            <a:xfrm>
              <a:off x="7156475" y="2701250"/>
              <a:ext cx="244200" cy="6144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49;p24">
              <a:extLst>
                <a:ext uri="{FF2B5EF4-FFF2-40B4-BE49-F238E27FC236}">
                  <a16:creationId xmlns:a16="http://schemas.microsoft.com/office/drawing/2014/main" id="{EDB1C383-D53F-4B3F-B6D2-781DEB7B27AA}"/>
                </a:ext>
              </a:extLst>
            </p:cNvPr>
            <p:cNvCxnSpPr/>
            <p:nvPr/>
          </p:nvCxnSpPr>
          <p:spPr>
            <a:xfrm>
              <a:off x="7033775" y="3000975"/>
              <a:ext cx="366900" cy="3183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150;p24">
              <a:extLst>
                <a:ext uri="{FF2B5EF4-FFF2-40B4-BE49-F238E27FC236}">
                  <a16:creationId xmlns:a16="http://schemas.microsoft.com/office/drawing/2014/main" id="{F2A188A7-E07C-4886-B695-9C6A30D27DF7}"/>
                </a:ext>
              </a:extLst>
            </p:cNvPr>
            <p:cNvSpPr/>
            <p:nvPr/>
          </p:nvSpPr>
          <p:spPr>
            <a:xfrm>
              <a:off x="7137975" y="2701250"/>
              <a:ext cx="59400" cy="741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;p24">
              <a:extLst>
                <a:ext uri="{FF2B5EF4-FFF2-40B4-BE49-F238E27FC236}">
                  <a16:creationId xmlns:a16="http://schemas.microsoft.com/office/drawing/2014/main" id="{829B4EDF-A91F-4BCB-935C-3BAD6C5D7153}"/>
                </a:ext>
              </a:extLst>
            </p:cNvPr>
            <p:cNvSpPr/>
            <p:nvPr/>
          </p:nvSpPr>
          <p:spPr>
            <a:xfrm>
              <a:off x="7005450" y="2971400"/>
              <a:ext cx="59400" cy="741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;p24">
              <a:extLst>
                <a:ext uri="{FF2B5EF4-FFF2-40B4-BE49-F238E27FC236}">
                  <a16:creationId xmlns:a16="http://schemas.microsoft.com/office/drawing/2014/main" id="{7AD48902-6261-4739-9E7A-F196197B9C16}"/>
                </a:ext>
              </a:extLst>
            </p:cNvPr>
            <p:cNvSpPr txBox="1"/>
            <p:nvPr/>
          </p:nvSpPr>
          <p:spPr>
            <a:xfrm>
              <a:off x="5236654" y="1539352"/>
              <a:ext cx="4328041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latin typeface="Georgia" panose="02040502050405020303" pitchFamily="18" charset="0"/>
                </a:rPr>
                <a:t>Rotation by theta </a:t>
              </a:r>
              <a:br>
                <a:rPr lang="en-US" altLang="ko" sz="1400">
                  <a:latin typeface="Georgia" panose="02040502050405020303" pitchFamily="18" charset="0"/>
                </a:rPr>
              </a:br>
              <a:r>
                <a:rPr lang="ko" sz="1400">
                  <a:latin typeface="Georgia" panose="02040502050405020303" pitchFamily="18" charset="0"/>
                </a:rPr>
                <a:t>in the original state</a:t>
              </a:r>
              <a:endParaRPr sz="1400">
                <a:latin typeface="Georgia" panose="02040502050405020303" pitchFamily="18" charset="0"/>
              </a:endParaRPr>
            </a:p>
          </p:txBody>
        </p:sp>
        <p:sp>
          <p:nvSpPr>
            <p:cNvPr id="34" name="Google Shape;153;p24">
              <a:extLst>
                <a:ext uri="{FF2B5EF4-FFF2-40B4-BE49-F238E27FC236}">
                  <a16:creationId xmlns:a16="http://schemas.microsoft.com/office/drawing/2014/main" id="{FBB52A70-99ED-431C-B28E-0246E3C37892}"/>
                </a:ext>
              </a:extLst>
            </p:cNvPr>
            <p:cNvSpPr/>
            <p:nvPr/>
          </p:nvSpPr>
          <p:spPr>
            <a:xfrm>
              <a:off x="7675225" y="2627150"/>
              <a:ext cx="59400" cy="741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154;p24">
              <a:extLst>
                <a:ext uri="{FF2B5EF4-FFF2-40B4-BE49-F238E27FC236}">
                  <a16:creationId xmlns:a16="http://schemas.microsoft.com/office/drawing/2014/main" id="{50BB764C-7C5A-44C3-A48E-4595944DF327}"/>
                </a:ext>
              </a:extLst>
            </p:cNvPr>
            <p:cNvCxnSpPr>
              <a:stCxn id="34" idx="3"/>
            </p:cNvCxnSpPr>
            <p:nvPr/>
          </p:nvCxnSpPr>
          <p:spPr>
            <a:xfrm flipH="1">
              <a:off x="7400724" y="2690398"/>
              <a:ext cx="283200" cy="6213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5982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sp>
        <p:nvSpPr>
          <p:cNvPr id="37" name="Google Shape;115;p22">
            <a:extLst>
              <a:ext uri="{FF2B5EF4-FFF2-40B4-BE49-F238E27FC236}">
                <a16:creationId xmlns:a16="http://schemas.microsoft.com/office/drawing/2014/main" id="{01718EE2-69D0-4430-A9F1-4C13E44ED656}"/>
              </a:ext>
            </a:extLst>
          </p:cNvPr>
          <p:cNvSpPr txBox="1">
            <a:spLocks/>
          </p:cNvSpPr>
          <p:nvPr/>
        </p:nvSpPr>
        <p:spPr>
          <a:xfrm>
            <a:off x="453006" y="1695958"/>
            <a:ext cx="11526472" cy="3793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altLang="ko-KR" sz="1200" b="1">
                <a:solidFill>
                  <a:srgbClr val="202124"/>
                </a:solidFill>
                <a:highlight>
                  <a:srgbClr val="FFFFFF"/>
                </a:highlight>
              </a:rPr>
              <a:t>d</a:t>
            </a:r>
            <a:endParaRPr lang="en-US" altLang="ko-KR" sz="1400" b="1"/>
          </a:p>
        </p:txBody>
      </p:sp>
      <p:pic>
        <p:nvPicPr>
          <p:cNvPr id="16" name="Google Shape;161;p25">
            <a:extLst>
              <a:ext uri="{FF2B5EF4-FFF2-40B4-BE49-F238E27FC236}">
                <a16:creationId xmlns:a16="http://schemas.microsoft.com/office/drawing/2014/main" id="{0E2F2B62-CB4E-42C2-9DFA-9F37C7316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716" y="1301516"/>
            <a:ext cx="3494270" cy="509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2;p25">
            <a:extLst>
              <a:ext uri="{FF2B5EF4-FFF2-40B4-BE49-F238E27FC236}">
                <a16:creationId xmlns:a16="http://schemas.microsoft.com/office/drawing/2014/main" id="{1D61EB24-2858-452F-881E-92F98C09C7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205" y="1406969"/>
            <a:ext cx="3689770" cy="40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5F23D2-3BD5-41DF-ABCB-E188793D494A}"/>
              </a:ext>
            </a:extLst>
          </p:cNvPr>
          <p:cNvSpPr txBox="1"/>
          <p:nvPr/>
        </p:nvSpPr>
        <p:spPr>
          <a:xfrm>
            <a:off x="5377343" y="4134754"/>
            <a:ext cx="6747812" cy="2723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400" b="1"/>
              <a:t>Store the value of classical data as theta for use in quantum circuits.</a:t>
            </a:r>
            <a:endParaRPr lang="en-US" altLang="ko-KR" sz="1400" b="1"/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400"/>
              <a:t>- Construct a quantum circuit by declaring the number of qubits </a:t>
            </a:r>
            <a:br>
              <a:rPr lang="en-US" altLang="ko" sz="1400"/>
            </a:br>
            <a:r>
              <a:rPr lang="en-US" altLang="ko" sz="1400"/>
              <a:t>according to the filter size.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/>
              <a:t>Q</a:t>
            </a:r>
            <a:r>
              <a:rPr lang="en-US" altLang="ko" sz="1400"/>
              <a:t>uantum circuit </a:t>
            </a:r>
            <a:r>
              <a:rPr lang="en-US" altLang="ko-KR" sz="1400"/>
              <a:t>is</a:t>
            </a:r>
            <a:r>
              <a:rPr lang="en-US" altLang="ko" sz="1400"/>
              <a:t> </a:t>
            </a:r>
            <a:r>
              <a:rPr lang="en-US" altLang="ko-KR" sz="1400"/>
              <a:t>used</a:t>
            </a:r>
            <a:r>
              <a:rPr lang="en-US" altLang="ko" sz="1400"/>
              <a:t> as a filter.</a:t>
            </a:r>
            <a:endParaRPr lang="en-US" altLang="ko-KR" sz="1400"/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400"/>
              <a:t>→ i.e. creating a parameterized circuit by setting the theta value as a parameter.</a:t>
            </a:r>
            <a:endParaRPr lang="en-US" altLang="ko-KR" sz="1400"/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400"/>
              <a:t>- In the quantum circuit filter, the state of the qubit is calculated </a:t>
            </a:r>
            <a:br>
              <a:rPr lang="en-US" altLang="ko" sz="1400"/>
            </a:br>
            <a:r>
              <a:rPr lang="en-US" altLang="ko" sz="1400"/>
              <a:t>  by rotating it according to the theta value stored in the data value.</a:t>
            </a:r>
            <a:endParaRPr lang="en-US" altLang="ko-KR" sz="1400"/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19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5059BC-8ED1-415C-81EE-99C249A49332}"/>
              </a:ext>
            </a:extLst>
          </p:cNvPr>
          <p:cNvGrpSpPr/>
          <p:nvPr/>
        </p:nvGrpSpPr>
        <p:grpSpPr>
          <a:xfrm>
            <a:off x="352337" y="1624154"/>
            <a:ext cx="10704353" cy="4424308"/>
            <a:chOff x="352337" y="1624154"/>
            <a:chExt cx="10704353" cy="4424308"/>
          </a:xfrm>
          <a:noFill/>
        </p:grpSpPr>
        <p:pic>
          <p:nvPicPr>
            <p:cNvPr id="6" name="Google Shape;168;p26">
              <a:extLst>
                <a:ext uri="{FF2B5EF4-FFF2-40B4-BE49-F238E27FC236}">
                  <a16:creationId xmlns:a16="http://schemas.microsoft.com/office/drawing/2014/main" id="{F46CA939-0FCE-4E8F-941F-75DC361FACB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2337" y="1624154"/>
              <a:ext cx="6090408" cy="442430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7" name="Google Shape;169;p26">
              <a:extLst>
                <a:ext uri="{FF2B5EF4-FFF2-40B4-BE49-F238E27FC236}">
                  <a16:creationId xmlns:a16="http://schemas.microsoft.com/office/drawing/2014/main" id="{1D4D9DBA-5965-499D-9CF8-1B2BE1453E9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42745" y="2275650"/>
              <a:ext cx="4613945" cy="27636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170;p26">
            <a:extLst>
              <a:ext uri="{FF2B5EF4-FFF2-40B4-BE49-F238E27FC236}">
                <a16:creationId xmlns:a16="http://schemas.microsoft.com/office/drawing/2014/main" id="{CC4A30D6-1B66-41EF-9E7E-1883BFAEBB16}"/>
              </a:ext>
            </a:extLst>
          </p:cNvPr>
          <p:cNvSpPr txBox="1"/>
          <p:nvPr/>
        </p:nvSpPr>
        <p:spPr>
          <a:xfrm>
            <a:off x="1745801" y="3016552"/>
            <a:ext cx="8526000" cy="12818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1">
                <a:solidFill>
                  <a:schemeClr val="dk1"/>
                </a:solidFill>
              </a:rPr>
              <a:t>There are various quantum circuit filters, and the accuracy is different for each circuit.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C00000"/>
                </a:solidFill>
              </a:rPr>
              <a:t>It is important to consider the cost aspect according to depth and parameters, </a:t>
            </a:r>
            <a:br>
              <a:rPr lang="ko" sz="1600" b="1">
                <a:solidFill>
                  <a:srgbClr val="C00000"/>
                </a:solidFill>
              </a:rPr>
            </a:br>
            <a:r>
              <a:rPr lang="ko" sz="1600" b="1">
                <a:solidFill>
                  <a:srgbClr val="C00000"/>
                </a:solidFill>
              </a:rPr>
              <a:t>and to use an appropriate quantum circuit filter.</a:t>
            </a:r>
            <a:endParaRPr lang="en-US" altLang="ko" sz="1600" b="1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900" b="1"/>
          </a:p>
        </p:txBody>
      </p:sp>
    </p:spTree>
    <p:extLst>
      <p:ext uri="{BB962C8B-B14F-4D97-AF65-F5344CB8AC3E}">
        <p14:creationId xmlns:p14="http://schemas.microsoft.com/office/powerpoint/2010/main" val="17258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6" name="Google Shape;176;p27">
            <a:extLst>
              <a:ext uri="{FF2B5EF4-FFF2-40B4-BE49-F238E27FC236}">
                <a16:creationId xmlns:a16="http://schemas.microsoft.com/office/drawing/2014/main" id="{0A00F4CF-3D70-437F-9046-DBA28829B0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6174" y="1368711"/>
            <a:ext cx="7859652" cy="38787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27">
            <a:extLst>
              <a:ext uri="{FF2B5EF4-FFF2-40B4-BE49-F238E27FC236}">
                <a16:creationId xmlns:a16="http://schemas.microsoft.com/office/drawing/2014/main" id="{C6DC489B-0863-412D-8972-EE2C65ECF2F0}"/>
              </a:ext>
            </a:extLst>
          </p:cNvPr>
          <p:cNvSpPr txBox="1"/>
          <p:nvPr/>
        </p:nvSpPr>
        <p:spPr>
          <a:xfrm>
            <a:off x="904817" y="5404630"/>
            <a:ext cx="1038236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When L = 1 </a:t>
            </a:r>
            <a:r>
              <a:rPr lang="ko" sz="1600"/>
              <a:t>based on the yellow line (L is the number of layers), it can be seen that </a:t>
            </a:r>
            <a:r>
              <a:rPr lang="ko" sz="1600" b="1"/>
              <a:t>the accuracy is similar.</a:t>
            </a:r>
            <a:endParaRPr lang="en-US" altLang="ko"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/>
              <a:t>For all circuits, </a:t>
            </a:r>
            <a:r>
              <a:rPr lang="en-US" altLang="ko-KR" sz="1600" b="1"/>
              <a:t>the best performance is when L=1.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8739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6105" y="30555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7FC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endParaRPr lang="ko-KR" altLang="en-US" sz="1400" dirty="0">
              <a:solidFill>
                <a:srgbClr val="F7FC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93832"/>
            <a:ext cx="12192000" cy="64168"/>
          </a:xfrm>
          <a:prstGeom prst="rect">
            <a:avLst/>
          </a:prstGeom>
          <a:solidFill>
            <a:srgbClr val="22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6">
            <a:extLst>
              <a:ext uri="{FF2B5EF4-FFF2-40B4-BE49-F238E27FC236}">
                <a16:creationId xmlns:a16="http://schemas.microsoft.com/office/drawing/2014/main" id="{EBA373B6-807F-47FF-B1B3-6246ED736A48}"/>
              </a:ext>
            </a:extLst>
          </p:cNvPr>
          <p:cNvSpPr/>
          <p:nvPr/>
        </p:nvSpPr>
        <p:spPr>
          <a:xfrm>
            <a:off x="352337" y="459445"/>
            <a:ext cx="11526473" cy="681458"/>
          </a:xfrm>
          <a:prstGeom prst="roundRect">
            <a:avLst>
              <a:gd name="adj" fmla="val 784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Quantum circuit</a:t>
            </a:r>
            <a:r>
              <a:rPr lang="en-US" altLang="ko" sz="240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400">
                <a:solidFill>
                  <a:srgbClr val="002060"/>
                </a:solidFill>
                <a:latin typeface="Georgia" panose="02040502050405020303" pitchFamily="18" charset="0"/>
              </a:rPr>
              <a:t>filter</a:t>
            </a:r>
            <a:endParaRPr lang="ko-KR" altLang="en-US" sz="2400" dirty="0">
              <a:solidFill>
                <a:srgbClr val="002060"/>
              </a:solidFill>
              <a:latin typeface="Georgia" panose="02040502050405020303" pitchFamily="18" charset="0"/>
              <a:ea typeface="나눔고딕 ExtraBold" panose="020D0904000000000000" pitchFamily="50" charset="-127"/>
            </a:endParaRPr>
          </a:p>
        </p:txBody>
      </p:sp>
      <p:pic>
        <p:nvPicPr>
          <p:cNvPr id="6" name="Google Shape;191;p28">
            <a:extLst>
              <a:ext uri="{FF2B5EF4-FFF2-40B4-BE49-F238E27FC236}">
                <a16:creationId xmlns:a16="http://schemas.microsoft.com/office/drawing/2014/main" id="{CCC2784E-D01B-4E3B-9A77-54F3FDB7F0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3671" y="2240096"/>
            <a:ext cx="3459940" cy="30479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2;p28">
            <a:extLst>
              <a:ext uri="{FF2B5EF4-FFF2-40B4-BE49-F238E27FC236}">
                <a16:creationId xmlns:a16="http://schemas.microsoft.com/office/drawing/2014/main" id="{13DABB7F-009A-407D-93D0-EAA71A19CD82}"/>
              </a:ext>
            </a:extLst>
          </p:cNvPr>
          <p:cNvSpPr txBox="1"/>
          <p:nvPr/>
        </p:nvSpPr>
        <p:spPr>
          <a:xfrm>
            <a:off x="4643408" y="2931952"/>
            <a:ext cx="754859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It has the lowest accuracy, but it has a low depth, </a:t>
            </a:r>
            <a:br>
              <a:rPr lang="en-US" altLang="ko" sz="1600">
                <a:solidFill>
                  <a:schemeClr val="dk1"/>
                </a:solidFill>
              </a:rPr>
            </a:br>
            <a:r>
              <a:rPr lang="ko" sz="1600">
                <a:solidFill>
                  <a:schemeClr val="dk1"/>
                </a:solidFill>
              </a:rPr>
              <a:t>so it can be calculated with a low gate cost.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It is expected that the gate cost is low because the depth is small, </a:t>
            </a:r>
            <a:br>
              <a:rPr lang="en-US" altLang="ko" sz="1600" b="1"/>
            </a:br>
            <a:r>
              <a:rPr lang="ko" sz="1600" b="1"/>
              <a:t>but the accuracy is very low, so it will not play the role of a good filter.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35098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1512</Words>
  <Application>Microsoft Office PowerPoint</Application>
  <PresentationFormat>와이드스크린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궁서</vt:lpstr>
      <vt:lpstr>나눔고딕 ExtraBold</vt:lpstr>
      <vt:lpstr>나눔바른고딕</vt:lpstr>
      <vt:lpstr>맑은 고딕</vt:lpstr>
      <vt:lpstr>Arial</vt:lpstr>
      <vt:lpstr>Cambria Math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gtygo</dc:creator>
  <cp:lastModifiedBy>김 현지</cp:lastModifiedBy>
  <cp:revision>13</cp:revision>
  <dcterms:created xsi:type="dcterms:W3CDTF">2015-12-09T06:00:18Z</dcterms:created>
  <dcterms:modified xsi:type="dcterms:W3CDTF">2021-07-05T06:10:06Z</dcterms:modified>
</cp:coreProperties>
</file>