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86" r:id="rId3"/>
    <p:sldId id="292" r:id="rId4"/>
    <p:sldId id="287" r:id="rId5"/>
    <p:sldId id="289" r:id="rId6"/>
    <p:sldId id="353" r:id="rId7"/>
    <p:sldId id="319" r:id="rId8"/>
    <p:sldId id="320" r:id="rId9"/>
    <p:sldId id="337" r:id="rId10"/>
    <p:sldId id="354" r:id="rId11"/>
    <p:sldId id="323" r:id="rId12"/>
    <p:sldId id="324" r:id="rId13"/>
    <p:sldId id="355" r:id="rId14"/>
    <p:sldId id="338" r:id="rId15"/>
    <p:sldId id="339" r:id="rId16"/>
    <p:sldId id="360" r:id="rId17"/>
    <p:sldId id="361" r:id="rId18"/>
    <p:sldId id="356" r:id="rId19"/>
    <p:sldId id="341" r:id="rId20"/>
    <p:sldId id="342" r:id="rId21"/>
    <p:sldId id="343" r:id="rId22"/>
    <p:sldId id="347" r:id="rId23"/>
    <p:sldId id="348" r:id="rId24"/>
    <p:sldId id="352" r:id="rId25"/>
    <p:sldId id="349" r:id="rId26"/>
    <p:sldId id="350" r:id="rId27"/>
    <p:sldId id="357" r:id="rId28"/>
    <p:sldId id="351" r:id="rId29"/>
    <p:sldId id="35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77BCD"/>
    <a:srgbClr val="FF5B5B"/>
    <a:srgbClr val="B3B0B3"/>
    <a:srgbClr val="DEE1E6"/>
    <a:srgbClr val="EC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547" autoAdjust="0"/>
  </p:normalViewPr>
  <p:slideViewPr>
    <p:cSldViewPr>
      <p:cViewPr varScale="1">
        <p:scale>
          <a:sx n="77" d="100"/>
          <a:sy n="77" d="100"/>
        </p:scale>
        <p:origin x="12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6576-E38A-4FA6-8C6A-D84AC19D49EB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4144-AB05-45A6-8296-073E21954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0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3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9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9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1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94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69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6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7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8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7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7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7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4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9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르노 삼성 자동차와 </a:t>
            </a:r>
            <a:r>
              <a:rPr lang="ko-KR" altLang="en-US" dirty="0" err="1" smtClean="0"/>
              <a:t>삼성화제를</a:t>
            </a:r>
            <a:r>
              <a:rPr lang="ko-KR" altLang="en-US" dirty="0" smtClean="0"/>
              <a:t> 결합하여 수익 발생가능성이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4144-AB05-45A6-8296-073E21954F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F99-6697-4DDF-8CC1-8B92288DC132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A9F5-5AAE-47F9-A1F4-8C96888EF54E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AA78-B6AE-43C1-94B6-BEA4911F5034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1B81-D802-4BC5-9892-5EF0B5652D54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4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63BF-9609-4A10-903D-706ED61949AC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FF29-65BF-4BAC-B8AA-6AE50F4923D4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24F-8131-4C35-8B47-ED14FD051AED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A40-39F3-4DDE-995F-A43C0200DF5A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C29-4833-40FE-B7CC-D3EDECB07B06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8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3288-C00D-4711-91CC-549D886173E0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C9C6-311F-4986-9F38-6F3CF8ADA07A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D121-78C3-40FA-9589-B2176793EFF2}" type="datetime1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E12C-40A5-4698-B11D-1D8FB58A7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87788" y="1628800"/>
            <a:ext cx="3960440" cy="3600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7808" y="1484784"/>
            <a:ext cx="3600400" cy="4428492"/>
          </a:xfrm>
          <a:ln w="76200">
            <a:noFill/>
          </a:ln>
        </p:spPr>
        <p:txBody>
          <a:bodyPr>
            <a:norm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35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아르고스</a:t>
            </a:r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 Box</a:t>
            </a:r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500" b="1" dirty="0">
                <a:solidFill>
                  <a:schemeClr val="bg1"/>
                </a:solidFill>
              </a:rPr>
              <a:t/>
            </a:r>
            <a:br>
              <a:rPr lang="en-US" altLang="ko-KR" sz="3500" b="1" dirty="0">
                <a:solidFill>
                  <a:schemeClr val="bg1"/>
                </a:solidFill>
              </a:rPr>
            </a:br>
            <a:endParaRPr lang="ko-KR" altLang="en-US" sz="3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stCxn id="2" idx="1"/>
            <a:endCxn id="2" idx="3"/>
          </p:cNvCxnSpPr>
          <p:nvPr/>
        </p:nvCxnSpPr>
        <p:spPr>
          <a:xfrm>
            <a:off x="4367808" y="3699030"/>
            <a:ext cx="3600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</a:t>
            </a:fld>
            <a:endParaRPr lang="ko-KR" altLang="en-US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4819106" y="4077072"/>
            <a:ext cx="280831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i="1" dirty="0">
                <a:solidFill>
                  <a:schemeClr val="bg1"/>
                </a:solidFill>
              </a:rPr>
              <a:t>Team.</a:t>
            </a:r>
            <a:r>
              <a:rPr lang="en-US" altLang="ko-KR" sz="1600" i="1" dirty="0">
                <a:solidFill>
                  <a:schemeClr val="bg1"/>
                </a:solidFill>
              </a:rPr>
              <a:t>      </a:t>
            </a:r>
            <a:r>
              <a:rPr lang="en-US" altLang="ko-KR" sz="1600" dirty="0">
                <a:solidFill>
                  <a:schemeClr val="bg1"/>
                </a:solidFill>
              </a:rPr>
              <a:t>Master of </a:t>
            </a:r>
            <a:r>
              <a:rPr lang="en-US" altLang="ko-KR" sz="1600" dirty="0" err="1">
                <a:solidFill>
                  <a:schemeClr val="bg1"/>
                </a:solidFill>
              </a:rPr>
              <a:t>Hansung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28" y="4077072"/>
            <a:ext cx="28417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263352" y="105606"/>
            <a:ext cx="358500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SOSCON 2018</a:t>
            </a:r>
          </a:p>
          <a:p>
            <a:pPr marL="0" indent="0">
              <a:buNone/>
            </a:pPr>
            <a:r>
              <a:rPr lang="ko-KR" alt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삼성 </a:t>
            </a:r>
            <a:r>
              <a:rPr lang="ko-KR" alt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블럭체인</a:t>
            </a:r>
            <a:r>
              <a:rPr lang="ko-KR" alt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아이디어 </a:t>
            </a:r>
            <a:r>
              <a:rPr lang="ko-KR" alt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챌린지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5760" y="1412776"/>
            <a:ext cx="4464496" cy="4032448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764704"/>
            <a:ext cx="7355705" cy="5387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91544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1-2. SOLUTION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29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07368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rgbClr val="92D050"/>
              </a:solidFill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11</a:t>
            </a:fld>
            <a:endParaRPr lang="ko-KR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3904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블랙박스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98876" y="2458804"/>
            <a:ext cx="1368152" cy="1399626"/>
            <a:chOff x="5601587" y="2780928"/>
            <a:chExt cx="1770476" cy="17292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34830" r="34947" b="1916"/>
            <a:stretch/>
          </p:blipFill>
          <p:spPr>
            <a:xfrm>
              <a:off x="6258939" y="2780928"/>
              <a:ext cx="504056" cy="59427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-1" r="65218" b="1916"/>
            <a:stretch/>
          </p:blipFill>
          <p:spPr>
            <a:xfrm rot="19223186">
              <a:off x="5756949" y="2875977"/>
              <a:ext cx="576064" cy="59427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-1" r="65218" b="1916"/>
            <a:stretch/>
          </p:blipFill>
          <p:spPr>
            <a:xfrm rot="13443993">
              <a:off x="6678784" y="2887459"/>
              <a:ext cx="576064" cy="59427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-1" r="65218" b="1916"/>
            <a:stretch/>
          </p:blipFill>
          <p:spPr>
            <a:xfrm rot="13604313">
              <a:off x="5711711" y="3823687"/>
              <a:ext cx="576064" cy="59427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-1" r="65218" b="1916"/>
            <a:stretch/>
          </p:blipFill>
          <p:spPr>
            <a:xfrm rot="7963046">
              <a:off x="6642997" y="3899006"/>
              <a:ext cx="576064" cy="59427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34830" r="34947" b="1916"/>
            <a:stretch/>
          </p:blipFill>
          <p:spPr>
            <a:xfrm>
              <a:off x="5601587" y="3375198"/>
              <a:ext cx="504056" cy="59427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34830" r="34947" b="1916"/>
            <a:stretch/>
          </p:blipFill>
          <p:spPr>
            <a:xfrm>
              <a:off x="6868007" y="3410297"/>
              <a:ext cx="504056" cy="59427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1" b="87986" l="2311" r="97176">
                          <a14:foregroundMark x1="22978" y1="63251" x2="22978" y2="63251"/>
                          <a14:foregroundMark x1="11297" y1="34982" x2="11297" y2="34982"/>
                          <a14:foregroundMark x1="6033" y1="34276" x2="6033" y2="34276"/>
                          <a14:foregroundMark x1="2311" y1="51590" x2="2311" y2="51590"/>
                          <a14:foregroundMark x1="72657" y1="38163" x2="72657" y2="38163"/>
                          <a14:foregroundMark x1="87291" y1="61131" x2="87291" y2="61131"/>
                          <a14:foregroundMark x1="93710" y1="60071" x2="93710" y2="60071"/>
                          <a14:foregroundMark x1="97176" y1="44523" x2="97176" y2="44523"/>
                          <a14:foregroundMark x1="80616" y1="36042" x2="80616" y2="36042"/>
                          <a14:foregroundMark x1="75738" y1="36042" x2="75738" y2="36042"/>
                          <a14:foregroundMark x1="68935" y1="53710" x2="68935" y2="53710"/>
                          <a14:foregroundMark x1="73042" y1="57951" x2="73042" y2="57951"/>
                        </a14:backgroundRemoval>
                      </a14:imgEffect>
                    </a14:imgLayer>
                  </a14:imgProps>
                </a:ext>
              </a:extLst>
            </a:blip>
            <a:srcRect l="34830" r="34947" b="1916"/>
            <a:stretch/>
          </p:blipFill>
          <p:spPr>
            <a:xfrm>
              <a:off x="6234797" y="3915946"/>
              <a:ext cx="504056" cy="59427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1775520" y="4767535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</a:t>
            </a:r>
            <a:r>
              <a:rPr lang="ko-KR" altLang="en-US" sz="2400" dirty="0" smtClean="0"/>
              <a:t>차량 사고를 </a:t>
            </a:r>
            <a:r>
              <a:rPr lang="ko-KR" altLang="en-US" sz="2400" dirty="0" err="1" smtClean="0"/>
              <a:t>블록체인</a:t>
            </a:r>
            <a:r>
              <a:rPr lang="ko-KR" altLang="en-US" sz="2400" dirty="0" smtClean="0"/>
              <a:t> 참여자들이 </a:t>
            </a:r>
            <a:r>
              <a:rPr lang="ko-KR" altLang="en-US" sz="2400" dirty="0" smtClean="0">
                <a:solidFill>
                  <a:srgbClr val="FF0000"/>
                </a:solidFill>
              </a:rPr>
              <a:t>직접 입증하는 시스템 구현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2056" name="Picture 8" descr="ë¸ëë°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97" y="2130238"/>
            <a:ext cx="2232225" cy="20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덧셈 기호 19"/>
          <p:cNvSpPr/>
          <p:nvPr/>
        </p:nvSpPr>
        <p:spPr>
          <a:xfrm>
            <a:off x="4171084" y="2604703"/>
            <a:ext cx="1008112" cy="1022672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50780" y="2135100"/>
            <a:ext cx="8981724" cy="22300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2443414"/>
            <a:ext cx="1394733" cy="1394733"/>
          </a:xfrm>
          <a:prstGeom prst="rect">
            <a:avLst/>
          </a:prstGeom>
        </p:spPr>
      </p:pic>
      <p:sp>
        <p:nvSpPr>
          <p:cNvPr id="22" name="덧셈 기호 21"/>
          <p:cNvSpPr/>
          <p:nvPr/>
        </p:nvSpPr>
        <p:spPr>
          <a:xfrm>
            <a:off x="7411422" y="2604703"/>
            <a:ext cx="1008112" cy="1022672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51584" y="3851756"/>
            <a:ext cx="13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Blockchain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33695" y="3851756"/>
            <a:ext cx="122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Black box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36968" y="3858430"/>
            <a:ext cx="17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Private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722" y1="29577" x2="17722" y2="29577"/>
                        <a14:foregroundMark x1="16456" y1="63380" x2="16456" y2="63380"/>
                        <a14:foregroundMark x1="22785" y1="64789" x2="22785" y2="64789"/>
                        <a14:foregroundMark x1="40506" y1="18310" x2="40506" y2="18310"/>
                        <a14:foregroundMark x1="62025" y1="61972" x2="62025" y2="619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3897" y="4509120"/>
            <a:ext cx="801216" cy="720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2524" y="1859507"/>
            <a:ext cx="1263962" cy="743338"/>
          </a:xfrm>
          <a:prstGeom prst="rect">
            <a:avLst/>
          </a:prstGeom>
          <a:blipFill dpi="0"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12</a:t>
            </a:fld>
            <a:endParaRPr lang="ko-KR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3181165" y="1790815"/>
            <a:ext cx="812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블록체인</a:t>
            </a:r>
            <a:r>
              <a:rPr lang="ko-KR" altLang="en-US" dirty="0" smtClean="0"/>
              <a:t> </a:t>
            </a:r>
            <a:r>
              <a:rPr lang="ko-KR" altLang="en-US" dirty="0"/>
              <a:t>블랙박스를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택시 회사</a:t>
            </a:r>
            <a:r>
              <a:rPr lang="en-US" altLang="ko-KR" dirty="0"/>
              <a:t>,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와 르노삼성자동차 </a:t>
            </a:r>
            <a:r>
              <a:rPr lang="ko-KR" altLang="en-US" dirty="0"/>
              <a:t>고객 등 에게 보급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사고를 당한 고객이 </a:t>
            </a:r>
            <a:r>
              <a:rPr lang="ko-KR" altLang="en-US" dirty="0" smtClean="0"/>
              <a:t>삼성 측에 </a:t>
            </a:r>
            <a:r>
              <a:rPr lang="ko-KR" altLang="en-US" dirty="0" smtClean="0"/>
              <a:t>필요한 </a:t>
            </a:r>
            <a:r>
              <a:rPr lang="ko-KR" altLang="en-US" dirty="0"/>
              <a:t>기록 데이터 </a:t>
            </a:r>
            <a:r>
              <a:rPr lang="ko-KR" altLang="en-US" dirty="0" smtClean="0"/>
              <a:t>열람 요청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영상 기록 사용자에게 수수료</a:t>
            </a:r>
            <a:r>
              <a:rPr lang="en-US" altLang="ko-KR" dirty="0" smtClean="0"/>
              <a:t>or</a:t>
            </a:r>
            <a:r>
              <a:rPr lang="ko-KR" altLang="en-US" dirty="0" smtClean="0"/>
              <a:t>삼성 </a:t>
            </a:r>
            <a:r>
              <a:rPr lang="ko-KR" altLang="en-US" dirty="0" err="1" smtClean="0"/>
              <a:t>리워즈</a:t>
            </a:r>
            <a:r>
              <a:rPr lang="ko-KR" altLang="en-US" dirty="0" smtClean="0"/>
              <a:t> 포인트 </a:t>
            </a:r>
            <a:r>
              <a:rPr lang="ko-KR" altLang="en-US" dirty="0"/>
              <a:t>등 보상 지급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124675" y="1556792"/>
            <a:ext cx="879002" cy="936104"/>
            <a:chOff x="1263736" y="1855728"/>
            <a:chExt cx="2232225" cy="269433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448" b="97552" l="1124" r="97472">
                          <a14:foregroundMark x1="7022" y1="2448" x2="7022" y2="2448"/>
                          <a14:foregroundMark x1="1685" y1="19231" x2="1685" y2="19231"/>
                          <a14:foregroundMark x1="97472" y1="42657" x2="97472" y2="42657"/>
                          <a14:foregroundMark x1="35393" y1="97552" x2="35393" y2="975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3648" y="2996952"/>
              <a:ext cx="1933237" cy="1553106"/>
            </a:xfrm>
            <a:prstGeom prst="rect">
              <a:avLst/>
            </a:prstGeom>
          </p:spPr>
        </p:pic>
        <p:pic>
          <p:nvPicPr>
            <p:cNvPr id="19" name="Picture 8" descr="ë¸ëë°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2333" y1="43416" x2="52333" y2="434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736" y="1855728"/>
              <a:ext cx="2232225" cy="20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íì¸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3301534"/>
            <a:ext cx="724100" cy="7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2124676" y="2941493"/>
            <a:ext cx="77877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13900" y="4437112"/>
            <a:ext cx="77877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1591" y="4709214"/>
            <a:ext cx="792087" cy="736010"/>
          </a:xfrm>
          <a:prstGeom prst="rect">
            <a:avLst/>
          </a:prstGeom>
        </p:spPr>
      </p:pic>
      <p:sp>
        <p:nvSpPr>
          <p:cNvPr id="25" name="제목 1"/>
          <p:cNvSpPr txBox="1">
            <a:spLocks/>
          </p:cNvSpPr>
          <p:nvPr/>
        </p:nvSpPr>
        <p:spPr>
          <a:xfrm>
            <a:off x="40736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5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2500" b="1" dirty="0">
              <a:solidFill>
                <a:srgbClr val="92D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3904" y="728727"/>
            <a:ext cx="36374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적용 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7928" y="2075905"/>
            <a:ext cx="855998" cy="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764704"/>
            <a:ext cx="7355705" cy="5387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91544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SYSTEM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8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138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rgbClr val="7030A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14</a:t>
            </a:fld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920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아키텍처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6904" y="5156022"/>
            <a:ext cx="8161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SHA256(Hash)</a:t>
            </a:r>
            <a:r>
              <a:rPr lang="ko-KR" altLang="en-US" smtClean="0"/>
              <a:t>를 통해 사용자 정보 값을 암호화 하여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Private Server</a:t>
            </a:r>
            <a:r>
              <a:rPr lang="ko-KR" altLang="en-US" smtClean="0"/>
              <a:t>에 사용자의 정보를 기록하는 것이 아닌</a:t>
            </a:r>
            <a:r>
              <a:rPr lang="en-US" altLang="ko-KR" smtClean="0"/>
              <a:t>, hash </a:t>
            </a:r>
            <a:r>
              <a:rPr lang="ko-KR" altLang="en-US" smtClean="0"/>
              <a:t>값을 등록한다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r>
              <a:rPr lang="en-US" altLang="ko-KR" smtClean="0"/>
              <a:t>-&gt; SHA256(User_ID | Latitude | Longitude)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417638"/>
            <a:ext cx="6700044" cy="36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00" y="1053375"/>
            <a:ext cx="5900378" cy="388508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15</a:t>
            </a:fld>
            <a:endParaRPr lang="ko-KR" altLang="en-US" sz="1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38939" y="2120187"/>
            <a:ext cx="4361533" cy="1751463"/>
            <a:chOff x="1209863" y="1362979"/>
            <a:chExt cx="7284266" cy="357818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9863" y="2296749"/>
              <a:ext cx="2164688" cy="21646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975" y="2990050"/>
              <a:ext cx="415958" cy="4159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262626"/>
                </a:clrFrom>
                <a:clrTo>
                  <a:srgbClr val="262626">
                    <a:alpha val="0"/>
                  </a:srgbClr>
                </a:clrTo>
              </a:clrChange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01951" y="3140968"/>
              <a:ext cx="631982" cy="376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4666247" y="1857799"/>
              <a:ext cx="1872208" cy="11322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38255" y="1936709"/>
              <a:ext cx="783704" cy="341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Hash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82743" y="1936709"/>
              <a:ext cx="783704" cy="341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시간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38255" y="2508489"/>
              <a:ext cx="783704" cy="341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위도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60504" y="2508489"/>
              <a:ext cx="783704" cy="341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경도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60503" y="1362979"/>
              <a:ext cx="1451618" cy="440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 err="1"/>
                <a:t>BlockChain</a:t>
              </a:r>
              <a:endParaRPr lang="ko-KR" altLang="en-US" sz="800" dirty="0"/>
            </a:p>
          </p:txBody>
        </p:sp>
        <p:cxnSp>
          <p:nvCxnSpPr>
            <p:cNvPr id="30" name="직선 화살표 연결선 29"/>
            <p:cNvCxnSpPr>
              <a:endCxn id="24" idx="1"/>
            </p:cNvCxnSpPr>
            <p:nvPr/>
          </p:nvCxnSpPr>
          <p:spPr>
            <a:xfrm flipV="1">
              <a:off x="2866047" y="2423925"/>
              <a:ext cx="1800200" cy="5661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6250423" y="3808917"/>
              <a:ext cx="1872208" cy="11322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42511" y="3324140"/>
              <a:ext cx="1451618" cy="440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Private Server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>
              <a:endCxn id="31" idx="1"/>
            </p:cNvCxnSpPr>
            <p:nvPr/>
          </p:nvCxnSpPr>
          <p:spPr>
            <a:xfrm>
              <a:off x="2866047" y="2990050"/>
              <a:ext cx="3384376" cy="1384993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738573" y="4204219"/>
              <a:ext cx="895908" cy="341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동영상</a:t>
              </a:r>
            </a:p>
          </p:txBody>
        </p:sp>
        <p:cxnSp>
          <p:nvCxnSpPr>
            <p:cNvPr id="35" name="꺾인 연결선 34"/>
            <p:cNvCxnSpPr>
              <a:stCxn id="25" idx="2"/>
              <a:endCxn id="34" idx="1"/>
            </p:cNvCxnSpPr>
            <p:nvPr/>
          </p:nvCxnSpPr>
          <p:spPr>
            <a:xfrm rot="16200000" flipH="1">
              <a:off x="4885996" y="2522465"/>
              <a:ext cx="2096688" cy="1608466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50022" y="2626815"/>
              <a:ext cx="504056" cy="47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78707" y="3046927"/>
              <a:ext cx="504056" cy="47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/>
                <a:t>②</a:t>
              </a:r>
            </a:p>
          </p:txBody>
        </p:sp>
        <p:cxnSp>
          <p:nvCxnSpPr>
            <p:cNvPr id="38" name="직선 화살표 연결선 37"/>
            <p:cNvCxnSpPr>
              <a:stCxn id="24" idx="2"/>
              <a:endCxn id="31" idx="0"/>
            </p:cNvCxnSpPr>
            <p:nvPr/>
          </p:nvCxnSpPr>
          <p:spPr>
            <a:xfrm>
              <a:off x="5602351" y="2990050"/>
              <a:ext cx="1584176" cy="8188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제목 1"/>
          <p:cNvSpPr txBox="1">
            <a:spLocks/>
          </p:cNvSpPr>
          <p:nvPr/>
        </p:nvSpPr>
        <p:spPr>
          <a:xfrm>
            <a:off x="551384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5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7920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아키텍처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51984" y="2132103"/>
            <a:ext cx="936104" cy="101868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894957" y="2143050"/>
            <a:ext cx="936104" cy="10186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945115" y="3165614"/>
            <a:ext cx="936104" cy="10186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888088" y="3176561"/>
            <a:ext cx="936104" cy="101868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825862" y="2146927"/>
            <a:ext cx="936104" cy="101868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768835" y="2157874"/>
            <a:ext cx="936104" cy="10186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18993" y="3180438"/>
            <a:ext cx="936104" cy="10186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761966" y="3191385"/>
            <a:ext cx="936104" cy="101868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131274" y="5095780"/>
            <a:ext cx="105813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해당 블랙박스는 </a:t>
            </a:r>
            <a:r>
              <a:rPr lang="ko-KR" altLang="en-US" sz="1600" dirty="0" err="1"/>
              <a:t>블록체인</a:t>
            </a:r>
            <a:r>
              <a:rPr lang="ko-KR" altLang="en-US" sz="1600" dirty="0"/>
              <a:t> 내부에 </a:t>
            </a:r>
            <a:r>
              <a:rPr lang="en-US" altLang="ko-KR" sz="1600" dirty="0"/>
              <a:t>‘</a:t>
            </a:r>
            <a:r>
              <a:rPr lang="ko-KR" altLang="en-US" sz="1600" dirty="0"/>
              <a:t>위도</a:t>
            </a:r>
            <a:r>
              <a:rPr lang="en-US" altLang="ko-KR" sz="1600" dirty="0"/>
              <a:t>, </a:t>
            </a:r>
            <a:r>
              <a:rPr lang="ko-KR" altLang="en-US" sz="1600" dirty="0"/>
              <a:t>경도</a:t>
            </a:r>
            <a:r>
              <a:rPr lang="en-US" altLang="ko-KR" sz="1600" dirty="0"/>
              <a:t>, </a:t>
            </a:r>
            <a:r>
              <a:rPr lang="ko-KR" altLang="en-US" sz="1600" dirty="0"/>
              <a:t>해시</a:t>
            </a:r>
            <a:r>
              <a:rPr lang="en-US" altLang="ko-KR" sz="1600" dirty="0"/>
              <a:t>(user</a:t>
            </a:r>
            <a:r>
              <a:rPr lang="ko-KR" altLang="en-US" sz="1600" dirty="0"/>
              <a:t> </a:t>
            </a:r>
            <a:r>
              <a:rPr lang="en-US" altLang="ko-KR" sz="1600" dirty="0"/>
              <a:t>ID), </a:t>
            </a:r>
            <a:r>
              <a:rPr lang="ko-KR" altLang="en-US" sz="1600" dirty="0"/>
              <a:t>시간</a:t>
            </a:r>
            <a:r>
              <a:rPr lang="en-US" altLang="ko-KR" sz="1600" dirty="0"/>
              <a:t>’ </a:t>
            </a:r>
            <a:r>
              <a:rPr lang="ko-KR" altLang="en-US" sz="1600" dirty="0"/>
              <a:t>값을 전송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임의로 설정한 면적</a:t>
            </a:r>
            <a:r>
              <a:rPr lang="en-US" altLang="ko-KR" sz="1600" dirty="0" smtClean="0"/>
              <a:t>(5m * 5m)</a:t>
            </a:r>
            <a:r>
              <a:rPr lang="ko-KR" altLang="en-US" sz="1600" dirty="0" smtClean="0"/>
              <a:t>에 해당하는 위도와 경도 값의 </a:t>
            </a:r>
            <a:r>
              <a:rPr lang="en-US" altLang="ko-KR" sz="1600" dirty="0" smtClean="0"/>
              <a:t>table</a:t>
            </a:r>
            <a:r>
              <a:rPr lang="ko-KR" altLang="en-US" sz="1600" dirty="0" smtClean="0"/>
              <a:t>로 귀속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사용자가 원하는 지역의 </a:t>
            </a:r>
            <a:r>
              <a:rPr lang="ko-KR" altLang="en-US" sz="1600" dirty="0" smtClean="0"/>
              <a:t>블랙박스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영상이 있을 경우 </a:t>
            </a:r>
            <a:r>
              <a:rPr lang="ko-KR" altLang="en-US" sz="1600" dirty="0" smtClean="0"/>
              <a:t>삼성 측에 </a:t>
            </a:r>
            <a:r>
              <a:rPr lang="ko-KR" altLang="en-US" sz="1600" dirty="0" smtClean="0"/>
              <a:t>해당 위치를 요청하면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삼성은 해당 위치의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경도 값에 해당하는 </a:t>
            </a:r>
            <a:r>
              <a:rPr lang="en-US" altLang="ko-KR" sz="1600" dirty="0" smtClean="0"/>
              <a:t>table </a:t>
            </a:r>
            <a:r>
              <a:rPr lang="ko-KR" altLang="en-US" sz="1600" dirty="0" smtClean="0"/>
              <a:t>내 </a:t>
            </a:r>
            <a:r>
              <a:rPr lang="ko-KR" altLang="en-US" sz="1600" dirty="0"/>
              <a:t>블랙박스 영상을 </a:t>
            </a:r>
            <a:r>
              <a:rPr lang="ko-KR" altLang="en-US" sz="1600" dirty="0" smtClean="0"/>
              <a:t>확보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471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9048328" y="5854279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970" indent="-140970" algn="just" fontAlgn="base">
              <a:lnSpc>
                <a:spcPct val="160000"/>
              </a:lnSpc>
            </a:pPr>
            <a:endParaRPr lang="ko-KR" altLang="en-US" sz="1000" b="1" kern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40970" indent="-140970" algn="just" fontAlgn="base">
              <a:lnSpc>
                <a:spcPct val="16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://www.privacy.go.kr/gdpr</a:t>
            </a:r>
          </a:p>
          <a:p>
            <a:pPr marL="140970" indent="-140970" algn="just" fontAlgn="base">
              <a:lnSpc>
                <a:spcPct val="160000"/>
              </a:lnSpc>
            </a:pPr>
            <a:endParaRPr lang="ko-KR" altLang="en-US" sz="1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138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2500" b="1" dirty="0">
              <a:solidFill>
                <a:srgbClr val="7030A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16</a:t>
            </a:fld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920" y="728727"/>
            <a:ext cx="544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Server</a:t>
            </a:r>
            <a:r>
              <a:rPr lang="ko-KR" altLang="en-US" sz="2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이용하는 이유는</a:t>
            </a:r>
            <a:r>
              <a:rPr lang="en-US" altLang="ko-KR" sz="2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76" y="1659870"/>
            <a:ext cx="928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2018</a:t>
            </a:r>
            <a:r>
              <a:rPr lang="ko-KR" altLang="en-US" smtClean="0"/>
              <a:t>년 </a:t>
            </a:r>
            <a:r>
              <a:rPr lang="en-US" altLang="ko-KR" smtClean="0"/>
              <a:t>5</a:t>
            </a:r>
            <a:r>
              <a:rPr lang="ko-KR" altLang="en-US" smtClean="0"/>
              <a:t>월 </a:t>
            </a:r>
            <a:r>
              <a:rPr lang="en-US" altLang="ko-KR" smtClean="0"/>
              <a:t>25</a:t>
            </a:r>
            <a:r>
              <a:rPr lang="ko-KR" altLang="en-US" smtClean="0"/>
              <a:t>일부터 </a:t>
            </a:r>
            <a:r>
              <a:rPr lang="en-US" altLang="ko-KR" smtClean="0"/>
              <a:t>EU(</a:t>
            </a:r>
            <a:r>
              <a:rPr lang="ko-KR" altLang="en-US" smtClean="0"/>
              <a:t>유럽연합</a:t>
            </a:r>
            <a:r>
              <a:rPr lang="en-US" altLang="ko-KR" smtClean="0"/>
              <a:t>)</a:t>
            </a:r>
            <a:r>
              <a:rPr lang="ko-KR" altLang="en-US" smtClean="0"/>
              <a:t>의 개인정보보호법</a:t>
            </a:r>
            <a:r>
              <a:rPr lang="en-US" altLang="ko-KR" smtClean="0"/>
              <a:t>(GDPR)[2]</a:t>
            </a:r>
            <a:r>
              <a:rPr lang="ko-KR" altLang="en-US" smtClean="0"/>
              <a:t> 섭립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GDPR</a:t>
            </a:r>
            <a:r>
              <a:rPr lang="ko-KR" altLang="en-US" smtClean="0"/>
              <a:t>시행에 따른 주요 변화는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780928"/>
            <a:ext cx="10601449" cy="3181309"/>
          </a:xfrm>
          <a:prstGeom prst="rect">
            <a:avLst/>
          </a:prstGeom>
        </p:spPr>
      </p:pic>
      <p:cxnSp>
        <p:nvCxnSpPr>
          <p:cNvPr id="40" name="직선 연결선 39"/>
          <p:cNvCxnSpPr/>
          <p:nvPr/>
        </p:nvCxnSpPr>
        <p:spPr>
          <a:xfrm>
            <a:off x="4836331" y="6165304"/>
            <a:ext cx="63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1384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2500" b="1" dirty="0">
              <a:solidFill>
                <a:srgbClr val="7030A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17</a:t>
            </a:fld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920" y="728727"/>
            <a:ext cx="544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GDPR</a:t>
            </a:r>
            <a:r>
              <a:rPr lang="ko-KR" altLang="en-US" sz="25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지키지 않는다면</a:t>
            </a:r>
            <a:r>
              <a:rPr lang="en-US" altLang="ko-KR" sz="25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060848"/>
            <a:ext cx="11610975" cy="30956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84032" y="3212976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764704"/>
            <a:ext cx="7355705" cy="5387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91544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Implementation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8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19</a:t>
            </a:fld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Web3 </a:t>
            </a:r>
            <a:r>
              <a:rPr lang="en-US" altLang="ko-KR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58" y="2599932"/>
            <a:ext cx="1140302" cy="1123570"/>
          </a:xfrm>
          <a:prstGeom prst="rect">
            <a:avLst/>
          </a:prstGeom>
          <a:ln>
            <a:noFill/>
          </a:ln>
        </p:spPr>
      </p:pic>
      <p:pic>
        <p:nvPicPr>
          <p:cNvPr id="43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75" y="1927731"/>
            <a:ext cx="2013806" cy="1984257"/>
          </a:xfrm>
          <a:prstGeom prst="rect">
            <a:avLst/>
          </a:prstGeom>
          <a:ln>
            <a:noFill/>
          </a:ln>
        </p:spPr>
      </p:pic>
      <p:pic>
        <p:nvPicPr>
          <p:cNvPr id="44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00" y="1927730"/>
            <a:ext cx="1992734" cy="1963494"/>
          </a:xfrm>
          <a:prstGeom prst="rect">
            <a:avLst/>
          </a:prstGeom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3072919" y="3958046"/>
            <a:ext cx="18376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Web3</a:t>
            </a:r>
            <a:br>
              <a:rPr lang="en-US" altLang="ko-KR" sz="2000" dirty="0"/>
            </a:br>
            <a:r>
              <a:rPr lang="en-US" altLang="ko-KR" sz="2000" dirty="0" err="1"/>
              <a:t>Blockchain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236531" y="3958046"/>
            <a:ext cx="18376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Private </a:t>
            </a:r>
            <a:br>
              <a:rPr lang="en-US" altLang="ko-KR" sz="2000" dirty="0"/>
            </a:br>
            <a:r>
              <a:rPr lang="en-US" altLang="ko-KR" sz="2000" dirty="0"/>
              <a:t>Web server</a:t>
            </a:r>
            <a:endParaRPr lang="ko-KR" altLang="en-US" sz="2000" dirty="0"/>
          </a:p>
        </p:txBody>
      </p:sp>
      <p:cxnSp>
        <p:nvCxnSpPr>
          <p:cNvPr id="47" name="직선 화살표 연결선 46"/>
          <p:cNvCxnSpPr>
            <a:stCxn id="44" idx="3"/>
            <a:endCxn id="43" idx="1"/>
          </p:cNvCxnSpPr>
          <p:nvPr/>
        </p:nvCxnSpPr>
        <p:spPr>
          <a:xfrm>
            <a:off x="4988135" y="2909477"/>
            <a:ext cx="2160341" cy="1038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72665" y="1734658"/>
            <a:ext cx="2366990" cy="316557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3530" y="1659871"/>
            <a:ext cx="7310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2880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3048" y="274638"/>
            <a:ext cx="8147248" cy="1143000"/>
          </a:xfrm>
          <a:noFill/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algn="l"/>
            <a:r>
              <a:rPr lang="en-US" altLang="ko-KR" b="1" dirty="0" smtClean="0">
                <a:solidFill>
                  <a:schemeClr val="bg1"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17804" y="1712754"/>
            <a:ext cx="2939204" cy="35103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한성대학교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안규황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김바다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박상민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5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원태연</a:t>
            </a:r>
            <a:endParaRPr lang="ko-KR" altLang="en-US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</a:t>
            </a:fld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 rot="2722604">
            <a:off x="8001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5591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968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5744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6842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5663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6384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4655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4439816" y="6900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5303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8624664" y="6900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8472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2722604">
            <a:off x="9423941" y="3141183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9390423" y="956723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/>
        </p:nvSpPr>
        <p:spPr>
          <a:xfrm>
            <a:off x="10046879" y="-15255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다이아몬드 28"/>
          <p:cNvSpPr/>
          <p:nvPr/>
        </p:nvSpPr>
        <p:spPr>
          <a:xfrm>
            <a:off x="9894479" y="4558973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2722604">
            <a:off x="8979214" y="318687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다이아몬드 30"/>
          <p:cNvSpPr/>
          <p:nvPr/>
        </p:nvSpPr>
        <p:spPr>
          <a:xfrm>
            <a:off x="8945696" y="100241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/>
          <p:cNvSpPr/>
          <p:nvPr/>
        </p:nvSpPr>
        <p:spPr>
          <a:xfrm>
            <a:off x="9602152" y="30440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다이아몬드 32"/>
          <p:cNvSpPr/>
          <p:nvPr/>
        </p:nvSpPr>
        <p:spPr>
          <a:xfrm>
            <a:off x="9449752" y="460466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51384" y="1417638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20</a:t>
            </a:fld>
            <a:endParaRPr lang="ko-KR" altLang="en-US" sz="1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4384"/>
              </p:ext>
            </p:extLst>
          </p:nvPr>
        </p:nvGraphicFramePr>
        <p:xfrm>
          <a:off x="2721496" y="1691256"/>
          <a:ext cx="6696744" cy="2133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2440451424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3414859273"/>
                    </a:ext>
                  </a:extLst>
                </a:gridCol>
              </a:tblGrid>
              <a:tr h="2672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The version of Private </a:t>
                      </a:r>
                      <a:r>
                        <a:rPr lang="en-US" altLang="ko-KR" sz="1400" dirty="0" err="1"/>
                        <a:t>Ethereum</a:t>
                      </a:r>
                      <a:r>
                        <a:rPr lang="en-US" altLang="ko-KR" sz="1400" dirty="0"/>
                        <a:t> environment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94567"/>
                  </a:ext>
                </a:extLst>
              </a:tr>
              <a:tr h="2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Raspbian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55552"/>
                  </a:ext>
                </a:extLst>
              </a:tr>
              <a:tr h="2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Npm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3.5.2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04796"/>
                  </a:ext>
                </a:extLst>
              </a:tr>
              <a:tr h="2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Node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3.11.4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40459"/>
                  </a:ext>
                </a:extLst>
              </a:tr>
              <a:tr h="2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Geth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1.8.12-stable-37685930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6066"/>
                  </a:ext>
                </a:extLst>
              </a:tr>
              <a:tr h="2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Git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2.14.1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10527"/>
                  </a:ext>
                </a:extLst>
              </a:tr>
              <a:tr h="267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Brackets</a:t>
                      </a:r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891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21496" y="126876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environment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96" y="4208837"/>
            <a:ext cx="4788532" cy="11524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11625" y="5459207"/>
            <a:ext cx="751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-Local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환경에서만 돌릴 수 있도록 하는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ethereum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명령어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Web3 </a:t>
            </a:r>
            <a:r>
              <a:rPr lang="en-US" altLang="ko-KR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08368" y="6376244"/>
            <a:ext cx="2133600" cy="365125"/>
          </a:xfrm>
        </p:spPr>
        <p:txBody>
          <a:bodyPr/>
          <a:lstStyle/>
          <a:p>
            <a:fld id="{387EE12C-40A5-4698-B11D-1D8FB58A7D29}" type="slidenum">
              <a:rPr lang="ko-KR" altLang="en-US" sz="1800"/>
              <a:t>21</a:t>
            </a:fld>
            <a:endParaRPr lang="ko-KR" altLang="en-US" sz="1800" dirty="0"/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 rotWithShape="1">
          <a:blip r:embed="rId3"/>
          <a:srcRect l="16537" t="11156" r="16525" b="43426"/>
          <a:stretch/>
        </p:blipFill>
        <p:spPr>
          <a:xfrm>
            <a:off x="2037889" y="1254996"/>
            <a:ext cx="8116223" cy="31101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07569" y="3789040"/>
            <a:ext cx="2820053" cy="441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16308" y="4612522"/>
            <a:ext cx="783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웹 기반의 </a:t>
            </a:r>
            <a:r>
              <a:rPr lang="ko-KR" altLang="en-US" dirty="0" err="1"/>
              <a:t>블록체인을</a:t>
            </a:r>
            <a:r>
              <a:rPr lang="ko-KR" altLang="en-US" dirty="0"/>
              <a:t> 구성하기 위하여 </a:t>
            </a:r>
            <a:r>
              <a:rPr lang="ko-KR" altLang="en-US" dirty="0" err="1"/>
              <a:t>블록체인</a:t>
            </a:r>
            <a:r>
              <a:rPr lang="ko-KR" altLang="en-US" dirty="0"/>
              <a:t> 정보 </a:t>
            </a:r>
            <a:r>
              <a:rPr lang="ko-KR" altLang="en-US" dirty="0" smtClean="0"/>
              <a:t>읽기 함수가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저장 </a:t>
            </a:r>
            <a:r>
              <a:rPr lang="ko-KR" altLang="en-US" dirty="0"/>
              <a:t>된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파일을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‘</a:t>
            </a:r>
            <a:r>
              <a:rPr lang="en-US" altLang="ko-KR" dirty="0" err="1"/>
              <a:t>git</a:t>
            </a:r>
            <a:r>
              <a:rPr lang="en-US" altLang="ko-KR" dirty="0"/>
              <a:t> clone’ </a:t>
            </a:r>
            <a:r>
              <a:rPr lang="ko-KR" altLang="en-US" dirty="0"/>
              <a:t>명령어를 이용해 위 프로젝트를 </a:t>
            </a:r>
            <a:r>
              <a:rPr lang="en-US" altLang="ko-KR" dirty="0"/>
              <a:t>local </a:t>
            </a:r>
            <a:r>
              <a:rPr lang="ko-KR" altLang="en-US" dirty="0"/>
              <a:t>환경에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17387" y="6294314"/>
            <a:ext cx="35819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https://github.com/etherstudy/crowdfund_exercise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5636187" y="6285982"/>
            <a:ext cx="55631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Web3 </a:t>
            </a:r>
            <a:r>
              <a:rPr lang="en-US" altLang="ko-KR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22</a:t>
            </a:fld>
            <a:endParaRPr lang="ko-KR" altLang="en-US" sz="1800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Web3 </a:t>
            </a:r>
            <a:r>
              <a:rPr lang="en-US" altLang="ko-KR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40113" y="2884999"/>
            <a:ext cx="9288335" cy="3623826"/>
            <a:chOff x="1252872" y="1556792"/>
            <a:chExt cx="8310562" cy="337901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455" y="1556792"/>
              <a:ext cx="7776864" cy="337901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925240" y="3877844"/>
              <a:ext cx="1619034" cy="1762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45868" y="4259504"/>
              <a:ext cx="2650259" cy="1497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547456" y="4634567"/>
              <a:ext cx="4896544" cy="157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799" y="3789756"/>
              <a:ext cx="870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799" y="4144102"/>
              <a:ext cx="870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2872" y="4556405"/>
              <a:ext cx="870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44274" y="3805548"/>
              <a:ext cx="188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chemeClr val="bg1"/>
                  </a:solidFill>
                </a:rPr>
                <a:t>통신 포트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07843" y="4138279"/>
              <a:ext cx="188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chemeClr val="bg1"/>
                  </a:solidFill>
                </a:rPr>
                <a:t>계좌 번호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44000" y="4528646"/>
              <a:ext cx="3119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solidFill>
                    <a:schemeClr val="bg1"/>
                  </a:solidFill>
                </a:rPr>
                <a:t>어떤 플랫폼 사용 가능한지 확인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25" name="내용 개체 틀 2"/>
          <p:cNvSpPr txBox="1">
            <a:spLocks/>
          </p:cNvSpPr>
          <p:nvPr/>
        </p:nvSpPr>
        <p:spPr>
          <a:xfrm>
            <a:off x="1124829" y="1871036"/>
            <a:ext cx="8643579" cy="1013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600" dirty="0" err="1" smtClean="0"/>
              <a:t>geth</a:t>
            </a:r>
            <a:r>
              <a:rPr lang="en-US" altLang="ko-KR" sz="1600" dirty="0" smtClean="0"/>
              <a:t> —</a:t>
            </a:r>
            <a:r>
              <a:rPr lang="en-US" altLang="ko-KR" sz="1600" dirty="0" err="1" smtClean="0"/>
              <a:t>networkid</a:t>
            </a:r>
            <a:r>
              <a:rPr lang="en-US" altLang="ko-KR" sz="1600" dirty="0" smtClean="0"/>
              <a:t> 1988 —identity “</a:t>
            </a:r>
            <a:r>
              <a:rPr lang="en-US" altLang="ko-KR" sz="1600" dirty="0" err="1" smtClean="0"/>
              <a:t>Mynetwork</a:t>
            </a:r>
            <a:r>
              <a:rPr lang="en-US" altLang="ko-KR" sz="1600" dirty="0" smtClean="0"/>
              <a:t>” --</a:t>
            </a:r>
            <a:r>
              <a:rPr lang="en-US" altLang="ko-KR" sz="1600" dirty="0" err="1" smtClean="0"/>
              <a:t>datadir</a:t>
            </a:r>
            <a:r>
              <a:rPr lang="en-US" altLang="ko-KR" sz="1600" dirty="0" smtClean="0"/>
              <a:t> “./data” --port 8080 —</a:t>
            </a:r>
            <a:r>
              <a:rPr lang="en-US" altLang="ko-KR" sz="1600" dirty="0" err="1" smtClean="0"/>
              <a:t>rpc</a:t>
            </a:r>
            <a:r>
              <a:rPr lang="en-US" altLang="ko-KR" sz="1600" dirty="0" smtClean="0"/>
              <a:t> —</a:t>
            </a:r>
            <a:r>
              <a:rPr lang="en-US" altLang="ko-KR" sz="1600" dirty="0" err="1" smtClean="0"/>
              <a:t>rpccorsdomain</a:t>
            </a:r>
            <a:r>
              <a:rPr lang="en-US" altLang="ko-KR" sz="1600" dirty="0" smtClean="0"/>
              <a:t> "*" --</a:t>
            </a:r>
            <a:r>
              <a:rPr lang="en-US" altLang="ko-KR" sz="1600" dirty="0" err="1" smtClean="0"/>
              <a:t>rpcapi</a:t>
            </a:r>
            <a:r>
              <a:rPr lang="en-US" altLang="ko-KR" sz="1600" dirty="0" smtClean="0"/>
              <a:t> "admin,db,eth,miner,net,txpool,personal,web3" console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ko-KR" sz="1800" dirty="0" err="1" smtClean="0"/>
              <a:t>personal.newAccount</a:t>
            </a:r>
            <a:r>
              <a:rPr lang="en-US" altLang="ko-KR" sz="1800" dirty="0" smtClean="0"/>
              <a:t>()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err="1" smtClean="0">
                <a:sym typeface="Wingdings" panose="05000000000000000000" pitchFamily="2" charset="2"/>
              </a:rPr>
              <a:t>이더리움</a:t>
            </a:r>
            <a:r>
              <a:rPr lang="ko-KR" altLang="en-US" sz="1800" dirty="0" smtClean="0">
                <a:sym typeface="Wingdings" panose="05000000000000000000" pitchFamily="2" charset="2"/>
              </a:rPr>
              <a:t> 계좌 생성</a:t>
            </a:r>
            <a:endParaRPr lang="en-US" altLang="ko-KR" sz="2800" dirty="0" smtClean="0"/>
          </a:p>
          <a:p>
            <a:pPr>
              <a:buFont typeface="Arial" panose="020B0604020202020204" pitchFamily="34" charset="0"/>
              <a:buAutoNum type="arabicPeriod"/>
            </a:pPr>
            <a:endParaRPr lang="en-US" altLang="ko-KR" sz="2800" dirty="0" smtClean="0"/>
          </a:p>
          <a:p>
            <a:pPr>
              <a:buFont typeface="Arial" panose="020B0604020202020204" pitchFamily="34" charset="0"/>
              <a:buAutoNum type="arabicPeriod"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935280" y="1367444"/>
            <a:ext cx="5801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&lt;Private </a:t>
            </a:r>
            <a:r>
              <a:rPr lang="en-US" altLang="ko-KR" sz="2400" dirty="0" err="1"/>
              <a:t>ethereum</a:t>
            </a:r>
            <a:r>
              <a:rPr lang="ko-KR" altLang="en-US" sz="2400" dirty="0"/>
              <a:t>인 </a:t>
            </a:r>
            <a:r>
              <a:rPr lang="en-US" altLang="ko-KR" sz="2400" dirty="0" err="1"/>
              <a:t>geth</a:t>
            </a:r>
            <a:r>
              <a:rPr lang="en-US" altLang="ko-KR" sz="2400" dirty="0"/>
              <a:t> </a:t>
            </a:r>
            <a:r>
              <a:rPr lang="ko-KR" altLang="en-US" sz="2400" dirty="0"/>
              <a:t>실행 </a:t>
            </a:r>
            <a:r>
              <a:rPr lang="ko-KR" altLang="en-US" sz="2400" dirty="0" smtClean="0"/>
              <a:t>명령어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1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23</a:t>
            </a:fld>
            <a:endParaRPr lang="ko-KR" altLang="en-US" sz="1800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Web3 </a:t>
            </a:r>
            <a:r>
              <a:rPr lang="en-US" altLang="ko-KR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410928" y="2063973"/>
            <a:ext cx="8351643" cy="4381863"/>
            <a:chOff x="1571644" y="1480710"/>
            <a:chExt cx="9128593" cy="5197842"/>
          </a:xfrm>
        </p:grpSpPr>
        <p:pic>
          <p:nvPicPr>
            <p:cNvPr id="34" name="_x162270424" descr="EMB000034d82e3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44" y="1480710"/>
              <a:ext cx="9128593" cy="5197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1907929" y="3596055"/>
              <a:ext cx="7675685" cy="10990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08403" y="2274039"/>
              <a:ext cx="4923692" cy="111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200">
                  <a:solidFill>
                    <a:schemeClr val="bg1"/>
                  </a:solidFill>
                </a:rPr>
                <a:t>Sudo nano genesis.json</a:t>
              </a:r>
            </a:p>
            <a:p>
              <a:pPr marL="342900" indent="-342900">
                <a:buAutoNum type="arabicPeriod"/>
              </a:pPr>
              <a:endParaRPr lang="en-US" altLang="ko-KR" sz="1200">
                <a:solidFill>
                  <a:schemeClr val="bg1"/>
                </a:solidFill>
              </a:endParaRPr>
            </a:p>
            <a:p>
              <a:r>
                <a:rPr lang="en-US" altLang="ko-KR" sz="1200">
                  <a:solidFill>
                    <a:schemeClr val="bg1"/>
                  </a:solidFill>
                </a:rPr>
                <a:t>2. geth --datadir “./data” init genesis.json</a:t>
              </a:r>
            </a:p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16341" y="4822048"/>
              <a:ext cx="8815753" cy="985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 err="1" smtClean="0">
                  <a:solidFill>
                    <a:schemeClr val="bg1"/>
                  </a:solidFill>
                </a:rPr>
                <a:t>Genesis.json</a:t>
              </a:r>
              <a:r>
                <a:rPr lang="ko-KR" altLang="en-US" sz="1700" dirty="0" smtClean="0">
                  <a:solidFill>
                    <a:schemeClr val="bg1"/>
                  </a:solidFill>
                </a:rPr>
                <a:t>은 </a:t>
              </a:r>
              <a:r>
                <a:rPr lang="ko-KR" altLang="en-US" sz="1700" dirty="0" err="1" smtClean="0">
                  <a:solidFill>
                    <a:schemeClr val="bg1"/>
                  </a:solidFill>
                </a:rPr>
                <a:t>블록체인</a:t>
              </a:r>
              <a:r>
                <a:rPr lang="ko-KR" altLang="en-US" sz="1700" dirty="0" smtClean="0">
                  <a:solidFill>
                    <a:schemeClr val="bg1"/>
                  </a:solidFill>
                </a:rPr>
                <a:t> 채굴 정보를 가지고 있는 파일로 채굴할 때 난이도와 </a:t>
              </a:r>
              <a:r>
                <a:rPr lang="en-US" altLang="ko-KR" sz="1700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700" dirty="0" smtClean="0">
                  <a:solidFill>
                    <a:schemeClr val="bg1"/>
                  </a:solidFill>
                </a:rPr>
              </a:br>
              <a:r>
                <a:rPr lang="ko-KR" altLang="en-US" sz="1700" dirty="0" smtClean="0">
                  <a:solidFill>
                    <a:schemeClr val="bg1"/>
                  </a:solidFill>
                </a:rPr>
                <a:t>입금 계좌 등을 설정할 수 있다</a:t>
              </a:r>
              <a:r>
                <a:rPr lang="en-US" altLang="ko-KR" sz="1700" dirty="0" smtClean="0">
                  <a:solidFill>
                    <a:schemeClr val="bg1"/>
                  </a:solidFill>
                </a:rPr>
                <a:t>. </a:t>
              </a:r>
            </a:p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272749" y="1527175"/>
            <a:ext cx="4314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첫 블록을 생성하기 위한 설정</a:t>
            </a:r>
          </a:p>
        </p:txBody>
      </p:sp>
    </p:spTree>
    <p:extLst>
      <p:ext uri="{BB962C8B-B14F-4D97-AF65-F5344CB8AC3E}">
        <p14:creationId xmlns:p14="http://schemas.microsoft.com/office/powerpoint/2010/main" val="28170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24</a:t>
            </a:fld>
            <a:endParaRPr lang="ko-KR" altLang="en-US" sz="1800" dirty="0"/>
          </a:p>
        </p:txBody>
      </p:sp>
      <p:pic>
        <p:nvPicPr>
          <p:cNvPr id="42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58" y="2599932"/>
            <a:ext cx="1140302" cy="1123570"/>
          </a:xfrm>
          <a:prstGeom prst="rect">
            <a:avLst/>
          </a:prstGeom>
          <a:ln>
            <a:noFill/>
          </a:ln>
        </p:spPr>
      </p:pic>
      <p:pic>
        <p:nvPicPr>
          <p:cNvPr id="43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75" y="1927731"/>
            <a:ext cx="2013806" cy="1984257"/>
          </a:xfrm>
          <a:prstGeom prst="rect">
            <a:avLst/>
          </a:prstGeom>
          <a:ln>
            <a:noFill/>
          </a:ln>
        </p:spPr>
      </p:pic>
      <p:pic>
        <p:nvPicPr>
          <p:cNvPr id="44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00" y="1927730"/>
            <a:ext cx="1992734" cy="1963494"/>
          </a:xfrm>
          <a:prstGeom prst="rect">
            <a:avLst/>
          </a:prstGeom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3072919" y="3958046"/>
            <a:ext cx="18376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Web3</a:t>
            </a:r>
            <a:br>
              <a:rPr lang="en-US" altLang="ko-KR" sz="2000" dirty="0"/>
            </a:br>
            <a:r>
              <a:rPr lang="en-US" altLang="ko-KR" sz="2000" dirty="0" err="1"/>
              <a:t>Blockchain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236531" y="3958046"/>
            <a:ext cx="183769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Private </a:t>
            </a:r>
            <a:br>
              <a:rPr lang="en-US" altLang="ko-KR" sz="2000" dirty="0"/>
            </a:br>
            <a:r>
              <a:rPr lang="en-US" altLang="ko-KR" sz="2000" dirty="0"/>
              <a:t>Web server</a:t>
            </a:r>
            <a:endParaRPr lang="ko-KR" altLang="en-US" sz="2000" dirty="0"/>
          </a:p>
        </p:txBody>
      </p:sp>
      <p:cxnSp>
        <p:nvCxnSpPr>
          <p:cNvPr id="47" name="직선 화살표 연결선 46"/>
          <p:cNvCxnSpPr>
            <a:stCxn id="44" idx="3"/>
            <a:endCxn id="43" idx="1"/>
          </p:cNvCxnSpPr>
          <p:nvPr/>
        </p:nvCxnSpPr>
        <p:spPr>
          <a:xfrm>
            <a:off x="4988135" y="2909477"/>
            <a:ext cx="2160341" cy="1038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971883" y="1823374"/>
            <a:ext cx="2366990" cy="31655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06349" y="1455683"/>
            <a:ext cx="7310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50"/>
                </a:solidFill>
              </a:rPr>
              <a:t>② 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7937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500" b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Web server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25</a:t>
            </a:fld>
            <a:endParaRPr lang="ko-KR" altLang="en-US" sz="1800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Web server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88231"/>
              </p:ext>
            </p:extLst>
          </p:nvPr>
        </p:nvGraphicFramePr>
        <p:xfrm>
          <a:off x="1703512" y="2060848"/>
          <a:ext cx="8784976" cy="2590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440451424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4148592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The version of </a:t>
                      </a:r>
                      <a:r>
                        <a:rPr lang="en-US" altLang="ko-KR" sz="2800" dirty="0" err="1"/>
                        <a:t>Rapberry</a:t>
                      </a:r>
                      <a:r>
                        <a:rPr lang="en-US" altLang="ko-KR" sz="2800" dirty="0"/>
                        <a:t> Pi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9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Raspbian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Database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MySQL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0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HardWare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Rapberry</a:t>
                      </a:r>
                      <a:r>
                        <a:rPr lang="en-US" altLang="ko-KR" sz="2800" baseline="0" dirty="0"/>
                        <a:t> Pi 3 </a:t>
                      </a:r>
                      <a:r>
                        <a:rPr lang="en-US" altLang="ko-KR" sz="2800" baseline="0" dirty="0" smtClean="0"/>
                        <a:t>B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4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Development</a:t>
                      </a:r>
                      <a:r>
                        <a:rPr lang="en-US" altLang="ko-KR" sz="2800" baseline="0"/>
                        <a:t> Language</a:t>
                      </a:r>
                      <a:endParaRPr lang="ko-KR" altLang="en-US" sz="2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Python</a:t>
                      </a:r>
                      <a:r>
                        <a:rPr lang="en-US" altLang="ko-KR" sz="2800" baseline="0" dirty="0"/>
                        <a:t> 3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606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03512" y="15475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environment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26</a:t>
            </a:fld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59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Web server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15" y="1577136"/>
            <a:ext cx="8424936" cy="3002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767" y="4806523"/>
            <a:ext cx="1024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블록체인의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트랜젝션</a:t>
            </a:r>
            <a:r>
              <a:rPr lang="ko-KR" altLang="en-US" dirty="0" smtClean="0"/>
              <a:t> 발생 코드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카메라 녹화 </a:t>
            </a:r>
            <a:r>
              <a:rPr lang="ko-KR" altLang="en-US" smtClean="0"/>
              <a:t>영상 </a:t>
            </a:r>
            <a:r>
              <a:rPr lang="en-US" altLang="ko-KR" smtClean="0"/>
              <a:t>5</a:t>
            </a:r>
            <a:r>
              <a:rPr lang="ko-KR" altLang="en-US" smtClean="0"/>
              <a:t>분 경과시 </a:t>
            </a:r>
            <a:r>
              <a:rPr lang="ko-KR" altLang="en-US" dirty="0" err="1" smtClean="0"/>
              <a:t>해시키를</a:t>
            </a:r>
            <a:r>
              <a:rPr lang="ko-KR" altLang="en-US" dirty="0" smtClean="0"/>
              <a:t> 이용하여 동영상의 제목을 설정하고 </a:t>
            </a:r>
            <a:r>
              <a:rPr lang="ko-KR" altLang="en-US" dirty="0" err="1" smtClean="0"/>
              <a:t>프라이빗</a:t>
            </a:r>
            <a:r>
              <a:rPr lang="ko-KR" altLang="en-US" dirty="0" smtClean="0"/>
              <a:t> 서버에 전송함과 동시에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user ID, </a:t>
            </a:r>
            <a:r>
              <a:rPr lang="ko-KR" altLang="en-US" dirty="0" smtClean="0"/>
              <a:t>해시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트랜젝션함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7937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500" b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25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764704"/>
            <a:ext cx="7355705" cy="5387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91544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Conclusion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2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28</a:t>
            </a:fld>
            <a:endParaRPr lang="ko-KR" altLang="en-US" sz="1800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509340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 및 기대효과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392" y="1916832"/>
            <a:ext cx="10657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   </a:t>
            </a:r>
            <a:r>
              <a:rPr lang="ko-KR" altLang="en-US" sz="2000" dirty="0" smtClean="0">
                <a:solidFill>
                  <a:srgbClr val="FF0000"/>
                </a:solidFill>
              </a:rPr>
              <a:t>교통사고는 바라보는 관점에 따라 과실이 달라질 수 있다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>
                <a:solidFill>
                  <a:srgbClr val="0070C0"/>
                </a:solidFill>
              </a:rPr>
              <a:t>    </a:t>
            </a:r>
            <a:r>
              <a:rPr lang="en-US" altLang="ko-KR" sz="2000" dirty="0" smtClean="0"/>
              <a:t>SOSCON 2018 </a:t>
            </a:r>
            <a:r>
              <a:rPr lang="ko-KR" altLang="en-US" sz="2000" dirty="0" smtClean="0"/>
              <a:t>삼성 </a:t>
            </a:r>
            <a:r>
              <a:rPr lang="ko-KR" altLang="en-US" sz="2000" dirty="0" err="1" smtClean="0"/>
              <a:t>블록체인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챌린지에</a:t>
            </a:r>
            <a:r>
              <a:rPr lang="ko-KR" altLang="en-US" sz="2000" dirty="0" smtClean="0"/>
              <a:t> 제안하는 기술을 도입한다면</a:t>
            </a:r>
            <a:r>
              <a:rPr lang="en-US" altLang="ko-KR" sz="2000" dirty="0" smtClean="0"/>
              <a:t>,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ko-KR" altLang="en-US" sz="2000" dirty="0" smtClean="0"/>
              <a:t>사고 </a:t>
            </a:r>
            <a:r>
              <a:rPr lang="ko-KR" altLang="en-US" sz="2000" dirty="0"/>
              <a:t>발생시 삼성측 서비스에 가입한 </a:t>
            </a:r>
            <a:r>
              <a:rPr lang="ko-KR" altLang="en-US" sz="2000" dirty="0" smtClean="0"/>
              <a:t>고객들에 한해 </a:t>
            </a:r>
            <a:r>
              <a:rPr lang="ko-KR" altLang="en-US" sz="2000" dirty="0" smtClean="0">
                <a:solidFill>
                  <a:srgbClr val="FF0000"/>
                </a:solidFill>
              </a:rPr>
              <a:t>유리한 </a:t>
            </a:r>
            <a:r>
              <a:rPr lang="ko-KR" altLang="en-US" sz="2000" dirty="0">
                <a:solidFill>
                  <a:srgbClr val="FF0000"/>
                </a:solidFill>
              </a:rPr>
              <a:t>증거 </a:t>
            </a:r>
            <a:r>
              <a:rPr lang="ko-KR" altLang="en-US" sz="2000" dirty="0" smtClean="0">
                <a:solidFill>
                  <a:srgbClr val="FF0000"/>
                </a:solidFill>
              </a:rPr>
              <a:t>영상 제출 가능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/>
          </a:p>
          <a:p>
            <a:r>
              <a:rPr lang="en-US" altLang="ko-KR" sz="2000" dirty="0" smtClean="0"/>
              <a:t>-   </a:t>
            </a:r>
            <a:r>
              <a:rPr lang="ko-KR" altLang="en-US" sz="2000" dirty="0" smtClean="0"/>
              <a:t>같은 사고가 발생해도 과실이 낮아질 수 있어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더욱 </a:t>
            </a:r>
            <a:r>
              <a:rPr lang="ko-KR" altLang="en-US" sz="2000" dirty="0">
                <a:solidFill>
                  <a:srgbClr val="FF0000"/>
                </a:solidFill>
              </a:rPr>
              <a:t>많은 고객을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유치할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이를 </a:t>
            </a:r>
            <a:r>
              <a:rPr lang="ko-KR" altLang="en-US" sz="2000" dirty="0" smtClean="0"/>
              <a:t>사회적인 관점으로 봤을 때 수집한 도로 영상 화면에 </a:t>
            </a:r>
            <a:r>
              <a:rPr lang="ko-KR" altLang="en-US" sz="2000" dirty="0" smtClean="0"/>
              <a:t>컴퓨터비전의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Object detection </a:t>
            </a:r>
            <a:r>
              <a:rPr lang="ko-KR" altLang="en-US" sz="2000" dirty="0" smtClean="0"/>
              <a:t>기술을 연계하여 추적 </a:t>
            </a:r>
            <a:r>
              <a:rPr lang="ko-KR" altLang="en-US" sz="2000" dirty="0" smtClean="0"/>
              <a:t>기술을 </a:t>
            </a:r>
            <a:r>
              <a:rPr lang="ko-KR" altLang="en-US" sz="2000" dirty="0" smtClean="0"/>
              <a:t>개발한다면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solidFill>
                  <a:srgbClr val="FF0000"/>
                </a:solidFill>
              </a:rPr>
              <a:t>미아 </a:t>
            </a:r>
            <a:r>
              <a:rPr lang="ko-KR" altLang="en-US" sz="2000" dirty="0">
                <a:solidFill>
                  <a:srgbClr val="FF0000"/>
                </a:solidFill>
              </a:rPr>
              <a:t>찾기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강력범 </a:t>
            </a:r>
            <a:r>
              <a:rPr lang="ko-KR" altLang="en-US" sz="2000" dirty="0" smtClean="0">
                <a:solidFill>
                  <a:srgbClr val="FF0000"/>
                </a:solidFill>
              </a:rPr>
              <a:t>검거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뺑소니</a:t>
            </a:r>
            <a:r>
              <a:rPr lang="en-US" altLang="ko-KR" sz="2000" smtClean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</a:rPr>
              <a:t>와 같은 </a:t>
            </a:r>
            <a:r>
              <a:rPr lang="ko-KR" altLang="en-US" sz="2000" dirty="0">
                <a:solidFill>
                  <a:srgbClr val="FF0000"/>
                </a:solidFill>
              </a:rPr>
              <a:t>범죄 예방 및 </a:t>
            </a:r>
            <a:r>
              <a:rPr lang="ko-KR" altLang="en-US" sz="2000" dirty="0" smtClean="0">
                <a:solidFill>
                  <a:srgbClr val="FF0000"/>
                </a:solidFill>
              </a:rPr>
              <a:t>해결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기여 가능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17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764704"/>
            <a:ext cx="7355705" cy="5387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91544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7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722604">
            <a:off x="8001726" y="316333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591944" y="6899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7968208" y="97887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5744344" y="2132856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6842420" y="-99393"/>
            <a:ext cx="2880320" cy="2808312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5663952" y="5018400"/>
            <a:ext cx="1728192" cy="1722968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384032" y="3537012"/>
            <a:ext cx="3136540" cy="3204356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4655840" y="692696"/>
            <a:ext cx="3096344" cy="309634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4439816" y="6900"/>
            <a:ext cx="2321024" cy="2290057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5303912" y="3789040"/>
            <a:ext cx="1080120" cy="108012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8624664" y="6900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다이아몬드 14"/>
          <p:cNvSpPr/>
          <p:nvPr/>
        </p:nvSpPr>
        <p:spPr>
          <a:xfrm>
            <a:off x="8472264" y="458112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51384" y="274638"/>
            <a:ext cx="8229600" cy="1143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CONTENTS.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21768" y="1600201"/>
            <a:ext cx="7859216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아이디어 </a:t>
            </a:r>
            <a:r>
              <a:rPr lang="ko-KR" alt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 방법</a:t>
            </a: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ko-KR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endParaRPr lang="ko-KR" altLang="en-US" sz="2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3</a:t>
            </a:fld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 rot="2722604">
            <a:off x="9423941" y="3141183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9390423" y="956723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10046879" y="-15255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9894479" y="4558973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2722604">
            <a:off x="8979214" y="3186878"/>
            <a:ext cx="2210158" cy="2232248"/>
          </a:xfrm>
          <a:prstGeom prst="rect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8945696" y="1002418"/>
            <a:ext cx="2699792" cy="2558134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9602152" y="30440"/>
            <a:ext cx="1791816" cy="1693909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9449752" y="4604668"/>
            <a:ext cx="2088232" cy="2160240"/>
          </a:xfrm>
          <a:prstGeom prst="diamond">
            <a:avLst/>
          </a:prstGeom>
          <a:noFill/>
          <a:ln>
            <a:solidFill>
              <a:schemeClr val="bg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51384" y="1417638"/>
            <a:ext cx="8229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7255" y1="38462" x2="27255" y2="38462"/>
                        <a14:backgroundMark x1="30784" y1="38584" x2="30784" y2="38584"/>
                        <a14:backgroundMark x1="34706" y1="37241" x2="34706" y2="37241"/>
                        <a14:backgroundMark x1="15686" y1="27228" x2="15686" y2="27228"/>
                        <a14:backgroundMark x1="30196" y1="25275" x2="31176" y2="24908"/>
                        <a14:backgroundMark x1="39216" y1="24176" x2="40588" y2="24176"/>
                        <a14:backgroundMark x1="45294" y1="24054" x2="45294" y2="24054"/>
                        <a14:backgroundMark x1="60000" y1="23199" x2="60000" y2="23199"/>
                        <a14:backgroundMark x1="63333" y1="24176" x2="63333" y2="24176"/>
                        <a14:backgroundMark x1="71765" y1="26007" x2="71765" y2="26007"/>
                        <a14:backgroundMark x1="73725" y1="27106" x2="74902" y2="28449"/>
                        <a14:backgroundMark x1="77059" y1="29915" x2="77059" y2="29915"/>
                        <a14:backgroundMark x1="78235" y1="30647" x2="78235" y2="30647"/>
                        <a14:backgroundMark x1="81373" y1="32479" x2="81373" y2="32479"/>
                        <a14:backgroundMark x1="84314" y1="35165" x2="84314" y2="35165"/>
                        <a14:backgroundMark x1="84314" y1="37973" x2="84314" y2="37973"/>
                        <a14:backgroundMark x1="83137" y1="40415" x2="83137" y2="40415"/>
                        <a14:backgroundMark x1="79216" y1="41270" x2="72941" y2="41392"/>
                        <a14:backgroundMark x1="70392" y1="40904" x2="67451" y2="40293"/>
                        <a14:backgroundMark x1="67451" y1="40171" x2="66078" y2="39438"/>
                        <a14:backgroundMark x1="66078" y1="39194" x2="64902" y2="39194"/>
                        <a14:backgroundMark x1="63529" y1="39194" x2="63137" y2="39683"/>
                        <a14:backgroundMark x1="63137" y1="40659" x2="63137" y2="41026"/>
                        <a14:backgroundMark x1="65098" y1="43346" x2="65294" y2="44078"/>
                        <a14:backgroundMark x1="66275" y1="48352" x2="66275" y2="48840"/>
                        <a14:backgroundMark x1="66275" y1="51160" x2="65882" y2="52381"/>
                        <a14:backgroundMark x1="65294" y1="54701" x2="64510" y2="56288"/>
                        <a14:backgroundMark x1="63137" y1="59585" x2="62941" y2="60195"/>
                        <a14:backgroundMark x1="62353" y1="61294" x2="61961" y2="61783"/>
                        <a14:backgroundMark x1="61176" y1="62271" x2="61176" y2="62271"/>
                        <a14:backgroundMark x1="58627" y1="63126" x2="57451" y2="63492"/>
                        <a14:backgroundMark x1="56667" y1="64103" x2="55882" y2="64347"/>
                        <a14:backgroundMark x1="54902" y1="64957" x2="54118" y2="65079"/>
                        <a14:backgroundMark x1="51373" y1="65201" x2="50392" y2="65201"/>
                        <a14:backgroundMark x1="47059" y1="65201" x2="47059" y2="65201"/>
                        <a14:backgroundMark x1="42549" y1="65079" x2="41765" y2="64835"/>
                        <a14:backgroundMark x1="40784" y1="64835" x2="39608" y2="63614"/>
                        <a14:backgroundMark x1="38627" y1="61783" x2="39216" y2="60806"/>
                        <a14:backgroundMark x1="39804" y1="60684" x2="41569" y2="60073"/>
                        <a14:backgroundMark x1="42157" y1="59829" x2="43137" y2="58730"/>
                        <a14:backgroundMark x1="43333" y1="57631" x2="43333" y2="56288"/>
                        <a14:backgroundMark x1="29804" y1="56410" x2="29804" y2="56410"/>
                        <a14:backgroundMark x1="24314" y1="50061" x2="23725" y2="48718"/>
                        <a14:backgroundMark x1="24510" y1="47009" x2="25686" y2="45055"/>
                        <a14:backgroundMark x1="27255" y1="43590" x2="28627" y2="42125"/>
                        <a14:backgroundMark x1="29412" y1="41758" x2="30196" y2="41392"/>
                        <a14:backgroundMark x1="31373" y1="40904" x2="32745" y2="40049"/>
                        <a14:backgroundMark x1="33725" y1="39438" x2="34510" y2="38950"/>
                        <a14:backgroundMark x1="20784" y1="35775" x2="20784" y2="35775"/>
                        <a14:backgroundMark x1="21961" y1="34066" x2="21961" y2="34066"/>
                        <a14:backgroundMark x1="23922" y1="33333" x2="23922" y2="33333"/>
                        <a14:backgroundMark x1="25882" y1="33700" x2="25882" y2="33700"/>
                        <a14:backgroundMark x1="24510" y1="31013" x2="24510" y2="30525"/>
                        <a14:backgroundMark x1="25294" y1="29548" x2="25882" y2="28938"/>
                        <a14:backgroundMark x1="26471" y1="28571" x2="26471" y2="28571"/>
                        <a14:backgroundMark x1="27843" y1="28083" x2="28824" y2="27717"/>
                        <a14:backgroundMark x1="21569" y1="26618" x2="21569" y2="26618"/>
                        <a14:backgroundMark x1="20588" y1="30037" x2="19804" y2="31746"/>
                        <a14:backgroundMark x1="19608" y1="34799" x2="19412" y2="35897"/>
                        <a14:backgroundMark x1="19412" y1="41636" x2="19020" y2="43223"/>
                        <a14:backgroundMark x1="19608" y1="47131" x2="19608" y2="48718"/>
                        <a14:backgroundMark x1="19608" y1="51404" x2="19608" y2="52747"/>
                        <a14:backgroundMark x1="19608" y1="55678" x2="19804" y2="57387"/>
                        <a14:backgroundMark x1="21373" y1="59463" x2="22549" y2="60073"/>
                        <a14:backgroundMark x1="25686" y1="60684" x2="25686" y2="60684"/>
                        <a14:backgroundMark x1="29216" y1="60195" x2="29216" y2="60195"/>
                        <a14:backgroundMark x1="29608" y1="59829" x2="29804" y2="58608"/>
                        <a14:backgroundMark x1="29608" y1="51770" x2="29608" y2="51160"/>
                        <a14:backgroundMark x1="30392" y1="49573" x2="30392" y2="49573"/>
                        <a14:backgroundMark x1="32157" y1="49084" x2="32157" y2="49084"/>
                        <a14:backgroundMark x1="33529" y1="52747" x2="33529" y2="52747"/>
                        <a14:backgroundMark x1="34314" y1="55067" x2="34314" y2="55067"/>
                        <a14:backgroundMark x1="33529" y1="56777" x2="33529" y2="56777"/>
                        <a14:backgroundMark x1="32745" y1="57387" x2="31569" y2="57998"/>
                        <a14:backgroundMark x1="25686" y1="61294" x2="25686" y2="61294"/>
                        <a14:backgroundMark x1="27255" y1="62637" x2="29216" y2="62637"/>
                        <a14:backgroundMark x1="30588" y1="62637" x2="33333" y2="62637"/>
                        <a14:backgroundMark x1="34118" y1="62637" x2="34706" y2="63126"/>
                        <a14:backgroundMark x1="35294" y1="63126" x2="35294" y2="63126"/>
                        <a14:backgroundMark x1="59608" y1="58120" x2="59608" y2="58120"/>
                        <a14:backgroundMark x1="59608" y1="56777" x2="60588" y2="54335"/>
                        <a14:backgroundMark x1="61569" y1="53114" x2="62549" y2="51770"/>
                        <a14:backgroundMark x1="63137" y1="51160" x2="63137" y2="51160"/>
                        <a14:backgroundMark x1="70000" y1="47741" x2="70000" y2="47741"/>
                        <a14:backgroundMark x1="76863" y1="48107" x2="77451" y2="49328"/>
                        <a14:backgroundMark x1="78824" y1="52137" x2="78039" y2="52747"/>
                        <a14:backgroundMark x1="73725" y1="56532" x2="73725" y2="56532"/>
                        <a14:backgroundMark x1="70196" y1="59829" x2="69412" y2="61050"/>
                        <a14:backgroundMark x1="69412" y1="61661" x2="70000" y2="62393"/>
                        <a14:backgroundMark x1="71961" y1="63004" x2="73137" y2="63248"/>
                        <a14:backgroundMark x1="77059" y1="63492" x2="78235" y2="63736"/>
                        <a14:backgroundMark x1="78824" y1="63736" x2="78824" y2="63736"/>
                        <a14:backgroundMark x1="86667" y1="60684" x2="86667" y2="59585"/>
                        <a14:backgroundMark x1="86275" y1="56532" x2="85098" y2="55189"/>
                        <a14:backgroundMark x1="85098" y1="54945" x2="85098" y2="53724"/>
                        <a14:backgroundMark x1="84314" y1="49328" x2="84314" y2="48230"/>
                        <a14:backgroundMark x1="83922" y1="46276" x2="83922" y2="44689"/>
                        <a14:backgroundMark x1="83922" y1="43956" x2="83922" y2="43346"/>
                        <a14:backgroundMark x1="87255" y1="34188" x2="87255" y2="34188"/>
                        <a14:backgroundMark x1="87647" y1="33700" x2="87647" y2="33700"/>
                        <a14:backgroundMark x1="87059" y1="31746" x2="85686" y2="30037"/>
                        <a14:backgroundMark x1="85098" y1="29304" x2="83922" y2="29182"/>
                        <a14:backgroundMark x1="82941" y1="28571" x2="81373" y2="278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7789" t="23077" r="16988" b="34462"/>
          <a:stretch/>
        </p:blipFill>
        <p:spPr>
          <a:xfrm>
            <a:off x="3516270" y="579511"/>
            <a:ext cx="5544616" cy="57966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2" y="2922330"/>
            <a:ext cx="64087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5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>
                <a:solidFill>
                  <a:schemeClr val="bg1"/>
                </a:solidFill>
              </a:rPr>
              <a:t>4</a:t>
            </a:fld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0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7255" y1="38462" x2="27255" y2="38462"/>
                        <a14:backgroundMark x1="30784" y1="38584" x2="30784" y2="38584"/>
                        <a14:backgroundMark x1="34706" y1="37241" x2="34706" y2="37241"/>
                        <a14:backgroundMark x1="15686" y1="27228" x2="15686" y2="27228"/>
                        <a14:backgroundMark x1="30196" y1="25275" x2="31176" y2="24908"/>
                        <a14:backgroundMark x1="39216" y1="24176" x2="40588" y2="24176"/>
                        <a14:backgroundMark x1="45294" y1="24054" x2="45294" y2="24054"/>
                        <a14:backgroundMark x1="60000" y1="23199" x2="60000" y2="23199"/>
                        <a14:backgroundMark x1="63333" y1="24176" x2="63333" y2="24176"/>
                        <a14:backgroundMark x1="71765" y1="26007" x2="71765" y2="26007"/>
                        <a14:backgroundMark x1="73725" y1="27106" x2="74902" y2="28449"/>
                        <a14:backgroundMark x1="77059" y1="29915" x2="77059" y2="29915"/>
                        <a14:backgroundMark x1="78235" y1="30647" x2="78235" y2="30647"/>
                        <a14:backgroundMark x1="81373" y1="32479" x2="81373" y2="32479"/>
                        <a14:backgroundMark x1="84314" y1="35165" x2="84314" y2="35165"/>
                        <a14:backgroundMark x1="84314" y1="37973" x2="84314" y2="37973"/>
                        <a14:backgroundMark x1="83137" y1="40415" x2="83137" y2="40415"/>
                        <a14:backgroundMark x1="79216" y1="41270" x2="72941" y2="41392"/>
                        <a14:backgroundMark x1="70392" y1="40904" x2="67451" y2="40293"/>
                        <a14:backgroundMark x1="67451" y1="40171" x2="66078" y2="39438"/>
                        <a14:backgroundMark x1="66078" y1="39194" x2="64902" y2="39194"/>
                        <a14:backgroundMark x1="63529" y1="39194" x2="63137" y2="39683"/>
                        <a14:backgroundMark x1="63137" y1="40659" x2="63137" y2="41026"/>
                        <a14:backgroundMark x1="65098" y1="43346" x2="65294" y2="44078"/>
                        <a14:backgroundMark x1="66275" y1="48352" x2="66275" y2="48840"/>
                        <a14:backgroundMark x1="66275" y1="51160" x2="65882" y2="52381"/>
                        <a14:backgroundMark x1="65294" y1="54701" x2="64510" y2="56288"/>
                        <a14:backgroundMark x1="63137" y1="59585" x2="62941" y2="60195"/>
                        <a14:backgroundMark x1="62353" y1="61294" x2="61961" y2="61783"/>
                        <a14:backgroundMark x1="61176" y1="62271" x2="61176" y2="62271"/>
                        <a14:backgroundMark x1="58627" y1="63126" x2="57451" y2="63492"/>
                        <a14:backgroundMark x1="56667" y1="64103" x2="55882" y2="64347"/>
                        <a14:backgroundMark x1="54902" y1="64957" x2="54118" y2="65079"/>
                        <a14:backgroundMark x1="51373" y1="65201" x2="50392" y2="65201"/>
                        <a14:backgroundMark x1="47059" y1="65201" x2="47059" y2="65201"/>
                        <a14:backgroundMark x1="42549" y1="65079" x2="41765" y2="64835"/>
                        <a14:backgroundMark x1="40784" y1="64835" x2="39608" y2="63614"/>
                        <a14:backgroundMark x1="38627" y1="61783" x2="39216" y2="60806"/>
                        <a14:backgroundMark x1="39804" y1="60684" x2="41569" y2="60073"/>
                        <a14:backgroundMark x1="42157" y1="59829" x2="43137" y2="58730"/>
                        <a14:backgroundMark x1="43333" y1="57631" x2="43333" y2="56288"/>
                        <a14:backgroundMark x1="29804" y1="56410" x2="29804" y2="56410"/>
                        <a14:backgroundMark x1="24314" y1="50061" x2="23725" y2="48718"/>
                        <a14:backgroundMark x1="24510" y1="47009" x2="25686" y2="45055"/>
                        <a14:backgroundMark x1="27255" y1="43590" x2="28627" y2="42125"/>
                        <a14:backgroundMark x1="29412" y1="41758" x2="30196" y2="41392"/>
                        <a14:backgroundMark x1="31373" y1="40904" x2="32745" y2="40049"/>
                        <a14:backgroundMark x1="33725" y1="39438" x2="34510" y2="38950"/>
                        <a14:backgroundMark x1="20784" y1="35775" x2="20784" y2="35775"/>
                        <a14:backgroundMark x1="21961" y1="34066" x2="21961" y2="34066"/>
                        <a14:backgroundMark x1="23922" y1="33333" x2="23922" y2="33333"/>
                        <a14:backgroundMark x1="25882" y1="33700" x2="25882" y2="33700"/>
                        <a14:backgroundMark x1="24510" y1="31013" x2="24510" y2="30525"/>
                        <a14:backgroundMark x1="25294" y1="29548" x2="25882" y2="28938"/>
                        <a14:backgroundMark x1="26471" y1="28571" x2="26471" y2="28571"/>
                        <a14:backgroundMark x1="27843" y1="28083" x2="28824" y2="27717"/>
                        <a14:backgroundMark x1="21569" y1="26618" x2="21569" y2="26618"/>
                        <a14:backgroundMark x1="20588" y1="30037" x2="19804" y2="31746"/>
                        <a14:backgroundMark x1="19608" y1="34799" x2="19412" y2="35897"/>
                        <a14:backgroundMark x1="19412" y1="41636" x2="19020" y2="43223"/>
                        <a14:backgroundMark x1="19608" y1="47131" x2="19608" y2="48718"/>
                        <a14:backgroundMark x1="19608" y1="51404" x2="19608" y2="52747"/>
                        <a14:backgroundMark x1="19608" y1="55678" x2="19804" y2="57387"/>
                        <a14:backgroundMark x1="21373" y1="59463" x2="22549" y2="60073"/>
                        <a14:backgroundMark x1="25686" y1="60684" x2="25686" y2="60684"/>
                        <a14:backgroundMark x1="29216" y1="60195" x2="29216" y2="60195"/>
                        <a14:backgroundMark x1="29608" y1="59829" x2="29804" y2="58608"/>
                        <a14:backgroundMark x1="29608" y1="51770" x2="29608" y2="51160"/>
                        <a14:backgroundMark x1="30392" y1="49573" x2="30392" y2="49573"/>
                        <a14:backgroundMark x1="32157" y1="49084" x2="32157" y2="49084"/>
                        <a14:backgroundMark x1="33529" y1="52747" x2="33529" y2="52747"/>
                        <a14:backgroundMark x1="34314" y1="55067" x2="34314" y2="55067"/>
                        <a14:backgroundMark x1="33529" y1="56777" x2="33529" y2="56777"/>
                        <a14:backgroundMark x1="32745" y1="57387" x2="31569" y2="57998"/>
                        <a14:backgroundMark x1="25686" y1="61294" x2="25686" y2="61294"/>
                        <a14:backgroundMark x1="27255" y1="62637" x2="29216" y2="62637"/>
                        <a14:backgroundMark x1="30588" y1="62637" x2="33333" y2="62637"/>
                        <a14:backgroundMark x1="34118" y1="62637" x2="34706" y2="63126"/>
                        <a14:backgroundMark x1="35294" y1="63126" x2="35294" y2="63126"/>
                        <a14:backgroundMark x1="59608" y1="58120" x2="59608" y2="58120"/>
                        <a14:backgroundMark x1="59608" y1="56777" x2="60588" y2="54335"/>
                        <a14:backgroundMark x1="61569" y1="53114" x2="62549" y2="51770"/>
                        <a14:backgroundMark x1="63137" y1="51160" x2="63137" y2="51160"/>
                        <a14:backgroundMark x1="70000" y1="47741" x2="70000" y2="47741"/>
                        <a14:backgroundMark x1="76863" y1="48107" x2="77451" y2="49328"/>
                        <a14:backgroundMark x1="78824" y1="52137" x2="78039" y2="52747"/>
                        <a14:backgroundMark x1="73725" y1="56532" x2="73725" y2="56532"/>
                        <a14:backgroundMark x1="70196" y1="59829" x2="69412" y2="61050"/>
                        <a14:backgroundMark x1="69412" y1="61661" x2="70000" y2="62393"/>
                        <a14:backgroundMark x1="71961" y1="63004" x2="73137" y2="63248"/>
                        <a14:backgroundMark x1="77059" y1="63492" x2="78235" y2="63736"/>
                        <a14:backgroundMark x1="78824" y1="63736" x2="78824" y2="63736"/>
                        <a14:backgroundMark x1="86667" y1="60684" x2="86667" y2="59585"/>
                        <a14:backgroundMark x1="86275" y1="56532" x2="85098" y2="55189"/>
                        <a14:backgroundMark x1="85098" y1="54945" x2="85098" y2="53724"/>
                        <a14:backgroundMark x1="84314" y1="49328" x2="84314" y2="48230"/>
                        <a14:backgroundMark x1="83922" y1="46276" x2="83922" y2="44689"/>
                        <a14:backgroundMark x1="83922" y1="43956" x2="83922" y2="43346"/>
                        <a14:backgroundMark x1="87255" y1="34188" x2="87255" y2="34188"/>
                        <a14:backgroundMark x1="87647" y1="33700" x2="87647" y2="33700"/>
                        <a14:backgroundMark x1="87059" y1="31746" x2="85686" y2="30037"/>
                        <a14:backgroundMark x1="85098" y1="29304" x2="83922" y2="29182"/>
                        <a14:backgroundMark x1="82941" y1="28571" x2="81373" y2="27839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17789" t="23077" r="16988" b="34462"/>
          <a:stretch/>
        </p:blipFill>
        <p:spPr>
          <a:xfrm>
            <a:off x="3516270" y="579511"/>
            <a:ext cx="5544616" cy="57966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39716" y="2204865"/>
            <a:ext cx="5400600" cy="24776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500" b="1" dirty="0">
              <a:solidFill>
                <a:srgbClr val="FFFF00"/>
              </a:solidFill>
            </a:endParaRPr>
          </a:p>
          <a:p>
            <a:pPr algn="ctr"/>
            <a:endParaRPr lang="en-US" altLang="ko-KR" sz="20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3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아르고스</a:t>
            </a:r>
            <a:r>
              <a:rPr lang="en-US" altLang="ko-KR" sz="3000" b="1" dirty="0">
                <a:solidFill>
                  <a:schemeClr val="bg1"/>
                </a:solidFill>
              </a:rPr>
              <a:t>?</a:t>
            </a:r>
          </a:p>
          <a:p>
            <a:pPr fontAlgn="base"/>
            <a:endParaRPr lang="en-US" altLang="ko-KR" sz="1500" b="1" dirty="0">
              <a:solidFill>
                <a:schemeClr val="bg1"/>
              </a:solidFill>
              <a:latin typeface="+mn-ea"/>
            </a:endParaRPr>
          </a:p>
          <a:p>
            <a:pPr fontAlgn="base"/>
            <a:endParaRPr lang="en-US" altLang="ko-KR" sz="1500" b="1" dirty="0">
              <a:solidFill>
                <a:schemeClr val="bg1"/>
              </a:solidFill>
              <a:latin typeface="+mn-ea"/>
            </a:endParaRPr>
          </a:p>
          <a:p>
            <a:pPr algn="ctr" fontAlgn="base"/>
            <a:r>
              <a:rPr lang="ko-KR" altLang="en-US" sz="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블록체인</a:t>
            </a:r>
            <a:r>
              <a: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기반으로 저장된 블랙박스 영상을 이용하여</a:t>
            </a:r>
            <a:endParaRPr lang="en-US" altLang="ko-KR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 fontAlgn="base"/>
            <a:r>
              <a: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차량 사고</a:t>
            </a:r>
            <a:r>
              <a:rPr lang="en-US" altLang="ko-KR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범죄 등을 입증하는 시스템 구현</a:t>
            </a:r>
            <a:r>
              <a:rPr lang="en-US" altLang="ko-KR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pPr marL="285750" indent="-285750" algn="ctr" fontAlgn="base">
              <a:buFontTx/>
              <a:buChar char="-"/>
            </a:pPr>
            <a:endParaRPr lang="en-US" altLang="ko-KR" sz="1500" b="1" dirty="0">
              <a:solidFill>
                <a:schemeClr val="bg1"/>
              </a:solidFill>
              <a:latin typeface="+mn-ea"/>
            </a:endParaRPr>
          </a:p>
          <a:p>
            <a:pPr marL="285750" indent="-285750" algn="ctr" fontAlgn="base">
              <a:buFontTx/>
              <a:buChar char="-"/>
            </a:pPr>
            <a:endParaRPr lang="en-US" altLang="ko-KR" sz="15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151784" y="3332246"/>
            <a:ext cx="41764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5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012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764704"/>
            <a:ext cx="7355705" cy="538793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91544" y="2852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1-1. BACKGROUND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3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32176" y="36205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47928" y="5882447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970" indent="-140970" algn="just" fontAlgn="base">
              <a:lnSpc>
                <a:spcPct val="160000"/>
              </a:lnSpc>
            </a:pPr>
            <a:endParaRPr lang="ko-KR" altLang="en-US" sz="1000" b="1" kern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40970" indent="-140970" algn="just" fontAlgn="base">
              <a:lnSpc>
                <a:spcPct val="16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http://www.dmcreport.co.kr/content/ReportView2.php?type=OpenLibrary&amp;id=11158&amp;gid=16</a:t>
            </a:r>
          </a:p>
          <a:p>
            <a:pPr marL="140970" indent="-140970" algn="just" fontAlgn="base">
              <a:lnSpc>
                <a:spcPct val="160000"/>
              </a:lnSpc>
            </a:pPr>
            <a:endParaRPr lang="ko-KR" altLang="en-US" sz="1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45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1504" y="647690"/>
            <a:ext cx="4110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블랙박스 시장의 급증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7</a:t>
            </a:fld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567608" y="148478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-2010</a:t>
            </a:r>
            <a:r>
              <a:rPr lang="ko-KR" altLang="en-US" dirty="0"/>
              <a:t>년도를 기점으로 차량용 블랙박스 시장이 급증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운전자의 </a:t>
            </a:r>
            <a:r>
              <a:rPr lang="en-US" altLang="ko-KR" dirty="0">
                <a:solidFill>
                  <a:srgbClr val="FF0000"/>
                </a:solidFill>
              </a:rPr>
              <a:t>93.2%</a:t>
            </a:r>
            <a:r>
              <a:rPr lang="ko-KR" altLang="en-US" dirty="0"/>
              <a:t>가 차량용 블랙박스가 필요</a:t>
            </a:r>
            <a:r>
              <a:rPr lang="en-US" altLang="ko-KR" dirty="0"/>
              <a:t>[1]</a:t>
            </a:r>
            <a:r>
              <a:rPr lang="ko-KR" altLang="en-US" dirty="0"/>
              <a:t>하다고 인식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5" y="2593170"/>
            <a:ext cx="4316972" cy="2840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2064" y="550242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증권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836331" y="6165304"/>
            <a:ext cx="63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r>
              <a:rPr lang="en-US" altLang="ko-KR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035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8</a:t>
            </a:fld>
            <a:endParaRPr lang="ko-KR" altLang="en-US" sz="1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475656"/>
            <a:ext cx="6383723" cy="39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81200" y="629816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E12C-40A5-4698-B11D-1D8FB58A7D29}" type="slidenum">
              <a:rPr lang="ko-KR" altLang="en-US" sz="1800"/>
              <a:t>9</a:t>
            </a:fld>
            <a:endParaRPr lang="ko-KR" alt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3398243" y="2420888"/>
            <a:ext cx="6298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사고 </a:t>
            </a:r>
            <a:r>
              <a:rPr lang="ko-KR" altLang="en-US" dirty="0"/>
              <a:t>발생시</a:t>
            </a:r>
            <a:r>
              <a:rPr lang="en-US" altLang="ko-KR" dirty="0"/>
              <a:t>,</a:t>
            </a:r>
            <a:r>
              <a:rPr lang="ko-KR" altLang="en-US" dirty="0"/>
              <a:t> 자신 차량의 과실이 크다고 </a:t>
            </a:r>
            <a:r>
              <a:rPr lang="ko-KR" altLang="en-US" dirty="0" smtClean="0"/>
              <a:t>생각되면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고의적으로 </a:t>
            </a:r>
            <a:r>
              <a:rPr lang="ko-KR" altLang="en-US" dirty="0">
                <a:solidFill>
                  <a:srgbClr val="FF0000"/>
                </a:solidFill>
              </a:rPr>
              <a:t>블랙박스 영상을 </a:t>
            </a:r>
            <a:r>
              <a:rPr lang="ko-KR" altLang="en-US" dirty="0" smtClean="0">
                <a:solidFill>
                  <a:srgbClr val="FF0000"/>
                </a:solidFill>
              </a:rPr>
              <a:t>비공개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남의 일에 </a:t>
            </a:r>
            <a:r>
              <a:rPr lang="ko-KR" altLang="en-US" dirty="0">
                <a:solidFill>
                  <a:srgbClr val="FF0000"/>
                </a:solidFill>
              </a:rPr>
              <a:t>개입하고 싶어 </a:t>
            </a:r>
            <a:r>
              <a:rPr lang="ko-KR" altLang="en-US">
                <a:solidFill>
                  <a:srgbClr val="FF0000"/>
                </a:solidFill>
              </a:rPr>
              <a:t>하지 </a:t>
            </a:r>
            <a:r>
              <a:rPr lang="ko-KR" altLang="en-US" smtClean="0">
                <a:solidFill>
                  <a:srgbClr val="FF0000"/>
                </a:solidFill>
              </a:rPr>
              <a:t>않은</a:t>
            </a:r>
            <a:r>
              <a:rPr lang="ko-KR" altLang="en-US" smtClean="0"/>
              <a:t> </a:t>
            </a:r>
            <a:r>
              <a:rPr lang="ko-KR" altLang="en-US" dirty="0"/>
              <a:t>현대인의 가치관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ë¹ê³µê°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76872"/>
            <a:ext cx="1133003" cy="9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78" y="4005065"/>
            <a:ext cx="830398" cy="1038939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623392" y="332656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500" b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r>
              <a:rPr lang="en-US" altLang="ko-KR" b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2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3512" y="728727"/>
            <a:ext cx="367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3840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555</Words>
  <Application>Microsoft Office PowerPoint</Application>
  <PresentationFormat>와이드스크린</PresentationFormat>
  <Paragraphs>241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 아르고스 Black Box   </vt:lpstr>
      <vt:lpstr>TEAM.</vt:lpstr>
      <vt:lpstr>CONTENTS.</vt:lpstr>
      <vt:lpstr>PowerPoint 프레젠테이션</vt:lpstr>
      <vt:lpstr>PowerPoint 프레젠테이션</vt:lpstr>
      <vt:lpstr>PowerPoint 프레젠테이션</vt:lpstr>
      <vt:lpstr>01</vt:lpstr>
      <vt:lpstr>02 </vt:lpstr>
      <vt:lpstr>PowerPoint 프레젠테이션</vt:lpstr>
      <vt:lpstr>PowerPoint 프레젠테이션</vt:lpstr>
      <vt:lpstr>01</vt:lpstr>
      <vt:lpstr>PowerPoint 프레젠테이션</vt:lpstr>
      <vt:lpstr>PowerPoint 프레젠테이션</vt:lpstr>
      <vt:lpstr>01</vt:lpstr>
      <vt:lpstr>PowerPoint 프레젠테이션</vt:lpstr>
      <vt:lpstr>02</vt:lpstr>
      <vt:lpstr>02</vt:lpstr>
      <vt:lpstr>PowerPoint 프레젠테이션</vt:lpstr>
      <vt:lpstr>01</vt:lpstr>
      <vt:lpstr>01</vt:lpstr>
      <vt:lpstr>01</vt:lpstr>
      <vt:lpstr>01</vt:lpstr>
      <vt:lpstr>01</vt:lpstr>
      <vt:lpstr>PowerPoint 프레젠테이션</vt:lpstr>
      <vt:lpstr>02</vt:lpstr>
      <vt:lpstr>PowerPoint 프레젠테이션</vt:lpstr>
      <vt:lpstr>PowerPoint 프레젠테이션</vt:lpstr>
      <vt:lpstr>결론 및 기대효과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</dc:creator>
  <cp:lastModifiedBy>Windows 사용자</cp:lastModifiedBy>
  <cp:revision>210</cp:revision>
  <dcterms:created xsi:type="dcterms:W3CDTF">2017-09-25T08:32:09Z</dcterms:created>
  <dcterms:modified xsi:type="dcterms:W3CDTF">2018-10-17T04:05:22Z</dcterms:modified>
</cp:coreProperties>
</file>