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0" r:id="rId3"/>
    <p:sldId id="261" r:id="rId4"/>
    <p:sldId id="258" r:id="rId5"/>
    <p:sldId id="290" r:id="rId6"/>
    <p:sldId id="291" r:id="rId7"/>
    <p:sldId id="263" r:id="rId8"/>
    <p:sldId id="293" r:id="rId9"/>
    <p:sldId id="266" r:id="rId10"/>
    <p:sldId id="264" r:id="rId11"/>
    <p:sldId id="294" r:id="rId12"/>
    <p:sldId id="283" r:id="rId13"/>
    <p:sldId id="284" r:id="rId14"/>
    <p:sldId id="286" r:id="rId15"/>
    <p:sldId id="285" r:id="rId16"/>
    <p:sldId id="288" r:id="rId17"/>
    <p:sldId id="289" r:id="rId18"/>
    <p:sldId id="265" r:id="rId19"/>
    <p:sldId id="287" r:id="rId20"/>
    <p:sldId id="269" r:id="rId21"/>
    <p:sldId id="277" r:id="rId22"/>
  </p:sldIdLst>
  <p:sldSz cx="12192000" cy="6858000"/>
  <p:notesSz cx="6858000" cy="9144000"/>
  <p:embeddedFontLst>
    <p:embeddedFont>
      <p:font typeface="맑은 고딕" panose="020B0503020000020004" pitchFamily="34" charset="-127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8DBABD"/>
    <a:srgbClr val="005A5B"/>
    <a:srgbClr val="523BE8"/>
    <a:srgbClr val="634EEA"/>
    <a:srgbClr val="BDBDF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78707"/>
  </p:normalViewPr>
  <p:slideViewPr>
    <p:cSldViewPr snapToGrid="0">
      <p:cViewPr varScale="1">
        <p:scale>
          <a:sx n="85" d="100"/>
          <a:sy n="85" d="100"/>
        </p:scale>
        <p:origin x="21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95" d="100"/>
          <a:sy n="195" d="100"/>
        </p:scale>
        <p:origin x="3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05F3A09-0C97-6DF9-E254-5BFC06EABF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3F30C-1CF4-9462-0892-39254F5ED2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B96EC-4658-DB41-A48B-E987D77AB167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833D5-B9C4-2E8C-62E2-CC3D6BAD84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427F8C-A0EE-3306-1A38-CA1061BF6E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DF308-9608-784C-9BB0-8C8A9A3A3A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0427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2022. 10. 24.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26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58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97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81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039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00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571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18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86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484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25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251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00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58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37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41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0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04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3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01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24728" y="3591816"/>
            <a:ext cx="4345969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/>
              <a:t>National Cryptography Contest 2022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A95D1-B78E-3B6F-95C0-84F1A8AE0337}"/>
              </a:ext>
            </a:extLst>
          </p:cNvPr>
          <p:cNvSpPr txBox="1"/>
          <p:nvPr/>
        </p:nvSpPr>
        <p:spPr>
          <a:xfrm>
            <a:off x="3044576" y="4094520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dirty="0"/>
              <a:t>2022/09/15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22D0A-EF27-D7FC-F577-0AEB37684A47}"/>
              </a:ext>
            </a:extLst>
          </p:cNvPr>
          <p:cNvSpPr txBox="1"/>
          <p:nvPr/>
        </p:nvSpPr>
        <p:spPr>
          <a:xfrm>
            <a:off x="250681" y="2101760"/>
            <a:ext cx="11690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ore-KR" sz="4000" dirty="0">
                <a:solidFill>
                  <a:srgbClr val="00002F"/>
                </a:solidFill>
              </a:rPr>
              <a:t>Optimized Implementation of Encapsulation </a:t>
            </a:r>
          </a:p>
          <a:p>
            <a:pPr algn="ctr"/>
            <a:r>
              <a:rPr lang="en" altLang="ko-Kore-KR" sz="4000" dirty="0">
                <a:solidFill>
                  <a:srgbClr val="00002F"/>
                </a:solidFill>
              </a:rPr>
              <a:t>and Decapsulation of Classic </a:t>
            </a:r>
            <a:r>
              <a:rPr lang="en" altLang="ko-Kore-KR" sz="4000" dirty="0" err="1">
                <a:solidFill>
                  <a:srgbClr val="00002F"/>
                </a:solidFill>
              </a:rPr>
              <a:t>McEliece</a:t>
            </a:r>
            <a:r>
              <a:rPr lang="en" altLang="ko-Kore-KR" sz="4000" dirty="0">
                <a:solidFill>
                  <a:srgbClr val="00002F"/>
                </a:solidFill>
              </a:rPr>
              <a:t> on ARMv8</a:t>
            </a:r>
            <a:endParaRPr kumimoji="1" lang="ko-Kore-KR" altLang="en-US" sz="4000" dirty="0">
              <a:solidFill>
                <a:srgbClr val="0000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10</a:t>
            </a:r>
            <a:r>
              <a:rPr kumimoji="1" lang="ko-KR" altLang="en-US" sz="1400" dirty="0">
                <a:solidFill>
                  <a:schemeClr val="bg1"/>
                </a:solidFill>
              </a:rPr>
              <a:t> 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17">
            <a:extLst>
              <a:ext uri="{FF2B5EF4-FFF2-40B4-BE49-F238E27FC236}">
                <a16:creationId xmlns:a16="http://schemas.microsoft.com/office/drawing/2014/main" id="{F6E0556A-89A6-2E98-1623-2C12F6C2559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32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3C2A01-7C1E-AB84-CCB7-3F81F3ADC6B2}"/>
              </a:ext>
            </a:extLst>
          </p:cNvPr>
          <p:cNvSpPr txBox="1"/>
          <p:nvPr/>
        </p:nvSpPr>
        <p:spPr>
          <a:xfrm>
            <a:off x="997077" y="395994"/>
            <a:ext cx="249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Encapsulation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DF13E44F-8B04-CC83-A6A1-1A58156997D0}"/>
              </a:ext>
            </a:extLst>
          </p:cNvPr>
          <p:cNvSpPr txBox="1">
            <a:spLocks/>
          </p:cNvSpPr>
          <p:nvPr/>
        </p:nvSpPr>
        <p:spPr>
          <a:xfrm>
            <a:off x="1026522" y="1340598"/>
            <a:ext cx="10191937" cy="49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ko-Kore-KR" sz="2000" dirty="0"/>
              <a:t>For non-zero values, 8 values (1,2,4,8,16,32,64,128) are used repeatedly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2000" dirty="0"/>
              <a:t>The operation is performed by </a:t>
            </a:r>
            <a:r>
              <a:rPr lang="en" altLang="ko-Kore-KR" sz="2000" b="1" dirty="0"/>
              <a:t>calling only the error value that has an index </a:t>
            </a:r>
            <a:r>
              <a:rPr lang="ko-KR" altLang="en-US" sz="2000" b="1" dirty="0"/>
              <a:t>      </a:t>
            </a:r>
            <a:r>
              <a:rPr lang="en" altLang="ko-Kore-KR" sz="2000" b="1" dirty="0"/>
              <a:t>equal to a nonzero matrix index.</a:t>
            </a:r>
            <a:endParaRPr lang="en" altLang="ko-Kore-KR" sz="1600" dirty="0"/>
          </a:p>
          <a:p>
            <a:pPr>
              <a:lnSpc>
                <a:spcPct val="150000"/>
              </a:lnSpc>
            </a:pPr>
            <a:r>
              <a:rPr lang="en" altLang="ko-Kore-KR" sz="2000" dirty="0"/>
              <a:t>Algorithm 1 show the implementation of the identity matrix part.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2A8CDC8-9075-6B1D-448B-643FA87F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93" y="4287800"/>
            <a:ext cx="5088849" cy="196456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4D63F55-54D8-002E-5298-79F50F41E3A8}"/>
              </a:ext>
            </a:extLst>
          </p:cNvPr>
          <p:cNvGrpSpPr/>
          <p:nvPr/>
        </p:nvGrpSpPr>
        <p:grpSpPr>
          <a:xfrm>
            <a:off x="131926" y="3756497"/>
            <a:ext cx="6096000" cy="2830728"/>
            <a:chOff x="2219713" y="2897718"/>
            <a:chExt cx="8257587" cy="37185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6BB84F0-7EE1-5FB3-984F-7E3068F18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9713" y="2897718"/>
              <a:ext cx="8257587" cy="335464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D75D92-D677-8786-9408-DF5BE0E01967}"/>
                </a:ext>
              </a:extLst>
            </p:cNvPr>
            <p:cNvSpPr txBox="1"/>
            <p:nvPr/>
          </p:nvSpPr>
          <p:spPr>
            <a:xfrm>
              <a:off x="2219715" y="6252361"/>
              <a:ext cx="8020637" cy="363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8DBABD"/>
                  </a:solidFill>
                </a:rPr>
                <a:t>Figure 1</a:t>
              </a:r>
              <a:r>
                <a:rPr kumimoji="1" lang="en-US" altLang="ko-Kore-KR" sz="1200" dirty="0">
                  <a:solidFill>
                    <a:srgbClr val="00002F"/>
                  </a:solidFill>
                </a:rPr>
                <a:t>. </a:t>
              </a:r>
              <a:r>
                <a:rPr lang="en" altLang="ko-Kore-KR" sz="1200" dirty="0"/>
                <a:t>ENCODE process of Encapsulation(In Classic McEliece-348864)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11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17">
            <a:extLst>
              <a:ext uri="{FF2B5EF4-FFF2-40B4-BE49-F238E27FC236}">
                <a16:creationId xmlns:a16="http://schemas.microsoft.com/office/drawing/2014/main" id="{F6E0556A-89A6-2E98-1623-2C12F6C2559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32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3C2A01-7C1E-AB84-CCB7-3F81F3ADC6B2}"/>
              </a:ext>
            </a:extLst>
          </p:cNvPr>
          <p:cNvSpPr txBox="1"/>
          <p:nvPr/>
        </p:nvSpPr>
        <p:spPr>
          <a:xfrm>
            <a:off x="997077" y="395994"/>
            <a:ext cx="249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Encapsulation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DF13E44F-8B04-CC83-A6A1-1A58156997D0}"/>
              </a:ext>
            </a:extLst>
          </p:cNvPr>
          <p:cNvSpPr txBox="1">
            <a:spLocks/>
          </p:cNvSpPr>
          <p:nvPr/>
        </p:nvSpPr>
        <p:spPr>
          <a:xfrm>
            <a:off x="1026522" y="1340598"/>
            <a:ext cx="10191937" cy="49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ko-Kore-KR" sz="2000" b="1" dirty="0">
                <a:solidFill>
                  <a:srgbClr val="FF0000"/>
                </a:solidFill>
              </a:rPr>
              <a:t>16-byte parallel operation </a:t>
            </a:r>
            <a:r>
              <a:rPr lang="en" altLang="ko-Kore-KR" sz="2000" dirty="0"/>
              <a:t>was performed using</a:t>
            </a:r>
            <a:r>
              <a:rPr lang="en" altLang="ko-Kore-KR" sz="2000" b="1" dirty="0"/>
              <a:t> vector registers.</a:t>
            </a:r>
          </a:p>
          <a:p>
            <a:pPr lvl="1">
              <a:lnSpc>
                <a:spcPct val="150000"/>
              </a:lnSpc>
            </a:pPr>
            <a:r>
              <a:rPr lang="en" altLang="ko-Kore-KR" sz="1800" dirty="0"/>
              <a:t>Algorithm 2 is the assembly code to calculate the 1-bit syndrome.</a:t>
            </a:r>
          </a:p>
          <a:p>
            <a:pPr lvl="1">
              <a:lnSpc>
                <a:spcPct val="150000"/>
              </a:lnSpc>
            </a:pPr>
            <a:endParaRPr lang="en" altLang="ko-Kore-KR" sz="1600" dirty="0"/>
          </a:p>
          <a:p>
            <a:pPr lvl="1">
              <a:lnSpc>
                <a:spcPct val="150000"/>
              </a:lnSpc>
            </a:pPr>
            <a:endParaRPr lang="en" altLang="ko-Kore-KR" sz="1600" dirty="0"/>
          </a:p>
          <a:p>
            <a:pPr lvl="1">
              <a:lnSpc>
                <a:spcPct val="150000"/>
              </a:lnSpc>
            </a:pPr>
            <a:endParaRPr lang="en" altLang="ko-Kore-KR" sz="1600" b="1" dirty="0"/>
          </a:p>
          <a:p>
            <a:pPr lvl="1">
              <a:lnSpc>
                <a:spcPct val="150000"/>
              </a:lnSpc>
            </a:pPr>
            <a:endParaRPr lang="en" altLang="ko-Kore-KR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CA667CF-8179-B484-F368-F808DCDE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296" y="3190908"/>
            <a:ext cx="5920580" cy="352215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0DCAD1-C148-D4D4-5884-5D5AA42695C6}"/>
              </a:ext>
            </a:extLst>
          </p:cNvPr>
          <p:cNvSpPr/>
          <p:nvPr/>
        </p:nvSpPr>
        <p:spPr>
          <a:xfrm>
            <a:off x="5583943" y="4183431"/>
            <a:ext cx="1224516" cy="585214"/>
          </a:xfrm>
          <a:prstGeom prst="rect">
            <a:avLst/>
          </a:prstGeom>
          <a:noFill/>
          <a:ln w="19050">
            <a:solidFill>
              <a:srgbClr val="BD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EA700E-FD7E-8D9D-5021-6CDCD0F7D54D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flipH="1" flipV="1">
            <a:off x="4724250" y="3063051"/>
            <a:ext cx="1471951" cy="1120380"/>
          </a:xfrm>
          <a:prstGeom prst="straightConnector1">
            <a:avLst/>
          </a:prstGeom>
          <a:ln w="19050">
            <a:solidFill>
              <a:srgbClr val="BDBD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97A4D7-AAAB-35AE-51EF-E5EBF28F99BD}"/>
              </a:ext>
            </a:extLst>
          </p:cNvPr>
          <p:cNvSpPr txBox="1"/>
          <p:nvPr/>
        </p:nvSpPr>
        <p:spPr>
          <a:xfrm>
            <a:off x="2724632" y="2478276"/>
            <a:ext cx="3999236" cy="584775"/>
          </a:xfrm>
          <a:prstGeom prst="rect">
            <a:avLst/>
          </a:prstGeom>
          <a:noFill/>
          <a:ln w="19050">
            <a:solidFill>
              <a:srgbClr val="BDBD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ko-Kore-KR" sz="1600" dirty="0">
                <a:solidFill>
                  <a:srgbClr val="00002F"/>
                </a:solidFill>
              </a:rPr>
              <a:t>In </a:t>
            </a:r>
            <a:r>
              <a:rPr kumimoji="1" lang="en" altLang="ko-Kore-KR" sz="1600" b="1" dirty="0">
                <a:solidFill>
                  <a:srgbClr val="00002F"/>
                </a:solidFill>
              </a:rPr>
              <a:t>parallel</a:t>
            </a:r>
            <a:r>
              <a:rPr kumimoji="1" lang="en" altLang="ko-Kore-KR" sz="1600" dirty="0">
                <a:solidFill>
                  <a:srgbClr val="00002F"/>
                </a:solidFill>
              </a:rPr>
              <a:t>, the public key and the error </a:t>
            </a:r>
          </a:p>
          <a:p>
            <a:r>
              <a:rPr kumimoji="1" lang="en" altLang="ko-Kore-KR" sz="1600" dirty="0">
                <a:solidFill>
                  <a:srgbClr val="00002F"/>
                </a:solidFill>
              </a:rPr>
              <a:t>are computed</a:t>
            </a:r>
            <a:r>
              <a:rPr kumimoji="1" lang="en-US" altLang="ko-KR" sz="1600" dirty="0">
                <a:solidFill>
                  <a:srgbClr val="00002F"/>
                </a:solidFill>
              </a:rPr>
              <a:t>.</a:t>
            </a:r>
            <a:endParaRPr kumimoji="1" lang="ko-Kore-KR" altLang="en-US" sz="1600" dirty="0">
              <a:solidFill>
                <a:srgbClr val="00002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0F9F-3CE8-8705-D819-205DF21BBB5B}"/>
              </a:ext>
            </a:extLst>
          </p:cNvPr>
          <p:cNvSpPr/>
          <p:nvPr/>
        </p:nvSpPr>
        <p:spPr>
          <a:xfrm>
            <a:off x="5583943" y="4956862"/>
            <a:ext cx="1539148" cy="1496908"/>
          </a:xfrm>
          <a:prstGeom prst="rect">
            <a:avLst/>
          </a:prstGeom>
          <a:noFill/>
          <a:ln w="19050">
            <a:solidFill>
              <a:srgbClr val="634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4837A4-4BB9-E1F9-55DD-D7677B01535B}"/>
              </a:ext>
            </a:extLst>
          </p:cNvPr>
          <p:cNvSpPr/>
          <p:nvPr/>
        </p:nvSpPr>
        <p:spPr>
          <a:xfrm>
            <a:off x="8578939" y="4156863"/>
            <a:ext cx="1539148" cy="2144657"/>
          </a:xfrm>
          <a:prstGeom prst="rect">
            <a:avLst/>
          </a:prstGeom>
          <a:noFill/>
          <a:ln w="19050"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B08ED-5A1D-1A5B-665C-A4BDADED430C}"/>
              </a:ext>
            </a:extLst>
          </p:cNvPr>
          <p:cNvSpPr txBox="1"/>
          <p:nvPr/>
        </p:nvSpPr>
        <p:spPr>
          <a:xfrm>
            <a:off x="1281666" y="3284687"/>
            <a:ext cx="3757429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634EEA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1600" dirty="0"/>
              <a:t>C</a:t>
            </a:r>
            <a:r>
              <a:rPr lang="ko-Kore-KR" altLang="en-US" sz="1600" dirty="0"/>
              <a:t>ollect the divided values into 1-byte</a:t>
            </a:r>
            <a:r>
              <a:rPr lang="en-US" altLang="ko-Kore-KR" sz="1600" dirty="0"/>
              <a:t>.</a:t>
            </a:r>
            <a:endParaRPr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CC49FC-BD28-EA58-06CE-497856E29908}"/>
              </a:ext>
            </a:extLst>
          </p:cNvPr>
          <p:cNvCxnSpPr>
            <a:cxnSpLocks/>
            <a:stCxn id="11" idx="1"/>
            <a:endCxn id="17" idx="2"/>
          </p:cNvCxnSpPr>
          <p:nvPr/>
        </p:nvCxnSpPr>
        <p:spPr>
          <a:xfrm flipH="1" flipV="1">
            <a:off x="3160381" y="3623241"/>
            <a:ext cx="2423562" cy="2082075"/>
          </a:xfrm>
          <a:prstGeom prst="straightConnector1">
            <a:avLst/>
          </a:prstGeom>
          <a:ln w="19050">
            <a:solidFill>
              <a:srgbClr val="634EEA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2B2D22-DC2B-C909-B3F9-BF8C30577968}"/>
              </a:ext>
            </a:extLst>
          </p:cNvPr>
          <p:cNvSpPr txBox="1"/>
          <p:nvPr/>
        </p:nvSpPr>
        <p:spPr>
          <a:xfrm>
            <a:off x="7467751" y="2624039"/>
            <a:ext cx="4604664" cy="338554"/>
          </a:xfrm>
          <a:prstGeom prst="rect">
            <a:avLst/>
          </a:prstGeom>
          <a:noFill/>
          <a:ln w="19050">
            <a:solidFill>
              <a:srgbClr val="8DBABD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1600" dirty="0"/>
              <a:t>O</a:t>
            </a:r>
            <a:r>
              <a:rPr lang="ko-Kore-KR" altLang="en-US" sz="1600" dirty="0"/>
              <a:t>btain 1-bit value from the calculated value</a:t>
            </a:r>
            <a:r>
              <a:rPr lang="en-US" altLang="ko-Kore-KR" sz="1600" dirty="0"/>
              <a:t>.</a:t>
            </a:r>
            <a:endParaRPr lang="ko-Kore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4FB3DD-43EB-5BCA-F41B-0481426DF1BE}"/>
              </a:ext>
            </a:extLst>
          </p:cNvPr>
          <p:cNvCxnSpPr>
            <a:cxnSpLocks/>
            <a:stCxn id="12" idx="0"/>
            <a:endCxn id="32" idx="2"/>
          </p:cNvCxnSpPr>
          <p:nvPr/>
        </p:nvCxnSpPr>
        <p:spPr>
          <a:xfrm flipV="1">
            <a:off x="9348513" y="2962593"/>
            <a:ext cx="421570" cy="1194270"/>
          </a:xfrm>
          <a:prstGeom prst="straightConnector1">
            <a:avLst/>
          </a:prstGeom>
          <a:ln w="19050">
            <a:solidFill>
              <a:srgbClr val="8DBABD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E91B12-33D2-3C07-6B33-7A27560DC13C}"/>
              </a:ext>
            </a:extLst>
          </p:cNvPr>
          <p:cNvGrpSpPr/>
          <p:nvPr/>
        </p:nvGrpSpPr>
        <p:grpSpPr>
          <a:xfrm>
            <a:off x="137547" y="3748267"/>
            <a:ext cx="4960324" cy="2705503"/>
            <a:chOff x="2219713" y="2897718"/>
            <a:chExt cx="8257587" cy="371851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8D66D5-5B08-51A9-3A51-0A017D6E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9713" y="2897718"/>
              <a:ext cx="8257587" cy="335464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2410C3-D41D-F0BE-16BF-B8E30E886D0D}"/>
                </a:ext>
              </a:extLst>
            </p:cNvPr>
            <p:cNvSpPr txBox="1"/>
            <p:nvPr/>
          </p:nvSpPr>
          <p:spPr>
            <a:xfrm>
              <a:off x="2219715" y="6252361"/>
              <a:ext cx="8020637" cy="363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8DBABD"/>
                  </a:solidFill>
                </a:rPr>
                <a:t>Figure 1</a:t>
              </a:r>
              <a:r>
                <a:rPr kumimoji="1" lang="en-US" altLang="ko-Kore-KR" sz="1200" dirty="0">
                  <a:solidFill>
                    <a:srgbClr val="00002F"/>
                  </a:solidFill>
                </a:rPr>
                <a:t>. </a:t>
              </a:r>
              <a:r>
                <a:rPr lang="en" altLang="ko-Kore-KR" sz="1200" dirty="0"/>
                <a:t>ENCODE process of Encapsulation(In Classic McEliece-348864)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4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12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07DD2358-09C0-092E-9807-5808F424853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32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23618A-54EB-8B02-47C4-354E06A57B6E}"/>
              </a:ext>
            </a:extLst>
          </p:cNvPr>
          <p:cNvSpPr txBox="1"/>
          <p:nvPr/>
        </p:nvSpPr>
        <p:spPr>
          <a:xfrm>
            <a:off x="964216" y="395994"/>
            <a:ext cx="255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Decapsulation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68522A64-17E9-212F-08F0-7100E4C5C5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6522" y="1340598"/>
                <a:ext cx="10086955" cy="5372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400" spc="-100" dirty="0">
                    <a:solidFill>
                      <a:schemeClr val="tx1"/>
                    </a:solidFill>
                  </a:rPr>
                  <a:t>Inside the </a:t>
                </a:r>
                <a:r>
                  <a:rPr lang="en-US" altLang="ko-KR" sz="2400" spc="-100" dirty="0"/>
                  <a:t>Decapsulation, </a:t>
                </a:r>
                <a:r>
                  <a:rPr lang="en-US" altLang="ko-KR" sz="2400" spc="-100" dirty="0">
                    <a:solidFill>
                      <a:schemeClr val="tx1"/>
                    </a:solidFill>
                  </a:rPr>
                  <a:t>Multiplication and Inversion</a:t>
                </a:r>
                <a:r>
                  <a:rPr lang="ko-KR" altLang="en-US" sz="2400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spc="-100" dirty="0">
                    <a:solidFill>
                      <a:schemeClr val="tx1"/>
                    </a:solidFill>
                  </a:rPr>
                  <a:t>operation are performed on the extended binary finite-filed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4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4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4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4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4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400" spc="-1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400" i="1" spc="-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400" spc="-1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sz="2400" i="1" spc="-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ko-KR" sz="2400" spc="-1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ko-KR" sz="2400" i="1" spc="-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ko-KR" sz="2400" spc="-100" dirty="0">
                    <a:solidFill>
                      <a:schemeClr val="tx1"/>
                    </a:solidFill>
                  </a:rPr>
                  <a:t>).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000" spc="-100" dirty="0">
                    <a:solidFill>
                      <a:schemeClr val="tx1"/>
                    </a:solidFill>
                  </a:rPr>
                  <a:t> consists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1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spc="-100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ko-KR" sz="2000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ore-KR" sz="2000" b="1" i="1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ore-KR" sz="2000" b="1" i="1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000" spc="-100" dirty="0">
                    <a:solidFill>
                      <a:schemeClr val="tx1"/>
                    </a:solidFill>
                  </a:rPr>
                  <a:t>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spc="-100" dirty="0">
                    <a:solidFill>
                      <a:schemeClr val="tx1"/>
                    </a:solidFill>
                  </a:rPr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000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400" spc="-1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b="1" spc="-100" dirty="0">
                    <a:solidFill>
                      <a:schemeClr val="tx1"/>
                    </a:solidFill>
                  </a:rPr>
                  <a:t>The expensive operations are multiplication and inversion on finite-field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000" b="1" spc="-100" dirty="0">
                    <a:solidFill>
                      <a:schemeClr val="tx1"/>
                    </a:solidFill>
                  </a:rPr>
                  <a:t>.</a:t>
                </a:r>
                <a:endParaRPr lang="en-US" altLang="ko-KR" sz="2000" b="1" spc="-100" dirty="0">
                  <a:solidFill>
                    <a:srgbClr val="00002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spc="-100" dirty="0">
                    <a:solidFill>
                      <a:srgbClr val="FF0000"/>
                    </a:solidFill>
                  </a:rPr>
                  <a:t>Optimized Multiplication and Inversion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4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4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400" b="1" i="1" spc="-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400" b="1" i="1" spc="-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400" b="1" i="1" spc="-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400" spc="-100" dirty="0">
                    <a:solidFill>
                      <a:srgbClr val="00002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68522A64-17E9-212F-08F0-7100E4C5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22" y="1340598"/>
                <a:ext cx="10086955" cy="5372459"/>
              </a:xfrm>
              <a:prstGeom prst="rect">
                <a:avLst/>
              </a:prstGeo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62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직선 연결선 17">
            <a:extLst>
              <a:ext uri="{FF2B5EF4-FFF2-40B4-BE49-F238E27FC236}">
                <a16:creationId xmlns:a16="http://schemas.microsoft.com/office/drawing/2014/main" id="{4CBA6F72-80B7-B6D0-9A0E-3DB5EE8BAF0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32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DB370D-7029-FE44-5D5F-D4638B555235}"/>
              </a:ext>
            </a:extLst>
          </p:cNvPr>
          <p:cNvSpPr txBox="1"/>
          <p:nvPr/>
        </p:nvSpPr>
        <p:spPr>
          <a:xfrm>
            <a:off x="964216" y="395994"/>
            <a:ext cx="255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Decapsulation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CE501F89-DCE0-E62E-BA0A-24D1B5E62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6522" y="1340599"/>
                <a:ext cx="10191937" cy="2270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" altLang="ko-Kore-KR" sz="2000" dirty="0"/>
                  <a:t>Algorithm 3 </a:t>
                </a:r>
                <a:r>
                  <a:rPr lang="en" altLang="ko-Kore-KR" sz="2000" dirty="0">
                    <a:solidFill>
                      <a:schemeClr val="tx1"/>
                    </a:solidFill>
                  </a:rPr>
                  <a:t>is multiplication(</a:t>
                </a:r>
                <a14:m>
                  <m:oMath xmlns:m="http://schemas.openxmlformats.org/officeDocument/2006/math">
                    <m:r>
                      <a:rPr lang="en-US" altLang="ko-Kore-KR" sz="2000" b="1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ore-KR" sz="2000" b="1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ore-KR" sz="2000" b="1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operation</a:t>
                </a:r>
                <a:r>
                  <a:rPr lang="en" altLang="ko-Kore-KR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ore-KR" sz="2000" b="1" spc="-1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ore-KR" sz="2000" spc="-100" dirty="0"/>
                  <a:t>Algorithm 4 </a:t>
                </a:r>
                <a:r>
                  <a:rPr lang="en-US" altLang="ko-Kore-KR" sz="2000" spc="-100" dirty="0">
                    <a:solidFill>
                      <a:schemeClr val="tx1"/>
                    </a:solidFill>
                  </a:rPr>
                  <a:t>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ore-KR" sz="2000" b="1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ore-KR" sz="2000" spc="-100" dirty="0">
                    <a:solidFill>
                      <a:schemeClr val="tx1"/>
                    </a:solidFill>
                  </a:rPr>
                  <a:t> operation on the input value as part of the inversion operation    </a:t>
                </a:r>
                <a:r>
                  <a:rPr lang="en" altLang="ko-Kore-KR" sz="20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ore-KR" sz="2400" spc="-100" dirty="0">
                    <a:solidFill>
                      <a:schemeClr val="tx1"/>
                    </a:solidFill>
                  </a:rPr>
                  <a:t>.</a:t>
                </a:r>
                <a:endParaRPr lang="en-US" altLang="ko-KR" sz="2400" spc="-100" dirty="0">
                  <a:solidFill>
                    <a:srgbClr val="00002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pc="-100" dirty="0">
                  <a:solidFill>
                    <a:srgbClr val="00002F"/>
                  </a:solidFill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CE501F89-DCE0-E62E-BA0A-24D1B5E6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22" y="1340599"/>
                <a:ext cx="10191937" cy="2270506"/>
              </a:xfrm>
              <a:prstGeom prst="rect">
                <a:avLst/>
              </a:prstGeom>
              <a:blipFill>
                <a:blip r:embed="rId3"/>
                <a:stretch>
                  <a:fillRect l="-498" r="-49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3246CC6-76C4-EB3F-83F6-8AD11B79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05" y="3485972"/>
            <a:ext cx="4157990" cy="33720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93E63A-3A16-CB2C-46D2-2B2EABCE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46" y="3485973"/>
            <a:ext cx="4759445" cy="33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432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4216" y="395994"/>
            <a:ext cx="255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Decapsulation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14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882AC1-C6E6-F9EC-7289-04E100AFA0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6522" y="1340598"/>
                <a:ext cx="10191937" cy="2276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" altLang="ko-Kore-KR" sz="2000" dirty="0"/>
                  <a:t>ARMv8 general-purpose registers can implement </a:t>
                </a:r>
                <a:r>
                  <a:rPr lang="en" altLang="ko-Kore-KR" sz="2000" b="1" dirty="0"/>
                  <a:t>Logical</a:t>
                </a:r>
                <a:r>
                  <a:rPr lang="en" altLang="ko-Kore-KR" sz="2000" dirty="0"/>
                  <a:t> operations and </a:t>
                </a:r>
                <a:r>
                  <a:rPr lang="en" altLang="ko-Kore-KR" sz="2000" b="1" dirty="0"/>
                  <a:t>Shift</a:t>
                </a:r>
                <a:r>
                  <a:rPr lang="en" altLang="ko-Kore-KR" sz="2000" dirty="0"/>
                  <a:t>     operations </a:t>
                </a:r>
                <a:r>
                  <a:rPr lang="en" altLang="ko-Kore-KR" sz="2000" b="1" dirty="0">
                    <a:solidFill>
                      <a:srgbClr val="FF0000"/>
                    </a:solidFill>
                  </a:rPr>
                  <a:t>using one instruction</a:t>
                </a:r>
                <a:r>
                  <a:rPr lang="en" altLang="ko-Kore-KR" sz="20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ore-KR" sz="2000" dirty="0">
                    <a:solidFill>
                      <a:schemeClr val="tx1"/>
                    </a:solidFill>
                  </a:rPr>
                  <a:t>Since the </a:t>
                </a:r>
                <a:r>
                  <a:rPr lang="en" altLang="ko-Kore-KR" sz="2000" b="1" dirty="0">
                    <a:solidFill>
                      <a:schemeClr val="tx1"/>
                    </a:solidFill>
                  </a:rPr>
                  <a:t>multiplication result may be outside the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" altLang="ko-Kore-KR" sz="2000" dirty="0">
                    <a:solidFill>
                      <a:schemeClr val="tx1"/>
                    </a:solidFill>
                  </a:rPr>
                  <a:t>, modular          reduction is performed on the multiplication result value.</a:t>
                </a:r>
                <a:endParaRPr lang="en-US" altLang="ko-KR" sz="2400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882AC1-C6E6-F9EC-7289-04E100AF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22" y="1340598"/>
                <a:ext cx="10191937" cy="2276249"/>
              </a:xfrm>
              <a:prstGeom prst="rect">
                <a:avLst/>
              </a:prstGeom>
              <a:blipFill>
                <a:blip r:embed="rId3"/>
                <a:stretch>
                  <a:fillRect l="-498" r="-2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96F1F70-9238-0260-4FB7-484056B89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05" y="3485972"/>
            <a:ext cx="4157990" cy="3372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D48F8F-5647-3EBD-9005-63961DDB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46" y="3485973"/>
            <a:ext cx="4759445" cy="33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65182" y="4373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Evaluation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F645-776C-A85D-5C13-40071B18CB4D}"/>
              </a:ext>
            </a:extLst>
          </p:cNvPr>
          <p:cNvSpPr txBox="1"/>
          <p:nvPr/>
        </p:nvSpPr>
        <p:spPr>
          <a:xfrm>
            <a:off x="1026522" y="1238718"/>
            <a:ext cx="10120847" cy="479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400" spc="-150" dirty="0">
                <a:latin typeface="+mn-ea"/>
              </a:rPr>
              <a:t>Implementation </a:t>
            </a:r>
            <a:r>
              <a:rPr lang="en-US" altLang="ko-KR" sz="2400" spc="-150" dirty="0">
                <a:latin typeface="+mn-ea"/>
              </a:rPr>
              <a:t>Environment</a:t>
            </a:r>
            <a:endParaRPr lang="en" altLang="ko-KR" sz="2400" spc="-15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Machine: Apple </a:t>
            </a:r>
            <a:r>
              <a:rPr lang="en-US" altLang="ko-KR" sz="2000" dirty="0" err="1">
                <a:latin typeface="+mn-ea"/>
              </a:rPr>
              <a:t>Macbook</a:t>
            </a:r>
            <a:r>
              <a:rPr lang="en-US" altLang="ko-KR" sz="2000" dirty="0">
                <a:latin typeface="+mn-ea"/>
              </a:rPr>
              <a:t> Pro 13 with Apple M1 chip (3.2GHz)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Framework: </a:t>
            </a:r>
            <a:r>
              <a:rPr lang="en-US" altLang="ko-KR" sz="2000" dirty="0" err="1">
                <a:latin typeface="+mn-ea"/>
              </a:rPr>
              <a:t>Xcode</a:t>
            </a:r>
            <a:r>
              <a:rPr lang="en-US" altLang="ko-KR" sz="2000" dirty="0">
                <a:latin typeface="+mn-ea"/>
              </a:rPr>
              <a:t> Integrated Development Environment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+mn-ea"/>
              </a:rPr>
              <a:t>Assessment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2000" b="1" dirty="0">
                <a:solidFill>
                  <a:srgbClr val="FF0000"/>
                </a:solidFill>
                <a:latin typeface="+mn-ea"/>
              </a:rPr>
              <a:t>Since ARMv8 does not have a Classic </a:t>
            </a:r>
            <a:r>
              <a:rPr lang="en" altLang="ko-Kore-KR" sz="2000" b="1" dirty="0" err="1">
                <a:solidFill>
                  <a:srgbClr val="FF0000"/>
                </a:solidFill>
                <a:latin typeface="+mn-ea"/>
              </a:rPr>
              <a:t>McEliece</a:t>
            </a:r>
            <a:r>
              <a:rPr lang="en" altLang="ko-Kore-KR" sz="2000" b="1" dirty="0">
                <a:solidFill>
                  <a:srgbClr val="FF0000"/>
                </a:solidFill>
                <a:latin typeface="+mn-ea"/>
              </a:rPr>
              <a:t> implementation</a:t>
            </a:r>
            <a:r>
              <a:rPr lang="en" altLang="ko-Kore-KR" sz="2000" dirty="0">
                <a:latin typeface="+mn-ea"/>
              </a:rPr>
              <a:t>,</a:t>
            </a:r>
            <a:endParaRPr lang="en-US" altLang="ko-Kore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ore-KR" altLang="en-US" sz="2000" dirty="0">
                <a:latin typeface="+mn-ea"/>
              </a:rPr>
              <a:t>  </a:t>
            </a:r>
            <a:r>
              <a:rPr lang="en" altLang="ko-Kore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 </a:t>
            </a:r>
            <a:r>
              <a:rPr lang="en" altLang="ko-Kore-KR" sz="2000" dirty="0">
                <a:latin typeface="+mn-ea"/>
              </a:rPr>
              <a:t>the performance is compared with the PQ-Clean project reference code[1].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2000" b="1" dirty="0"/>
              <a:t>Encapsulation</a:t>
            </a:r>
            <a:r>
              <a:rPr lang="en" altLang="ko-Kore-KR" sz="2000" dirty="0"/>
              <a:t>(up to ENCODE) and </a:t>
            </a:r>
            <a:r>
              <a:rPr lang="en" altLang="ko-Kore-KR" sz="2000" b="1" dirty="0"/>
              <a:t>Decapsulation</a:t>
            </a:r>
            <a:r>
              <a:rPr lang="en" altLang="ko-Kore-KR" sz="2000" dirty="0"/>
              <a:t>(up to DECODE) was </a:t>
            </a:r>
            <a:r>
              <a:rPr lang="ko-KR" altLang="en-US" sz="2000" dirty="0"/>
              <a:t>         </a:t>
            </a:r>
            <a:r>
              <a:rPr lang="en" altLang="ko-Kore-KR" sz="2000" dirty="0"/>
              <a:t>repeated by</a:t>
            </a:r>
            <a:r>
              <a:rPr lang="ko-KR" altLang="en-US" sz="2000" dirty="0"/>
              <a:t> </a:t>
            </a:r>
            <a:r>
              <a:rPr lang="en" altLang="ko-Kore-KR" sz="2000" b="1" dirty="0"/>
              <a:t>1,000</a:t>
            </a:r>
            <a:r>
              <a:rPr lang="en" altLang="ko-Kore-KR" sz="2000" dirty="0"/>
              <a:t> times to measure the operation time</a:t>
            </a:r>
            <a:r>
              <a:rPr lang="en-US" altLang="ko-KR" sz="2000" dirty="0"/>
              <a:t>.</a:t>
            </a:r>
            <a:endParaRPr lang="en" altLang="ko-Kore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ore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128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65182" y="4373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Evaluation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5576" y="1258933"/>
            <a:ext cx="10120847" cy="261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000" spc="-150" dirty="0">
                <a:ea typeface="나눔스퀘어 ExtraBold" panose="020B0600000101010101" pitchFamily="50" charset="-127"/>
              </a:rPr>
              <a:t>It shows a performance improvement over the existing Classic </a:t>
            </a:r>
            <a:r>
              <a:rPr lang="en" altLang="ko-KR" sz="2000" spc="-150" dirty="0" err="1">
                <a:ea typeface="나눔스퀘어 ExtraBold" panose="020B0600000101010101" pitchFamily="50" charset="-127"/>
              </a:rPr>
              <a:t>McEliece</a:t>
            </a:r>
            <a:r>
              <a:rPr lang="en-US" altLang="ko-KR" sz="2000" spc="-150" dirty="0">
                <a:ea typeface="나눔스퀘어 ExtraBold" panose="020B0600000101010101" pitchFamily="50" charset="-127"/>
              </a:rPr>
              <a:t>[</a:t>
            </a:r>
            <a:r>
              <a:rPr lang="en-US" altLang="ko-KR" sz="2000" spc="-150">
                <a:ea typeface="나눔스퀘어 ExtraBold" panose="020B0600000101010101" pitchFamily="50" charset="-127"/>
              </a:rPr>
              <a:t>1].</a:t>
            </a:r>
            <a:endParaRPr lang="en-US" altLang="ko-KR" sz="2000" spc="-150" dirty="0"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ea typeface="나눔스퀘어 ExtraBold" panose="020B0600000101010101" pitchFamily="50" charset="-127"/>
              </a:rPr>
              <a:t>Mceliece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 348864 : Encapsulation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14.11</a:t>
            </a:r>
            <a:r>
              <a:rPr lang="ko-KR" altLang="en-US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times, Decapsulation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2.24</a:t>
            </a:r>
            <a:r>
              <a:rPr lang="ko-KR" altLang="en-US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ea typeface="나눔스퀘어 ExtraBold" panose="020B0600000101010101" pitchFamily="50" charset="-127"/>
              </a:rPr>
              <a:t>Mceliece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 460896 : Encapsulation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15.33</a:t>
            </a:r>
            <a:r>
              <a:rPr lang="ko-KR" altLang="en-US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times, Decapsulation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1.93</a:t>
            </a:r>
            <a:r>
              <a:rPr lang="ko-KR" altLang="en-US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ea typeface="나눔스퀘어 ExtraBold" panose="020B0600000101010101" pitchFamily="50" charset="-127"/>
              </a:rPr>
              <a:t>Mceliece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 6688128 : Encapsulation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14.75</a:t>
            </a:r>
            <a:r>
              <a:rPr lang="ko-KR" altLang="en-US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times, Decapsulation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1.92</a:t>
            </a:r>
            <a:r>
              <a:rPr lang="ko-KR" altLang="en-US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ea typeface="나눔스퀘어 ExtraBold" panose="020B0600000101010101" pitchFamily="50" charset="-127"/>
              </a:rPr>
              <a:t>Mceliece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 6960119 : Encapsulation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7.64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 Decapsulation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2.04</a:t>
            </a:r>
            <a:r>
              <a:rPr lang="ko-KR" altLang="en-US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ea typeface="나눔스퀘어 ExtraBold" panose="020B0600000101010101" pitchFamily="50" charset="-127"/>
              </a:rPr>
              <a:t>Mceliece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 8192128 : Encapsulation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14.38</a:t>
            </a:r>
            <a:r>
              <a:rPr lang="ko-KR" altLang="en-US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ea typeface="나눔스퀘어 ExtraBold" panose="020B0600000101010101" pitchFamily="50" charset="-127"/>
              </a:rPr>
              <a:t>times, Decapsulation </a:t>
            </a:r>
            <a:r>
              <a:rPr lang="en-US" altLang="ko-KR" b="1" spc="-150" dirty="0">
                <a:ea typeface="나눔스퀘어 ExtraBold" panose="020B0600000101010101" pitchFamily="50" charset="-127"/>
              </a:rPr>
              <a:t>1.96</a:t>
            </a:r>
            <a:r>
              <a:rPr lang="en-US" altLang="ko-KR" sz="2000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ea typeface="나눔스퀘어 ExtraBold" panose="020B0600000101010101" pitchFamily="50" charset="-127"/>
              </a:rPr>
              <a:t>times</a:t>
            </a:r>
            <a:endParaRPr lang="ko-KR" altLang="en-US" sz="2000" spc="-150" dirty="0"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36BC2ACD-8691-A8CB-2EF0-638585310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89891"/>
              </p:ext>
            </p:extLst>
          </p:nvPr>
        </p:nvGraphicFramePr>
        <p:xfrm>
          <a:off x="1026521" y="4012093"/>
          <a:ext cx="10120847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5895">
                  <a:extLst>
                    <a:ext uri="{9D8B030D-6E8A-4147-A177-3AD203B41FA5}">
                      <a16:colId xmlns:a16="http://schemas.microsoft.com/office/drawing/2014/main" val="229043668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833024295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4076182002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701244733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1921185632"/>
                    </a:ext>
                  </a:extLst>
                </a:gridCol>
              </a:tblGrid>
              <a:tr h="31803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Encapsulation(up to ENCODE)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Decapsulation(up to DECODE)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21830"/>
                  </a:ext>
                </a:extLst>
              </a:tr>
              <a:tr h="31803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Our work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Our work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4697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348864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555,789.625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39,512.469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16,148,425.313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7,204,017.813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55212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460896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1,236,170.406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80,643.812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32,543,014.063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16,820,844.063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997075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6688128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2,299,348.187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155,855.156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62,416,464.375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32,428,698.438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47487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6960119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2,636,024.437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345,173.812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63,814,351.563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31,352,953.750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95793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8192128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2,808,967.125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195,299.187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77,021,110.625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39,569,996.875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4938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7BBD13-EEAD-7D89-9AB0-4EB3D6FF00DE}"/>
              </a:ext>
            </a:extLst>
          </p:cNvPr>
          <p:cNvSpPr txBox="1"/>
          <p:nvPr/>
        </p:nvSpPr>
        <p:spPr>
          <a:xfrm>
            <a:off x="1645279" y="6420607"/>
            <a:ext cx="890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8DBABD"/>
                </a:solidFill>
              </a:rPr>
              <a:t>Table </a:t>
            </a:r>
            <a:r>
              <a:rPr kumimoji="1" lang="en-US" altLang="ko-KR" dirty="0">
                <a:solidFill>
                  <a:srgbClr val="8DBABD"/>
                </a:solidFill>
              </a:rPr>
              <a:t>2</a:t>
            </a:r>
            <a:r>
              <a:rPr kumimoji="1" lang="en-US" altLang="ko-KR" dirty="0"/>
              <a:t>.</a:t>
            </a:r>
            <a:r>
              <a:rPr kumimoji="1" lang="en-US" altLang="ko-Kore-KR" dirty="0"/>
              <a:t> </a:t>
            </a:r>
            <a:r>
              <a:rPr lang="en" altLang="ko-Kore-KR" dirty="0"/>
              <a:t>Evaluation result on ARMv8 in terms of execution timing (i.e. clock cycles) </a:t>
            </a:r>
          </a:p>
        </p:txBody>
      </p:sp>
    </p:spTree>
    <p:extLst>
      <p:ext uri="{BB962C8B-B14F-4D97-AF65-F5344CB8AC3E}">
        <p14:creationId xmlns:p14="http://schemas.microsoft.com/office/powerpoint/2010/main" val="379841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65182" y="4373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Evaluation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19" y="1281471"/>
            <a:ext cx="1012084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Encapsulation</a:t>
            </a:r>
            <a:r>
              <a:rPr lang="ko-KR" altLang="en-US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:</a:t>
            </a:r>
            <a:r>
              <a:rPr lang="ko-KR" altLang="en-US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ea typeface="나눔스퀘어 ExtraBold" panose="020B0600000101010101" pitchFamily="50" charset="-127"/>
              </a:rPr>
              <a:t>Performance improvement from</a:t>
            </a:r>
            <a:r>
              <a:rPr lang="en-US" altLang="ko-KR" sz="2400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7.64 </a:t>
            </a:r>
            <a:r>
              <a:rPr lang="en-US" altLang="ko-KR" sz="2400" spc="-150" dirty="0">
                <a:ea typeface="나눔스퀘어 ExtraBold" panose="020B0600000101010101" pitchFamily="50" charset="-127"/>
              </a:rPr>
              <a:t>to</a:t>
            </a: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 15.33 </a:t>
            </a:r>
            <a:r>
              <a:rPr lang="en-US" altLang="ko-KR" sz="2400" spc="-150" dirty="0">
                <a:ea typeface="나눔스퀘어 ExtraBold" panose="020B0600000101010101" pitchFamily="50" charset="-127"/>
              </a:rPr>
              <a:t>times</a:t>
            </a:r>
            <a:endParaRPr lang="en-US" altLang="ko-KR" sz="2400" b="1" spc="-150" dirty="0">
              <a:solidFill>
                <a:srgbClr val="FF0000"/>
              </a:solidFill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Decapsulation</a:t>
            </a:r>
            <a:r>
              <a:rPr lang="ko-KR" altLang="en-US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:</a:t>
            </a:r>
            <a:r>
              <a:rPr lang="ko-KR" altLang="en-US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ea typeface="나눔스퀘어 ExtraBold" panose="020B0600000101010101" pitchFamily="50" charset="-127"/>
              </a:rPr>
              <a:t>Performance improvement from</a:t>
            </a:r>
            <a:r>
              <a:rPr lang="en-US" altLang="ko-KR" sz="2400" b="1" spc="-150" dirty="0">
                <a:ea typeface="나눔스퀘어 ExtraBold" panose="020B0600000101010101" pitchFamily="50" charset="-127"/>
              </a:rPr>
              <a:t> </a:t>
            </a: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1.92 </a:t>
            </a:r>
            <a:r>
              <a:rPr lang="en-US" altLang="ko-KR" sz="2400" spc="-150" dirty="0">
                <a:ea typeface="나눔스퀘어 ExtraBold" panose="020B0600000101010101" pitchFamily="50" charset="-127"/>
              </a:rPr>
              <a:t>to</a:t>
            </a:r>
            <a:r>
              <a:rPr lang="en-US" altLang="ko-KR" sz="2400" b="1" spc="-150" dirty="0">
                <a:solidFill>
                  <a:srgbClr val="FF0000"/>
                </a:solidFill>
                <a:ea typeface="나눔스퀘어 ExtraBold" panose="020B0600000101010101" pitchFamily="50" charset="-127"/>
              </a:rPr>
              <a:t> 2.24 </a:t>
            </a:r>
            <a:r>
              <a:rPr lang="en-US" altLang="ko-KR" sz="2400" spc="-150" dirty="0">
                <a:ea typeface="나눔스퀘어 ExtraBold" panose="020B0600000101010101" pitchFamily="50" charset="-127"/>
              </a:rPr>
              <a:t>times</a:t>
            </a:r>
            <a:endParaRPr lang="ko-KR" altLang="en-US" sz="2400" spc="-150" dirty="0">
              <a:solidFill>
                <a:srgbClr val="FF0000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17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02C6F08-E71D-40C7-D9F1-40B3EED9B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2523"/>
              </p:ext>
            </p:extLst>
          </p:nvPr>
        </p:nvGraphicFramePr>
        <p:xfrm>
          <a:off x="1026521" y="4012093"/>
          <a:ext cx="10120847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5895">
                  <a:extLst>
                    <a:ext uri="{9D8B030D-6E8A-4147-A177-3AD203B41FA5}">
                      <a16:colId xmlns:a16="http://schemas.microsoft.com/office/drawing/2014/main" val="229043668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833024295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4076182002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701244733"/>
                    </a:ext>
                  </a:extLst>
                </a:gridCol>
                <a:gridCol w="1986238">
                  <a:extLst>
                    <a:ext uri="{9D8B030D-6E8A-4147-A177-3AD203B41FA5}">
                      <a16:colId xmlns:a16="http://schemas.microsoft.com/office/drawing/2014/main" val="1921185632"/>
                    </a:ext>
                  </a:extLst>
                </a:gridCol>
              </a:tblGrid>
              <a:tr h="31803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Encapsulation(up to ENCODE)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Decapsulation(up to DECODE)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21830"/>
                  </a:ext>
                </a:extLst>
              </a:tr>
              <a:tr h="31803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Our work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Our work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4697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348864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555,789.625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39,512.469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16,148,425.313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7,204,017.813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55212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460896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1,236,170.406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80,643.812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32,543,014.063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16,820,844.063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997075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6688128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2,299,348.187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155,855.156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62,416,464.375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32,428,698.438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47487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6960119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2,636,024.437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345,173.812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63,814,351.563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31,352,953.750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95793"/>
                  </a:ext>
                </a:extLst>
              </a:tr>
              <a:tr h="318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8192128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2,808,967.125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195,299.187 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77,021,110.625 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39,569,996.875 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4938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D38B8D-494F-3742-D058-5D9EE18D4908}"/>
              </a:ext>
            </a:extLst>
          </p:cNvPr>
          <p:cNvSpPr txBox="1"/>
          <p:nvPr/>
        </p:nvSpPr>
        <p:spPr>
          <a:xfrm>
            <a:off x="1645279" y="6420607"/>
            <a:ext cx="88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8DBABD"/>
                </a:solidFill>
              </a:rPr>
              <a:t>Table </a:t>
            </a:r>
            <a:r>
              <a:rPr kumimoji="1" lang="en-US" altLang="ko-KR" dirty="0">
                <a:solidFill>
                  <a:srgbClr val="8DBABD"/>
                </a:solidFill>
              </a:rPr>
              <a:t>2</a:t>
            </a:r>
            <a:r>
              <a:rPr kumimoji="1" lang="en-US" altLang="ko-Kore-KR" dirty="0">
                <a:solidFill>
                  <a:srgbClr val="00002F"/>
                </a:solidFill>
              </a:rPr>
              <a:t>. </a:t>
            </a:r>
            <a:r>
              <a:rPr lang="en" altLang="ko-Kore-KR" dirty="0"/>
              <a:t>Evaluation result on ARMv8 in terms of execution timing (i.e. clock cycles) </a:t>
            </a:r>
          </a:p>
        </p:txBody>
      </p:sp>
    </p:spTree>
    <p:extLst>
      <p:ext uri="{BB962C8B-B14F-4D97-AF65-F5344CB8AC3E}">
        <p14:creationId xmlns:p14="http://schemas.microsoft.com/office/powerpoint/2010/main" val="402972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j-lt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ea"/>
              </a:rPr>
              <a:t>Conclusion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C1697-034D-01F8-111C-6C0C9947F1A6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18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6872" y="437393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+mj-ea"/>
              </a:rPr>
              <a:t>Conclusion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14">
            <a:extLst>
              <a:ext uri="{FF2B5EF4-FFF2-40B4-BE49-F238E27FC236}">
                <a16:creationId xmlns:a16="http://schemas.microsoft.com/office/drawing/2014/main" id="{6899D526-B12E-A799-BBC4-F16D0A0B4D9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2EC42559-B183-0D01-89FE-FC63027200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FBD7F9FC-9832-0B55-6CF3-D90C6523B6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6191D-856E-2AD0-8A68-BEFCDDFC351B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19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6B873-C1D1-F809-8E2B-05CE184D329F}"/>
              </a:ext>
            </a:extLst>
          </p:cNvPr>
          <p:cNvSpPr txBox="1">
            <a:spLocks/>
          </p:cNvSpPr>
          <p:nvPr/>
        </p:nvSpPr>
        <p:spPr>
          <a:xfrm>
            <a:off x="1026522" y="1340598"/>
            <a:ext cx="10086955" cy="4911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ko-Kore-KR" sz="2600" b="1" dirty="0">
                <a:solidFill>
                  <a:srgbClr val="FF0000"/>
                </a:solidFill>
              </a:rPr>
              <a:t>The First Implementation of Classic </a:t>
            </a:r>
            <a:r>
              <a:rPr lang="en" altLang="ko-Kore-KR" sz="2600" b="1" dirty="0" err="1">
                <a:solidFill>
                  <a:srgbClr val="FF0000"/>
                </a:solidFill>
              </a:rPr>
              <a:t>McEliece</a:t>
            </a:r>
            <a:r>
              <a:rPr lang="en" altLang="ko-Kore-KR" sz="2600" b="1" dirty="0">
                <a:solidFill>
                  <a:srgbClr val="FF0000"/>
                </a:solidFill>
              </a:rPr>
              <a:t> on ARMv8</a:t>
            </a:r>
            <a:r>
              <a:rPr lang="en-US" altLang="ko-KR" sz="2600" b="1" dirty="0">
                <a:solidFill>
                  <a:srgbClr val="FF0000"/>
                </a:solidFill>
              </a:rPr>
              <a:t>.</a:t>
            </a:r>
            <a:r>
              <a:rPr lang="en" altLang="ko-Kore-KR" sz="2600" b="1" dirty="0">
                <a:solidFill>
                  <a:srgbClr val="FF0000"/>
                </a:solidFill>
              </a:rPr>
              <a:t> </a:t>
            </a:r>
            <a:endParaRPr lang="en" altLang="ko-Kore-KR" sz="2600" dirty="0"/>
          </a:p>
          <a:p>
            <a:pPr>
              <a:lnSpc>
                <a:spcPct val="150000"/>
              </a:lnSpc>
            </a:pPr>
            <a:r>
              <a:rPr lang="en" altLang="ko-Kore-KR" sz="2600" dirty="0"/>
              <a:t>Implemented the optimization of Classic </a:t>
            </a:r>
            <a:r>
              <a:rPr lang="en" altLang="ko-Kore-KR" sz="2600" dirty="0" err="1"/>
              <a:t>McEliece</a:t>
            </a:r>
            <a:r>
              <a:rPr lang="en" altLang="ko-Kore-KR" sz="2600" dirty="0"/>
              <a:t> Encapsulation and        Decapsulation on ARMv8</a:t>
            </a:r>
            <a:r>
              <a:rPr lang="en-US" altLang="ko-KR" sz="2600" dirty="0"/>
              <a:t>.</a:t>
            </a:r>
            <a:endParaRPr lang="en" altLang="ko-Kore-KR" sz="2600" dirty="0"/>
          </a:p>
          <a:p>
            <a:pPr>
              <a:lnSpc>
                <a:spcPct val="150000"/>
              </a:lnSpc>
            </a:pPr>
            <a:r>
              <a:rPr lang="en" altLang="ko-Kore-KR" sz="2600" dirty="0"/>
              <a:t>In Encapsulation </a:t>
            </a:r>
          </a:p>
          <a:p>
            <a:pPr lvl="1">
              <a:lnSpc>
                <a:spcPct val="150000"/>
              </a:lnSpc>
            </a:pPr>
            <a:r>
              <a:rPr lang="en" altLang="ko-Kore-KR" sz="2200" dirty="0"/>
              <a:t>Sufficient performance improvement was achieved only through optimization of syndrome generation.</a:t>
            </a:r>
          </a:p>
          <a:p>
            <a:pPr lvl="1">
              <a:lnSpc>
                <a:spcPct val="150000"/>
              </a:lnSpc>
            </a:pPr>
            <a:r>
              <a:rPr lang="en" altLang="ko-Kore-KR" sz="2200" dirty="0"/>
              <a:t>Performance improvement of </a:t>
            </a:r>
            <a:r>
              <a:rPr lang="en" altLang="ko-Kore-KR" sz="2200" b="1" dirty="0">
                <a:solidFill>
                  <a:srgbClr val="FF0000"/>
                </a:solidFill>
              </a:rPr>
              <a:t>7.64~15.33 </a:t>
            </a:r>
            <a:r>
              <a:rPr lang="en" altLang="ko-Kore-KR" sz="2200" dirty="0"/>
              <a:t>times</a:t>
            </a:r>
            <a:r>
              <a:rPr lang="en-US" altLang="ko-KR" sz="2200" dirty="0"/>
              <a:t>.</a:t>
            </a:r>
            <a:endParaRPr lang="en" altLang="ko-Kore-KR" sz="2200" dirty="0"/>
          </a:p>
          <a:p>
            <a:pPr>
              <a:lnSpc>
                <a:spcPct val="150000"/>
              </a:lnSpc>
            </a:pPr>
            <a:r>
              <a:rPr lang="en" altLang="ko-Kore-KR" sz="2400" dirty="0"/>
              <a:t>In Decapsulation</a:t>
            </a:r>
          </a:p>
          <a:p>
            <a:pPr lvl="1">
              <a:lnSpc>
                <a:spcPct val="150000"/>
              </a:lnSpc>
            </a:pPr>
            <a:r>
              <a:rPr lang="en" altLang="ko-Kore-KR" sz="2200" dirty="0"/>
              <a:t>Optimization of multiplication and inversion operation</a:t>
            </a:r>
            <a:r>
              <a:rPr lang="en-US" altLang="ko-KR" sz="2200" dirty="0"/>
              <a:t>.</a:t>
            </a:r>
            <a:endParaRPr lang="en" altLang="ko-Kore-KR" sz="2200" dirty="0"/>
          </a:p>
          <a:p>
            <a:pPr lvl="1">
              <a:lnSpc>
                <a:spcPct val="150000"/>
              </a:lnSpc>
            </a:pPr>
            <a:r>
              <a:rPr lang="en" altLang="ko-Kore-KR" sz="2200" dirty="0"/>
              <a:t>Performance improvement of </a:t>
            </a:r>
            <a:r>
              <a:rPr lang="en" altLang="ko-Kore-KR" sz="2200" b="1" dirty="0">
                <a:solidFill>
                  <a:srgbClr val="FF0000"/>
                </a:solidFill>
              </a:rPr>
              <a:t>1.92∼2.24</a:t>
            </a:r>
            <a:r>
              <a:rPr lang="en" altLang="ko-Kore-KR" sz="2200" dirty="0"/>
              <a:t> times</a:t>
            </a:r>
            <a:r>
              <a:rPr lang="en-US" altLang="ko-KR" sz="2200" dirty="0"/>
              <a:t>.</a:t>
            </a:r>
            <a:endParaRPr lang="en" altLang="ko-Kore-KR" sz="2000" dirty="0"/>
          </a:p>
          <a:p>
            <a:pPr>
              <a:lnSpc>
                <a:spcPct val="150000"/>
              </a:lnSpc>
            </a:pPr>
            <a:endParaRPr lang="en" altLang="ko-Kore-KR" sz="1800" dirty="0"/>
          </a:p>
          <a:p>
            <a:pPr>
              <a:lnSpc>
                <a:spcPct val="150000"/>
              </a:lnSpc>
            </a:pPr>
            <a:endParaRPr lang="en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347131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920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446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Introduction</a:t>
            </a:r>
            <a:endParaRPr lang="ko-KR" altLang="en-US" sz="20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3032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8290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Our Works</a:t>
            </a:r>
            <a:endParaRPr lang="ko-KR" altLang="en-US" sz="20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2803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98061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Conclusion</a:t>
            </a:r>
            <a:endParaRPr lang="ko-KR" altLang="en-US" sz="200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31B63A-1804-78FD-E0A4-2A03AEBF4371}"/>
              </a:ext>
            </a:extLst>
          </p:cNvPr>
          <p:cNvSpPr txBox="1"/>
          <p:nvPr/>
        </p:nvSpPr>
        <p:spPr>
          <a:xfrm>
            <a:off x="4422556" y="4514849"/>
            <a:ext cx="3373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+mj-lt"/>
              </a:rPr>
              <a:t>Encapsulation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Decapsulation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56349-B5F1-FEFB-2A62-B786A26C1C15}"/>
              </a:ext>
            </a:extLst>
          </p:cNvPr>
          <p:cNvSpPr txBox="1"/>
          <p:nvPr/>
        </p:nvSpPr>
        <p:spPr>
          <a:xfrm>
            <a:off x="11573756" y="6453770"/>
            <a:ext cx="46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 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6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/>
              <a:t>National Cryptography Contest 2022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204C6-7835-B753-D66F-6764F5422D8E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20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2473" y="437393"/>
            <a:ext cx="1790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Appendix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47EE9305-35BC-3982-3AFD-0782BF182B24}"/>
              </a:ext>
            </a:extLst>
          </p:cNvPr>
          <p:cNvCxnSpPr/>
          <p:nvPr/>
        </p:nvCxnSpPr>
        <p:spPr>
          <a:xfrm>
            <a:off x="10010168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1E82F9-1D1D-F49A-FBDC-954EE4FF3411}"/>
              </a:ext>
            </a:extLst>
          </p:cNvPr>
          <p:cNvSpPr txBox="1">
            <a:spLocks/>
          </p:cNvSpPr>
          <p:nvPr/>
        </p:nvSpPr>
        <p:spPr>
          <a:xfrm>
            <a:off x="1048354" y="1220112"/>
            <a:ext cx="9990105" cy="454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[1] </a:t>
            </a:r>
            <a:r>
              <a:rPr lang="en" altLang="ko-Kore-KR" sz="2400" dirty="0"/>
              <a:t>“</a:t>
            </a:r>
            <a:r>
              <a:rPr lang="en" altLang="ko-Kore-KR" sz="2400" dirty="0" err="1"/>
              <a:t>PQClean</a:t>
            </a:r>
            <a:r>
              <a:rPr lang="en" altLang="ko-Kore-KR" sz="2400" dirty="0"/>
              <a:t> project.” Available online: https://</a:t>
            </a:r>
            <a:r>
              <a:rPr lang="en" altLang="ko-Kore-KR" sz="2400" dirty="0" err="1"/>
              <a:t>github.com</a:t>
            </a:r>
            <a:r>
              <a:rPr lang="en" altLang="ko-Kore-KR" sz="2400" dirty="0"/>
              <a:t>/</a:t>
            </a:r>
            <a:r>
              <a:rPr lang="en" altLang="ko-Kore-KR" sz="2400" dirty="0" err="1"/>
              <a:t>PQClean</a:t>
            </a:r>
            <a:r>
              <a:rPr lang="en" altLang="ko-Kore-KR" sz="2400" dirty="0"/>
              <a:t>/</a:t>
            </a:r>
            <a:r>
              <a:rPr lang="en" altLang="ko-Kore-KR" sz="2400" dirty="0" err="1"/>
              <a:t>PQClean</a:t>
            </a:r>
            <a:r>
              <a:rPr lang="en" altLang="ko-Kore-KR" sz="2400" dirty="0"/>
              <a:t>. Accessed: 2022-07-29.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DC481-C8F0-09AA-65FA-FC01AE639FF2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21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0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Introduction</a:t>
            </a:r>
            <a:endParaRPr lang="ko-KR" altLang="en-US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7C1DC-AA44-6491-556D-E3FCD42C383B}"/>
              </a:ext>
            </a:extLst>
          </p:cNvPr>
          <p:cNvSpPr txBox="1"/>
          <p:nvPr/>
        </p:nvSpPr>
        <p:spPr>
          <a:xfrm>
            <a:off x="11573756" y="6453770"/>
            <a:ext cx="46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3</a:t>
            </a:r>
            <a:r>
              <a:rPr kumimoji="1" lang="ko-KR" altLang="en-US" sz="1400" dirty="0">
                <a:solidFill>
                  <a:schemeClr val="bg1"/>
                </a:solidFill>
              </a:rPr>
              <a:t> 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959324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6842" y="413263"/>
            <a:ext cx="242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ea"/>
                <a:ea typeface="+mj-ea"/>
              </a:rPr>
              <a:t>Target Cipher</a:t>
            </a:r>
            <a:endParaRPr lang="ko-KR" altLang="en-US" sz="32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ea"/>
                <a:ea typeface="+mj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D307D8-2E65-06A0-5A19-4933A44E69C8}"/>
              </a:ext>
            </a:extLst>
          </p:cNvPr>
          <p:cNvSpPr txBox="1"/>
          <p:nvPr/>
        </p:nvSpPr>
        <p:spPr>
          <a:xfrm>
            <a:off x="11573756" y="6453770"/>
            <a:ext cx="46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4</a:t>
            </a:r>
            <a:r>
              <a:rPr kumimoji="1" lang="ko-KR" altLang="en-US" sz="1400" dirty="0">
                <a:solidFill>
                  <a:schemeClr val="bg1"/>
                </a:solidFill>
              </a:rPr>
              <a:t> 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EA2E444F-3A0A-2767-FAD6-194CC2D5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85818"/>
              </p:ext>
            </p:extLst>
          </p:nvPr>
        </p:nvGraphicFramePr>
        <p:xfrm>
          <a:off x="455370" y="4002662"/>
          <a:ext cx="11281259" cy="2179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382">
                  <a:extLst>
                    <a:ext uri="{9D8B030D-6E8A-4147-A177-3AD203B41FA5}">
                      <a16:colId xmlns:a16="http://schemas.microsoft.com/office/drawing/2014/main" val="4008625757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10705542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366846792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932771113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1627063959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297495851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3536989340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1932870484"/>
                    </a:ext>
                  </a:extLst>
                </a:gridCol>
              </a:tblGrid>
              <a:tr h="50305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dirty="0"/>
                        <a:t>m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endParaRPr lang="en" altLang="ko-Kore-KR" sz="14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dirty="0"/>
                        <a:t>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level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Public key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Secret key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Ciphertext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79833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348864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3488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261,120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6,492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128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41178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460896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4608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86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524,160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13,608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188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078219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6688128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6688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1,044,992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13,932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240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838117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6960119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6960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1,047,319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13,948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226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302321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8192128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8192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1,357,824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14,120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240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6199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096C9D0-9CA0-8A81-0527-91C619DE1402}"/>
              </a:ext>
            </a:extLst>
          </p:cNvPr>
          <p:cNvSpPr txBox="1"/>
          <p:nvPr/>
        </p:nvSpPr>
        <p:spPr>
          <a:xfrm>
            <a:off x="3985846" y="6238326"/>
            <a:ext cx="439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8DBABD"/>
                </a:solidFill>
              </a:rPr>
              <a:t>Table </a:t>
            </a:r>
            <a:r>
              <a:rPr kumimoji="1" lang="en-US" altLang="ko-KR" dirty="0">
                <a:solidFill>
                  <a:srgbClr val="8DBABD"/>
                </a:solidFill>
              </a:rPr>
              <a:t>1</a:t>
            </a:r>
            <a:r>
              <a:rPr kumimoji="1" lang="en-US" altLang="ko-Kore-KR" dirty="0">
                <a:solidFill>
                  <a:srgbClr val="00002F"/>
                </a:solidFill>
              </a:rPr>
              <a:t>. </a:t>
            </a:r>
            <a:r>
              <a:rPr lang="en" altLang="ko-Kore-KR" dirty="0"/>
              <a:t>Parameters of Classic </a:t>
            </a:r>
            <a:r>
              <a:rPr lang="en" altLang="ko-Kore-KR" dirty="0" err="1"/>
              <a:t>McEliece</a:t>
            </a:r>
            <a:r>
              <a:rPr lang="en-US" altLang="ko-KR" dirty="0"/>
              <a:t>.</a:t>
            </a:r>
            <a:endParaRPr lang="en" altLang="ko-Kore-KR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593DD03-E116-C3C1-A6D4-C6831CF26A5A}"/>
              </a:ext>
            </a:extLst>
          </p:cNvPr>
          <p:cNvSpPr txBox="1">
            <a:spLocks/>
          </p:cNvSpPr>
          <p:nvPr/>
        </p:nvSpPr>
        <p:spPr>
          <a:xfrm>
            <a:off x="1026522" y="1340598"/>
            <a:ext cx="10086955" cy="2701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000" spc="-100" dirty="0">
                <a:solidFill>
                  <a:srgbClr val="00002F"/>
                </a:solidFill>
              </a:rPr>
              <a:t>For the smooth dissemination of Post Quantum Cryptography(PQC), the optimal implementation of PQC was selected as our topic.</a:t>
            </a:r>
          </a:p>
          <a:p>
            <a:pPr>
              <a:lnSpc>
                <a:spcPct val="160000"/>
              </a:lnSpc>
            </a:pPr>
            <a:r>
              <a:rPr lang="en-US" altLang="ko-KR" sz="2000" spc="-100" dirty="0">
                <a:solidFill>
                  <a:srgbClr val="00002F"/>
                </a:solidFill>
              </a:rPr>
              <a:t>We select </a:t>
            </a:r>
            <a:r>
              <a:rPr lang="en-US" altLang="ko-KR" sz="2000" b="1" spc="-100" dirty="0">
                <a:solidFill>
                  <a:srgbClr val="FF0000"/>
                </a:solidFill>
              </a:rPr>
              <a:t>Classic </a:t>
            </a:r>
            <a:r>
              <a:rPr lang="en-US" altLang="ko-KR" sz="2000" b="1" spc="-100" dirty="0" err="1">
                <a:solidFill>
                  <a:srgbClr val="FF0000"/>
                </a:solidFill>
              </a:rPr>
              <a:t>McEliece</a:t>
            </a:r>
            <a:r>
              <a:rPr lang="ko-KR" altLang="en-US" sz="2000" b="1" spc="-100" dirty="0">
                <a:solidFill>
                  <a:srgbClr val="FF0000"/>
                </a:solidFill>
              </a:rPr>
              <a:t> </a:t>
            </a:r>
            <a:r>
              <a:rPr lang="en" altLang="ko-KR" sz="2000" spc="-100" dirty="0"/>
              <a:t>as target cipher.</a:t>
            </a:r>
            <a:endParaRPr lang="en-US" altLang="ko-KR" sz="2000" spc="-100" dirty="0"/>
          </a:p>
          <a:p>
            <a:pPr lvl="1">
              <a:lnSpc>
                <a:spcPct val="160000"/>
              </a:lnSpc>
            </a:pPr>
            <a:r>
              <a:rPr lang="en-US" altLang="ko-KR" sz="1800" b="1" spc="-100" dirty="0">
                <a:solidFill>
                  <a:srgbClr val="FF0000"/>
                </a:solidFill>
              </a:rPr>
              <a:t>Only code-based cipher</a:t>
            </a:r>
            <a:r>
              <a:rPr lang="en-US" altLang="ko-KR" sz="1800" spc="-100" dirty="0">
                <a:solidFill>
                  <a:srgbClr val="00002F"/>
                </a:solidFill>
              </a:rPr>
              <a:t> from the NIST PQC Round 4.</a:t>
            </a:r>
          </a:p>
          <a:p>
            <a:pPr lvl="1">
              <a:lnSpc>
                <a:spcPct val="160000"/>
              </a:lnSpc>
            </a:pPr>
            <a:r>
              <a:rPr lang="en-US" altLang="ko-KR" sz="1800" spc="-100" dirty="0">
                <a:solidFill>
                  <a:srgbClr val="00002F"/>
                </a:solidFill>
              </a:rPr>
              <a:t>The parameters of Classic </a:t>
            </a:r>
            <a:r>
              <a:rPr lang="en-US" altLang="ko-KR" sz="1800" spc="-100" dirty="0" err="1">
                <a:solidFill>
                  <a:srgbClr val="00002F"/>
                </a:solidFill>
              </a:rPr>
              <a:t>McEliece</a:t>
            </a:r>
            <a:r>
              <a:rPr lang="en-US" altLang="ko-KR" sz="1800" spc="-100" dirty="0">
                <a:solidFill>
                  <a:srgbClr val="00002F"/>
                </a:solidFill>
              </a:rPr>
              <a:t> are shown in [Table 1].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959324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38893" y="403693"/>
            <a:ext cx="2934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j-ea"/>
                <a:ea typeface="+mj-ea"/>
              </a:rPr>
              <a:t>Target Processor</a:t>
            </a:r>
            <a:endParaRPr lang="ko-KR" altLang="en-US" sz="32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ea"/>
                <a:ea typeface="+mj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D307D8-2E65-06A0-5A19-4933A44E69C8}"/>
              </a:ext>
            </a:extLst>
          </p:cNvPr>
          <p:cNvSpPr txBox="1"/>
          <p:nvPr/>
        </p:nvSpPr>
        <p:spPr>
          <a:xfrm>
            <a:off x="11573756" y="6453770"/>
            <a:ext cx="46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 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B970-056A-DF6B-C4C8-9A60216BBEAB}"/>
              </a:ext>
            </a:extLst>
          </p:cNvPr>
          <p:cNvSpPr txBox="1">
            <a:spLocks/>
          </p:cNvSpPr>
          <p:nvPr/>
        </p:nvSpPr>
        <p:spPr>
          <a:xfrm>
            <a:off x="1026522" y="1340598"/>
            <a:ext cx="10086955" cy="500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ore-KR" sz="2400" dirty="0"/>
              <a:t>We select 64</a:t>
            </a:r>
            <a:r>
              <a:rPr lang="en-US" altLang="ko-KR" sz="2400" dirty="0"/>
              <a:t>-bit </a:t>
            </a:r>
            <a:r>
              <a:rPr lang="en-US" altLang="ko-Kore-KR" sz="2400" dirty="0"/>
              <a:t>ARMv8 Processor</a:t>
            </a:r>
            <a:r>
              <a:rPr lang="en-US" altLang="ko-KR" sz="2400" dirty="0"/>
              <a:t>.</a:t>
            </a:r>
            <a:endParaRPr lang="en-US" altLang="ko-Kore-KR" sz="2400" dirty="0"/>
          </a:p>
          <a:p>
            <a:pPr lvl="1">
              <a:lnSpc>
                <a:spcPct val="150000"/>
              </a:lnSpc>
            </a:pPr>
            <a:r>
              <a:rPr lang="en-US" altLang="ko-Kore-KR" sz="2000" dirty="0"/>
              <a:t>Widely used high-performance processors</a:t>
            </a:r>
            <a:r>
              <a:rPr lang="en-US" altLang="ko-KR" sz="2000" dirty="0"/>
              <a:t>.</a:t>
            </a:r>
            <a:endParaRPr lang="en-US" altLang="ko-Kore-KR" sz="2000" dirty="0"/>
          </a:p>
          <a:p>
            <a:pPr lvl="1">
              <a:lnSpc>
                <a:spcPct val="150000"/>
              </a:lnSpc>
            </a:pPr>
            <a:r>
              <a:rPr lang="en-US" altLang="ko-Kore-KR" sz="2000" dirty="0"/>
              <a:t>Using the latest Apple M1 chip with ARMv8 architecture</a:t>
            </a:r>
            <a:r>
              <a:rPr lang="en-US" altLang="ko-KR" sz="2000" dirty="0"/>
              <a:t>.</a:t>
            </a:r>
            <a:endParaRPr lang="en-US" altLang="ko-Kore-KR" sz="2000" dirty="0"/>
          </a:p>
          <a:p>
            <a:pPr lvl="1">
              <a:lnSpc>
                <a:spcPct val="150000"/>
              </a:lnSpc>
            </a:pPr>
            <a:r>
              <a:rPr lang="en-US" altLang="ko-Kore-KR" sz="2000" dirty="0"/>
              <a:t>Utilize both general register and vector register</a:t>
            </a:r>
            <a:r>
              <a:rPr lang="en-US" altLang="ko-KR" sz="2000" dirty="0"/>
              <a:t>.</a:t>
            </a:r>
            <a:endParaRPr lang="en-US" altLang="ko-Kore-KR" sz="2000" dirty="0"/>
          </a:p>
          <a:p>
            <a:pPr lvl="1">
              <a:lnSpc>
                <a:spcPct val="150000"/>
              </a:lnSpc>
            </a:pPr>
            <a:r>
              <a:rPr lang="en-US" altLang="ko-Kore-KR" sz="2000" dirty="0"/>
              <a:t>Parallel implementation using vector instructions</a:t>
            </a:r>
            <a:r>
              <a:rPr lang="en-US" altLang="ko-KR" sz="2000" dirty="0"/>
              <a:t>.</a:t>
            </a:r>
            <a:endParaRPr lang="en-US" altLang="ko-Kore-KR" sz="2000" dirty="0"/>
          </a:p>
        </p:txBody>
      </p:sp>
      <p:pic>
        <p:nvPicPr>
          <p:cNvPr id="7" name="Picture 6" descr="https://encrypted-tbn0.gstatic.com/images?q=tbn:ANd9GcRwY9u-aRjhpBrY82tPyofCzQeIPGDLoduFtnr-LlAV4lFzv2Br0H6wmVzvsww&amp;usqp=CAc">
            <a:extLst>
              <a:ext uri="{FF2B5EF4-FFF2-40B4-BE49-F238E27FC236}">
                <a16:creationId xmlns:a16="http://schemas.microsoft.com/office/drawing/2014/main" id="{A8F70E62-8B90-930D-3789-2D4DCD15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926" y="3840933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7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3662" y="403693"/>
            <a:ext cx="2525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Contribution</a:t>
            </a:r>
            <a:endParaRPr lang="ko-KR" altLang="en-US" sz="32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ea"/>
                <a:ea typeface="+mj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D307D8-2E65-06A0-5A19-4933A44E69C8}"/>
              </a:ext>
            </a:extLst>
          </p:cNvPr>
          <p:cNvSpPr txBox="1"/>
          <p:nvPr/>
        </p:nvSpPr>
        <p:spPr>
          <a:xfrm>
            <a:off x="11573756" y="6453770"/>
            <a:ext cx="46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6</a:t>
            </a:r>
            <a:r>
              <a:rPr kumimoji="1" lang="ko-KR" altLang="en-US" sz="1400" dirty="0">
                <a:solidFill>
                  <a:schemeClr val="bg1"/>
                </a:solidFill>
              </a:rPr>
              <a:t> 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CF3B005E-B3AC-586E-FC20-F10885755E78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959324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09B9332-329D-87C0-A3D1-81A096B62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6522" y="1340598"/>
                <a:ext cx="10191937" cy="4911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" altLang="ko-Kore-KR" sz="2400" b="1" dirty="0">
                    <a:solidFill>
                      <a:srgbClr val="FF0000"/>
                    </a:solidFill>
                  </a:rPr>
                  <a:t>The First Implementation of Classic </a:t>
                </a:r>
                <a:r>
                  <a:rPr lang="en" altLang="ko-Kore-KR" sz="2400" b="1" dirty="0" err="1">
                    <a:solidFill>
                      <a:srgbClr val="FF0000"/>
                    </a:solidFill>
                  </a:rPr>
                  <a:t>McEliece</a:t>
                </a:r>
                <a:r>
                  <a:rPr lang="en" altLang="ko-Kore-KR" sz="2400" b="1" dirty="0">
                    <a:solidFill>
                      <a:srgbClr val="FF0000"/>
                    </a:solidFill>
                  </a:rPr>
                  <a:t> on ARMv8</a:t>
                </a:r>
                <a:r>
                  <a:rPr lang="en" altLang="ko-Kore-KR" b="1" dirty="0">
                    <a:solidFill>
                      <a:srgbClr val="FF0000"/>
                    </a:solidFill>
                  </a:rPr>
                  <a:t> </a:t>
                </a:r>
                <a:endParaRPr lang="en" altLang="ko-Kore-KR" sz="2000" dirty="0"/>
              </a:p>
              <a:p>
                <a:pPr>
                  <a:lnSpc>
                    <a:spcPct val="200000"/>
                  </a:lnSpc>
                </a:pPr>
                <a:r>
                  <a:rPr lang="en" altLang="ko-Kore-KR" sz="2400" dirty="0">
                    <a:solidFill>
                      <a:schemeClr val="tx1"/>
                    </a:solidFill>
                  </a:rPr>
                  <a:t>Optimized Implementation of Encapsulation on ARMv8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" altLang="ko-Kore-KR" sz="2000" dirty="0">
                    <a:solidFill>
                      <a:schemeClr val="tx1"/>
                    </a:solidFill>
                  </a:rPr>
                  <a:t>Utilize vector registers to perform </a:t>
                </a:r>
                <a:r>
                  <a:rPr lang="en" altLang="ko-Kore-KR" sz="2000" b="1" dirty="0">
                    <a:solidFill>
                      <a:schemeClr val="tx1"/>
                    </a:solidFill>
                  </a:rPr>
                  <a:t>16-byte parallel operations</a:t>
                </a:r>
                <a:r>
                  <a:rPr lang="en" altLang="ko-Kore-KR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" altLang="ko-Kore-KR" sz="2000" dirty="0">
                    <a:solidFill>
                      <a:schemeClr val="tx1"/>
                    </a:solidFill>
                  </a:rPr>
                  <a:t>Optimize using the specificity of the identity matrix.</a:t>
                </a:r>
              </a:p>
              <a:p>
                <a:pPr>
                  <a:lnSpc>
                    <a:spcPct val="200000"/>
                  </a:lnSpc>
                </a:pPr>
                <a:r>
                  <a:rPr lang="en" altLang="ko-Kore-KR" sz="2400" dirty="0">
                    <a:solidFill>
                      <a:schemeClr val="tx1"/>
                    </a:solidFill>
                  </a:rPr>
                  <a:t>Optimized Implementation of Decapsulation on ARMv8 </a:t>
                </a:r>
                <a:endParaRPr lang="en-US" altLang="ko-Kore-KR" sz="2400" spc="-1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ore-KR" sz="2000" spc="-100" dirty="0">
                    <a:solidFill>
                      <a:schemeClr val="tx1"/>
                    </a:solidFill>
                  </a:rPr>
                  <a:t>Implement the </a:t>
                </a:r>
                <a:r>
                  <a:rPr lang="en-US" altLang="ko-Kore-KR" sz="2000" b="1" spc="-100" dirty="0">
                    <a:solidFill>
                      <a:schemeClr val="tx1"/>
                    </a:solidFill>
                  </a:rPr>
                  <a:t>Multiplication and Inversion </a:t>
                </a:r>
                <a:r>
                  <a:rPr lang="en-US" altLang="ko-Kore-KR" sz="2000" spc="-100" dirty="0">
                    <a:solidFill>
                      <a:schemeClr val="tx1"/>
                    </a:solidFill>
                  </a:rPr>
                  <a:t>operations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ore-KR" sz="2000" spc="-100" dirty="0">
                    <a:solidFill>
                      <a:schemeClr val="tx1"/>
                    </a:solidFill>
                  </a:rPr>
                  <a:t> operation  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altLang="ko-Kore-KR" sz="2000" spc="-100" dirty="0">
                    <a:solidFill>
                      <a:schemeClr val="tx1"/>
                    </a:solidFill>
                  </a:rPr>
                  <a:t>    efficiently using ARM instructions. </a:t>
                </a:r>
                <a:endParaRPr lang="en" altLang="ko-Kore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09B9332-329D-87C0-A3D1-81A096B6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22" y="1340598"/>
                <a:ext cx="10191937" cy="4911763"/>
              </a:xfrm>
              <a:prstGeom prst="rect">
                <a:avLst/>
              </a:prstGeom>
              <a:blipFill>
                <a:blip r:embed="rId3"/>
                <a:stretch>
                  <a:fillRect l="-746" b="-20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7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j-lt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Our work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BAF65-568B-0284-E74D-61272608B667}"/>
              </a:ext>
            </a:extLst>
          </p:cNvPr>
          <p:cNvSpPr txBox="1"/>
          <p:nvPr/>
        </p:nvSpPr>
        <p:spPr>
          <a:xfrm>
            <a:off x="11573756" y="6453770"/>
            <a:ext cx="46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7</a:t>
            </a:r>
            <a:r>
              <a:rPr kumimoji="1" lang="ko-KR" altLang="en-US" sz="1400" dirty="0">
                <a:solidFill>
                  <a:schemeClr val="bg1"/>
                </a:solidFill>
              </a:rPr>
              <a:t> 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14">
            <a:extLst>
              <a:ext uri="{FF2B5EF4-FFF2-40B4-BE49-F238E27FC236}">
                <a16:creationId xmlns:a16="http://schemas.microsoft.com/office/drawing/2014/main" id="{16BE82ED-D23C-DCA8-DFE7-4300169EE62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15">
            <a:extLst>
              <a:ext uri="{FF2B5EF4-FFF2-40B4-BE49-F238E27FC236}">
                <a16:creationId xmlns:a16="http://schemas.microsoft.com/office/drawing/2014/main" id="{23694F9D-11AE-40B2-0A4D-D5C4BA57111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6">
            <a:extLst>
              <a:ext uri="{FF2B5EF4-FFF2-40B4-BE49-F238E27FC236}">
                <a16:creationId xmlns:a16="http://schemas.microsoft.com/office/drawing/2014/main" id="{C6BA2509-4846-721A-70ED-456AE789094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0D71B1-6F9E-2ACD-371E-FE15D2558F19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8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7">
            <a:extLst>
              <a:ext uri="{FF2B5EF4-FFF2-40B4-BE49-F238E27FC236}">
                <a16:creationId xmlns:a16="http://schemas.microsoft.com/office/drawing/2014/main" id="{2CF621B9-048D-2B64-C72A-62B416171DD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32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4DB5A2-5C49-B991-9F08-4731A96FDDA6}"/>
              </a:ext>
            </a:extLst>
          </p:cNvPr>
          <p:cNvSpPr txBox="1"/>
          <p:nvPr/>
        </p:nvSpPr>
        <p:spPr>
          <a:xfrm>
            <a:off x="997077" y="395994"/>
            <a:ext cx="249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Encapsulation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F5ECE33F-5B95-9BF7-BB50-B3A56A1C1211}"/>
              </a:ext>
            </a:extLst>
          </p:cNvPr>
          <p:cNvSpPr txBox="1">
            <a:spLocks/>
          </p:cNvSpPr>
          <p:nvPr/>
        </p:nvSpPr>
        <p:spPr>
          <a:xfrm>
            <a:off x="1026522" y="1340598"/>
            <a:ext cx="10191937" cy="49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ko-Kore-KR" sz="2000" dirty="0"/>
              <a:t>Excluding the hash process from encapsulation</a:t>
            </a:r>
          </a:p>
          <a:p>
            <a:pPr lvl="1">
              <a:lnSpc>
                <a:spcPct val="150000"/>
              </a:lnSpc>
            </a:pPr>
            <a:r>
              <a:rPr lang="en" altLang="ko-Kore-KR" sz="1600" dirty="0"/>
              <a:t>It can be divided into two processes : random vector generation and </a:t>
            </a:r>
            <a:r>
              <a:rPr lang="en" altLang="ko-Kore-KR" sz="1600" b="1" dirty="0"/>
              <a:t>syndrome generation</a:t>
            </a:r>
            <a:r>
              <a:rPr lang="en" altLang="ko-Kore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2000" b="1" dirty="0">
                <a:solidFill>
                  <a:srgbClr val="FF0000"/>
                </a:solidFill>
              </a:rPr>
              <a:t>Optimize the syndrome generation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" altLang="ko-Kore-KR" sz="2000" dirty="0"/>
              <a:t>(ENCODE process)</a:t>
            </a:r>
          </a:p>
          <a:p>
            <a:pPr lvl="1">
              <a:lnSpc>
                <a:spcPct val="150000"/>
              </a:lnSpc>
            </a:pPr>
            <a:endParaRPr lang="en" altLang="ko-Kore-KR" sz="1600" b="1" dirty="0"/>
          </a:p>
          <a:p>
            <a:pPr lvl="1">
              <a:lnSpc>
                <a:spcPct val="150000"/>
              </a:lnSpc>
            </a:pPr>
            <a:endParaRPr lang="en" altLang="ko-Kore-KR" sz="16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E88134-B4B4-D20A-E27A-062A3FEDC28B}"/>
              </a:ext>
            </a:extLst>
          </p:cNvPr>
          <p:cNvGrpSpPr/>
          <p:nvPr/>
        </p:nvGrpSpPr>
        <p:grpSpPr>
          <a:xfrm>
            <a:off x="7506198" y="581967"/>
            <a:ext cx="4207394" cy="1005117"/>
            <a:chOff x="7891645" y="2316755"/>
            <a:chExt cx="4207394" cy="1005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DE7E71A-2CA2-D5FA-F21D-57FBC0B3CF1B}"/>
                    </a:ext>
                  </a:extLst>
                </p:cNvPr>
                <p:cNvSpPr txBox="1"/>
                <p:nvPr/>
              </p:nvSpPr>
              <p:spPr>
                <a:xfrm>
                  <a:off x="7891645" y="2664576"/>
                  <a:ext cx="4207394" cy="657296"/>
                </a:xfrm>
                <a:prstGeom prst="rect">
                  <a:avLst/>
                </a:prstGeom>
                <a:noFill/>
                <a:ln w="19050">
                  <a:solidFill>
                    <a:srgbClr val="8DBABD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1800" b="0" i="1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800" b="0" i="1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ko-Kore-KR" sz="1800" b="0" i="1" smtClean="0">
                                <a:solidFill>
                                  <a:srgbClr val="0000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1800" b="0" i="1" smtClean="0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800" b="0" i="1" smtClean="0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ko-Kore-KR" sz="1800" b="0" i="1" smtClean="0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ko-Kore-KR" sz="1800" b="0" i="1" smtClean="0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ore-KR" sz="1800" b="0" i="1" smtClean="0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ko-Kore-KR" sz="1800" b="0" i="1" smtClean="0">
                                <a:solidFill>
                                  <a:srgbClr val="00002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kumimoji="1" lang="en-US" altLang="ko-Kore-KR" sz="1800" b="0" dirty="0">
                    <a:solidFill>
                      <a:srgbClr val="00002F"/>
                    </a:solidFill>
                    <a:latin typeface="+mn-ea"/>
                  </a:endParaRPr>
                </a:p>
                <a:p>
                  <a:pPr algn="ctr"/>
                  <a:r>
                    <a:rPr kumimoji="1" lang="en-US" altLang="ko-Kore-KR" sz="1800" dirty="0">
                      <a:solidFill>
                        <a:srgbClr val="00002F"/>
                      </a:solidFill>
                      <a:latin typeface="+mn-ea"/>
                    </a:rPr>
                    <a:t>Compute and 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80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1800" b="0" i="1" smtClean="0">
                          <a:solidFill>
                            <a:srgbClr val="00002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800" b="0" i="1" smtClean="0">
                          <a:solidFill>
                            <a:srgbClr val="00002F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kumimoji="1" lang="en-US" altLang="ko-Kore-KR" sz="1800" b="0" i="1" smtClean="0">
                          <a:solidFill>
                            <a:srgbClr val="00002F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sSubSup>
                        <m:sSubSupPr>
                          <m:ctrlP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sz="1800" b="0" i="1" smtClean="0">
                              <a:solidFill>
                                <a:srgbClr val="00002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endParaRPr lang="ko-Kore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DE7E71A-2CA2-D5FA-F21D-57FBC0B3C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645" y="2664576"/>
                  <a:ext cx="4207394" cy="657296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 w="19050">
                  <a:solidFill>
                    <a:srgbClr val="8DBABD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ECC83FB-220B-2B36-77D9-05F798F5A3C6}"/>
                </a:ext>
              </a:extLst>
            </p:cNvPr>
            <p:cNvSpPr/>
            <p:nvPr/>
          </p:nvSpPr>
          <p:spPr>
            <a:xfrm>
              <a:off x="8780464" y="2316755"/>
              <a:ext cx="2429756" cy="335666"/>
            </a:xfrm>
            <a:prstGeom prst="rect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Define of ENCODE</a:t>
              </a:r>
              <a:endParaRPr kumimoji="1" lang="ko-Kore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D2D1CE6-0975-0ADF-4BB5-1B0F11B6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13" y="2897718"/>
            <a:ext cx="8257587" cy="3354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9E9DCD-26A7-D6C6-74F8-77E0736F62C2}"/>
              </a:ext>
            </a:extLst>
          </p:cNvPr>
          <p:cNvSpPr txBox="1"/>
          <p:nvPr/>
        </p:nvSpPr>
        <p:spPr>
          <a:xfrm>
            <a:off x="2219714" y="6252361"/>
            <a:ext cx="775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8DBABD"/>
                </a:solidFill>
              </a:rPr>
              <a:t>Figure 1</a:t>
            </a:r>
            <a:r>
              <a:rPr kumimoji="1" lang="en-US" altLang="ko-Kore-KR" dirty="0">
                <a:solidFill>
                  <a:srgbClr val="00002F"/>
                </a:solidFill>
              </a:rPr>
              <a:t>. </a:t>
            </a:r>
            <a:r>
              <a:rPr lang="en" altLang="ko-Kore-KR" dirty="0"/>
              <a:t>ENCODE process of Encapsulation(In Classic McEliece-348864) </a:t>
            </a:r>
          </a:p>
        </p:txBody>
      </p:sp>
    </p:spTree>
    <p:extLst>
      <p:ext uri="{BB962C8B-B14F-4D97-AF65-F5344CB8AC3E}">
        <p14:creationId xmlns:p14="http://schemas.microsoft.com/office/powerpoint/2010/main" val="217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14">
            <a:extLst>
              <a:ext uri="{FF2B5EF4-FFF2-40B4-BE49-F238E27FC236}">
                <a16:creationId xmlns:a16="http://schemas.microsoft.com/office/drawing/2014/main" id="{16BE82ED-D23C-DCA8-DFE7-4300169EE62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15">
            <a:extLst>
              <a:ext uri="{FF2B5EF4-FFF2-40B4-BE49-F238E27FC236}">
                <a16:creationId xmlns:a16="http://schemas.microsoft.com/office/drawing/2014/main" id="{23694F9D-11AE-40B2-0A4D-D5C4BA57111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6">
            <a:extLst>
              <a:ext uri="{FF2B5EF4-FFF2-40B4-BE49-F238E27FC236}">
                <a16:creationId xmlns:a16="http://schemas.microsoft.com/office/drawing/2014/main" id="{C6BA2509-4846-721A-70ED-456AE789094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0D71B1-6F9E-2ACD-371E-FE15D2558F19}"/>
              </a:ext>
            </a:extLst>
          </p:cNvPr>
          <p:cNvSpPr txBox="1"/>
          <p:nvPr/>
        </p:nvSpPr>
        <p:spPr>
          <a:xfrm>
            <a:off x="11573756" y="6453770"/>
            <a:ext cx="6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8F544F-B756-3005-F991-AA217931405F}"/>
              </a:ext>
            </a:extLst>
          </p:cNvPr>
          <p:cNvGrpSpPr/>
          <p:nvPr/>
        </p:nvGrpSpPr>
        <p:grpSpPr>
          <a:xfrm>
            <a:off x="2219713" y="2897718"/>
            <a:ext cx="8257587" cy="3723975"/>
            <a:chOff x="2219713" y="2897718"/>
            <a:chExt cx="8257587" cy="37239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3A0EF2-F6D4-F801-AEFB-3A995015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9713" y="2897718"/>
              <a:ext cx="8257587" cy="33546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0E3770-9728-4AE0-47AD-BCBFF4B6B77D}"/>
                </a:ext>
              </a:extLst>
            </p:cNvPr>
            <p:cNvSpPr txBox="1"/>
            <p:nvPr/>
          </p:nvSpPr>
          <p:spPr>
            <a:xfrm>
              <a:off x="2219714" y="6252361"/>
              <a:ext cx="7752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8DBABD"/>
                  </a:solidFill>
                </a:rPr>
                <a:t>Figure 1</a:t>
              </a:r>
              <a:r>
                <a:rPr kumimoji="1" lang="en-US" altLang="ko-Kore-KR" dirty="0">
                  <a:solidFill>
                    <a:srgbClr val="00002F"/>
                  </a:solidFill>
                </a:rPr>
                <a:t>. </a:t>
              </a:r>
              <a:r>
                <a:rPr lang="en" altLang="ko-Kore-KR" dirty="0"/>
                <a:t>ENCODE process of Encapsulation(In Classic McEliece-348864) </a:t>
              </a:r>
            </a:p>
          </p:txBody>
        </p:sp>
      </p:grpSp>
      <p:cxnSp>
        <p:nvCxnSpPr>
          <p:cNvPr id="13" name="직선 연결선 17">
            <a:extLst>
              <a:ext uri="{FF2B5EF4-FFF2-40B4-BE49-F238E27FC236}">
                <a16:creationId xmlns:a16="http://schemas.microsoft.com/office/drawing/2014/main" id="{2CF621B9-048D-2B64-C72A-62B416171DD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325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4DB5A2-5C49-B991-9F08-4731A96FDDA6}"/>
              </a:ext>
            </a:extLst>
          </p:cNvPr>
          <p:cNvSpPr txBox="1"/>
          <p:nvPr/>
        </p:nvSpPr>
        <p:spPr>
          <a:xfrm>
            <a:off x="997077" y="395994"/>
            <a:ext cx="249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Encapsulation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F5ECE33F-5B95-9BF7-BB50-B3A56A1C1211}"/>
              </a:ext>
            </a:extLst>
          </p:cNvPr>
          <p:cNvSpPr txBox="1">
            <a:spLocks/>
          </p:cNvSpPr>
          <p:nvPr/>
        </p:nvSpPr>
        <p:spPr>
          <a:xfrm>
            <a:off x="1026522" y="1340598"/>
            <a:ext cx="10191937" cy="49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ko-Kore-KR" sz="2000" dirty="0"/>
              <a:t>96-byte corresponding to the identity matrix are 0 except for 1-byte.</a:t>
            </a:r>
          </a:p>
          <a:p>
            <a:pPr lvl="1">
              <a:lnSpc>
                <a:spcPct val="150000"/>
              </a:lnSpc>
            </a:pPr>
            <a:r>
              <a:rPr lang="en" altLang="ko-Kore-KR" sz="1800" dirty="0"/>
              <a:t> The operation of the identity matrix part may be </a:t>
            </a:r>
            <a:r>
              <a:rPr lang="en" altLang="ko-Kore-KR" sz="1800" b="1" dirty="0"/>
              <a:t>omitted except for 1-byte</a:t>
            </a:r>
            <a:r>
              <a:rPr lang="en" altLang="ko-Kore-KR" sz="1800" dirty="0"/>
              <a:t>.</a:t>
            </a:r>
          </a:p>
          <a:p>
            <a:pPr>
              <a:lnSpc>
                <a:spcPct val="150000"/>
              </a:lnSpc>
            </a:pPr>
            <a:endParaRPr lang="en" altLang="ko-Kore-KR" sz="1600" dirty="0"/>
          </a:p>
          <a:p>
            <a:pPr lvl="1">
              <a:lnSpc>
                <a:spcPct val="150000"/>
              </a:lnSpc>
            </a:pPr>
            <a:endParaRPr lang="en" altLang="ko-Kore-KR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117D29-DE2D-C554-7254-4A6827167F6D}"/>
              </a:ext>
            </a:extLst>
          </p:cNvPr>
          <p:cNvSpPr/>
          <p:nvPr/>
        </p:nvSpPr>
        <p:spPr>
          <a:xfrm>
            <a:off x="2508903" y="3534157"/>
            <a:ext cx="311203" cy="1337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8CCC0C-3EAF-7829-9903-224298CBEC69}"/>
              </a:ext>
            </a:extLst>
          </p:cNvPr>
          <p:cNvSpPr/>
          <p:nvPr/>
        </p:nvSpPr>
        <p:spPr>
          <a:xfrm>
            <a:off x="4562573" y="5559552"/>
            <a:ext cx="304630" cy="692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EA103A-C3AF-AC96-44B3-D5E9C1BD038C}"/>
              </a:ext>
            </a:extLst>
          </p:cNvPr>
          <p:cNvSpPr/>
          <p:nvPr/>
        </p:nvSpPr>
        <p:spPr>
          <a:xfrm>
            <a:off x="2796601" y="4871314"/>
            <a:ext cx="312695" cy="367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>
            <a:solidFill>
              <a:srgbClr val="00002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_국암공_발표자료" id="{02ECF584-50FD-2948-AF8E-468C9C2E494E}" vid="{C7ED8EDD-C9CB-4348-91D7-BEF9DBE57E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테마</Template>
  <TotalTime>1745</TotalTime>
  <Words>1053</Words>
  <Application>Microsoft Macintosh PowerPoint</Application>
  <PresentationFormat>와이드스크린</PresentationFormat>
  <Paragraphs>279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Cambria Math</vt:lpstr>
      <vt:lpstr>Calibri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14</cp:revision>
  <cp:lastPrinted>2022-09-14T07:22:24Z</cp:lastPrinted>
  <dcterms:created xsi:type="dcterms:W3CDTF">2022-09-09T08:36:26Z</dcterms:created>
  <dcterms:modified xsi:type="dcterms:W3CDTF">2022-10-24T02:23:52Z</dcterms:modified>
</cp:coreProperties>
</file>