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7" r:id="rId2"/>
    <p:sldId id="263" r:id="rId3"/>
    <p:sldId id="258" r:id="rId4"/>
    <p:sldId id="276" r:id="rId5"/>
    <p:sldId id="272" r:id="rId6"/>
    <p:sldId id="259" r:id="rId7"/>
    <p:sldId id="277" r:id="rId8"/>
    <p:sldId id="264" r:id="rId9"/>
    <p:sldId id="273" r:id="rId10"/>
    <p:sldId id="265" r:id="rId11"/>
    <p:sldId id="260" r:id="rId12"/>
    <p:sldId id="266" r:id="rId13"/>
    <p:sldId id="267" r:id="rId14"/>
    <p:sldId id="280" r:id="rId15"/>
    <p:sldId id="274" r:id="rId16"/>
    <p:sldId id="271" r:id="rId17"/>
    <p:sldId id="261" r:id="rId18"/>
    <p:sldId id="269" r:id="rId19"/>
    <p:sldId id="270" r:id="rId20"/>
    <p:sldId id="275" r:id="rId21"/>
    <p:sldId id="262" r:id="rId22"/>
    <p:sldId id="278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F6E1DE"/>
    <a:srgbClr val="DAE3F3"/>
    <a:srgbClr val="E2F0D9"/>
    <a:srgbClr val="EBE9FD"/>
    <a:srgbClr val="DEEBF7"/>
    <a:srgbClr val="D6DCE5"/>
    <a:srgbClr val="D9D5FB"/>
    <a:srgbClr val="D3CEF3"/>
    <a:srgbClr val="D9C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43"/>
    <p:restoredTop sz="96337"/>
  </p:normalViewPr>
  <p:slideViewPr>
    <p:cSldViewPr snapToGrid="0">
      <p:cViewPr>
        <p:scale>
          <a:sx n="162" d="100"/>
          <a:sy n="162" d="100"/>
        </p:scale>
        <p:origin x="1040" y="4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1C5305-7341-5544-94D2-4C5F2ABF4E3F}" type="datetimeFigureOut">
              <a:rPr kumimoji="1" lang="ko-Kore-KR" altLang="en-US" smtClean="0"/>
              <a:t>9/12/22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CF8C1-7836-CB47-8424-5BD7A9B17E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76368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CF8C1-7836-CB47-8424-5BD7A9B17EF5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92724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CF8C1-7836-CB47-8424-5BD7A9B17EF5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12002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CF8C1-7836-CB47-8424-5BD7A9B17EF5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18929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CF8C1-7836-CB47-8424-5BD7A9B17EF5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8597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ko-KR" altLang="en-US" dirty="0" err="1"/>
                  <a:t>퀌텀이</a:t>
                </a:r>
                <a:r>
                  <a:rPr kumimoji="1" lang="ko-KR" altLang="en-US" dirty="0"/>
                  <a:t> 더 적은 데이터로 </a:t>
                </a:r>
                <a:r>
                  <a:rPr kumimoji="1" lang="ko-KR" altLang="en-US" dirty="0" err="1"/>
                  <a:t>학습가능함</a:t>
                </a:r>
                <a:endParaRPr kumimoji="1" lang="en-US" altLang="ko-KR" dirty="0"/>
              </a:p>
              <a:p>
                <a:r>
                  <a:rPr kumimoji="1" lang="ko-KR" altLang="en-US" sz="1200" dirty="0"/>
                  <a:t>공통적으로 </a:t>
                </a:r>
                <a:r>
                  <a:rPr kumimoji="1" lang="en-US" altLang="ko-KR" sz="1200" dirty="0"/>
                  <a:t>(</a:t>
                </a:r>
                <a:r>
                  <a:rPr kumimoji="1" lang="ko-KR" altLang="en-US" sz="1200" dirty="0"/>
                  <a:t>특히</a:t>
                </a:r>
                <a:r>
                  <a:rPr kumimoji="1" lang="en-US" altLang="ko-KR" sz="1200" dirty="0"/>
                  <a:t> S-AES (25,1000) case), quantum neural distinguisher</a:t>
                </a:r>
                <a:r>
                  <a:rPr kumimoji="1" lang="ko-KR" altLang="en-US" sz="1200" dirty="0"/>
                  <a:t>가 더 적은 </a:t>
                </a:r>
                <a14:m>
                  <m:oMath xmlns:m="http://schemas.openxmlformats.org/officeDocument/2006/math">
                    <m:r>
                      <a:rPr lang="en-US" altLang="ko-KR" sz="120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200" i="1" baseline="-25000" dirty="0" err="1">
                        <a:latin typeface="Cambria Math" panose="02040503050406030204" pitchFamily="18" charset="0"/>
                      </a:rPr>
                      <m:t>𝑃𝑎𝑟𝑎𝑚𝑠</m:t>
                    </m:r>
                  </m:oMath>
                </a14:m>
                <a:r>
                  <a:rPr kumimoji="1" lang="ko-KR" altLang="en-US" sz="1200" dirty="0"/>
                  <a:t> 및 </a:t>
                </a:r>
                <a14:m>
                  <m:oMath xmlns:m="http://schemas.openxmlformats.org/officeDocument/2006/math">
                    <m:r>
                      <a:rPr lang="en-US" altLang="ko-KR" sz="120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200" i="1" baseline="-25000" dirty="0" err="1">
                        <a:latin typeface="Cambria Math" panose="02040503050406030204" pitchFamily="18" charset="0"/>
                      </a:rPr>
                      <m:t>𝐷𝑎𝑡𝑎</m:t>
                    </m:r>
                  </m:oMath>
                </a14:m>
                <a:r>
                  <a:rPr kumimoji="1" lang="ko-KR" altLang="en-US" sz="1200" dirty="0" err="1"/>
                  <a:t>를</a:t>
                </a:r>
                <a:r>
                  <a:rPr kumimoji="1" lang="ko-KR" altLang="en-US" sz="1200" dirty="0"/>
                  <a:t> 요구하며</a:t>
                </a:r>
                <a:r>
                  <a:rPr kumimoji="1" lang="en-US" altLang="ko-KR" sz="1200" dirty="0"/>
                  <a:t>,</a:t>
                </a:r>
                <a:r>
                  <a:rPr kumimoji="1" lang="ko-KR" altLang="en-US" sz="1200" dirty="0"/>
                  <a:t> 더 높은 정확도를 달성함</a:t>
                </a:r>
                <a:r>
                  <a:rPr kumimoji="1" lang="en-US" altLang="ko-KR" sz="1200" dirty="0"/>
                  <a:t>.</a:t>
                </a:r>
              </a:p>
              <a:p>
                <a:r>
                  <a:rPr kumimoji="1" lang="ko-KR" altLang="en-US" sz="1200" dirty="0"/>
                  <a:t>다시 말해서</a:t>
                </a:r>
                <a:r>
                  <a:rPr kumimoji="1" lang="en-US" altLang="ko-KR" sz="1200" dirty="0"/>
                  <a:t>, </a:t>
                </a:r>
                <a:r>
                  <a:rPr kumimoji="1" lang="ko-KR" altLang="en-US" sz="1200" dirty="0"/>
                  <a:t>양자 버전이 더 빠르고 안정적으로 수렴 가능함</a:t>
                </a:r>
                <a:r>
                  <a:rPr kumimoji="1" lang="en-US" altLang="ko-KR" sz="1200" dirty="0"/>
                  <a:t>.</a:t>
                </a:r>
              </a:p>
              <a:p>
                <a:pPr marL="285750" indent="-285750">
                  <a:buFont typeface="Wingdings" pitchFamily="2" charset="2"/>
                  <a:buChar char="à"/>
                </a:pPr>
                <a:r>
                  <a:rPr kumimoji="1" lang="ko-KR" altLang="en-US" sz="1200" dirty="0">
                    <a:sym typeface="Wingdings" pitchFamily="2" charset="2"/>
                  </a:rPr>
                  <a:t>클래식 비트에 비해 큐비트의 데이터의 표현 범위가 더 넓음</a:t>
                </a:r>
                <a:endParaRPr kumimoji="1" lang="en-US" altLang="ko-KR" sz="1200" dirty="0">
                  <a:sym typeface="Wingdings" pitchFamily="2" charset="2"/>
                </a:endParaRPr>
              </a:p>
              <a:p>
                <a:pPr marL="285750" indent="-285750">
                  <a:buFont typeface="Wingdings" pitchFamily="2" charset="2"/>
                  <a:buChar char="à"/>
                </a:pPr>
                <a:r>
                  <a:rPr kumimoji="1" lang="ko-KR" altLang="en-US" sz="1200" dirty="0">
                    <a:sym typeface="Wingdings" pitchFamily="2" charset="2"/>
                  </a:rPr>
                  <a:t>강한 얽힘을 통해 큐비트가 영향을 주고 받으면서 정교한 학습 </a:t>
                </a:r>
                <a:r>
                  <a:rPr kumimoji="1" lang="en-US" altLang="ko-KR" sz="1200" dirty="0">
                    <a:sym typeface="Wingdings" pitchFamily="2" charset="2"/>
                  </a:rPr>
                  <a:t>(</a:t>
                </a:r>
                <a:r>
                  <a:rPr kumimoji="1" lang="ko-KR" altLang="en-US" sz="1200" dirty="0">
                    <a:sym typeface="Wingdings" pitchFamily="2" charset="2"/>
                  </a:rPr>
                  <a:t>얽힘이 적은 회로는 충분한 성능이 나오지 않음</a:t>
                </a:r>
                <a:r>
                  <a:rPr kumimoji="1" lang="en-US" altLang="ko-KR" sz="1200" dirty="0">
                    <a:sym typeface="Wingdings" pitchFamily="2" charset="2"/>
                  </a:rPr>
                  <a:t>)</a:t>
                </a:r>
                <a:endParaRPr kumimoji="1" lang="ko-KR" altLang="en-US" dirty="0"/>
              </a:p>
            </p:txBody>
          </p:sp>
        </mc:Choice>
        <mc:Fallback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ko-KR" altLang="en-US" dirty="0" err="1"/>
                  <a:t>퀌텀이</a:t>
                </a:r>
                <a:r>
                  <a:rPr kumimoji="1" lang="ko-KR" altLang="en-US" dirty="0"/>
                  <a:t> 더 적은 데이터로 </a:t>
                </a:r>
                <a:r>
                  <a:rPr kumimoji="1" lang="ko-KR" altLang="en-US" dirty="0" err="1"/>
                  <a:t>학습가능함</a:t>
                </a:r>
                <a:endParaRPr kumimoji="1" lang="en-US" altLang="ko-KR" dirty="0"/>
              </a:p>
              <a:p>
                <a:r>
                  <a:rPr kumimoji="1" lang="ko-KR" altLang="en-US" sz="1200" dirty="0"/>
                  <a:t>공통적으로 </a:t>
                </a:r>
                <a:r>
                  <a:rPr kumimoji="1" lang="en-US" altLang="ko-KR" sz="1200" dirty="0"/>
                  <a:t>(</a:t>
                </a:r>
                <a:r>
                  <a:rPr kumimoji="1" lang="ko-KR" altLang="en-US" sz="1200" dirty="0"/>
                  <a:t>특히</a:t>
                </a:r>
                <a:r>
                  <a:rPr kumimoji="1" lang="en-US" altLang="ko-KR" sz="1200" dirty="0"/>
                  <a:t> S-AES (25,1000) case), quantum neural distinguisher</a:t>
                </a:r>
                <a:r>
                  <a:rPr kumimoji="1" lang="ko-KR" altLang="en-US" sz="1200" dirty="0"/>
                  <a:t>가 더 적은 </a:t>
                </a:r>
                <a:r>
                  <a:rPr lang="en-US" altLang="ko-KR" sz="1200" i="0" dirty="0">
                    <a:latin typeface="Cambria Math" panose="02040503050406030204" pitchFamily="18" charset="0"/>
                  </a:rPr>
                  <a:t>𝑁</a:t>
                </a:r>
                <a:r>
                  <a:rPr lang="en-US" altLang="ko-KR" sz="1200" i="0" baseline="-25000" dirty="0" err="1">
                    <a:latin typeface="Cambria Math" panose="02040503050406030204" pitchFamily="18" charset="0"/>
                  </a:rPr>
                  <a:t>𝑃𝑎𝑟𝑎𝑚𝑠</a:t>
                </a:r>
                <a:r>
                  <a:rPr kumimoji="1" lang="ko-KR" altLang="en-US" sz="1200" dirty="0"/>
                  <a:t> 및 </a:t>
                </a:r>
                <a:r>
                  <a:rPr lang="en-US" altLang="ko-KR" sz="1200" i="0" dirty="0">
                    <a:latin typeface="Cambria Math" panose="02040503050406030204" pitchFamily="18" charset="0"/>
                  </a:rPr>
                  <a:t>𝑁</a:t>
                </a:r>
                <a:r>
                  <a:rPr lang="en-US" altLang="ko-KR" sz="1200" i="0" baseline="-25000" dirty="0" err="1">
                    <a:latin typeface="Cambria Math" panose="02040503050406030204" pitchFamily="18" charset="0"/>
                  </a:rPr>
                  <a:t>𝐷𝑎𝑡𝑎</a:t>
                </a:r>
                <a:r>
                  <a:rPr kumimoji="1" lang="ko-KR" altLang="en-US" sz="1200" dirty="0" err="1"/>
                  <a:t>를</a:t>
                </a:r>
                <a:r>
                  <a:rPr kumimoji="1" lang="ko-KR" altLang="en-US" sz="1200" dirty="0"/>
                  <a:t> 요구하며</a:t>
                </a:r>
                <a:r>
                  <a:rPr kumimoji="1" lang="en-US" altLang="ko-KR" sz="1200" dirty="0"/>
                  <a:t>,</a:t>
                </a:r>
                <a:r>
                  <a:rPr kumimoji="1" lang="ko-KR" altLang="en-US" sz="1200" dirty="0"/>
                  <a:t> 더 높은 정확도를 달성함</a:t>
                </a:r>
                <a:r>
                  <a:rPr kumimoji="1" lang="en-US" altLang="ko-KR" sz="1200" dirty="0"/>
                  <a:t>.</a:t>
                </a:r>
              </a:p>
              <a:p>
                <a:r>
                  <a:rPr kumimoji="1" lang="ko-KR" altLang="en-US" sz="1200" dirty="0"/>
                  <a:t>다시 말해서</a:t>
                </a:r>
                <a:r>
                  <a:rPr kumimoji="1" lang="en-US" altLang="ko-KR" sz="1200" dirty="0"/>
                  <a:t>, </a:t>
                </a:r>
                <a:r>
                  <a:rPr kumimoji="1" lang="ko-KR" altLang="en-US" sz="1200" dirty="0"/>
                  <a:t>양자 버전이 더 빠르고 안정적으로 수렴 가능함</a:t>
                </a:r>
                <a:r>
                  <a:rPr kumimoji="1" lang="en-US" altLang="ko-KR" sz="1200" dirty="0"/>
                  <a:t>.</a:t>
                </a:r>
              </a:p>
              <a:p>
                <a:pPr marL="285750" indent="-285750">
                  <a:buFont typeface="Wingdings" pitchFamily="2" charset="2"/>
                  <a:buChar char="à"/>
                </a:pPr>
                <a:r>
                  <a:rPr kumimoji="1" lang="ko-KR" altLang="en-US" sz="1200" dirty="0">
                    <a:sym typeface="Wingdings" pitchFamily="2" charset="2"/>
                  </a:rPr>
                  <a:t>클래식 비트에 비해 큐비트의 데이터의 표현 범위가 더 넓음</a:t>
                </a:r>
                <a:endParaRPr kumimoji="1" lang="en-US" altLang="ko-KR" sz="1200" dirty="0">
                  <a:sym typeface="Wingdings" pitchFamily="2" charset="2"/>
                </a:endParaRPr>
              </a:p>
              <a:p>
                <a:pPr marL="285750" indent="-285750">
                  <a:buFont typeface="Wingdings" pitchFamily="2" charset="2"/>
                  <a:buChar char="à"/>
                </a:pPr>
                <a:r>
                  <a:rPr kumimoji="1" lang="ko-KR" altLang="en-US" sz="1200" dirty="0">
                    <a:sym typeface="Wingdings" pitchFamily="2" charset="2"/>
                  </a:rPr>
                  <a:t>강한 얽힘을 통해 큐비트가 영향을 주고 받으면서 정교한 학습 </a:t>
                </a:r>
                <a:r>
                  <a:rPr kumimoji="1" lang="en-US" altLang="ko-KR" sz="1200" dirty="0">
                    <a:sym typeface="Wingdings" pitchFamily="2" charset="2"/>
                  </a:rPr>
                  <a:t>(</a:t>
                </a:r>
                <a:r>
                  <a:rPr kumimoji="1" lang="ko-KR" altLang="en-US" sz="1200" dirty="0">
                    <a:sym typeface="Wingdings" pitchFamily="2" charset="2"/>
                  </a:rPr>
                  <a:t>얽힘이 적은 회로는 충분한 성능이 나오지 않음</a:t>
                </a:r>
                <a:r>
                  <a:rPr kumimoji="1" lang="en-US" altLang="ko-KR" sz="1200" dirty="0">
                    <a:sym typeface="Wingdings" pitchFamily="2" charset="2"/>
                  </a:rPr>
                  <a:t>)</a:t>
                </a:r>
                <a:endParaRPr kumimoji="1"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CF8C1-7836-CB47-8424-5BD7A9B17EF5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60847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C5ED3-403D-171D-A8FE-E59610572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C98773-DC0B-0703-E6F5-AE024515B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B58BE1-7DC1-FC72-1105-3A356235C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975E-2AC1-224F-9BC6-4C6F54A0D670}" type="datetimeFigureOut">
              <a:rPr kumimoji="1" lang="ko-KR" altLang="en-US" smtClean="0"/>
              <a:t>2022. 9. 12.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87352F-032C-00C1-85B4-3F8A7B19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8BFFE-D19E-5890-F952-BFC947964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D767-18D4-5C43-BF3E-9C3F0C43D78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6909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D04A74-1CA0-6AFC-E7DB-180BB25ED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B9A610-9808-3259-866F-CF7627887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0C7DA7-E899-0E59-EF58-AA615D56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975E-2AC1-224F-9BC6-4C6F54A0D670}" type="datetimeFigureOut">
              <a:rPr kumimoji="1" lang="ko-KR" altLang="en-US" smtClean="0"/>
              <a:t>2022. 9. 12.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A67A30-94D2-91C8-F0E7-4AE3C2FB3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664B20-C2F7-6CB9-2FBF-7A0E8B6DD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D767-18D4-5C43-BF3E-9C3F0C43D78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6467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43095A-44BF-4680-1BA7-1D47EB0280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D960AA-07AB-6DAD-53F3-B9C4051DB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B196A8-4100-101D-4828-21111237C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975E-2AC1-224F-9BC6-4C6F54A0D670}" type="datetimeFigureOut">
              <a:rPr kumimoji="1" lang="ko-KR" altLang="en-US" smtClean="0"/>
              <a:t>2022. 9. 12.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3CB6D2-4C83-807F-725E-20C983014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829DB-2813-5842-F8E1-15833B41B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D767-18D4-5C43-BF3E-9C3F0C43D78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4694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0B97E-75E4-438A-6484-9D9322439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AA07C3-93C5-CB28-D013-26F754C7F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B5244F-A851-1032-943C-246421ACD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975E-2AC1-224F-9BC6-4C6F54A0D670}" type="datetimeFigureOut">
              <a:rPr kumimoji="1" lang="ko-KR" altLang="en-US" smtClean="0"/>
              <a:t>2022. 9. 12.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097446-095F-1D92-6B38-1D356EA4A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B9BCDA-8E13-AB17-961B-4F0B6460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D767-18D4-5C43-BF3E-9C3F0C43D78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8774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AF2C9-34C3-52C9-1CB4-80B0AE69A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FAAB9-4AAB-832D-A626-F03A54AE9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AC78FE-66CD-183D-C32D-4DFC2478F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975E-2AC1-224F-9BC6-4C6F54A0D670}" type="datetimeFigureOut">
              <a:rPr kumimoji="1" lang="ko-KR" altLang="en-US" smtClean="0"/>
              <a:t>2022. 9. 12.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359F50-4C5A-BF61-2078-76027C26D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18859F-714B-BFA9-47BF-088DF82FB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D767-18D4-5C43-BF3E-9C3F0C43D78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56842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27773-69CC-97D9-A434-3A6439B6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35FFF3-04A4-BEA7-F202-FD14AB958E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DFA8CF-CD46-7FF1-D0E9-308E6C830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BFE39A-33A9-D081-E38F-7D817C5A0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975E-2AC1-224F-9BC6-4C6F54A0D670}" type="datetimeFigureOut">
              <a:rPr kumimoji="1" lang="ko-KR" altLang="en-US" smtClean="0"/>
              <a:t>2022. 9. 12.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7A6F19-66DD-00D3-12FB-E6EA77A8B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3CF4F4-0416-46AA-C547-DA41C3498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D767-18D4-5C43-BF3E-9C3F0C43D78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86230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22E18-C72F-7F4F-79C2-D916AE312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B60657-CE93-DA53-1149-1E72D3B9E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9858E3-5E74-7E80-07CC-C7E7585E7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B00AA8A-DE2E-C1ED-5075-DA16F23221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827352-5AE4-5668-8BBA-984FD7D3FF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4E0E6D2-D1DF-AEBE-9CB0-3BB735E96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975E-2AC1-224F-9BC6-4C6F54A0D670}" type="datetimeFigureOut">
              <a:rPr kumimoji="1" lang="ko-KR" altLang="en-US" smtClean="0"/>
              <a:t>2022. 9. 12.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5443B10-3D2A-F350-C803-EEDC88BB1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E8FABE-DC64-574F-DF71-EDBAA1DE5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D767-18D4-5C43-BF3E-9C3F0C43D78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9502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976E3-DBC7-D883-BD7D-CCE6A0425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BDC1E3-1BA7-61E3-F2C3-385AE17F7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975E-2AC1-224F-9BC6-4C6F54A0D670}" type="datetimeFigureOut">
              <a:rPr kumimoji="1" lang="ko-KR" altLang="en-US" smtClean="0"/>
              <a:t>2022. 9. 12.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CFFDE2-7195-3C6D-3166-06F7A9861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72633D-9D89-6A2F-9092-15F6555A8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D767-18D4-5C43-BF3E-9C3F0C43D78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3498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67C2BB-0122-9500-62B0-80E8F00E5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975E-2AC1-224F-9BC6-4C6F54A0D670}" type="datetimeFigureOut">
              <a:rPr kumimoji="1" lang="ko-KR" altLang="en-US" smtClean="0"/>
              <a:t>2022. 9. 12.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B6F5FE-D5E6-8E87-7FFD-66FD27F3A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AF8D27-5121-8AF5-64ED-25E9AA79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D767-18D4-5C43-BF3E-9C3F0C43D78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05682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A593E-C381-567C-F65F-D01125BD9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1A89CB-2FC7-E8A4-7B34-0FE673BF3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C862E5-3A5B-3877-717E-88C76B666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AF4616-FF25-6ABC-2D1D-4F3898CCC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975E-2AC1-224F-9BC6-4C6F54A0D670}" type="datetimeFigureOut">
              <a:rPr kumimoji="1" lang="ko-KR" altLang="en-US" smtClean="0"/>
              <a:t>2022. 9. 12.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04D09F-923D-A808-B25B-9A94AD9D9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FD2CF4-ED8D-9AD0-4BAC-DB8316C4A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D767-18D4-5C43-BF3E-9C3F0C43D78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0973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C4A6A5-6300-5883-DB28-E4FE4BBF1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5F66EB7-35AD-BB4E-E299-863559C6FD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4CEB9D-4D8F-BD1B-8211-4F5C3C0D8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D9B963-0DA0-56C3-AB63-4793A500D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975E-2AC1-224F-9BC6-4C6F54A0D670}" type="datetimeFigureOut">
              <a:rPr kumimoji="1" lang="ko-KR" altLang="en-US" smtClean="0"/>
              <a:t>2022. 9. 12.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B45C04-3205-C43A-D108-23B8CC3DD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C63CEF-1FD4-6165-298F-48AE56E56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D767-18D4-5C43-BF3E-9C3F0C43D78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1110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D20849-F24A-6955-56C9-7EA028A44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EDFDF7-71ED-275C-C6DD-74AAF1BA8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610681-B7B7-6F03-C449-A17858B2B9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9975E-2AC1-224F-9BC6-4C6F54A0D670}" type="datetimeFigureOut">
              <a:rPr kumimoji="1" lang="ko-KR" altLang="en-US" smtClean="0"/>
              <a:t>2022. 9. 12.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19427B-BA6F-E9DF-7DF6-B67A707D4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3E6D08-CC19-96FE-8E26-BE72AD70A4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ED767-18D4-5C43-BF3E-9C3F0C43D78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9186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10.png"/><Relationship Id="rId7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11" Type="http://schemas.openxmlformats.org/officeDocument/2006/relationships/image" Target="../media/image46.png"/><Relationship Id="rId5" Type="http://schemas.microsoft.com/office/2007/relationships/hdphoto" Target="../media/hdphoto1.wdp"/><Relationship Id="rId10" Type="http://schemas.openxmlformats.org/officeDocument/2006/relationships/image" Target="../media/image45.png"/><Relationship Id="rId4" Type="http://schemas.openxmlformats.org/officeDocument/2006/relationships/image" Target="../media/image41.png"/><Relationship Id="rId9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26" Type="http://schemas.openxmlformats.org/officeDocument/2006/relationships/image" Target="../media/image65.png"/><Relationship Id="rId39" Type="http://schemas.openxmlformats.org/officeDocument/2006/relationships/image" Target="../media/image77.png"/><Relationship Id="rId21" Type="http://schemas.openxmlformats.org/officeDocument/2006/relationships/image" Target="../media/image60.png"/><Relationship Id="rId34" Type="http://schemas.openxmlformats.org/officeDocument/2006/relationships/image" Target="../media/image73.png"/><Relationship Id="rId7" Type="http://schemas.microsoft.com/office/2007/relationships/hdphoto" Target="../media/hdphoto3.wdp"/><Relationship Id="rId12" Type="http://schemas.microsoft.com/office/2007/relationships/hdphoto" Target="../media/hdphoto4.wdp"/><Relationship Id="rId17" Type="http://schemas.openxmlformats.org/officeDocument/2006/relationships/image" Target="../media/image56.png"/><Relationship Id="rId25" Type="http://schemas.openxmlformats.org/officeDocument/2006/relationships/image" Target="../media/image64.png"/><Relationship Id="rId33" Type="http://schemas.openxmlformats.org/officeDocument/2006/relationships/image" Target="../media/image72.png"/><Relationship Id="rId38" Type="http://schemas.openxmlformats.org/officeDocument/2006/relationships/image" Target="../media/image76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29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51.png"/><Relationship Id="rId24" Type="http://schemas.openxmlformats.org/officeDocument/2006/relationships/image" Target="../media/image63.png"/><Relationship Id="rId32" Type="http://schemas.openxmlformats.org/officeDocument/2006/relationships/image" Target="../media/image71.png"/><Relationship Id="rId37" Type="http://schemas.openxmlformats.org/officeDocument/2006/relationships/image" Target="../media/image75.png"/><Relationship Id="rId40" Type="http://schemas.openxmlformats.org/officeDocument/2006/relationships/image" Target="../media/image78.png"/><Relationship Id="rId5" Type="http://schemas.openxmlformats.org/officeDocument/2006/relationships/image" Target="../media/image450.png"/><Relationship Id="rId15" Type="http://schemas.openxmlformats.org/officeDocument/2006/relationships/image" Target="../media/image54.png"/><Relationship Id="rId23" Type="http://schemas.openxmlformats.org/officeDocument/2006/relationships/image" Target="../media/image62.png"/><Relationship Id="rId28" Type="http://schemas.openxmlformats.org/officeDocument/2006/relationships/image" Target="../media/image67.png"/><Relationship Id="rId36" Type="http://schemas.openxmlformats.org/officeDocument/2006/relationships/image" Target="../media/image74.png"/><Relationship Id="rId10" Type="http://schemas.openxmlformats.org/officeDocument/2006/relationships/image" Target="../media/image50.png"/><Relationship Id="rId19" Type="http://schemas.openxmlformats.org/officeDocument/2006/relationships/image" Target="../media/image58.png"/><Relationship Id="rId31" Type="http://schemas.openxmlformats.org/officeDocument/2006/relationships/image" Target="../media/image70.png"/><Relationship Id="rId4" Type="http://schemas.openxmlformats.org/officeDocument/2006/relationships/image" Target="../media/image47.png"/><Relationship Id="rId9" Type="http://schemas.openxmlformats.org/officeDocument/2006/relationships/image" Target="../media/image49.png"/><Relationship Id="rId14" Type="http://schemas.openxmlformats.org/officeDocument/2006/relationships/image" Target="../media/image53.png"/><Relationship Id="rId22" Type="http://schemas.openxmlformats.org/officeDocument/2006/relationships/image" Target="../media/image61.png"/><Relationship Id="rId27" Type="http://schemas.openxmlformats.org/officeDocument/2006/relationships/image" Target="../media/image66.png"/><Relationship Id="rId30" Type="http://schemas.openxmlformats.org/officeDocument/2006/relationships/image" Target="../media/image69.png"/><Relationship Id="rId35" Type="http://schemas.openxmlformats.org/officeDocument/2006/relationships/image" Target="../media/image710.png"/><Relationship Id="rId8" Type="http://schemas.openxmlformats.org/officeDocument/2006/relationships/image" Target="../media/image48.png"/><Relationship Id="rId3" Type="http://schemas.openxmlformats.org/officeDocument/2006/relationships/image" Target="../media/image3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310.png"/><Relationship Id="rId7" Type="http://schemas.openxmlformats.org/officeDocument/2006/relationships/image" Target="../media/image8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10" Type="http://schemas.openxmlformats.org/officeDocument/2006/relationships/image" Target="../media/image87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5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C4747B1-B7F7-3B9E-6AF7-6448CF9E1029}"/>
              </a:ext>
            </a:extLst>
          </p:cNvPr>
          <p:cNvGrpSpPr/>
          <p:nvPr/>
        </p:nvGrpSpPr>
        <p:grpSpPr>
          <a:xfrm>
            <a:off x="197222" y="2105377"/>
            <a:ext cx="10703858" cy="954107"/>
            <a:chOff x="161366" y="2076689"/>
            <a:chExt cx="10703858" cy="954107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C6D448AF-26B5-58E8-71D4-8256477E7249}"/>
                </a:ext>
              </a:extLst>
            </p:cNvPr>
            <p:cNvSpPr/>
            <p:nvPr/>
          </p:nvSpPr>
          <p:spPr>
            <a:xfrm>
              <a:off x="322729" y="2226368"/>
              <a:ext cx="7135906" cy="265820"/>
            </a:xfrm>
            <a:prstGeom prst="ellipse">
              <a:avLst/>
            </a:prstGeom>
            <a:solidFill>
              <a:srgbClr val="DAE3F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712AE5D-6092-AFAC-DCAC-C6C3FBD9C7D3}"/>
                </a:ext>
              </a:extLst>
            </p:cNvPr>
            <p:cNvSpPr txBox="1"/>
            <p:nvPr/>
          </p:nvSpPr>
          <p:spPr>
            <a:xfrm>
              <a:off x="161366" y="2076689"/>
              <a:ext cx="1070385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" altLang="ko-KR" sz="2800" b="1" dirty="0">
                  <a:solidFill>
                    <a:srgbClr val="002060"/>
                  </a:solidFill>
                  <a:latin typeface="Georgia" panose="02040502050405020303" pitchFamily="18" charset="0"/>
                </a:rPr>
                <a:t>Quantum Neural Network based Distinguisher for</a:t>
              </a:r>
              <a:br>
                <a:rPr kumimoji="1" lang="en" altLang="ko-KR" sz="2800" b="1" dirty="0">
                  <a:solidFill>
                    <a:srgbClr val="002060"/>
                  </a:solidFill>
                  <a:latin typeface="Georgia" panose="02040502050405020303" pitchFamily="18" charset="0"/>
                </a:rPr>
              </a:br>
              <a:r>
                <a:rPr kumimoji="1" lang="en" altLang="ko-KR" sz="2800" b="1" dirty="0">
                  <a:solidFill>
                    <a:srgbClr val="002060"/>
                  </a:solidFill>
                  <a:latin typeface="Georgia" panose="02040502050405020303" pitchFamily="18" charset="0"/>
                </a:rPr>
                <a:t>Differential Cryptanalysis on Simplified Block Ciphers</a:t>
              </a:r>
              <a:endParaRPr kumimoji="1" lang="ko-KR" altLang="en-US" sz="2800" b="1" dirty="0">
                <a:solidFill>
                  <a:srgbClr val="002060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B465AD9E-257D-C4C0-2475-2677F107D592}"/>
              </a:ext>
            </a:extLst>
          </p:cNvPr>
          <p:cNvGrpSpPr/>
          <p:nvPr/>
        </p:nvGrpSpPr>
        <p:grpSpPr>
          <a:xfrm>
            <a:off x="197222" y="5817356"/>
            <a:ext cx="3953436" cy="738664"/>
            <a:chOff x="197222" y="5854552"/>
            <a:chExt cx="3953436" cy="7386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4ED3081-0240-4BAF-E388-5CC054648A5C}"/>
                    </a:ext>
                  </a:extLst>
                </p:cNvPr>
                <p:cNvSpPr txBox="1"/>
                <p:nvPr/>
              </p:nvSpPr>
              <p:spPr>
                <a:xfrm>
                  <a:off x="197222" y="5854552"/>
                  <a:ext cx="39534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R" dirty="0">
                      <a:solidFill>
                        <a:srgbClr val="002060"/>
                      </a:solidFill>
                      <a:latin typeface="Georgia" panose="02040502050405020303" pitchFamily="18" charset="0"/>
                    </a:rPr>
                    <a:t>National Cryptography Contest </a:t>
                  </a:r>
                  <a14:m>
                    <m:oMath xmlns:m="http://schemas.openxmlformats.org/officeDocument/2006/math">
                      <m:r>
                        <a:rPr kumimoji="1" lang="en-US" altLang="ko-KR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2022</m:t>
                      </m:r>
                    </m:oMath>
                  </a14:m>
                  <a:endParaRPr kumimoji="1" lang="ko-KR" altLang="en-US" dirty="0">
                    <a:solidFill>
                      <a:srgbClr val="002060"/>
                    </a:solidFill>
                    <a:latin typeface="Georgia" panose="02040502050405020303" pitchFamily="18" charset="0"/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4ED3081-0240-4BAF-E388-5CC054648A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222" y="5854552"/>
                  <a:ext cx="3953436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1282" t="-6667" b="-2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F3B9A070-1D4B-3410-0617-1E3D309C607C}"/>
                    </a:ext>
                  </a:extLst>
                </p:cNvPr>
                <p:cNvSpPr txBox="1"/>
                <p:nvPr/>
              </p:nvSpPr>
              <p:spPr>
                <a:xfrm>
                  <a:off x="197222" y="6223884"/>
                  <a:ext cx="18377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1" lang="en-US" altLang="ko-KR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2022.09.15</m:t>
                        </m:r>
                      </m:oMath>
                    </m:oMathPara>
                  </a14:m>
                  <a:endParaRPr kumimoji="1" lang="ko-KR" altLang="en-US" dirty="0">
                    <a:solidFill>
                      <a:srgbClr val="002060"/>
                    </a:solidFill>
                    <a:latin typeface="Georgia" panose="02040502050405020303" pitchFamily="18" charset="0"/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F3B9A070-1D4B-3410-0617-1E3D309C60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222" y="6223884"/>
                  <a:ext cx="183776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F1E291-F749-8E85-84EE-08EDE60DEC8F}"/>
              </a:ext>
            </a:extLst>
          </p:cNvPr>
          <p:cNvSpPr/>
          <p:nvPr/>
        </p:nvSpPr>
        <p:spPr>
          <a:xfrm>
            <a:off x="0" y="0"/>
            <a:ext cx="12192000" cy="132704"/>
          </a:xfrm>
          <a:prstGeom prst="rect">
            <a:avLst/>
          </a:prstGeom>
          <a:solidFill>
            <a:srgbClr val="00206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9705612-3EDC-BC19-58DB-2B195DEB18CD}"/>
              </a:ext>
            </a:extLst>
          </p:cNvPr>
          <p:cNvSpPr/>
          <p:nvPr/>
        </p:nvSpPr>
        <p:spPr>
          <a:xfrm>
            <a:off x="0" y="6725296"/>
            <a:ext cx="12192000" cy="132704"/>
          </a:xfrm>
          <a:prstGeom prst="rect">
            <a:avLst/>
          </a:prstGeom>
          <a:solidFill>
            <a:srgbClr val="00206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8052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1507DC-B6BB-8249-1BD3-9DE41C09B076}"/>
                  </a:ext>
                </a:extLst>
              </p:cNvPr>
              <p:cNvSpPr txBox="1"/>
              <p:nvPr/>
            </p:nvSpPr>
            <p:spPr>
              <a:xfrm>
                <a:off x="9573768" y="6559814"/>
                <a:ext cx="261823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ko-KR" sz="1100" dirty="0">
                    <a:solidFill>
                      <a:srgbClr val="002060"/>
                    </a:solidFill>
                    <a:latin typeface="Georgia" panose="02040502050405020303" pitchFamily="18" charset="0"/>
                  </a:rPr>
                  <a:t>National Cryptography Contest </a:t>
                </a:r>
                <a14:m>
                  <m:oMath xmlns:m="http://schemas.openxmlformats.org/officeDocument/2006/math">
                    <m:r>
                      <a:rPr kumimoji="1" lang="en-US" altLang="ko-KR" sz="11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2022</m:t>
                    </m:r>
                  </m:oMath>
                </a14:m>
                <a:endParaRPr kumimoji="1" lang="ko-KR" altLang="en-US" sz="1100" dirty="0">
                  <a:solidFill>
                    <a:srgbClr val="002060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1507DC-B6BB-8249-1BD3-9DE41C09B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3768" y="6559814"/>
                <a:ext cx="2618232" cy="261610"/>
              </a:xfrm>
              <a:prstGeom prst="rect">
                <a:avLst/>
              </a:prstGeom>
              <a:blipFill>
                <a:blip r:embed="rId2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그룹 19">
            <a:extLst>
              <a:ext uri="{FF2B5EF4-FFF2-40B4-BE49-F238E27FC236}">
                <a16:creationId xmlns:a16="http://schemas.microsoft.com/office/drawing/2014/main" id="{A188B041-5D89-E12E-74D7-B656E7BA5EED}"/>
              </a:ext>
            </a:extLst>
          </p:cNvPr>
          <p:cNvGrpSpPr/>
          <p:nvPr/>
        </p:nvGrpSpPr>
        <p:grpSpPr>
          <a:xfrm>
            <a:off x="137529" y="91440"/>
            <a:ext cx="11649087" cy="882551"/>
            <a:chOff x="137529" y="152424"/>
            <a:chExt cx="11649087" cy="88255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CFE6E47-A7A8-38A3-5E44-AF5E6980E21B}"/>
                </a:ext>
              </a:extLst>
            </p:cNvPr>
            <p:cNvGrpSpPr/>
            <p:nvPr/>
          </p:nvGrpSpPr>
          <p:grpSpPr>
            <a:xfrm>
              <a:off x="137529" y="152424"/>
              <a:ext cx="898530" cy="882551"/>
              <a:chOff x="582706" y="2133599"/>
              <a:chExt cx="493060" cy="524435"/>
            </a:xfrm>
            <a:solidFill>
              <a:srgbClr val="B4C7E7">
                <a:alpha val="29804"/>
              </a:srgbClr>
            </a:solidFill>
          </p:grpSpPr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C6DB0774-ED1C-9466-BB82-0694B8F55248}"/>
                  </a:ext>
                </a:extLst>
              </p:cNvPr>
              <p:cNvSpPr/>
              <p:nvPr/>
            </p:nvSpPr>
            <p:spPr>
              <a:xfrm>
                <a:off x="582706" y="2223247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800"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C04A3B4E-430A-7E7B-E0CD-411C4A6C1023}"/>
                  </a:ext>
                </a:extLst>
              </p:cNvPr>
              <p:cNvSpPr/>
              <p:nvPr/>
            </p:nvSpPr>
            <p:spPr>
              <a:xfrm>
                <a:off x="690283" y="2133599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800"/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F6E798E3-C965-9DAD-B8AF-0D64D6C851C1}"/>
                  </a:ext>
                </a:extLst>
              </p:cNvPr>
              <p:cNvSpPr/>
              <p:nvPr/>
            </p:nvSpPr>
            <p:spPr>
              <a:xfrm>
                <a:off x="770966" y="2214282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800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471D7D25-96A4-95DB-7641-E364389768EE}"/>
                  </a:ext>
                </a:extLst>
              </p:cNvPr>
              <p:cNvSpPr/>
              <p:nvPr/>
            </p:nvSpPr>
            <p:spPr>
              <a:xfrm>
                <a:off x="596156" y="2335305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800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C05FA887-0B11-05FB-8403-1EC44BB2C320}"/>
                  </a:ext>
                </a:extLst>
              </p:cNvPr>
              <p:cNvSpPr/>
              <p:nvPr/>
            </p:nvSpPr>
            <p:spPr>
              <a:xfrm>
                <a:off x="748556" y="2335304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800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1ED453-FB09-B1B5-1BF1-55E2BAB2D391}"/>
                </a:ext>
              </a:extLst>
            </p:cNvPr>
            <p:cNvSpPr txBox="1"/>
            <p:nvPr/>
          </p:nvSpPr>
          <p:spPr>
            <a:xfrm>
              <a:off x="203517" y="308549"/>
              <a:ext cx="739760" cy="584775"/>
            </a:xfrm>
            <a:prstGeom prst="rect">
              <a:avLst/>
            </a:prstGeom>
            <a:noFill/>
            <a:effectLst>
              <a:outerShdw blurRad="27311" dist="19050" dir="2400000" algn="tl" rotWithShape="0">
                <a:prstClr val="black">
                  <a:alpha val="51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3200" dirty="0">
                  <a:solidFill>
                    <a:schemeClr val="accent5">
                      <a:lumMod val="50000"/>
                    </a:schemeClr>
                  </a:solidFill>
                  <a:latin typeface="Georgia" panose="02040502050405020303" pitchFamily="18" charset="0"/>
                  <a:ea typeface="BM HANNA 11yrs old OTF" panose="020B0600000101010101" pitchFamily="34" charset="-127"/>
                </a:rPr>
                <a:t>03</a:t>
              </a:r>
              <a:endParaRPr kumimoji="1" lang="ko-KR" altLang="en-US" sz="3200" dirty="0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  <a:ea typeface="BM HANNA 11yrs old OTF" panose="020B0600000101010101" pitchFamily="34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3387410-488E-3822-ABF6-1B6C7C826E99}"/>
                </a:ext>
              </a:extLst>
            </p:cNvPr>
            <p:cNvSpPr txBox="1"/>
            <p:nvPr/>
          </p:nvSpPr>
          <p:spPr>
            <a:xfrm>
              <a:off x="1060558" y="370104"/>
              <a:ext cx="39534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800" dirty="0">
                  <a:solidFill>
                    <a:srgbClr val="002060"/>
                  </a:solidFill>
                  <a:latin typeface="Georgia" panose="02040502050405020303" pitchFamily="18" charset="0"/>
                </a:rPr>
                <a:t>Proposed Method</a:t>
              </a:r>
              <a:endParaRPr kumimoji="1" lang="ko-KR" altLang="en-US" sz="2800" dirty="0">
                <a:solidFill>
                  <a:srgbClr val="002060"/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17" name="직선 연결선[R] 16">
              <a:extLst>
                <a:ext uri="{FF2B5EF4-FFF2-40B4-BE49-F238E27FC236}">
                  <a16:creationId xmlns:a16="http://schemas.microsoft.com/office/drawing/2014/main" id="{2B30DE52-F786-DCB0-4F94-5FDB38B90751}"/>
                </a:ext>
              </a:extLst>
            </p:cNvPr>
            <p:cNvCxnSpPr>
              <a:cxnSpLocks/>
            </p:cNvCxnSpPr>
            <p:nvPr/>
          </p:nvCxnSpPr>
          <p:spPr>
            <a:xfrm>
              <a:off x="1124566" y="907889"/>
              <a:ext cx="10662050" cy="0"/>
            </a:xfrm>
            <a:prstGeom prst="line">
              <a:avLst/>
            </a:prstGeom>
            <a:ln w="12700">
              <a:solidFill>
                <a:srgbClr val="4757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직선 연결선[R] 1">
            <a:extLst>
              <a:ext uri="{FF2B5EF4-FFF2-40B4-BE49-F238E27FC236}">
                <a16:creationId xmlns:a16="http://schemas.microsoft.com/office/drawing/2014/main" id="{9B6030DA-B72B-DFB5-D8DF-3AE5EB538FB4}"/>
              </a:ext>
            </a:extLst>
          </p:cNvPr>
          <p:cNvCxnSpPr>
            <a:cxnSpLocks/>
          </p:cNvCxnSpPr>
          <p:nvPr/>
        </p:nvCxnSpPr>
        <p:spPr>
          <a:xfrm>
            <a:off x="1124566" y="808823"/>
            <a:ext cx="1066205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1C00D77-624D-752E-C500-0D54DC3F720E}"/>
              </a:ext>
            </a:extLst>
          </p:cNvPr>
          <p:cNvSpPr txBox="1"/>
          <p:nvPr/>
        </p:nvSpPr>
        <p:spPr>
          <a:xfrm>
            <a:off x="255460" y="989242"/>
            <a:ext cx="11531155" cy="457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b="1" dirty="0">
                <a:solidFill>
                  <a:srgbClr val="002060"/>
                </a:solidFill>
                <a:latin typeface="Georgia" panose="02040502050405020303" pitchFamily="18" charset="0"/>
              </a:rPr>
              <a:t>Quantum neural network-based distinguisher for simplified block cipher</a:t>
            </a:r>
          </a:p>
        </p:txBody>
      </p: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2A162C97-A13D-7F43-BA2B-8C644D6E07BE}"/>
              </a:ext>
            </a:extLst>
          </p:cNvPr>
          <p:cNvGrpSpPr/>
          <p:nvPr/>
        </p:nvGrpSpPr>
        <p:grpSpPr>
          <a:xfrm>
            <a:off x="799404" y="1593003"/>
            <a:ext cx="10593192" cy="4885601"/>
            <a:chOff x="1010230" y="1472594"/>
            <a:chExt cx="10593192" cy="4885601"/>
          </a:xfrm>
        </p:grpSpPr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1ABAED42-D511-A948-9816-F7B2342FCAF4}"/>
                </a:ext>
              </a:extLst>
            </p:cNvPr>
            <p:cNvGrpSpPr/>
            <p:nvPr/>
          </p:nvGrpSpPr>
          <p:grpSpPr>
            <a:xfrm>
              <a:off x="1010230" y="1472594"/>
              <a:ext cx="5495156" cy="4825950"/>
              <a:chOff x="96347" y="1042808"/>
              <a:chExt cx="5495156" cy="4825950"/>
            </a:xfrm>
          </p:grpSpPr>
          <p:sp>
            <p:nvSpPr>
              <p:cNvPr id="15" name="모서리가 둥근 직사각형 14">
                <a:extLst>
                  <a:ext uri="{FF2B5EF4-FFF2-40B4-BE49-F238E27FC236}">
                    <a16:creationId xmlns:a16="http://schemas.microsoft.com/office/drawing/2014/main" id="{D327BF2B-EB01-A248-9481-DFC27D4713FB}"/>
                  </a:ext>
                </a:extLst>
              </p:cNvPr>
              <p:cNvSpPr/>
              <p:nvPr/>
            </p:nvSpPr>
            <p:spPr>
              <a:xfrm>
                <a:off x="96347" y="1509040"/>
                <a:ext cx="5495156" cy="4359718"/>
              </a:xfrm>
              <a:prstGeom prst="roundRect">
                <a:avLst>
                  <a:gd name="adj" fmla="val 2738"/>
                </a:avLst>
              </a:prstGeom>
              <a:solidFill>
                <a:schemeClr val="bg1"/>
              </a:solidFill>
              <a:ln w="19050">
                <a:solidFill>
                  <a:srgbClr val="0070C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</p:txBody>
          </p:sp>
          <p:sp>
            <p:nvSpPr>
              <p:cNvPr id="118" name="모서리가 둥근 직사각형 117">
                <a:extLst>
                  <a:ext uri="{FF2B5EF4-FFF2-40B4-BE49-F238E27FC236}">
                    <a16:creationId xmlns:a16="http://schemas.microsoft.com/office/drawing/2014/main" id="{4180C7B6-9D00-3F41-895F-2C0C79C7B5AD}"/>
                  </a:ext>
                </a:extLst>
              </p:cNvPr>
              <p:cNvSpPr/>
              <p:nvPr/>
            </p:nvSpPr>
            <p:spPr>
              <a:xfrm>
                <a:off x="181134" y="4806714"/>
                <a:ext cx="5296017" cy="894585"/>
              </a:xfrm>
              <a:prstGeom prst="roundRect">
                <a:avLst/>
              </a:prstGeom>
              <a:solidFill>
                <a:schemeClr val="bg1">
                  <a:lumMod val="95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98" name="모서리가 둥근 직사각형 97">
                <a:extLst>
                  <a:ext uri="{FF2B5EF4-FFF2-40B4-BE49-F238E27FC236}">
                    <a16:creationId xmlns:a16="http://schemas.microsoft.com/office/drawing/2014/main" id="{D928809F-3ED8-4A4E-9A05-40F63C245134}"/>
                  </a:ext>
                </a:extLst>
              </p:cNvPr>
              <p:cNvSpPr/>
              <p:nvPr/>
            </p:nvSpPr>
            <p:spPr>
              <a:xfrm>
                <a:off x="186528" y="3916898"/>
                <a:ext cx="5296017" cy="468537"/>
              </a:xfrm>
              <a:prstGeom prst="roundRect">
                <a:avLst/>
              </a:prstGeom>
              <a:solidFill>
                <a:srgbClr val="F6E1DE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88" name="모서리가 둥근 직사각형 87">
                <a:extLst>
                  <a:ext uri="{FF2B5EF4-FFF2-40B4-BE49-F238E27FC236}">
                    <a16:creationId xmlns:a16="http://schemas.microsoft.com/office/drawing/2014/main" id="{FC886B6C-DB3F-0E49-99F6-BECF701775F9}"/>
                  </a:ext>
                </a:extLst>
              </p:cNvPr>
              <p:cNvSpPr/>
              <p:nvPr/>
            </p:nvSpPr>
            <p:spPr>
              <a:xfrm>
                <a:off x="186529" y="1996046"/>
                <a:ext cx="5296017" cy="468537"/>
              </a:xfrm>
              <a:prstGeom prst="roundRect">
                <a:avLst/>
              </a:prstGeom>
              <a:solidFill>
                <a:srgbClr val="DAE3F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ADF86AF7-BA59-BC4A-BBD7-8E4DB4E8C747}"/>
                  </a:ext>
                </a:extLst>
              </p:cNvPr>
              <p:cNvGrpSpPr/>
              <p:nvPr/>
            </p:nvGrpSpPr>
            <p:grpSpPr>
              <a:xfrm>
                <a:off x="3479031" y="1545930"/>
                <a:ext cx="1887966" cy="780541"/>
                <a:chOff x="3783695" y="1388273"/>
                <a:chExt cx="1887966" cy="780541"/>
              </a:xfrm>
            </p:grpSpPr>
            <p:grpSp>
              <p:nvGrpSpPr>
                <p:cNvPr id="29" name="그룹 28">
                  <a:extLst>
                    <a:ext uri="{FF2B5EF4-FFF2-40B4-BE49-F238E27FC236}">
                      <a16:creationId xmlns:a16="http://schemas.microsoft.com/office/drawing/2014/main" id="{19180962-195A-8B48-8A1E-4B29CA1A3710}"/>
                    </a:ext>
                  </a:extLst>
                </p:cNvPr>
                <p:cNvGrpSpPr/>
                <p:nvPr/>
              </p:nvGrpSpPr>
              <p:grpSpPr>
                <a:xfrm>
                  <a:off x="3783695" y="1388273"/>
                  <a:ext cx="1887966" cy="780541"/>
                  <a:chOff x="2745890" y="1119736"/>
                  <a:chExt cx="1887966" cy="780541"/>
                </a:xfrm>
              </p:grpSpPr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id="{2F3F8527-2120-F74C-A7E5-F6B1C16B36AE}"/>
                      </a:ext>
                    </a:extLst>
                  </p:cNvPr>
                  <p:cNvSpPr/>
                  <p:nvPr/>
                </p:nvSpPr>
                <p:spPr>
                  <a:xfrm>
                    <a:off x="2905042" y="1710572"/>
                    <a:ext cx="203213" cy="189705"/>
                  </a:xfrm>
                  <a:prstGeom prst="ellipse">
                    <a:avLst/>
                  </a:prstGeom>
                  <a:solidFill>
                    <a:srgbClr val="F6E1DE">
                      <a:alpha val="8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sz="2400"/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1C6023C7-0D68-1C47-B39D-9F31881F013E}"/>
                      </a:ext>
                    </a:extLst>
                  </p:cNvPr>
                  <p:cNvSpPr txBox="1"/>
                  <p:nvPr/>
                </p:nvSpPr>
                <p:spPr>
                  <a:xfrm>
                    <a:off x="2745890" y="1119736"/>
                    <a:ext cx="188796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kumimoji="1" lang="en-US" altLang="ko-Kore-KR" dirty="0">
                        <a:solidFill>
                          <a:srgbClr val="FF0000"/>
                        </a:solidFill>
                        <a:latin typeface="Georgia" panose="02040502050405020303" pitchFamily="18" charset="0"/>
                      </a:rPr>
                      <a:t>Input difference</a:t>
                    </a:r>
                    <a:endParaRPr kumimoji="1" lang="ko-Kore-KR" altLang="en-US" dirty="0">
                      <a:solidFill>
                        <a:srgbClr val="FF0000"/>
                      </a:solidFill>
                      <a:latin typeface="Georgia" panose="02040502050405020303" pitchFamily="18" charset="0"/>
                    </a:endParaRPr>
                  </a:p>
                </p:txBody>
              </p:sp>
            </p:grp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8F713664-0CD7-E849-99FD-664E985D7EC7}"/>
                    </a:ext>
                  </a:extLst>
                </p:cNvPr>
                <p:cNvSpPr/>
                <p:nvPr/>
              </p:nvSpPr>
              <p:spPr>
                <a:xfrm>
                  <a:off x="5376970" y="1979109"/>
                  <a:ext cx="203213" cy="189705"/>
                </a:xfrm>
                <a:prstGeom prst="ellipse">
                  <a:avLst/>
                </a:prstGeom>
                <a:solidFill>
                  <a:srgbClr val="F6E1DE">
                    <a:alpha val="8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2400"/>
                </a:p>
              </p:txBody>
            </p:sp>
            <p:cxnSp>
              <p:nvCxnSpPr>
                <p:cNvPr id="50" name="꺾인 연결선[E] 49">
                  <a:extLst>
                    <a:ext uri="{FF2B5EF4-FFF2-40B4-BE49-F238E27FC236}">
                      <a16:creationId xmlns:a16="http://schemas.microsoft.com/office/drawing/2014/main" id="{27BE7843-FA1F-F94E-955D-68604D64AF9C}"/>
                    </a:ext>
                  </a:extLst>
                </p:cNvPr>
                <p:cNvCxnSpPr>
                  <a:stCxn id="21" idx="2"/>
                  <a:endCxn id="18" idx="0"/>
                </p:cNvCxnSpPr>
                <p:nvPr/>
              </p:nvCxnSpPr>
              <p:spPr>
                <a:xfrm rot="5400000">
                  <a:off x="4275314" y="1526745"/>
                  <a:ext cx="221504" cy="683224"/>
                </a:xfrm>
                <a:prstGeom prst="bentConnector3">
                  <a:avLst>
                    <a:gd name="adj1" fmla="val 34380"/>
                  </a:avLst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꺾인 연결선[E] 54">
                  <a:extLst>
                    <a:ext uri="{FF2B5EF4-FFF2-40B4-BE49-F238E27FC236}">
                      <a16:creationId xmlns:a16="http://schemas.microsoft.com/office/drawing/2014/main" id="{0DFD318D-C075-CC42-8043-E4EA08BD5943}"/>
                    </a:ext>
                  </a:extLst>
                </p:cNvPr>
                <p:cNvCxnSpPr>
                  <a:cxnSpLocks/>
                  <a:stCxn id="21" idx="2"/>
                  <a:endCxn id="48" idx="0"/>
                </p:cNvCxnSpPr>
                <p:nvPr/>
              </p:nvCxnSpPr>
              <p:spPr>
                <a:xfrm rot="16200000" flipH="1">
                  <a:off x="4992375" y="1492907"/>
                  <a:ext cx="221504" cy="750899"/>
                </a:xfrm>
                <a:prstGeom prst="bentConnector3">
                  <a:avLst>
                    <a:gd name="adj1" fmla="val 34379"/>
                  </a:avLst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A3ED5D8A-DBEB-9345-80A7-EC84F8ED8DA3}"/>
                      </a:ext>
                    </a:extLst>
                  </p:cNvPr>
                  <p:cNvSpPr txBox="1"/>
                  <p:nvPr/>
                </p:nvSpPr>
                <p:spPr>
                  <a:xfrm>
                    <a:off x="152985" y="2045442"/>
                    <a:ext cx="5329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ko-Kore-KR" dirty="0">
                        <a:latin typeface="Georgia" panose="02040502050405020303" pitchFamily="18" charset="0"/>
                      </a:rPr>
                      <a:t>Plaintext </a:t>
                    </a:r>
                    <a14:m>
                      <m:oMath xmlns:m="http://schemas.openxmlformats.org/officeDocument/2006/math">
                        <m:r>
                          <a:rPr kumimoji="1" lang="en-US" altLang="ko-Kore-KR" b="0" i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ore-KR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ko-Kore-KR" i="1" baseline="-2500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kumimoji="1" lang="en-US" altLang="ko-Kore-KR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ko-Kore-KR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ko-Kore-KR" i="1" baseline="-2500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kumimoji="1" lang="en-US" altLang="ko-Kore-KR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kumimoji="1" lang="en-US" altLang="ko-Kore-KR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kumimoji="1" lang="en-US" altLang="ko-Kore-KR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ko-Kore-KR" i="1" baseline="-2500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kumimoji="1" lang="en-US" altLang="ko-Kore-KR" b="0" i="1" baseline="-2500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a14:m>
                    <a:r>
                      <a:rPr kumimoji="1" lang="en-US" altLang="ko-Kore-KR" dirty="0">
                        <a:latin typeface="Georgia" panose="02040502050405020303" pitchFamily="18" charset="0"/>
                      </a:rPr>
                      <a:t>(</a:t>
                    </a:r>
                    <a14:m>
                      <m:oMath xmlns:m="http://schemas.openxmlformats.org/officeDocument/2006/math">
                        <m:r>
                          <a:rPr kumimoji="1" lang="en-US" altLang="ko-Kore-KR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ko-Kore-KR" i="1" baseline="-250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a14:m>
                    <a:r>
                      <a:rPr kumimoji="1" lang="en-US" altLang="ko-Kore-KR" dirty="0">
                        <a:latin typeface="Georgia" panose="02040502050405020303" pitchFamily="18" charset="0"/>
                      </a:rPr>
                      <a:t>, </a:t>
                    </a:r>
                    <a14:m>
                      <m:oMath xmlns:m="http://schemas.openxmlformats.org/officeDocument/2006/math">
                        <m:r>
                          <a:rPr kumimoji="1" lang="en-US" altLang="ko-Kore-KR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ko-Kore-KR" i="1" baseline="-2500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kumimoji="1" lang="en-US" altLang="ko-Kore-KR" b="0" i="1" baseline="-2500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kumimoji="1" lang="en-US" altLang="ko-Kore-KR" dirty="0">
                        <a:latin typeface="Georgia" panose="02040502050405020303" pitchFamily="18" charset="0"/>
                      </a:rPr>
                      <a:t>(</a:t>
                    </a:r>
                    <a14:m>
                      <m:oMath xmlns:m="http://schemas.openxmlformats.org/officeDocument/2006/math">
                        <m:r>
                          <a:rPr kumimoji="1" lang="en-US" altLang="ko-Kore-K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kumimoji="1" lang="en-US" altLang="ko-Kore-KR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ko-Kore-KR" i="1" baseline="-250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kumimoji="1" lang="en-US" altLang="ko-Kore-KR" b="0" i="1" baseline="-2500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ore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r>
                          <a:rPr kumimoji="1" lang="en-US" altLang="ko-Kore-KR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ore-KR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a14:m>
                    <a:r>
                      <a:rPr kumimoji="1" lang="en-US" altLang="ko-Kore-KR" dirty="0">
                        <a:latin typeface="Georgia" panose="02040502050405020303" pitchFamily="18" charset="0"/>
                      </a:rPr>
                      <a:t>),</a:t>
                    </a:r>
                    <a14:m>
                      <m:oMath xmlns:m="http://schemas.openxmlformats.org/officeDocument/2006/math">
                        <m:r>
                          <a:rPr kumimoji="1" lang="en-US" altLang="ko-Kore-KR" b="0" i="0" dirty="0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kumimoji="1" lang="en-US" altLang="ko-Kore-KR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ko-Kore-KR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kumimoji="1" lang="en-US" altLang="ko-Kore-KR" i="1" baseline="-250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m:rPr>
                            <m:nor/>
                          </m:rPr>
                          <a:rPr kumimoji="1" lang="en-US" altLang="ko-Kore-KR" b="0" i="0" baseline="-25000" dirty="0" smtClean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ko-Kore-KR" b="0" i="0" dirty="0" smtClean="0">
                            <a:latin typeface="Georgia" panose="02040502050405020303" pitchFamily="18" charset="0"/>
                          </a:rPr>
                          <m:t>=</m:t>
                        </m:r>
                        <m: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ore-KR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ko-Kore-KR" i="1" baseline="-250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a14:m>
                    <a:r>
                      <a:rPr kumimoji="1" lang="en-US" altLang="ko-Kore-KR" dirty="0">
                        <a:solidFill>
                          <a:srgbClr val="002060"/>
                        </a:solidFill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kumimoji="1" lang="en-US" altLang="ko-Kore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r>
                          <a:rPr kumimoji="1" lang="en-US" altLang="ko-Kore-KR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ore-KR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kumimoji="1" lang="en-US" altLang="ko-Kore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kumimoji="1" lang="en-US" altLang="ko-Kore-KR" dirty="0">
                      <a:latin typeface="Georgia" panose="02040502050405020303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A3ED5D8A-DBEB-9345-80A7-EC84F8ED8D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985" y="2045442"/>
                    <a:ext cx="5329561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950" t="-666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33DD0D-33B4-C84E-BA71-19D81A3989C2}"/>
                  </a:ext>
                </a:extLst>
              </p:cNvPr>
              <p:cNvSpPr txBox="1"/>
              <p:nvPr/>
            </p:nvSpPr>
            <p:spPr>
              <a:xfrm>
                <a:off x="1666098" y="1042808"/>
                <a:ext cx="23462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b="1" dirty="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Data preparation</a:t>
                </a:r>
                <a:endParaRPr kumimoji="1" lang="ko-Kore-KR" altLang="en-US" b="1" dirty="0">
                  <a:solidFill>
                    <a:srgbClr val="0070C0"/>
                  </a:solidFill>
                  <a:latin typeface="Georgia" panose="02040502050405020303" pitchFamily="18" charset="0"/>
                </a:endParaRPr>
              </a:p>
            </p:txBody>
          </p:sp>
          <p:sp>
            <p:nvSpPr>
              <p:cNvPr id="30" name="모서리가 둥근 직사각형 29">
                <a:extLst>
                  <a:ext uri="{FF2B5EF4-FFF2-40B4-BE49-F238E27FC236}">
                    <a16:creationId xmlns:a16="http://schemas.microsoft.com/office/drawing/2014/main" id="{6A633BD1-1D37-8243-A023-C9A49026D288}"/>
                  </a:ext>
                </a:extLst>
              </p:cNvPr>
              <p:cNvSpPr/>
              <p:nvPr/>
            </p:nvSpPr>
            <p:spPr>
              <a:xfrm>
                <a:off x="186529" y="2892343"/>
                <a:ext cx="5296017" cy="489504"/>
              </a:xfrm>
              <a:prstGeom prst="roundRect">
                <a:avLst>
                  <a:gd name="adj" fmla="val 4667"/>
                </a:avLst>
              </a:prstGeom>
              <a:solidFill>
                <a:schemeClr val="bg1"/>
              </a:solidFill>
              <a:ln w="19050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Encryption (S-DES, S-AES)</a:t>
                </a:r>
                <a:endParaRPr kumimoji="1" lang="ko-Kore-KR" altLang="en-US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</p:txBody>
          </p:sp>
          <p:grpSp>
            <p:nvGrpSpPr>
              <p:cNvPr id="69" name="그룹 68">
                <a:extLst>
                  <a:ext uri="{FF2B5EF4-FFF2-40B4-BE49-F238E27FC236}">
                    <a16:creationId xmlns:a16="http://schemas.microsoft.com/office/drawing/2014/main" id="{2D5A7E46-DC77-3A4F-8655-3A381E9D5489}"/>
                  </a:ext>
                </a:extLst>
              </p:cNvPr>
              <p:cNvGrpSpPr/>
              <p:nvPr/>
            </p:nvGrpSpPr>
            <p:grpSpPr>
              <a:xfrm>
                <a:off x="2829143" y="3445478"/>
                <a:ext cx="2275747" cy="864002"/>
                <a:chOff x="2577929" y="3593029"/>
                <a:chExt cx="2275747" cy="864002"/>
              </a:xfrm>
            </p:grpSpPr>
            <p:sp>
              <p:nvSpPr>
                <p:cNvPr id="33" name="타원 32">
                  <a:extLst>
                    <a:ext uri="{FF2B5EF4-FFF2-40B4-BE49-F238E27FC236}">
                      <a16:creationId xmlns:a16="http://schemas.microsoft.com/office/drawing/2014/main" id="{0288FE54-61AC-1C41-B4E3-1ECC22EE7959}"/>
                    </a:ext>
                  </a:extLst>
                </p:cNvPr>
                <p:cNvSpPr/>
                <p:nvPr/>
              </p:nvSpPr>
              <p:spPr>
                <a:xfrm>
                  <a:off x="2776046" y="4194691"/>
                  <a:ext cx="258092" cy="26234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  <a:alpha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2800"/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8B1ADAB-2379-D244-822E-C58798ECD432}"/>
                    </a:ext>
                  </a:extLst>
                </p:cNvPr>
                <p:cNvSpPr txBox="1"/>
                <p:nvPr/>
              </p:nvSpPr>
              <p:spPr>
                <a:xfrm>
                  <a:off x="2577929" y="3593029"/>
                  <a:ext cx="227574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ko-Kore-KR" dirty="0">
                      <a:solidFill>
                        <a:srgbClr val="FFC000"/>
                      </a:solidFill>
                      <a:latin typeface="Georgia" panose="02040502050405020303" pitchFamily="18" charset="0"/>
                    </a:rPr>
                    <a:t>Output difference</a:t>
                  </a:r>
                  <a:endParaRPr kumimoji="1" lang="ko-Kore-KR" altLang="en-US" dirty="0">
                    <a:solidFill>
                      <a:srgbClr val="FFC000"/>
                    </a:solidFill>
                    <a:latin typeface="Georgia" panose="02040502050405020303" pitchFamily="18" charset="0"/>
                  </a:endParaRPr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361AFB59-EC48-AB43-80E7-9B85CCB39690}"/>
                      </a:ext>
                    </a:extLst>
                  </p:cNvPr>
                  <p:cNvSpPr txBox="1"/>
                  <p:nvPr/>
                </p:nvSpPr>
                <p:spPr>
                  <a:xfrm>
                    <a:off x="813979" y="3970349"/>
                    <a:ext cx="404111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ko-Kore-KR" dirty="0">
                        <a:latin typeface="Georgia" panose="02040502050405020303" pitchFamily="18" charset="0"/>
                      </a:rPr>
                      <a:t>Ciphertext</a:t>
                    </a:r>
                    <a:r>
                      <a:rPr kumimoji="1" lang="en-US" altLang="ko-Kore-KR" dirty="0">
                        <a:solidFill>
                          <a:srgbClr val="002060"/>
                        </a:solidFill>
                        <a:latin typeface="Georgia" panose="02040502050405020303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kumimoji="1" lang="en-US" altLang="ko-Kore-KR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kumimoji="1" lang="en-US" altLang="ko-Kore-KR" i="1" baseline="-2500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kumimoji="1" lang="en-US" altLang="ko-Kore-KR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ko-Kore-KR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kumimoji="1" lang="en-US" altLang="ko-Kore-KR" i="1" baseline="-2500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kumimoji="1" lang="en-US" altLang="ko-Kore-KR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ko-Kore-KR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kumimoji="1" lang="en-US" altLang="ko-Kore-KR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’0 </m:t>
                        </m:r>
                      </m:oMath>
                    </a14:m>
                    <a:r>
                      <a:rPr kumimoji="1" lang="en-US" altLang="ko-Kore-KR" dirty="0">
                        <a:latin typeface="Georgia" panose="02040502050405020303" pitchFamily="18" charset="0"/>
                      </a:rPr>
                      <a:t> (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ko-Kore-KR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kumimoji="1" lang="en-US" altLang="ko-Kore-KR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ko-Kore-KR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kumimoji="1" lang="en-US" altLang="ko-Kore-KR" i="1" baseline="-250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kumimoji="1" lang="en-US" altLang="ko-Kore-KR" b="0" i="0" baseline="-2500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ore-K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</m:oMath>
                    </a14:m>
                    <a:r>
                      <a:rPr kumimoji="1" lang="en-US" altLang="ko-Kore-KR" dirty="0">
                        <a:latin typeface="Georgia" panose="02040502050405020303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kumimoji="1" lang="en-US" altLang="ko-Kore-KR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kumimoji="1" lang="en-US" altLang="ko-Kore-KR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’0</m:t>
                        </m:r>
                      </m:oMath>
                    </a14:m>
                    <a:r>
                      <a:rPr kumimoji="1" lang="en-US" altLang="ko-Kore-KR" dirty="0">
                        <a:latin typeface="Georgia" panose="02040502050405020303" pitchFamily="18" charset="0"/>
                      </a:rPr>
                      <a:t>)</a:t>
                    </a:r>
                    <a:endParaRPr kumimoji="1" lang="en-US" altLang="ko-Kore-KR" i="1" dirty="0">
                      <a:solidFill>
                        <a:srgbClr val="002060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361AFB59-EC48-AB43-80E7-9B85CCB396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3979" y="3970349"/>
                    <a:ext cx="4041113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254" t="-10345" b="-2413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FA757D1B-1EF5-F943-B966-60D397F0F36F}"/>
                  </a:ext>
                </a:extLst>
              </p:cNvPr>
              <p:cNvCxnSpPr>
                <a:cxnSpLocks/>
                <a:stCxn id="88" idx="2"/>
                <a:endCxn id="30" idx="0"/>
              </p:cNvCxnSpPr>
              <p:nvPr/>
            </p:nvCxnSpPr>
            <p:spPr>
              <a:xfrm>
                <a:off x="2834538" y="2464583"/>
                <a:ext cx="0" cy="42776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809DE77A-679A-8A43-AA90-9021DAF3C16B}"/>
                      </a:ext>
                    </a:extLst>
                  </p:cNvPr>
                  <p:cNvSpPr txBox="1"/>
                  <p:nvPr/>
                </p:nvSpPr>
                <p:spPr>
                  <a:xfrm>
                    <a:off x="1319925" y="4766580"/>
                    <a:ext cx="3048000" cy="87229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14:m>
                      <m:oMath xmlns:m="http://schemas.openxmlformats.org/officeDocument/2006/math">
                        <m:r>
                          <a:rPr kumimoji="1" lang="en-US" altLang="ko-Kore-KR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kumimoji="1" lang="en-US" altLang="ko-Kore-KR" i="1" baseline="-250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kumimoji="1" lang="en-US" altLang="ko-Kore-KR" i="1" dirty="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kumimoji="1" lang="en-US" altLang="ko-Kore-KR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kumimoji="1" lang="en-US" altLang="ko-Kore-KR" i="1" baseline="-2500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a14:m>
                    <a:r>
                      <a:rPr kumimoji="1" lang="en-US" altLang="ko-Kore-KR" i="1" dirty="0">
                        <a:latin typeface="Cambria Math" panose="02040503050406030204" pitchFamily="18" charset="0"/>
                      </a:rPr>
                      <a:t> </a:t>
                    </a:r>
                    <a:r>
                      <a:rPr kumimoji="1" lang="en-US" altLang="ko-Kore-KR" sz="1100" i="1" dirty="0">
                        <a:latin typeface="Cambria Math" panose="02040503050406030204" pitchFamily="18" charset="0"/>
                      </a:rPr>
                      <a:t> </a:t>
                    </a:r>
                    <a:r>
                      <a:rPr kumimoji="1" lang="en-US" altLang="ko-Kore-KR" dirty="0">
                        <a:latin typeface="Georgia" panose="02040502050405020303" pitchFamily="18" charset="0"/>
                        <a:sym typeface="Wingdings" pitchFamily="2" charset="2"/>
                      </a:rPr>
                      <a:t> </a:t>
                    </a:r>
                    <a:r>
                      <a:rPr kumimoji="1" lang="en-US" altLang="ko-Kore-KR" dirty="0">
                        <a:solidFill>
                          <a:srgbClr val="0070C0"/>
                        </a:solidFill>
                        <a:latin typeface="Georgia" panose="02040502050405020303" pitchFamily="18" charset="0"/>
                        <a:sym typeface="Wingdings" pitchFamily="2" charset="2"/>
                      </a:rPr>
                      <a:t>label </a:t>
                    </a:r>
                    <a14:m>
                      <m:oMath xmlns:m="http://schemas.openxmlformats.org/officeDocument/2006/math">
                        <m:r>
                          <a:rPr kumimoji="1" lang="en-US" altLang="ko-Kore-KR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0</m:t>
                        </m:r>
                      </m:oMath>
                    </a14:m>
                    <a:r>
                      <a:rPr kumimoji="1" lang="en-US" altLang="ko-Kore-KR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a:t> </a:t>
                    </a:r>
                    <a:r>
                      <a:rPr kumimoji="1" lang="en-US" altLang="ko-Kore-KR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a:t>(Random)</a:t>
                    </a:r>
                  </a:p>
                  <a:p>
                    <a:pPr>
                      <a:lnSpc>
                        <a:spcPct val="150000"/>
                      </a:lnSpc>
                    </a:pPr>
                    <a14:m>
                      <m:oMath xmlns:m="http://schemas.openxmlformats.org/officeDocument/2006/math">
                        <m:r>
                          <a:rPr kumimoji="1" lang="en-US" altLang="ko-Kore-KR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kumimoji="1" lang="en-US" altLang="ko-Kore-KR" i="1" baseline="-2500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kumimoji="1" lang="en-US" altLang="ko-Kore-KR" i="1" dirty="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kumimoji="1" lang="en-US" altLang="ko-Kore-KR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kumimoji="1" lang="en-US" altLang="ko-Kore-KR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’0</m:t>
                        </m:r>
                      </m:oMath>
                    </a14:m>
                    <a:r>
                      <a:rPr kumimoji="1" lang="en-US" altLang="ko-Kore-KR" baseline="-25000" dirty="0">
                        <a:solidFill>
                          <a:srgbClr val="C00000"/>
                        </a:solidFill>
                        <a:latin typeface="Georgia" panose="02040502050405020303" pitchFamily="18" charset="0"/>
                        <a:sym typeface="Wingdings" pitchFamily="2" charset="2"/>
                      </a:rPr>
                      <a:t> </a:t>
                    </a:r>
                    <a:r>
                      <a:rPr kumimoji="1" lang="en-US" altLang="ko-Kore-KR" dirty="0">
                        <a:latin typeface="Georgia" panose="02040502050405020303" pitchFamily="18" charset="0"/>
                        <a:sym typeface="Wingdings" pitchFamily="2" charset="2"/>
                      </a:rPr>
                      <a:t> </a:t>
                    </a:r>
                    <a:r>
                      <a:rPr kumimoji="1" lang="en-US" altLang="ko-Kore-KR" dirty="0">
                        <a:solidFill>
                          <a:srgbClr val="C00000"/>
                        </a:solidFill>
                        <a:latin typeface="Georgia" panose="02040502050405020303" pitchFamily="18" charset="0"/>
                        <a:sym typeface="Wingdings" pitchFamily="2" charset="2"/>
                      </a:rPr>
                      <a:t>label </a:t>
                    </a:r>
                    <a14:m>
                      <m:oMath xmlns:m="http://schemas.openxmlformats.org/officeDocument/2006/math">
                        <m:r>
                          <a:rPr kumimoji="1" lang="en-US" altLang="ko-Kore-KR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1</m:t>
                        </m:r>
                      </m:oMath>
                    </a14:m>
                    <a:r>
                      <a:rPr kumimoji="1" lang="en-US" altLang="ko-Kore-KR" dirty="0">
                        <a:solidFill>
                          <a:srgbClr val="C00000"/>
                        </a:solidFill>
                        <a:latin typeface="Georgia" panose="02040502050405020303" pitchFamily="18" charset="0"/>
                      </a:rPr>
                      <a:t> (Cipher)</a:t>
                    </a:r>
                    <a:endParaRPr lang="ko-Kore-KR" altLang="en-US" dirty="0"/>
                  </a:p>
                </p:txBody>
              </p:sp>
            </mc:Choice>
            <mc:Fallback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809DE77A-679A-8A43-AA90-9021DAF3C1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9925" y="4766580"/>
                    <a:ext cx="3048000" cy="87229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2" name="직선 화살표 연결선 71">
                <a:extLst>
                  <a:ext uri="{FF2B5EF4-FFF2-40B4-BE49-F238E27FC236}">
                    <a16:creationId xmlns:a16="http://schemas.microsoft.com/office/drawing/2014/main" id="{E8D127BF-1489-6C48-9B96-27ED7F82102F}"/>
                  </a:ext>
                </a:extLst>
              </p:cNvPr>
              <p:cNvCxnSpPr>
                <a:cxnSpLocks/>
                <a:stCxn id="30" idx="2"/>
                <a:endCxn id="98" idx="0"/>
              </p:cNvCxnSpPr>
              <p:nvPr/>
            </p:nvCxnSpPr>
            <p:spPr>
              <a:xfrm flipH="1">
                <a:off x="2834537" y="3381847"/>
                <a:ext cx="1" cy="53505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꺾인 연결선[E] 82">
                <a:extLst>
                  <a:ext uri="{FF2B5EF4-FFF2-40B4-BE49-F238E27FC236}">
                    <a16:creationId xmlns:a16="http://schemas.microsoft.com/office/drawing/2014/main" id="{D0BECA45-706E-BC4A-AF15-C37F2A2BB11B}"/>
                  </a:ext>
                </a:extLst>
              </p:cNvPr>
              <p:cNvCxnSpPr>
                <a:cxnSpLocks/>
                <a:stCxn id="32" idx="2"/>
                <a:endCxn id="33" idx="0"/>
              </p:cNvCxnSpPr>
              <p:nvPr/>
            </p:nvCxnSpPr>
            <p:spPr>
              <a:xfrm rot="5400000">
                <a:off x="3445497" y="3525620"/>
                <a:ext cx="232330" cy="810711"/>
              </a:xfrm>
              <a:prstGeom prst="bentConnector3">
                <a:avLst>
                  <a:gd name="adj1" fmla="val 43271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화살표 연결선 113">
                <a:extLst>
                  <a:ext uri="{FF2B5EF4-FFF2-40B4-BE49-F238E27FC236}">
                    <a16:creationId xmlns:a16="http://schemas.microsoft.com/office/drawing/2014/main" id="{2C6F82F9-3B31-3F49-AE76-FCACDDC26919}"/>
                  </a:ext>
                </a:extLst>
              </p:cNvPr>
              <p:cNvCxnSpPr>
                <a:cxnSpLocks/>
                <a:stCxn id="98" idx="2"/>
                <a:endCxn id="71" idx="0"/>
              </p:cNvCxnSpPr>
              <p:nvPr/>
            </p:nvCxnSpPr>
            <p:spPr>
              <a:xfrm>
                <a:off x="2834537" y="4385435"/>
                <a:ext cx="9388" cy="38114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7951139-070E-434B-B58C-F1AFD0115D34}"/>
                  </a:ext>
                </a:extLst>
              </p:cNvPr>
              <p:cNvSpPr txBox="1"/>
              <p:nvPr/>
            </p:nvSpPr>
            <p:spPr>
              <a:xfrm>
                <a:off x="703452" y="5121018"/>
                <a:ext cx="5150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400" dirty="0">
                    <a:latin typeface="Georgia" panose="02040502050405020303" pitchFamily="18" charset="0"/>
                  </a:rPr>
                  <a:t>Bit</a:t>
                </a:r>
                <a:endParaRPr kumimoji="1" lang="ko-Kore-KR" altLang="en-US" sz="1400" dirty="0">
                  <a:latin typeface="Georgia" panose="02040502050405020303" pitchFamily="18" charset="0"/>
                </a:endParaRPr>
              </a:p>
            </p:txBody>
          </p:sp>
          <p:sp>
            <p:nvSpPr>
              <p:cNvPr id="120" name="왼쪽 중괄호[L] 119">
                <a:extLst>
                  <a:ext uri="{FF2B5EF4-FFF2-40B4-BE49-F238E27FC236}">
                    <a16:creationId xmlns:a16="http://schemas.microsoft.com/office/drawing/2014/main" id="{274A03ED-8FC5-5843-979E-5D5887F4808A}"/>
                  </a:ext>
                </a:extLst>
              </p:cNvPr>
              <p:cNvSpPr/>
              <p:nvPr/>
            </p:nvSpPr>
            <p:spPr>
              <a:xfrm>
                <a:off x="1156971" y="5051662"/>
                <a:ext cx="193819" cy="447292"/>
              </a:xfrm>
              <a:prstGeom prst="leftBrac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sp>
          <p:nvSpPr>
            <p:cNvPr id="150" name="오른쪽 화살표[R] 149">
              <a:extLst>
                <a:ext uri="{FF2B5EF4-FFF2-40B4-BE49-F238E27FC236}">
                  <a16:creationId xmlns:a16="http://schemas.microsoft.com/office/drawing/2014/main" id="{A8001357-11F1-C540-B25D-4A7F85A74247}"/>
                </a:ext>
              </a:extLst>
            </p:cNvPr>
            <p:cNvSpPr/>
            <p:nvPr/>
          </p:nvSpPr>
          <p:spPr>
            <a:xfrm>
              <a:off x="6906749" y="3882975"/>
              <a:ext cx="436804" cy="471420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0" name="모서리가 둥근 직사각형 129">
              <a:extLst>
                <a:ext uri="{FF2B5EF4-FFF2-40B4-BE49-F238E27FC236}">
                  <a16:creationId xmlns:a16="http://schemas.microsoft.com/office/drawing/2014/main" id="{388ABA83-9E56-6B47-AC40-99D905D45FC0}"/>
                </a:ext>
              </a:extLst>
            </p:cNvPr>
            <p:cNvSpPr/>
            <p:nvPr/>
          </p:nvSpPr>
          <p:spPr>
            <a:xfrm>
              <a:off x="7653752" y="2296154"/>
              <a:ext cx="3949670" cy="2777923"/>
            </a:xfrm>
            <a:prstGeom prst="roundRect">
              <a:avLst>
                <a:gd name="adj" fmla="val 2738"/>
              </a:avLst>
            </a:prstGeom>
            <a:solidFill>
              <a:schemeClr val="bg1"/>
            </a:solidFill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BBB348D6-11C1-F949-B819-6BE996E71C63}"/>
                </a:ext>
              </a:extLst>
            </p:cNvPr>
            <p:cNvGrpSpPr/>
            <p:nvPr/>
          </p:nvGrpSpPr>
          <p:grpSpPr>
            <a:xfrm>
              <a:off x="7917088" y="3045829"/>
              <a:ext cx="2091560" cy="1816492"/>
              <a:chOff x="7662040" y="1939025"/>
              <a:chExt cx="2091560" cy="1816492"/>
            </a:xfrm>
          </p:grpSpPr>
          <p:sp>
            <p:nvSpPr>
              <p:cNvPr id="126" name="모서리가 둥근 직사각형 125">
                <a:extLst>
                  <a:ext uri="{FF2B5EF4-FFF2-40B4-BE49-F238E27FC236}">
                    <a16:creationId xmlns:a16="http://schemas.microsoft.com/office/drawing/2014/main" id="{B839052E-225B-8340-A802-B067751790EB}"/>
                  </a:ext>
                </a:extLst>
              </p:cNvPr>
              <p:cNvSpPr/>
              <p:nvPr/>
            </p:nvSpPr>
            <p:spPr>
              <a:xfrm>
                <a:off x="7662041" y="1939025"/>
                <a:ext cx="2091559" cy="468537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27" name="모서리가 둥근 직사각형 126">
                <a:extLst>
                  <a:ext uri="{FF2B5EF4-FFF2-40B4-BE49-F238E27FC236}">
                    <a16:creationId xmlns:a16="http://schemas.microsoft.com/office/drawing/2014/main" id="{F4C78178-F575-9044-AC37-22BEE5895FA5}"/>
                  </a:ext>
                </a:extLst>
              </p:cNvPr>
              <p:cNvSpPr/>
              <p:nvPr/>
            </p:nvSpPr>
            <p:spPr>
              <a:xfrm>
                <a:off x="7662041" y="3286980"/>
                <a:ext cx="2091559" cy="468537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28" name="모서리가 둥근 직사각형 127">
                <a:extLst>
                  <a:ext uri="{FF2B5EF4-FFF2-40B4-BE49-F238E27FC236}">
                    <a16:creationId xmlns:a16="http://schemas.microsoft.com/office/drawing/2014/main" id="{E4E57D76-8BE9-C74B-9CF4-695BAF9B4A09}"/>
                  </a:ext>
                </a:extLst>
              </p:cNvPr>
              <p:cNvSpPr/>
              <p:nvPr/>
            </p:nvSpPr>
            <p:spPr>
              <a:xfrm>
                <a:off x="7662040" y="2615474"/>
                <a:ext cx="2091559" cy="468537"/>
              </a:xfrm>
              <a:prstGeom prst="roundRect">
                <a:avLst/>
              </a:prstGeom>
              <a:solidFill>
                <a:srgbClr val="EBE9FD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80E41D8-6E1A-2143-B868-965BEE878B79}"/>
                  </a:ext>
                </a:extLst>
              </p:cNvPr>
              <p:cNvSpPr txBox="1"/>
              <p:nvPr/>
            </p:nvSpPr>
            <p:spPr>
              <a:xfrm>
                <a:off x="7662041" y="1988629"/>
                <a:ext cx="2091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dirty="0">
                    <a:latin typeface="Georgia" panose="02040502050405020303" pitchFamily="18" charset="0"/>
                  </a:rPr>
                  <a:t>Classical layer</a:t>
                </a:r>
                <a:endParaRPr kumimoji="1" lang="ko-Kore-KR" altLang="en-US" dirty="0">
                  <a:latin typeface="Georgia" panose="02040502050405020303" pitchFamily="18" charset="0"/>
                </a:endParaRP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B61C6C8E-3C50-0649-8E24-F9D92717B0E3}"/>
                  </a:ext>
                </a:extLst>
              </p:cNvPr>
              <p:cNvSpPr txBox="1"/>
              <p:nvPr/>
            </p:nvSpPr>
            <p:spPr>
              <a:xfrm>
                <a:off x="7662041" y="2670646"/>
                <a:ext cx="2091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dirty="0">
                    <a:latin typeface="Georgia" panose="02040502050405020303" pitchFamily="18" charset="0"/>
                  </a:rPr>
                  <a:t>Quantum circuit</a:t>
                </a:r>
                <a:endParaRPr kumimoji="1" lang="ko-Kore-KR" altLang="en-US" dirty="0">
                  <a:latin typeface="Georgia" panose="02040502050405020303" pitchFamily="18" charset="0"/>
                </a:endParaRP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34B7B3C-80A4-2147-97E5-551838BF8061}"/>
                  </a:ext>
                </a:extLst>
              </p:cNvPr>
              <p:cNvSpPr txBox="1"/>
              <p:nvPr/>
            </p:nvSpPr>
            <p:spPr>
              <a:xfrm>
                <a:off x="7662041" y="3342152"/>
                <a:ext cx="2091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dirty="0">
                    <a:latin typeface="Georgia" panose="02040502050405020303" pitchFamily="18" charset="0"/>
                  </a:rPr>
                  <a:t>Classical layer</a:t>
                </a:r>
                <a:endParaRPr kumimoji="1" lang="ko-Kore-KR" altLang="en-US" dirty="0">
                  <a:latin typeface="Georgia" panose="02040502050405020303" pitchFamily="18" charset="0"/>
                </a:endParaRPr>
              </a:p>
            </p:txBody>
          </p:sp>
        </p:grpSp>
        <p:cxnSp>
          <p:nvCxnSpPr>
            <p:cNvPr id="132" name="직선 화살표 연결선 131">
              <a:extLst>
                <a:ext uri="{FF2B5EF4-FFF2-40B4-BE49-F238E27FC236}">
                  <a16:creationId xmlns:a16="http://schemas.microsoft.com/office/drawing/2014/main" id="{677DF9EF-66A6-974A-AE35-F2C7D7B2C574}"/>
                </a:ext>
              </a:extLst>
            </p:cNvPr>
            <p:cNvCxnSpPr>
              <a:cxnSpLocks/>
              <a:stCxn id="126" idx="2"/>
              <a:endCxn id="128" idx="0"/>
            </p:cNvCxnSpPr>
            <p:nvPr/>
          </p:nvCxnSpPr>
          <p:spPr>
            <a:xfrm flipH="1">
              <a:off x="8962868" y="3514366"/>
              <a:ext cx="1" cy="2079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EAA6221B-E80C-A145-BE60-9DCEB7398E85}"/>
                </a:ext>
              </a:extLst>
            </p:cNvPr>
            <p:cNvCxnSpPr>
              <a:cxnSpLocks/>
              <a:stCxn id="128" idx="2"/>
              <a:endCxn id="127" idx="0"/>
            </p:cNvCxnSpPr>
            <p:nvPr/>
          </p:nvCxnSpPr>
          <p:spPr>
            <a:xfrm>
              <a:off x="8962868" y="4190815"/>
              <a:ext cx="1" cy="2029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꺾인 연결선[E] 138">
              <a:extLst>
                <a:ext uri="{FF2B5EF4-FFF2-40B4-BE49-F238E27FC236}">
                  <a16:creationId xmlns:a16="http://schemas.microsoft.com/office/drawing/2014/main" id="{AEBF49F9-02B9-9942-9C68-847205954107}"/>
                </a:ext>
              </a:extLst>
            </p:cNvPr>
            <p:cNvCxnSpPr>
              <a:cxnSpLocks/>
              <a:stCxn id="130" idx="2"/>
              <a:endCxn id="141" idx="0"/>
            </p:cNvCxnSpPr>
            <p:nvPr/>
          </p:nvCxnSpPr>
          <p:spPr>
            <a:xfrm rot="5400000">
              <a:off x="8631808" y="4715084"/>
              <a:ext cx="637787" cy="1355772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18E02C6F-ED63-E54F-B81C-CF657EEAECD9}"/>
                    </a:ext>
                  </a:extLst>
                </p:cNvPr>
                <p:cNvSpPr txBox="1"/>
                <p:nvPr/>
              </p:nvSpPr>
              <p:spPr>
                <a:xfrm>
                  <a:off x="7653751" y="5711864"/>
                  <a:ext cx="123812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en-US" altLang="ko-Kore-KR" dirty="0">
                    <a:latin typeface="Georgia" panose="02040502050405020303" pitchFamily="18" charset="0"/>
                  </a:endParaRPr>
                </a:p>
                <a:p>
                  <a:pPr algn="ctr"/>
                  <a:r>
                    <a:rPr kumimoji="1" lang="en-US" altLang="ko-Kore-KR" dirty="0">
                      <a:latin typeface="Georgia" panose="02040502050405020303" pitchFamily="18" charset="0"/>
                    </a:rPr>
                    <a:t>(Random)</a:t>
                  </a:r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18E02C6F-ED63-E54F-B81C-CF657EEAEC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3751" y="5711864"/>
                  <a:ext cx="1238127" cy="646331"/>
                </a:xfrm>
                <a:prstGeom prst="rect">
                  <a:avLst/>
                </a:prstGeom>
                <a:blipFill>
                  <a:blip r:embed="rId6"/>
                  <a:stretch>
                    <a:fillRect l="-4082" r="-3061" b="-11538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7F083698-E553-0F4F-876B-28D390058316}"/>
                    </a:ext>
                  </a:extLst>
                </p:cNvPr>
                <p:cNvSpPr txBox="1"/>
                <p:nvPr/>
              </p:nvSpPr>
              <p:spPr>
                <a:xfrm>
                  <a:off x="10565469" y="5711864"/>
                  <a:ext cx="1037953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en-US" altLang="ko-Kore-KR" b="0" dirty="0">
                    <a:latin typeface="Georgia" panose="02040502050405020303" pitchFamily="18" charset="0"/>
                  </a:endParaRPr>
                </a:p>
                <a:p>
                  <a:pPr algn="ctr"/>
                  <a:r>
                    <a:rPr kumimoji="1" lang="en-US" altLang="ko-Kore-KR" dirty="0">
                      <a:latin typeface="Georgia" panose="02040502050405020303" pitchFamily="18" charset="0"/>
                    </a:rPr>
                    <a:t>(Cipher)</a:t>
                  </a:r>
                  <a:endParaRPr kumimoji="1" lang="en-US" altLang="ko-Kore-KR" b="0" dirty="0">
                    <a:latin typeface="Georgia" panose="02040502050405020303" pitchFamily="18" charset="0"/>
                  </a:endParaRPr>
                </a:p>
              </p:txBody>
            </p:sp>
          </mc:Choice>
          <mc:Fallback xmlns="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7F083698-E553-0F4F-876B-28D3900583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65469" y="5711864"/>
                  <a:ext cx="1037953" cy="646331"/>
                </a:xfrm>
                <a:prstGeom prst="rect">
                  <a:avLst/>
                </a:prstGeom>
                <a:blipFill>
                  <a:blip r:embed="rId7"/>
                  <a:stretch>
                    <a:fillRect l="-4819" r="-3614" b="-11538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6" name="꺾인 연결선[E] 145">
              <a:extLst>
                <a:ext uri="{FF2B5EF4-FFF2-40B4-BE49-F238E27FC236}">
                  <a16:creationId xmlns:a16="http://schemas.microsoft.com/office/drawing/2014/main" id="{C0C0D0DB-A97B-8641-B3F1-3AF37E0A520E}"/>
                </a:ext>
              </a:extLst>
            </p:cNvPr>
            <p:cNvCxnSpPr>
              <a:cxnSpLocks/>
              <a:stCxn id="130" idx="2"/>
              <a:endCxn id="142" idx="0"/>
            </p:cNvCxnSpPr>
            <p:nvPr/>
          </p:nvCxnSpPr>
          <p:spPr>
            <a:xfrm rot="16200000" flipH="1">
              <a:off x="10037623" y="4665040"/>
              <a:ext cx="637787" cy="1455859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5696B879-C104-E44B-A996-E178F8EE119A}"/>
                </a:ext>
              </a:extLst>
            </p:cNvPr>
            <p:cNvSpPr txBox="1"/>
            <p:nvPr/>
          </p:nvSpPr>
          <p:spPr>
            <a:xfrm>
              <a:off x="7747164" y="1850971"/>
              <a:ext cx="3762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b="1" dirty="0">
                  <a:solidFill>
                    <a:srgbClr val="C00000"/>
                  </a:solidFill>
                  <a:latin typeface="Georgia" panose="02040502050405020303" pitchFamily="18" charset="0"/>
                </a:rPr>
                <a:t>Quantum-classical hybrid NN</a:t>
              </a:r>
              <a:endParaRPr kumimoji="1" lang="ko-Kore-KR" altLang="en-US" b="1" dirty="0">
                <a:solidFill>
                  <a:srgbClr val="C00000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5B07EB80-3F7A-FC45-A872-765A5041DF30}"/>
                </a:ext>
              </a:extLst>
            </p:cNvPr>
            <p:cNvSpPr txBox="1"/>
            <p:nvPr/>
          </p:nvSpPr>
          <p:spPr>
            <a:xfrm>
              <a:off x="10105619" y="3126208"/>
              <a:ext cx="1366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dirty="0">
                  <a:latin typeface="Georgia" panose="02040502050405020303" pitchFamily="18" charset="0"/>
                </a:rPr>
                <a:t>Input layer</a:t>
              </a:r>
              <a:endParaRPr kumimoji="1" lang="ko-Kore-KR" altLang="en-US" sz="1400" dirty="0">
                <a:latin typeface="Georgia" panose="02040502050405020303" pitchFamily="18" charset="0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24FC2E74-6C7A-A444-85ED-7DBEC012C6BF}"/>
                </a:ext>
              </a:extLst>
            </p:cNvPr>
            <p:cNvSpPr txBox="1"/>
            <p:nvPr/>
          </p:nvSpPr>
          <p:spPr>
            <a:xfrm>
              <a:off x="10105619" y="3794945"/>
              <a:ext cx="1366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dirty="0">
                  <a:latin typeface="Georgia" panose="02040502050405020303" pitchFamily="18" charset="0"/>
                </a:rPr>
                <a:t>Hidden layer</a:t>
              </a:r>
              <a:endParaRPr kumimoji="1" lang="ko-Kore-KR" altLang="en-US" sz="1400" dirty="0">
                <a:latin typeface="Georgia" panose="02040502050405020303" pitchFamily="18" charset="0"/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BE057892-69B4-2140-9F20-EE250516949A}"/>
                </a:ext>
              </a:extLst>
            </p:cNvPr>
            <p:cNvSpPr txBox="1"/>
            <p:nvPr/>
          </p:nvSpPr>
          <p:spPr>
            <a:xfrm>
              <a:off x="10105619" y="4474163"/>
              <a:ext cx="1366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dirty="0">
                  <a:latin typeface="Georgia" panose="02040502050405020303" pitchFamily="18" charset="0"/>
                </a:rPr>
                <a:t>Output layer</a:t>
              </a:r>
              <a:endParaRPr kumimoji="1" lang="ko-Kore-KR" altLang="en-US" sz="1400" dirty="0">
                <a:latin typeface="Georgia" panose="02040502050405020303" pitchFamily="18" charset="0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7AC4238A-BE0A-F043-94F1-B0060E1A9F02}"/>
                </a:ext>
              </a:extLst>
            </p:cNvPr>
            <p:cNvSpPr txBox="1"/>
            <p:nvPr/>
          </p:nvSpPr>
          <p:spPr>
            <a:xfrm>
              <a:off x="7816804" y="2459612"/>
              <a:ext cx="228881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ore-KR" dirty="0">
                  <a:latin typeface="Georgia" panose="02040502050405020303" pitchFamily="18" charset="0"/>
                </a:rPr>
                <a:t>Input data</a:t>
              </a:r>
              <a:endParaRPr lang="ko-Kore-KR" altLang="en-US" dirty="0">
                <a:latin typeface="Georgia" panose="02040502050405020303" pitchFamily="18" charset="0"/>
              </a:endParaRPr>
            </a:p>
          </p:txBody>
        </p:sp>
        <p:cxnSp>
          <p:nvCxnSpPr>
            <p:cNvPr id="170" name="직선 화살표 연결선 169">
              <a:extLst>
                <a:ext uri="{FF2B5EF4-FFF2-40B4-BE49-F238E27FC236}">
                  <a16:creationId xmlns:a16="http://schemas.microsoft.com/office/drawing/2014/main" id="{CA497445-8D11-3A44-89EC-C8304D9AAD61}"/>
                </a:ext>
              </a:extLst>
            </p:cNvPr>
            <p:cNvCxnSpPr>
              <a:cxnSpLocks/>
              <a:stCxn id="169" idx="2"/>
              <a:endCxn id="126" idx="0"/>
            </p:cNvCxnSpPr>
            <p:nvPr/>
          </p:nvCxnSpPr>
          <p:spPr>
            <a:xfrm>
              <a:off x="8961211" y="2828944"/>
              <a:ext cx="1658" cy="2168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7199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1507DC-B6BB-8249-1BD3-9DE41C09B076}"/>
                  </a:ext>
                </a:extLst>
              </p:cNvPr>
              <p:cNvSpPr txBox="1"/>
              <p:nvPr/>
            </p:nvSpPr>
            <p:spPr>
              <a:xfrm>
                <a:off x="9573768" y="6559814"/>
                <a:ext cx="261823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ko-KR" sz="1100" dirty="0">
                    <a:solidFill>
                      <a:srgbClr val="002060"/>
                    </a:solidFill>
                    <a:latin typeface="Georgia" panose="02040502050405020303" pitchFamily="18" charset="0"/>
                  </a:rPr>
                  <a:t>National Cryptography Contest </a:t>
                </a:r>
                <a14:m>
                  <m:oMath xmlns:m="http://schemas.openxmlformats.org/officeDocument/2006/math">
                    <m:r>
                      <a:rPr kumimoji="1" lang="en-US" altLang="ko-KR" sz="11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2022</m:t>
                    </m:r>
                  </m:oMath>
                </a14:m>
                <a:endParaRPr kumimoji="1" lang="ko-KR" altLang="en-US" sz="1100" dirty="0">
                  <a:solidFill>
                    <a:srgbClr val="002060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1507DC-B6BB-8249-1BD3-9DE41C09B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3768" y="6559814"/>
                <a:ext cx="2618232" cy="261610"/>
              </a:xfrm>
              <a:prstGeom prst="rect">
                <a:avLst/>
              </a:prstGeom>
              <a:blipFill>
                <a:blip r:embed="rId2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그룹 19">
            <a:extLst>
              <a:ext uri="{FF2B5EF4-FFF2-40B4-BE49-F238E27FC236}">
                <a16:creationId xmlns:a16="http://schemas.microsoft.com/office/drawing/2014/main" id="{A188B041-5D89-E12E-74D7-B656E7BA5EED}"/>
              </a:ext>
            </a:extLst>
          </p:cNvPr>
          <p:cNvGrpSpPr/>
          <p:nvPr/>
        </p:nvGrpSpPr>
        <p:grpSpPr>
          <a:xfrm>
            <a:off x="137529" y="91440"/>
            <a:ext cx="11649087" cy="882551"/>
            <a:chOff x="137529" y="152424"/>
            <a:chExt cx="11649087" cy="88255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CFE6E47-A7A8-38A3-5E44-AF5E6980E21B}"/>
                </a:ext>
              </a:extLst>
            </p:cNvPr>
            <p:cNvGrpSpPr/>
            <p:nvPr/>
          </p:nvGrpSpPr>
          <p:grpSpPr>
            <a:xfrm>
              <a:off x="137529" y="152424"/>
              <a:ext cx="898530" cy="882551"/>
              <a:chOff x="582706" y="2133599"/>
              <a:chExt cx="493060" cy="524435"/>
            </a:xfrm>
            <a:solidFill>
              <a:srgbClr val="B4C7E7">
                <a:alpha val="29804"/>
              </a:srgbClr>
            </a:solidFill>
          </p:grpSpPr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C6DB0774-ED1C-9466-BB82-0694B8F55248}"/>
                  </a:ext>
                </a:extLst>
              </p:cNvPr>
              <p:cNvSpPr/>
              <p:nvPr/>
            </p:nvSpPr>
            <p:spPr>
              <a:xfrm>
                <a:off x="582706" y="2223247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800"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C04A3B4E-430A-7E7B-E0CD-411C4A6C1023}"/>
                  </a:ext>
                </a:extLst>
              </p:cNvPr>
              <p:cNvSpPr/>
              <p:nvPr/>
            </p:nvSpPr>
            <p:spPr>
              <a:xfrm>
                <a:off x="690283" y="2133599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800"/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F6E798E3-C965-9DAD-B8AF-0D64D6C851C1}"/>
                  </a:ext>
                </a:extLst>
              </p:cNvPr>
              <p:cNvSpPr/>
              <p:nvPr/>
            </p:nvSpPr>
            <p:spPr>
              <a:xfrm>
                <a:off x="770966" y="2214282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800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471D7D25-96A4-95DB-7641-E364389768EE}"/>
                  </a:ext>
                </a:extLst>
              </p:cNvPr>
              <p:cNvSpPr/>
              <p:nvPr/>
            </p:nvSpPr>
            <p:spPr>
              <a:xfrm>
                <a:off x="596156" y="2335305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800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C05FA887-0B11-05FB-8403-1EC44BB2C320}"/>
                  </a:ext>
                </a:extLst>
              </p:cNvPr>
              <p:cNvSpPr/>
              <p:nvPr/>
            </p:nvSpPr>
            <p:spPr>
              <a:xfrm>
                <a:off x="748556" y="2335304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800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1ED453-FB09-B1B5-1BF1-55E2BAB2D391}"/>
                </a:ext>
              </a:extLst>
            </p:cNvPr>
            <p:cNvSpPr txBox="1"/>
            <p:nvPr/>
          </p:nvSpPr>
          <p:spPr>
            <a:xfrm>
              <a:off x="203517" y="308549"/>
              <a:ext cx="739760" cy="584775"/>
            </a:xfrm>
            <a:prstGeom prst="rect">
              <a:avLst/>
            </a:prstGeom>
            <a:noFill/>
            <a:effectLst>
              <a:outerShdw blurRad="27311" dist="19050" dir="2400000" algn="tl" rotWithShape="0">
                <a:prstClr val="black">
                  <a:alpha val="51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3200" dirty="0">
                  <a:solidFill>
                    <a:schemeClr val="accent5">
                      <a:lumMod val="50000"/>
                    </a:schemeClr>
                  </a:solidFill>
                  <a:latin typeface="Georgia" panose="02040502050405020303" pitchFamily="18" charset="0"/>
                  <a:ea typeface="BM HANNA 11yrs old OTF" panose="020B0600000101010101" pitchFamily="34" charset="-127"/>
                </a:rPr>
                <a:t>03</a:t>
              </a:r>
              <a:endParaRPr kumimoji="1" lang="ko-KR" altLang="en-US" sz="3200" dirty="0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  <a:ea typeface="BM HANNA 11yrs old OTF" panose="020B0600000101010101" pitchFamily="34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3387410-488E-3822-ABF6-1B6C7C826E99}"/>
                </a:ext>
              </a:extLst>
            </p:cNvPr>
            <p:cNvSpPr txBox="1"/>
            <p:nvPr/>
          </p:nvSpPr>
          <p:spPr>
            <a:xfrm>
              <a:off x="1060558" y="370104"/>
              <a:ext cx="39534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800" dirty="0">
                  <a:solidFill>
                    <a:srgbClr val="002060"/>
                  </a:solidFill>
                  <a:latin typeface="Georgia" panose="02040502050405020303" pitchFamily="18" charset="0"/>
                </a:rPr>
                <a:t>Proposed Method</a:t>
              </a:r>
              <a:endParaRPr kumimoji="1" lang="ko-KR" altLang="en-US" sz="2800" dirty="0">
                <a:solidFill>
                  <a:srgbClr val="002060"/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17" name="직선 연결선[R] 16">
              <a:extLst>
                <a:ext uri="{FF2B5EF4-FFF2-40B4-BE49-F238E27FC236}">
                  <a16:creationId xmlns:a16="http://schemas.microsoft.com/office/drawing/2014/main" id="{2B30DE52-F786-DCB0-4F94-5FDB38B90751}"/>
                </a:ext>
              </a:extLst>
            </p:cNvPr>
            <p:cNvCxnSpPr>
              <a:cxnSpLocks/>
            </p:cNvCxnSpPr>
            <p:nvPr/>
          </p:nvCxnSpPr>
          <p:spPr>
            <a:xfrm>
              <a:off x="1124566" y="907889"/>
              <a:ext cx="10662050" cy="0"/>
            </a:xfrm>
            <a:prstGeom prst="line">
              <a:avLst/>
            </a:prstGeom>
            <a:ln w="12700">
              <a:solidFill>
                <a:srgbClr val="4757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직선 연결선[R] 1">
            <a:extLst>
              <a:ext uri="{FF2B5EF4-FFF2-40B4-BE49-F238E27FC236}">
                <a16:creationId xmlns:a16="http://schemas.microsoft.com/office/drawing/2014/main" id="{9B6030DA-B72B-DFB5-D8DF-3AE5EB538FB4}"/>
              </a:ext>
            </a:extLst>
          </p:cNvPr>
          <p:cNvCxnSpPr>
            <a:cxnSpLocks/>
          </p:cNvCxnSpPr>
          <p:nvPr/>
        </p:nvCxnSpPr>
        <p:spPr>
          <a:xfrm>
            <a:off x="1124566" y="808823"/>
            <a:ext cx="1066205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1C00D77-624D-752E-C500-0D54DC3F720E}"/>
                  </a:ext>
                </a:extLst>
              </p:cNvPr>
              <p:cNvSpPr txBox="1"/>
              <p:nvPr/>
            </p:nvSpPr>
            <p:spPr>
              <a:xfrm>
                <a:off x="255460" y="998207"/>
                <a:ext cx="11531156" cy="2534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ko-KR" b="1" dirty="0">
                    <a:latin typeface="Georgia" panose="02040502050405020303" pitchFamily="18" charset="0"/>
                  </a:rPr>
                  <a:t>Dataset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ko-KR" dirty="0">
                    <a:latin typeface="Georgia" panose="02040502050405020303" pitchFamily="18" charset="0"/>
                  </a:rPr>
                  <a:t>Target cipher : </a:t>
                </a:r>
                <a:r>
                  <a:rPr kumimoji="1" lang="en-US" altLang="ko-KR" dirty="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S-DES, S-AES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ko-KR" b="1" dirty="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Using good input difference </a:t>
                </a:r>
                <a:r>
                  <a:rPr kumimoji="1" lang="en-US" altLang="ko-KR" dirty="0">
                    <a:latin typeface="Georgia" panose="02040502050405020303" pitchFamily="18" charset="0"/>
                  </a:rPr>
                  <a:t>for each cipher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ko-KR" dirty="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Using random key </a:t>
                </a:r>
                <a:r>
                  <a:rPr kumimoji="1" lang="en-US" altLang="ko-KR" dirty="0">
                    <a:latin typeface="Georgia" panose="02040502050405020303" pitchFamily="18" charset="0"/>
                  </a:rPr>
                  <a:t>for encryption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ko-KR" dirty="0">
                    <a:latin typeface="Georgia" panose="02040502050405020303" pitchFamily="18" charset="0"/>
                  </a:rPr>
                  <a:t>Generating dataset through the data preparation described earlier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ko-KR" dirty="0">
                    <a:latin typeface="Georgia" panose="02040502050405020303" pitchFamily="18" charset="0"/>
                  </a:rPr>
                  <a:t>Allocate </a:t>
                </a:r>
                <a14:m>
                  <m:oMath xmlns:m="http://schemas.openxmlformats.org/officeDocument/2006/math">
                    <m:r>
                      <a:rPr kumimoji="1" lang="en-US" altLang="ko-KR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en-US" altLang="ko-KR" dirty="0">
                    <a:latin typeface="Georgia" panose="02040502050405020303" pitchFamily="18" charset="0"/>
                  </a:rPr>
                  <a:t>-bit to each column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1C00D77-624D-752E-C500-0D54DC3F7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460" y="998207"/>
                <a:ext cx="11531156" cy="2534861"/>
              </a:xfrm>
              <a:prstGeom prst="rect">
                <a:avLst/>
              </a:prstGeom>
              <a:blipFill>
                <a:blip r:embed="rId3"/>
                <a:stretch>
                  <a:fillRect l="-330" b="-24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11">
                <a:extLst>
                  <a:ext uri="{FF2B5EF4-FFF2-40B4-BE49-F238E27FC236}">
                    <a16:creationId xmlns:a16="http://schemas.microsoft.com/office/drawing/2014/main" id="{65B475FF-6D5B-2C46-A78E-895027F27E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2554383"/>
                  </p:ext>
                </p:extLst>
              </p:nvPr>
            </p:nvGraphicFramePr>
            <p:xfrm>
              <a:off x="1060558" y="3859086"/>
              <a:ext cx="483305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67711">
                      <a:extLst>
                        <a:ext uri="{9D8B030D-6E8A-4147-A177-3AD203B41FA5}">
                          <a16:colId xmlns:a16="http://schemas.microsoft.com/office/drawing/2014/main" val="2253383680"/>
                        </a:ext>
                      </a:extLst>
                    </a:gridCol>
                    <a:gridCol w="1332674">
                      <a:extLst>
                        <a:ext uri="{9D8B030D-6E8A-4147-A177-3AD203B41FA5}">
                          <a16:colId xmlns:a16="http://schemas.microsoft.com/office/drawing/2014/main" val="3576824825"/>
                        </a:ext>
                      </a:extLst>
                    </a:gridCol>
                    <a:gridCol w="1332674">
                      <a:extLst>
                        <a:ext uri="{9D8B030D-6E8A-4147-A177-3AD203B41FA5}">
                          <a16:colId xmlns:a16="http://schemas.microsoft.com/office/drawing/2014/main" val="270666622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ko-Kore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>
                              <a:latin typeface="Georgia" panose="02040502050405020303" pitchFamily="18" charset="0"/>
                            </a:rPr>
                            <a:t>S-DES</a:t>
                          </a:r>
                          <a:endParaRPr lang="ko-Kore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>
                              <a:latin typeface="Georgia" panose="02040502050405020303" pitchFamily="18" charset="0"/>
                            </a:rPr>
                            <a:t>S-AES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74698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>
                              <a:latin typeface="Georgia" panose="02040502050405020303" pitchFamily="18" charset="0"/>
                            </a:rPr>
                            <a:t>Input difference</a:t>
                          </a:r>
                          <a:endParaRPr lang="ko-Kore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" altLang="ko-Kore-KR" sz="1800" i="1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oMath>
                          </a14:m>
                          <a:r>
                            <a:rPr lang="en" altLang="ko-Kore-KR" sz="1800" kern="1200" dirty="0">
                              <a:solidFill>
                                <a:schemeClr val="tx1"/>
                              </a:solidFill>
                              <a:effectLst/>
                              <a:latin typeface="Georgia" panose="02040502050405020303" pitchFamily="18" charset="0"/>
                              <a:ea typeface="+mn-ea"/>
                              <a:cs typeface="+mn-cs"/>
                            </a:rPr>
                            <a:t>x</a:t>
                          </a:r>
                          <a14:m>
                            <m:oMath xmlns:m="http://schemas.openxmlformats.org/officeDocument/2006/math">
                              <m:r>
                                <a:rPr lang="en" altLang="ko-Kore-KR" sz="1800" i="1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  <m:r>
                                <a:rPr lang="en-US" altLang="ko-Kore-KR" sz="1800" b="0" i="1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4</m:t>
                              </m:r>
                            </m:oMath>
                          </a14:m>
                          <a:endParaRPr lang="en" altLang="ko-Kore-KR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rgbClr val="F6E1D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" altLang="ko-Kore-KR" sz="1800" i="1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oMath>
                          </a14:m>
                          <a:r>
                            <a:rPr lang="en" altLang="ko-Kore-KR" sz="1800" kern="1200" dirty="0">
                              <a:solidFill>
                                <a:schemeClr val="tx1"/>
                              </a:solidFill>
                              <a:effectLst/>
                              <a:latin typeface="Georgia" panose="02040502050405020303" pitchFamily="18" charset="0"/>
                              <a:ea typeface="+mn-ea"/>
                              <a:cs typeface="+mn-cs"/>
                            </a:rPr>
                            <a:t>x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ore-KR" sz="1800" b="0" i="0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8</m:t>
                              </m:r>
                              <m:r>
                                <a:rPr lang="en" altLang="ko-Kore-KR" sz="1800" i="1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  <m:r>
                                <a:rPr lang="en-US" altLang="ko-Kore-KR" sz="1800" b="0" i="1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00</m:t>
                              </m:r>
                            </m:oMath>
                          </a14:m>
                          <a:endParaRPr lang="en" altLang="ko-Kore-KR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rgbClr val="F6E1D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0628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>
                              <a:latin typeface="Georgia" panose="02040502050405020303" pitchFamily="18" charset="0"/>
                            </a:rPr>
                            <a:t>Block size</a:t>
                          </a:r>
                          <a:endParaRPr lang="ko-Kore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ko-Kore-KR" i="1" dirty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oMath>
                          </a14:m>
                          <a:r>
                            <a:rPr lang="en-US" altLang="ko-Kore-KR" dirty="0">
                              <a:latin typeface="Georgia" panose="02040502050405020303" pitchFamily="18" charset="0"/>
                            </a:rPr>
                            <a:t>-bit</a:t>
                          </a:r>
                          <a:endParaRPr lang="ko-Kore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ore-KR" b="0" i="1" dirty="0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oMath>
                          </a14:m>
                          <a:r>
                            <a:rPr lang="en-US" altLang="ko-Kore-KR" dirty="0">
                              <a:latin typeface="Georgia" panose="02040502050405020303" pitchFamily="18" charset="0"/>
                            </a:rPr>
                            <a:t>-bit</a:t>
                          </a:r>
                          <a:endParaRPr lang="ko-Kore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762992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>
                              <a:latin typeface="Georgia" panose="02040502050405020303" pitchFamily="18" charset="0"/>
                            </a:rPr>
                            <a:t>Key size</a:t>
                          </a:r>
                          <a:endParaRPr lang="ko-Kore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ore-KR" b="0" i="1" dirty="0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oMath>
                          </a14:m>
                          <a:r>
                            <a:rPr lang="en-US" altLang="ko-Kore-KR" dirty="0">
                              <a:latin typeface="Georgia" panose="02040502050405020303" pitchFamily="18" charset="0"/>
                            </a:rPr>
                            <a:t>-bit</a:t>
                          </a:r>
                          <a:endParaRPr lang="ko-Kore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ore-KR" b="0" i="1" dirty="0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oMath>
                          </a14:m>
                          <a:r>
                            <a:rPr lang="en-US" altLang="ko-Kore-KR" dirty="0">
                              <a:latin typeface="Georgia" panose="02040502050405020303" pitchFamily="18" charset="0"/>
                            </a:rPr>
                            <a:t>-bit</a:t>
                          </a:r>
                          <a:endParaRPr lang="ko-Kore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975413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>
                              <a:latin typeface="Georgia" panose="02040502050405020303" pitchFamily="18" charset="0"/>
                            </a:rPr>
                            <a:t>Round</a:t>
                          </a:r>
                          <a:endParaRPr lang="ko-Kore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ko-Kore-KR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a14:m>
                          <a:r>
                            <a:rPr lang="en-US" altLang="ko-Kore-KR" dirty="0">
                              <a:latin typeface="Georgia" panose="02040502050405020303" pitchFamily="18" charset="0"/>
                            </a:rPr>
                            <a:t> (full)</a:t>
                          </a:r>
                          <a:endParaRPr lang="ko-Kore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ko-Kore-KR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a14:m>
                          <a:r>
                            <a:rPr lang="en-US" altLang="ko-Kore-KR" dirty="0">
                              <a:latin typeface="Georgia" panose="02040502050405020303" pitchFamily="18" charset="0"/>
                            </a:rPr>
                            <a:t> (full)</a:t>
                          </a:r>
                          <a:endParaRPr lang="ko-Kore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891280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11">
                <a:extLst>
                  <a:ext uri="{FF2B5EF4-FFF2-40B4-BE49-F238E27FC236}">
                    <a16:creationId xmlns:a16="http://schemas.microsoft.com/office/drawing/2014/main" id="{65B475FF-6D5B-2C46-A78E-895027F27E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2554383"/>
                  </p:ext>
                </p:extLst>
              </p:nvPr>
            </p:nvGraphicFramePr>
            <p:xfrm>
              <a:off x="1060558" y="3859086"/>
              <a:ext cx="483305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67711">
                      <a:extLst>
                        <a:ext uri="{9D8B030D-6E8A-4147-A177-3AD203B41FA5}">
                          <a16:colId xmlns:a16="http://schemas.microsoft.com/office/drawing/2014/main" val="2253383680"/>
                        </a:ext>
                      </a:extLst>
                    </a:gridCol>
                    <a:gridCol w="1332674">
                      <a:extLst>
                        <a:ext uri="{9D8B030D-6E8A-4147-A177-3AD203B41FA5}">
                          <a16:colId xmlns:a16="http://schemas.microsoft.com/office/drawing/2014/main" val="3576824825"/>
                        </a:ext>
                      </a:extLst>
                    </a:gridCol>
                    <a:gridCol w="1332674">
                      <a:extLst>
                        <a:ext uri="{9D8B030D-6E8A-4147-A177-3AD203B41FA5}">
                          <a16:colId xmlns:a16="http://schemas.microsoft.com/office/drawing/2014/main" val="270666622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ko-Kore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>
                              <a:latin typeface="Georgia" panose="02040502050405020303" pitchFamily="18" charset="0"/>
                            </a:rPr>
                            <a:t>S-DES</a:t>
                          </a:r>
                          <a:endParaRPr lang="ko-Kore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>
                              <a:latin typeface="Georgia" panose="02040502050405020303" pitchFamily="18" charset="0"/>
                            </a:rPr>
                            <a:t>S-AES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74698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>
                              <a:latin typeface="Georgia" panose="02040502050405020303" pitchFamily="18" charset="0"/>
                            </a:rPr>
                            <a:t>Input difference</a:t>
                          </a:r>
                          <a:endParaRPr lang="ko-Kore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62264" t="-103333" r="-100000" b="-3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64762" t="-103333" r="-952" b="-3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0628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>
                              <a:latin typeface="Georgia" panose="02040502050405020303" pitchFamily="18" charset="0"/>
                            </a:rPr>
                            <a:t>Block size</a:t>
                          </a:r>
                          <a:endParaRPr lang="ko-Kore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62264" t="-210345" r="-100000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64762" t="-210345" r="-952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62992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>
                              <a:latin typeface="Georgia" panose="02040502050405020303" pitchFamily="18" charset="0"/>
                            </a:rPr>
                            <a:t>Key size</a:t>
                          </a:r>
                          <a:endParaRPr lang="ko-Kore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62264" t="-300000" r="-10000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64762" t="-300000" r="-952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75413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>
                              <a:latin typeface="Georgia" panose="02040502050405020303" pitchFamily="18" charset="0"/>
                            </a:rPr>
                            <a:t>Round</a:t>
                          </a:r>
                          <a:endParaRPr lang="ko-Kore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62264" t="-413793" r="-100000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64762" t="-413793" r="-952" b="-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912808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표 14">
                <a:extLst>
                  <a:ext uri="{FF2B5EF4-FFF2-40B4-BE49-F238E27FC236}">
                    <a16:creationId xmlns:a16="http://schemas.microsoft.com/office/drawing/2014/main" id="{277E32AC-863E-4846-B2BA-66994C1E06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2173748"/>
                  </p:ext>
                </p:extLst>
              </p:nvPr>
            </p:nvGraphicFramePr>
            <p:xfrm>
              <a:off x="7051798" y="4233341"/>
              <a:ext cx="2949904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37476">
                      <a:extLst>
                        <a:ext uri="{9D8B030D-6E8A-4147-A177-3AD203B41FA5}">
                          <a16:colId xmlns:a16="http://schemas.microsoft.com/office/drawing/2014/main" val="2143915830"/>
                        </a:ext>
                      </a:extLst>
                    </a:gridCol>
                    <a:gridCol w="737476">
                      <a:extLst>
                        <a:ext uri="{9D8B030D-6E8A-4147-A177-3AD203B41FA5}">
                          <a16:colId xmlns:a16="http://schemas.microsoft.com/office/drawing/2014/main" val="2937598968"/>
                        </a:ext>
                      </a:extLst>
                    </a:gridCol>
                    <a:gridCol w="737476">
                      <a:extLst>
                        <a:ext uri="{9D8B030D-6E8A-4147-A177-3AD203B41FA5}">
                          <a16:colId xmlns:a16="http://schemas.microsoft.com/office/drawing/2014/main" val="743743590"/>
                        </a:ext>
                      </a:extLst>
                    </a:gridCol>
                    <a:gridCol w="737476">
                      <a:extLst>
                        <a:ext uri="{9D8B030D-6E8A-4147-A177-3AD203B41FA5}">
                          <a16:colId xmlns:a16="http://schemas.microsoft.com/office/drawing/2014/main" val="20074790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ore-KR" alt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29804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ore-KR" alt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ore-KR" altLang="en-US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ore-KR" alt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ore-KR" alt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2265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ore-KR" alt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36091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표 14">
                <a:extLst>
                  <a:ext uri="{FF2B5EF4-FFF2-40B4-BE49-F238E27FC236}">
                    <a16:creationId xmlns:a16="http://schemas.microsoft.com/office/drawing/2014/main" id="{277E32AC-863E-4846-B2BA-66994C1E06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2173748"/>
                  </p:ext>
                </p:extLst>
              </p:nvPr>
            </p:nvGraphicFramePr>
            <p:xfrm>
              <a:off x="7051798" y="4233341"/>
              <a:ext cx="2949904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37476">
                      <a:extLst>
                        <a:ext uri="{9D8B030D-6E8A-4147-A177-3AD203B41FA5}">
                          <a16:colId xmlns:a16="http://schemas.microsoft.com/office/drawing/2014/main" val="2143915830"/>
                        </a:ext>
                      </a:extLst>
                    </a:gridCol>
                    <a:gridCol w="737476">
                      <a:extLst>
                        <a:ext uri="{9D8B030D-6E8A-4147-A177-3AD203B41FA5}">
                          <a16:colId xmlns:a16="http://schemas.microsoft.com/office/drawing/2014/main" val="2937598968"/>
                        </a:ext>
                      </a:extLst>
                    </a:gridCol>
                    <a:gridCol w="737476">
                      <a:extLst>
                        <a:ext uri="{9D8B030D-6E8A-4147-A177-3AD203B41FA5}">
                          <a16:colId xmlns:a16="http://schemas.microsoft.com/office/drawing/2014/main" val="743743590"/>
                        </a:ext>
                      </a:extLst>
                    </a:gridCol>
                    <a:gridCol w="737476">
                      <a:extLst>
                        <a:ext uri="{9D8B030D-6E8A-4147-A177-3AD203B41FA5}">
                          <a16:colId xmlns:a16="http://schemas.microsoft.com/office/drawing/2014/main" val="20074790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724" t="-3448" r="-303448" b="-2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0000" t="-3448" r="-198305" b="-2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3448" t="-3448" r="-101724" b="-2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03448" t="-3448" r="-1724" b="-2103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29804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724" t="-100000" r="-303448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0000" t="-100000" r="-198305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3448" t="-100000" r="-101724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03448" t="-100000" r="-1724" b="-1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2265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724" t="-206897" r="-303448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0000" t="-206897" r="-198305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3448" t="-206897" r="-101724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03448" t="-206897" r="-1724" b="-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360910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5" name="그룹 24">
            <a:extLst>
              <a:ext uri="{FF2B5EF4-FFF2-40B4-BE49-F238E27FC236}">
                <a16:creationId xmlns:a16="http://schemas.microsoft.com/office/drawing/2014/main" id="{C1BF8937-3E0F-6D4F-A4D2-631CEC87931E}"/>
              </a:ext>
            </a:extLst>
          </p:cNvPr>
          <p:cNvGrpSpPr/>
          <p:nvPr/>
        </p:nvGrpSpPr>
        <p:grpSpPr>
          <a:xfrm>
            <a:off x="6965321" y="3586153"/>
            <a:ext cx="3927108" cy="2681010"/>
            <a:chOff x="7344076" y="1252111"/>
            <a:chExt cx="3927108" cy="2681010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70A9E77A-0A83-944F-9CDF-648129AF4F2D}"/>
                </a:ext>
              </a:extLst>
            </p:cNvPr>
            <p:cNvGrpSpPr/>
            <p:nvPr/>
          </p:nvGrpSpPr>
          <p:grpSpPr>
            <a:xfrm>
              <a:off x="7428053" y="1252111"/>
              <a:ext cx="3015466" cy="623237"/>
              <a:chOff x="7428053" y="1252111"/>
              <a:chExt cx="3015466" cy="623237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28BC31C-508F-E941-B8D4-10B406C45F94}"/>
                  </a:ext>
                </a:extLst>
              </p:cNvPr>
              <p:cNvSpPr txBox="1"/>
              <p:nvPr/>
            </p:nvSpPr>
            <p:spPr>
              <a:xfrm>
                <a:off x="9585174" y="1270321"/>
                <a:ext cx="8583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dirty="0">
                    <a:latin typeface="Georgia" panose="02040502050405020303" pitchFamily="18" charset="0"/>
                  </a:rPr>
                  <a:t>label</a:t>
                </a:r>
                <a:endParaRPr kumimoji="1" lang="ko-Kore-KR" altLang="en-US" dirty="0">
                  <a:latin typeface="Georgia" panose="02040502050405020303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7EEC2B21-302A-FB43-AE3D-E9C127F8733B}"/>
                      </a:ext>
                    </a:extLst>
                  </p:cNvPr>
                  <p:cNvSpPr txBox="1"/>
                  <p:nvPr/>
                </p:nvSpPr>
                <p:spPr>
                  <a:xfrm>
                    <a:off x="7428054" y="1252111"/>
                    <a:ext cx="2206613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kumimoji="1" lang="en-US" altLang="ko-Kore-KR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kumimoji="1" lang="en-US" altLang="ko-Kore-KR" i="1" baseline="-250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kumimoji="1" lang="en-US" altLang="ko-Kore-KR" i="1" dirty="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kumimoji="1" lang="en-US" altLang="ko-Kore-KR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kumimoji="1" lang="en-US" altLang="ko-Kore-KR" i="1" baseline="-2500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a14:m>
                    <a:r>
                      <a:rPr kumimoji="1" lang="en-US" altLang="ko-Kore-KR" i="1" dirty="0">
                        <a:latin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kumimoji="1" lang="en-US" altLang="ko-Kore-KR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kumimoji="1" lang="en-US" altLang="ko-Kore-KR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ore-KR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kumimoji="1" lang="en-US" altLang="ko-Kore-KR" i="1" baseline="-250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kumimoji="1" lang="en-US" altLang="ko-Kore-KR" i="1" dirty="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kumimoji="1" lang="en-US" altLang="ko-Kore-KR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kumimoji="1" lang="en-US" altLang="ko-Kore-KR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’0</m:t>
                        </m:r>
                      </m:oMath>
                    </a14:m>
                    <a:r>
                      <a:rPr kumimoji="1" lang="en-US" altLang="ko-Kore-KR" i="1" dirty="0">
                        <a:latin typeface="Cambria Math" panose="02040503050406030204" pitchFamily="18" charset="0"/>
                      </a:rPr>
                      <a:t> </a:t>
                    </a:r>
                    <a:endParaRPr lang="ko-Kore-KR" altLang="en-US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7EEC2B21-302A-FB43-AE3D-E9C127F8733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28054" y="1252111"/>
                    <a:ext cx="2206613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" name="왼쪽 중괄호[L] 17">
                <a:extLst>
                  <a:ext uri="{FF2B5EF4-FFF2-40B4-BE49-F238E27FC236}">
                    <a16:creationId xmlns:a16="http://schemas.microsoft.com/office/drawing/2014/main" id="{CFE038AA-A77D-C448-9464-EA263FECCFC8}"/>
                  </a:ext>
                </a:extLst>
              </p:cNvPr>
              <p:cNvSpPr/>
              <p:nvPr/>
            </p:nvSpPr>
            <p:spPr>
              <a:xfrm rot="5400000">
                <a:off x="8413512" y="654196"/>
                <a:ext cx="235693" cy="220661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1" name="왼쪽 중괄호[L] 20">
                <a:extLst>
                  <a:ext uri="{FF2B5EF4-FFF2-40B4-BE49-F238E27FC236}">
                    <a16:creationId xmlns:a16="http://schemas.microsoft.com/office/drawing/2014/main" id="{C19C2532-D1B4-BD48-A861-36EE7F18A78C}"/>
                  </a:ext>
                </a:extLst>
              </p:cNvPr>
              <p:cNvSpPr/>
              <p:nvPr/>
            </p:nvSpPr>
            <p:spPr>
              <a:xfrm rot="5400000">
                <a:off x="9889715" y="1378372"/>
                <a:ext cx="235693" cy="745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6259C01-C862-DF48-88E6-8E310D4F9B33}"/>
                    </a:ext>
                  </a:extLst>
                </p:cNvPr>
                <p:cNvSpPr txBox="1"/>
                <p:nvPr/>
              </p:nvSpPr>
              <p:spPr>
                <a:xfrm>
                  <a:off x="7344076" y="3286790"/>
                  <a:ext cx="392710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ore-KR" dirty="0">
                      <a:latin typeface="Georgia" panose="02040502050405020303" pitchFamily="18" charset="0"/>
                    </a:rPr>
                    <a:t>S-DES (</a:t>
                  </a:r>
                  <a14:m>
                    <m:oMath xmlns:m="http://schemas.openxmlformats.org/officeDocument/2006/math">
                      <m:r>
                        <a:rPr lang="en-US" altLang="ko-Kore-KR" i="1" dirty="0">
                          <a:latin typeface="Cambria Math" panose="02040503050406030204" pitchFamily="18" charset="0"/>
                        </a:rPr>
                        <m:t>8</m:t>
                      </m:r>
                    </m:oMath>
                  </a14:m>
                  <a:r>
                    <a:rPr kumimoji="1" lang="en-US" altLang="ko-Kore-KR" dirty="0">
                      <a:latin typeface="Georgia" panose="02040502050405020303" pitchFamily="18" charset="0"/>
                      <a:sym typeface="Wingdings" pitchFamily="2" charset="2"/>
                    </a:rPr>
                    <a:t>-bit)</a:t>
                  </a:r>
                  <a:r>
                    <a:rPr kumimoji="1" lang="ko-KR" altLang="en-US" dirty="0">
                      <a:latin typeface="Georgia" panose="02040502050405020303" pitchFamily="18" charset="0"/>
                      <a:sym typeface="Wingdings" pitchFamily="2" charset="2"/>
                    </a:rPr>
                    <a:t> </a:t>
                  </a:r>
                  <a:r>
                    <a:rPr kumimoji="1" lang="en-US" altLang="ko-KR" dirty="0">
                      <a:latin typeface="Georgia" panose="02040502050405020303" pitchFamily="18" charset="0"/>
                      <a:sym typeface="Wingdings" pitchFamily="2" charset="2"/>
                    </a:rPr>
                    <a:t> </a:t>
                  </a:r>
                  <a:r>
                    <a:rPr kumimoji="1" lang="en-US" altLang="ko-Kore-KR" dirty="0">
                      <a:latin typeface="Georgia" panose="02040502050405020303" pitchFamily="18" charset="0"/>
                      <a:sym typeface="Wingdings" pitchFamily="2" charset="2"/>
                    </a:rPr>
                    <a:t> </a:t>
                  </a:r>
                  <a14:m>
                    <m:oMath xmlns:m="http://schemas.openxmlformats.org/officeDocument/2006/math">
                      <m:r>
                        <a:rPr lang="en-US" altLang="ko-Kore-KR" i="1" dirty="0">
                          <a:latin typeface="Cambria Math" panose="02040503050406030204" pitchFamily="18" charset="0"/>
                        </a:rPr>
                        <m:t>16</m:t>
                      </m:r>
                    </m:oMath>
                  </a14:m>
                  <a:r>
                    <a:rPr kumimoji="1" lang="en-US" altLang="ko-Kore-KR" dirty="0">
                      <a:latin typeface="Georgia" panose="02040502050405020303" pitchFamily="18" charset="0"/>
                      <a:sym typeface="Wingdings" pitchFamily="2" charset="2"/>
                    </a:rPr>
                    <a:t>-columns</a:t>
                  </a:r>
                </a:p>
                <a:p>
                  <a:r>
                    <a:rPr kumimoji="1" lang="en-US" altLang="ko-Kore-KR" dirty="0">
                      <a:latin typeface="Georgia" panose="02040502050405020303" pitchFamily="18" charset="0"/>
                    </a:rPr>
                    <a:t>S-AES (</a:t>
                  </a:r>
                  <a14:m>
                    <m:oMath xmlns:m="http://schemas.openxmlformats.org/officeDocument/2006/math">
                      <m:r>
                        <a:rPr lang="en-US" altLang="ko-Kore-KR" i="1" dirty="0">
                          <a:latin typeface="Cambria Math" panose="02040503050406030204" pitchFamily="18" charset="0"/>
                        </a:rPr>
                        <m:t>16</m:t>
                      </m:r>
                    </m:oMath>
                  </a14:m>
                  <a:r>
                    <a:rPr kumimoji="1" lang="en-US" altLang="ko-Kore-KR" dirty="0">
                      <a:latin typeface="Georgia" panose="02040502050405020303" pitchFamily="18" charset="0"/>
                      <a:sym typeface="Wingdings" pitchFamily="2" charset="2"/>
                    </a:rPr>
                    <a:t>-bit) </a:t>
                  </a:r>
                  <a14:m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32</m:t>
                      </m:r>
                    </m:oMath>
                  </a14:m>
                  <a:r>
                    <a:rPr kumimoji="1" lang="en-US" altLang="ko-Kore-KR" dirty="0">
                      <a:latin typeface="Georgia" panose="02040502050405020303" pitchFamily="18" charset="0"/>
                      <a:sym typeface="Wingdings" pitchFamily="2" charset="2"/>
                    </a:rPr>
                    <a:t>-columns</a:t>
                  </a:r>
                  <a:endParaRPr kumimoji="1" lang="ko-Kore-KR" altLang="en-US" dirty="0">
                    <a:latin typeface="Georgia" panose="02040502050405020303" pitchFamily="18" charset="0"/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6259C01-C862-DF48-88E6-8E310D4F9B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4076" y="3286790"/>
                  <a:ext cx="3927108" cy="646331"/>
                </a:xfrm>
                <a:prstGeom prst="rect">
                  <a:avLst/>
                </a:prstGeom>
                <a:blipFill>
                  <a:blip r:embed="rId7"/>
                  <a:stretch>
                    <a:fillRect l="-1290" t="-3846" b="-13462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왼쪽 중괄호[L] 23">
              <a:extLst>
                <a:ext uri="{FF2B5EF4-FFF2-40B4-BE49-F238E27FC236}">
                  <a16:creationId xmlns:a16="http://schemas.microsoft.com/office/drawing/2014/main" id="{C6B8E515-B891-B14F-8584-AB338E364BB9}"/>
                </a:ext>
              </a:extLst>
            </p:cNvPr>
            <p:cNvSpPr/>
            <p:nvPr/>
          </p:nvSpPr>
          <p:spPr>
            <a:xfrm rot="16200000">
              <a:off x="8413512" y="2040684"/>
              <a:ext cx="235693" cy="220661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7662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1507DC-B6BB-8249-1BD3-9DE41C09B076}"/>
                  </a:ext>
                </a:extLst>
              </p:cNvPr>
              <p:cNvSpPr txBox="1"/>
              <p:nvPr/>
            </p:nvSpPr>
            <p:spPr>
              <a:xfrm>
                <a:off x="9573768" y="6559814"/>
                <a:ext cx="261823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ko-KR" sz="1100" dirty="0">
                    <a:solidFill>
                      <a:srgbClr val="002060"/>
                    </a:solidFill>
                    <a:latin typeface="Georgia" panose="02040502050405020303" pitchFamily="18" charset="0"/>
                  </a:rPr>
                  <a:t>National Cryptography Contest </a:t>
                </a:r>
                <a14:m>
                  <m:oMath xmlns:m="http://schemas.openxmlformats.org/officeDocument/2006/math">
                    <m:r>
                      <a:rPr kumimoji="1" lang="en-US" altLang="ko-KR" sz="11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2022</m:t>
                    </m:r>
                  </m:oMath>
                </a14:m>
                <a:endParaRPr kumimoji="1" lang="ko-KR" altLang="en-US" sz="1100" dirty="0">
                  <a:solidFill>
                    <a:srgbClr val="002060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1507DC-B6BB-8249-1BD3-9DE41C09B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3768" y="6559814"/>
                <a:ext cx="2618232" cy="261610"/>
              </a:xfrm>
              <a:prstGeom prst="rect">
                <a:avLst/>
              </a:prstGeom>
              <a:blipFill>
                <a:blip r:embed="rId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그룹 19">
            <a:extLst>
              <a:ext uri="{FF2B5EF4-FFF2-40B4-BE49-F238E27FC236}">
                <a16:creationId xmlns:a16="http://schemas.microsoft.com/office/drawing/2014/main" id="{A188B041-5D89-E12E-74D7-B656E7BA5EED}"/>
              </a:ext>
            </a:extLst>
          </p:cNvPr>
          <p:cNvGrpSpPr/>
          <p:nvPr/>
        </p:nvGrpSpPr>
        <p:grpSpPr>
          <a:xfrm>
            <a:off x="137529" y="91440"/>
            <a:ext cx="11649087" cy="882551"/>
            <a:chOff x="137529" y="152424"/>
            <a:chExt cx="11649087" cy="88255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CFE6E47-A7A8-38A3-5E44-AF5E6980E21B}"/>
                </a:ext>
              </a:extLst>
            </p:cNvPr>
            <p:cNvGrpSpPr/>
            <p:nvPr/>
          </p:nvGrpSpPr>
          <p:grpSpPr>
            <a:xfrm>
              <a:off x="137529" y="152424"/>
              <a:ext cx="898530" cy="882551"/>
              <a:chOff x="582706" y="2133599"/>
              <a:chExt cx="493060" cy="524435"/>
            </a:xfrm>
            <a:solidFill>
              <a:srgbClr val="B4C7E7">
                <a:alpha val="29804"/>
              </a:srgbClr>
            </a:solidFill>
          </p:grpSpPr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C6DB0774-ED1C-9466-BB82-0694B8F55248}"/>
                  </a:ext>
                </a:extLst>
              </p:cNvPr>
              <p:cNvSpPr/>
              <p:nvPr/>
            </p:nvSpPr>
            <p:spPr>
              <a:xfrm>
                <a:off x="582706" y="2223247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800"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C04A3B4E-430A-7E7B-E0CD-411C4A6C1023}"/>
                  </a:ext>
                </a:extLst>
              </p:cNvPr>
              <p:cNvSpPr/>
              <p:nvPr/>
            </p:nvSpPr>
            <p:spPr>
              <a:xfrm>
                <a:off x="690283" y="2133599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800"/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F6E798E3-C965-9DAD-B8AF-0D64D6C851C1}"/>
                  </a:ext>
                </a:extLst>
              </p:cNvPr>
              <p:cNvSpPr/>
              <p:nvPr/>
            </p:nvSpPr>
            <p:spPr>
              <a:xfrm>
                <a:off x="770966" y="2214282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800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471D7D25-96A4-95DB-7641-E364389768EE}"/>
                  </a:ext>
                </a:extLst>
              </p:cNvPr>
              <p:cNvSpPr/>
              <p:nvPr/>
            </p:nvSpPr>
            <p:spPr>
              <a:xfrm>
                <a:off x="596156" y="2335305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800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C05FA887-0B11-05FB-8403-1EC44BB2C320}"/>
                  </a:ext>
                </a:extLst>
              </p:cNvPr>
              <p:cNvSpPr/>
              <p:nvPr/>
            </p:nvSpPr>
            <p:spPr>
              <a:xfrm>
                <a:off x="748556" y="2335304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800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1ED453-FB09-B1B5-1BF1-55E2BAB2D391}"/>
                </a:ext>
              </a:extLst>
            </p:cNvPr>
            <p:cNvSpPr txBox="1"/>
            <p:nvPr/>
          </p:nvSpPr>
          <p:spPr>
            <a:xfrm>
              <a:off x="203517" y="308549"/>
              <a:ext cx="739760" cy="584775"/>
            </a:xfrm>
            <a:prstGeom prst="rect">
              <a:avLst/>
            </a:prstGeom>
            <a:noFill/>
            <a:effectLst>
              <a:outerShdw blurRad="27311" dist="19050" dir="2400000" algn="tl" rotWithShape="0">
                <a:prstClr val="black">
                  <a:alpha val="51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3200" dirty="0">
                  <a:solidFill>
                    <a:schemeClr val="accent5">
                      <a:lumMod val="50000"/>
                    </a:schemeClr>
                  </a:solidFill>
                  <a:latin typeface="Georgia" panose="02040502050405020303" pitchFamily="18" charset="0"/>
                  <a:ea typeface="BM HANNA 11yrs old OTF" panose="020B0600000101010101" pitchFamily="34" charset="-127"/>
                </a:rPr>
                <a:t>03</a:t>
              </a:r>
              <a:endParaRPr kumimoji="1" lang="ko-KR" altLang="en-US" sz="3200" dirty="0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  <a:ea typeface="BM HANNA 11yrs old OTF" panose="020B0600000101010101" pitchFamily="34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3387410-488E-3822-ABF6-1B6C7C826E99}"/>
                </a:ext>
              </a:extLst>
            </p:cNvPr>
            <p:cNvSpPr txBox="1"/>
            <p:nvPr/>
          </p:nvSpPr>
          <p:spPr>
            <a:xfrm>
              <a:off x="1060558" y="370104"/>
              <a:ext cx="39534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800" dirty="0">
                  <a:solidFill>
                    <a:srgbClr val="002060"/>
                  </a:solidFill>
                  <a:latin typeface="Georgia" panose="02040502050405020303" pitchFamily="18" charset="0"/>
                </a:rPr>
                <a:t>Proposed Method</a:t>
              </a:r>
              <a:endParaRPr kumimoji="1" lang="ko-KR" altLang="en-US" sz="2800" dirty="0">
                <a:solidFill>
                  <a:srgbClr val="002060"/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17" name="직선 연결선[R] 16">
              <a:extLst>
                <a:ext uri="{FF2B5EF4-FFF2-40B4-BE49-F238E27FC236}">
                  <a16:creationId xmlns:a16="http://schemas.microsoft.com/office/drawing/2014/main" id="{2B30DE52-F786-DCB0-4F94-5FDB38B90751}"/>
                </a:ext>
              </a:extLst>
            </p:cNvPr>
            <p:cNvCxnSpPr>
              <a:cxnSpLocks/>
            </p:cNvCxnSpPr>
            <p:nvPr/>
          </p:nvCxnSpPr>
          <p:spPr>
            <a:xfrm>
              <a:off x="1124566" y="907889"/>
              <a:ext cx="10662050" cy="0"/>
            </a:xfrm>
            <a:prstGeom prst="line">
              <a:avLst/>
            </a:prstGeom>
            <a:ln w="12700">
              <a:solidFill>
                <a:srgbClr val="4757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직선 연결선[R] 1">
            <a:extLst>
              <a:ext uri="{FF2B5EF4-FFF2-40B4-BE49-F238E27FC236}">
                <a16:creationId xmlns:a16="http://schemas.microsoft.com/office/drawing/2014/main" id="{9B6030DA-B72B-DFB5-D8DF-3AE5EB538FB4}"/>
              </a:ext>
            </a:extLst>
          </p:cNvPr>
          <p:cNvCxnSpPr>
            <a:cxnSpLocks/>
          </p:cNvCxnSpPr>
          <p:nvPr/>
        </p:nvCxnSpPr>
        <p:spPr>
          <a:xfrm>
            <a:off x="1124566" y="808823"/>
            <a:ext cx="1066205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1C00D77-624D-752E-C500-0D54DC3F720E}"/>
              </a:ext>
            </a:extLst>
          </p:cNvPr>
          <p:cNvSpPr txBox="1"/>
          <p:nvPr/>
        </p:nvSpPr>
        <p:spPr>
          <a:xfrm>
            <a:off x="255461" y="998207"/>
            <a:ext cx="8333786" cy="457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b="1" dirty="0">
                <a:latin typeface="Georgia" panose="02040502050405020303" pitchFamily="18" charset="0"/>
              </a:rPr>
              <a:t>Design of quantum neural distinguisher and training process</a:t>
            </a: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AEFA597D-346E-C541-8575-9332FA058A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31" b="841"/>
          <a:stretch/>
        </p:blipFill>
        <p:spPr>
          <a:xfrm>
            <a:off x="7105824" y="1552652"/>
            <a:ext cx="5086176" cy="500716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5F9A43F-7BC9-FB4A-9F49-00756C2477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167" y="2399000"/>
            <a:ext cx="6984657" cy="331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919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1507DC-B6BB-8249-1BD3-9DE41C09B076}"/>
                  </a:ext>
                </a:extLst>
              </p:cNvPr>
              <p:cNvSpPr txBox="1"/>
              <p:nvPr/>
            </p:nvSpPr>
            <p:spPr>
              <a:xfrm>
                <a:off x="9573768" y="6559814"/>
                <a:ext cx="261823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ko-KR" sz="1100" dirty="0">
                    <a:solidFill>
                      <a:srgbClr val="002060"/>
                    </a:solidFill>
                    <a:latin typeface="Georgia" panose="02040502050405020303" pitchFamily="18" charset="0"/>
                  </a:rPr>
                  <a:t>National Cryptography Contest </a:t>
                </a:r>
                <a14:m>
                  <m:oMath xmlns:m="http://schemas.openxmlformats.org/officeDocument/2006/math">
                    <m:r>
                      <a:rPr kumimoji="1" lang="en-US" altLang="ko-KR" sz="11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2022</m:t>
                    </m:r>
                  </m:oMath>
                </a14:m>
                <a:endParaRPr kumimoji="1" lang="ko-KR" altLang="en-US" sz="1100" dirty="0">
                  <a:solidFill>
                    <a:srgbClr val="002060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1507DC-B6BB-8249-1BD3-9DE41C09B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3768" y="6559814"/>
                <a:ext cx="2618232" cy="261610"/>
              </a:xfrm>
              <a:prstGeom prst="rect">
                <a:avLst/>
              </a:prstGeom>
              <a:blipFill>
                <a:blip r:embed="rId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그룹 19">
            <a:extLst>
              <a:ext uri="{FF2B5EF4-FFF2-40B4-BE49-F238E27FC236}">
                <a16:creationId xmlns:a16="http://schemas.microsoft.com/office/drawing/2014/main" id="{A188B041-5D89-E12E-74D7-B656E7BA5EED}"/>
              </a:ext>
            </a:extLst>
          </p:cNvPr>
          <p:cNvGrpSpPr/>
          <p:nvPr/>
        </p:nvGrpSpPr>
        <p:grpSpPr>
          <a:xfrm>
            <a:off x="137529" y="91440"/>
            <a:ext cx="11649087" cy="882551"/>
            <a:chOff x="137529" y="152424"/>
            <a:chExt cx="11649087" cy="88255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CFE6E47-A7A8-38A3-5E44-AF5E6980E21B}"/>
                </a:ext>
              </a:extLst>
            </p:cNvPr>
            <p:cNvGrpSpPr/>
            <p:nvPr/>
          </p:nvGrpSpPr>
          <p:grpSpPr>
            <a:xfrm>
              <a:off x="137529" y="152424"/>
              <a:ext cx="898530" cy="882551"/>
              <a:chOff x="582706" y="2133599"/>
              <a:chExt cx="493060" cy="524435"/>
            </a:xfrm>
            <a:solidFill>
              <a:srgbClr val="B4C7E7">
                <a:alpha val="29804"/>
              </a:srgbClr>
            </a:solidFill>
          </p:grpSpPr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C6DB0774-ED1C-9466-BB82-0694B8F55248}"/>
                  </a:ext>
                </a:extLst>
              </p:cNvPr>
              <p:cNvSpPr/>
              <p:nvPr/>
            </p:nvSpPr>
            <p:spPr>
              <a:xfrm>
                <a:off x="582706" y="2223247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800"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C04A3B4E-430A-7E7B-E0CD-411C4A6C1023}"/>
                  </a:ext>
                </a:extLst>
              </p:cNvPr>
              <p:cNvSpPr/>
              <p:nvPr/>
            </p:nvSpPr>
            <p:spPr>
              <a:xfrm>
                <a:off x="690283" y="2133599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800"/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F6E798E3-C965-9DAD-B8AF-0D64D6C851C1}"/>
                  </a:ext>
                </a:extLst>
              </p:cNvPr>
              <p:cNvSpPr/>
              <p:nvPr/>
            </p:nvSpPr>
            <p:spPr>
              <a:xfrm>
                <a:off x="770966" y="2214282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800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471D7D25-96A4-95DB-7641-E364389768EE}"/>
                  </a:ext>
                </a:extLst>
              </p:cNvPr>
              <p:cNvSpPr/>
              <p:nvPr/>
            </p:nvSpPr>
            <p:spPr>
              <a:xfrm>
                <a:off x="596156" y="2335305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800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C05FA887-0B11-05FB-8403-1EC44BB2C320}"/>
                  </a:ext>
                </a:extLst>
              </p:cNvPr>
              <p:cNvSpPr/>
              <p:nvPr/>
            </p:nvSpPr>
            <p:spPr>
              <a:xfrm>
                <a:off x="748556" y="2335304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800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1ED453-FB09-B1B5-1BF1-55E2BAB2D391}"/>
                </a:ext>
              </a:extLst>
            </p:cNvPr>
            <p:cNvSpPr txBox="1"/>
            <p:nvPr/>
          </p:nvSpPr>
          <p:spPr>
            <a:xfrm>
              <a:off x="203517" y="308549"/>
              <a:ext cx="739760" cy="584775"/>
            </a:xfrm>
            <a:prstGeom prst="rect">
              <a:avLst/>
            </a:prstGeom>
            <a:noFill/>
            <a:effectLst>
              <a:outerShdw blurRad="27311" dist="19050" dir="2400000" algn="tl" rotWithShape="0">
                <a:prstClr val="black">
                  <a:alpha val="51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3200" dirty="0">
                  <a:solidFill>
                    <a:schemeClr val="accent5">
                      <a:lumMod val="50000"/>
                    </a:schemeClr>
                  </a:solidFill>
                  <a:latin typeface="Georgia" panose="02040502050405020303" pitchFamily="18" charset="0"/>
                  <a:ea typeface="BM HANNA 11yrs old OTF" panose="020B0600000101010101" pitchFamily="34" charset="-127"/>
                </a:rPr>
                <a:t>03</a:t>
              </a:r>
              <a:endParaRPr kumimoji="1" lang="ko-KR" altLang="en-US" sz="3200" dirty="0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  <a:ea typeface="BM HANNA 11yrs old OTF" panose="020B0600000101010101" pitchFamily="34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3387410-488E-3822-ABF6-1B6C7C826E99}"/>
                </a:ext>
              </a:extLst>
            </p:cNvPr>
            <p:cNvSpPr txBox="1"/>
            <p:nvPr/>
          </p:nvSpPr>
          <p:spPr>
            <a:xfrm>
              <a:off x="1060558" y="370104"/>
              <a:ext cx="39534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800" dirty="0">
                  <a:solidFill>
                    <a:srgbClr val="002060"/>
                  </a:solidFill>
                  <a:latin typeface="Georgia" panose="02040502050405020303" pitchFamily="18" charset="0"/>
                </a:rPr>
                <a:t>Proposed Method</a:t>
              </a:r>
              <a:endParaRPr kumimoji="1" lang="ko-KR" altLang="en-US" sz="2800" dirty="0">
                <a:solidFill>
                  <a:srgbClr val="002060"/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17" name="직선 연결선[R] 16">
              <a:extLst>
                <a:ext uri="{FF2B5EF4-FFF2-40B4-BE49-F238E27FC236}">
                  <a16:creationId xmlns:a16="http://schemas.microsoft.com/office/drawing/2014/main" id="{2B30DE52-F786-DCB0-4F94-5FDB38B90751}"/>
                </a:ext>
              </a:extLst>
            </p:cNvPr>
            <p:cNvCxnSpPr>
              <a:cxnSpLocks/>
            </p:cNvCxnSpPr>
            <p:nvPr/>
          </p:nvCxnSpPr>
          <p:spPr>
            <a:xfrm>
              <a:off x="1124566" y="907889"/>
              <a:ext cx="10662050" cy="0"/>
            </a:xfrm>
            <a:prstGeom prst="line">
              <a:avLst/>
            </a:prstGeom>
            <a:ln w="12700">
              <a:solidFill>
                <a:srgbClr val="4757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직선 연결선[R] 1">
            <a:extLst>
              <a:ext uri="{FF2B5EF4-FFF2-40B4-BE49-F238E27FC236}">
                <a16:creationId xmlns:a16="http://schemas.microsoft.com/office/drawing/2014/main" id="{9B6030DA-B72B-DFB5-D8DF-3AE5EB538FB4}"/>
              </a:ext>
            </a:extLst>
          </p:cNvPr>
          <p:cNvCxnSpPr>
            <a:cxnSpLocks/>
          </p:cNvCxnSpPr>
          <p:nvPr/>
        </p:nvCxnSpPr>
        <p:spPr>
          <a:xfrm>
            <a:off x="1124566" y="808823"/>
            <a:ext cx="1066205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1C00D77-624D-752E-C500-0D54DC3F720E}"/>
              </a:ext>
            </a:extLst>
          </p:cNvPr>
          <p:cNvSpPr txBox="1"/>
          <p:nvPr/>
        </p:nvSpPr>
        <p:spPr>
          <a:xfrm>
            <a:off x="255461" y="989242"/>
            <a:ext cx="8333786" cy="457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b="1" dirty="0">
                <a:latin typeface="Georgia" panose="02040502050405020303" pitchFamily="18" charset="0"/>
              </a:rPr>
              <a:t>Design of quantum circuit </a:t>
            </a:r>
            <a:r>
              <a:rPr kumimoji="1" lang="en-US" altLang="ko-KR" dirty="0">
                <a:latin typeface="Georgia" panose="02040502050405020303" pitchFamily="18" charset="0"/>
              </a:rPr>
              <a:t>(quantum layer of hybrid NN)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4A904B2-8D6B-9640-8354-F9526ED40C47}"/>
              </a:ext>
            </a:extLst>
          </p:cNvPr>
          <p:cNvGrpSpPr/>
          <p:nvPr/>
        </p:nvGrpSpPr>
        <p:grpSpPr>
          <a:xfrm>
            <a:off x="85104" y="1570749"/>
            <a:ext cx="12096742" cy="3172778"/>
            <a:chOff x="66251" y="2045054"/>
            <a:chExt cx="12096742" cy="3172778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6046B21A-2F3B-4A4D-A7A0-9356AFE51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212010" y="2045054"/>
              <a:ext cx="5898021" cy="928822"/>
            </a:xfrm>
            <a:prstGeom prst="rect">
              <a:avLst/>
            </a:prstGeom>
          </p:spPr>
        </p:pic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B06A3FC3-43C1-BF47-843D-0D8A403E2E3F}"/>
                </a:ext>
              </a:extLst>
            </p:cNvPr>
            <p:cNvGrpSpPr/>
            <p:nvPr/>
          </p:nvGrpSpPr>
          <p:grpSpPr>
            <a:xfrm>
              <a:off x="66251" y="3097271"/>
              <a:ext cx="12096742" cy="2120561"/>
              <a:chOff x="66251" y="3097271"/>
              <a:chExt cx="12096742" cy="2120561"/>
            </a:xfrm>
          </p:grpSpPr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24832381-B466-5647-BF0E-83B6D83432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harpenSoften amount="25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251" y="3494870"/>
                <a:ext cx="5879181" cy="1415988"/>
              </a:xfrm>
              <a:prstGeom prst="rect">
                <a:avLst/>
              </a:prstGeom>
            </p:spPr>
          </p:pic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C4A5E6C5-6373-5F42-B359-E6B60A8D04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39236" y="3313807"/>
                <a:ext cx="6123757" cy="1904025"/>
              </a:xfrm>
              <a:prstGeom prst="rect">
                <a:avLst/>
              </a:prstGeom>
            </p:spPr>
          </p:pic>
          <p:sp>
            <p:nvSpPr>
              <p:cNvPr id="24" name="아래쪽 화살표[D] 23">
                <a:extLst>
                  <a:ext uri="{FF2B5EF4-FFF2-40B4-BE49-F238E27FC236}">
                    <a16:creationId xmlns:a16="http://schemas.microsoft.com/office/drawing/2014/main" id="{39232CC4-3A31-1144-99D8-413EB47D415A}"/>
                  </a:ext>
                </a:extLst>
              </p:cNvPr>
              <p:cNvSpPr/>
              <p:nvPr/>
            </p:nvSpPr>
            <p:spPr>
              <a:xfrm>
                <a:off x="4524213" y="3097271"/>
                <a:ext cx="273377" cy="306775"/>
              </a:xfrm>
              <a:prstGeom prst="downArrow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5" name="아래쪽 화살표[D] 24">
                <a:extLst>
                  <a:ext uri="{FF2B5EF4-FFF2-40B4-BE49-F238E27FC236}">
                    <a16:creationId xmlns:a16="http://schemas.microsoft.com/office/drawing/2014/main" id="{993A2F5B-6ABE-9844-BA93-E3E1608BAF6E}"/>
                  </a:ext>
                </a:extLst>
              </p:cNvPr>
              <p:cNvSpPr/>
              <p:nvPr/>
            </p:nvSpPr>
            <p:spPr>
              <a:xfrm>
                <a:off x="7551651" y="3097271"/>
                <a:ext cx="273377" cy="306775"/>
              </a:xfrm>
              <a:prstGeom prst="downArrow">
                <a:avLst/>
              </a:prstGeom>
              <a:solidFill>
                <a:srgbClr val="F6E1DE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23FBBB07-A25D-BE47-A84F-1565811668FA}"/>
                  </a:ext>
                </a:extLst>
              </p:cNvPr>
              <p:cNvSpPr/>
              <p:nvPr/>
            </p:nvSpPr>
            <p:spPr>
              <a:xfrm>
                <a:off x="66251" y="3494870"/>
                <a:ext cx="5898035" cy="1631504"/>
              </a:xfrm>
              <a:prstGeom prst="rect">
                <a:avLst/>
              </a:prstGeom>
              <a:noFill/>
              <a:ln w="38100">
                <a:solidFill>
                  <a:schemeClr val="accent5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04D50EA0-D1BB-B643-B811-386DF8BD01C0}"/>
                      </a:ext>
                    </a:extLst>
                  </p:cNvPr>
                  <p:cNvSpPr txBox="1"/>
                  <p:nvPr/>
                </p:nvSpPr>
                <p:spPr>
                  <a:xfrm>
                    <a:off x="1085928" y="4825304"/>
                    <a:ext cx="3902696" cy="2923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en-US" altLang="ko-Kore-KR" sz="1300" b="1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rPr>
                      <a:t>Representing </a:t>
                    </a:r>
                    <a14:m>
                      <m:oMath xmlns:m="http://schemas.openxmlformats.org/officeDocument/2006/math">
                        <m:r>
                          <a:rPr kumimoji="1" lang="en-US" altLang="ko-Kore-KR" sz="13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oMath>
                    </a14:m>
                    <a:r>
                      <a:rPr kumimoji="1" lang="en-US" altLang="ko-Kore-KR" sz="1300" b="1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rPr>
                      <a:t> features using </a:t>
                    </a:r>
                    <a14:m>
                      <m:oMath xmlns:m="http://schemas.openxmlformats.org/officeDocument/2006/math">
                        <m:r>
                          <a:rPr kumimoji="1" lang="en-US" altLang="ko-Kore-KR" sz="13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oMath>
                    </a14:m>
                    <a:r>
                      <a:rPr kumimoji="1" lang="en-US" altLang="ko-Kore-KR" sz="1300" b="1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rPr>
                      <a:t>-qubit</a:t>
                    </a:r>
                    <a:endParaRPr kumimoji="1" lang="ko-Kore-KR" altLang="en-US" sz="1300" b="1" dirty="0">
                      <a:solidFill>
                        <a:srgbClr val="0070C0"/>
                      </a:solidFill>
                      <a:latin typeface="Georgia" panose="02040502050405020303" pitchFamily="18" charset="0"/>
                    </a:endParaRPr>
                  </a:p>
                </p:txBody>
              </p:sp>
            </mc:Choice>
            <mc:Fallback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04D50EA0-D1BB-B643-B811-386DF8BD01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5928" y="4825304"/>
                    <a:ext cx="3902696" cy="292388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4167" b="-208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1EE30577-9A8A-A140-8178-FA4341B26DBD}"/>
              </a:ext>
            </a:extLst>
          </p:cNvPr>
          <p:cNvSpPr txBox="1"/>
          <p:nvPr/>
        </p:nvSpPr>
        <p:spPr>
          <a:xfrm>
            <a:off x="-1190146" y="2652092"/>
            <a:ext cx="3797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solidFill>
                  <a:srgbClr val="0070C0"/>
                </a:solidFill>
                <a:latin typeface="Georgia" panose="02040502050405020303" pitchFamily="18" charset="0"/>
              </a:rPr>
              <a:t>Embedding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EC6CB8-8FD0-7548-9C0F-F5004B0567A6}"/>
              </a:ext>
            </a:extLst>
          </p:cNvPr>
          <p:cNvSpPr txBox="1"/>
          <p:nvPr/>
        </p:nvSpPr>
        <p:spPr>
          <a:xfrm>
            <a:off x="8504360" y="2652092"/>
            <a:ext cx="3538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solidFill>
                  <a:srgbClr val="C00000"/>
                </a:solidFill>
                <a:latin typeface="Georgia" panose="02040502050405020303" pitchFamily="18" charset="0"/>
              </a:rPr>
              <a:t>Parameterized</a:t>
            </a:r>
            <a:r>
              <a:rPr kumimoji="1" lang="en-US" altLang="ko-Kore-KR" sz="1600" dirty="0">
                <a:solidFill>
                  <a:srgbClr val="C00000"/>
                </a:solidFill>
                <a:latin typeface="Georgia" panose="02040502050405020303" pitchFamily="18" charset="0"/>
              </a:rPr>
              <a:t> </a:t>
            </a:r>
            <a:r>
              <a:rPr kumimoji="1" lang="en-US" altLang="ko-Kore-KR" sz="1600" b="1" dirty="0">
                <a:solidFill>
                  <a:srgbClr val="C00000"/>
                </a:solidFill>
                <a:latin typeface="Georgia" panose="02040502050405020303" pitchFamily="18" charset="0"/>
              </a:rPr>
              <a:t>circuit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E6C9FCE-4CA9-EB19-F3BA-5F12D6B165FD}"/>
              </a:ext>
            </a:extLst>
          </p:cNvPr>
          <p:cNvGrpSpPr/>
          <p:nvPr/>
        </p:nvGrpSpPr>
        <p:grpSpPr>
          <a:xfrm>
            <a:off x="6572" y="4876801"/>
            <a:ext cx="12614515" cy="1455970"/>
            <a:chOff x="6572" y="4876801"/>
            <a:chExt cx="12614515" cy="1455970"/>
          </a:xfrm>
        </p:grpSpPr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id="{2319BD2D-6346-3DB0-93F1-8AAEAE03DA1F}"/>
                </a:ext>
              </a:extLst>
            </p:cNvPr>
            <p:cNvSpPr/>
            <p:nvPr/>
          </p:nvSpPr>
          <p:spPr>
            <a:xfrm>
              <a:off x="6455591" y="4876801"/>
              <a:ext cx="5587252" cy="145597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40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D52A162B-CC45-5BE1-DD48-15D4854F334F}"/>
                </a:ext>
              </a:extLst>
            </p:cNvPr>
            <p:cNvSpPr/>
            <p:nvPr/>
          </p:nvSpPr>
          <p:spPr>
            <a:xfrm>
              <a:off x="56148" y="4876801"/>
              <a:ext cx="6001941" cy="14394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40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09D940B-CFCB-AD84-630F-89BD71FD7861}"/>
                </a:ext>
              </a:extLst>
            </p:cNvPr>
            <p:cNvSpPr txBox="1"/>
            <p:nvPr/>
          </p:nvSpPr>
          <p:spPr>
            <a:xfrm>
              <a:off x="6572" y="5195270"/>
              <a:ext cx="634365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ko-KR" sz="1400" dirty="0">
                  <a:solidFill>
                    <a:srgbClr val="0070C0"/>
                  </a:solidFill>
                  <a:latin typeface="Georgia" panose="02040502050405020303" pitchFamily="18" charset="0"/>
                </a:rPr>
                <a:t>RY</a:t>
              </a:r>
              <a:r>
                <a:rPr kumimoji="1" lang="en-US" altLang="ko-KR" sz="1400" dirty="0">
                  <a:latin typeface="Georgia" panose="02040502050405020303" pitchFamily="18" charset="0"/>
                </a:rPr>
                <a:t> : for rotation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ko-KR" sz="1400" dirty="0">
                  <a:solidFill>
                    <a:srgbClr val="0070C0"/>
                  </a:solidFill>
                  <a:latin typeface="Georgia" panose="02040502050405020303" pitchFamily="18" charset="0"/>
                </a:rPr>
                <a:t>CNOT</a:t>
              </a:r>
              <a:r>
                <a:rPr kumimoji="1" lang="en-US" altLang="ko-KR" sz="1400" dirty="0">
                  <a:latin typeface="Georgia" panose="02040502050405020303" pitchFamily="18" charset="0"/>
                </a:rPr>
                <a:t> : for entanglements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" altLang="ko-KR" sz="1400" dirty="0">
                  <a:solidFill>
                    <a:srgbClr val="0070C0"/>
                  </a:solidFill>
                  <a:latin typeface="Georgia" panose="02040502050405020303" pitchFamily="18" charset="0"/>
                </a:rPr>
                <a:t>Classic data to the amplitude vector </a:t>
              </a:r>
              <a:r>
                <a:rPr kumimoji="1" lang="en" altLang="ko-KR" sz="1400" dirty="0">
                  <a:latin typeface="Georgia" panose="02040502050405020303" pitchFamily="18" charset="0"/>
                </a:rPr>
                <a:t>representing the state of the qubit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D173290-872C-D830-16AB-D7181A656F37}"/>
                    </a:ext>
                  </a:extLst>
                </p:cNvPr>
                <p:cNvSpPr txBox="1"/>
                <p:nvPr/>
              </p:nvSpPr>
              <p:spPr>
                <a:xfrm>
                  <a:off x="6526449" y="4934033"/>
                  <a:ext cx="6094638" cy="95410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kumimoji="1" lang="en-US" altLang="ko-Kore-KR" sz="1400" dirty="0">
                      <a:solidFill>
                        <a:srgbClr val="C00000"/>
                      </a:solidFill>
                      <a:latin typeface="Georgia" panose="02040502050405020303" pitchFamily="18" charset="0"/>
                    </a:rPr>
                    <a:t>Changing the quantum state </a:t>
                  </a:r>
                  <a:r>
                    <a:rPr kumimoji="1" lang="en-US" altLang="ko-Kore-KR" sz="1400" dirty="0">
                      <a:latin typeface="Georgia" panose="02040502050405020303" pitchFamily="18" charset="0"/>
                    </a:rPr>
                    <a:t>using quantum gate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kumimoji="1" lang="en-US" altLang="en-US" sz="1400" dirty="0">
                      <a:solidFill>
                        <a:srgbClr val="C00000"/>
                      </a:solidFill>
                      <a:latin typeface="Georgia" panose="02040502050405020303" pitchFamily="18" charset="0"/>
                    </a:rPr>
                    <a:t>Rot gate </a:t>
                  </a:r>
                  <a:r>
                    <a:rPr kumimoji="1" lang="en-US" altLang="en-US" sz="1400" dirty="0">
                      <a:latin typeface="Georgia" panose="02040502050405020303" pitchFamily="18" charset="0"/>
                      <a:sym typeface="Wingdings" pitchFamily="2" charset="2"/>
                    </a:rPr>
                    <a:t> RZ+RY+RZ (combination of </a:t>
                  </a:r>
                  <a14:m>
                    <m:oMath xmlns:m="http://schemas.openxmlformats.org/officeDocument/2006/math">
                      <m:r>
                        <a:rPr kumimoji="1" lang="en-US" altLang="en-US" sz="1400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3</m:t>
                      </m:r>
                    </m:oMath>
                  </a14:m>
                  <a:r>
                    <a:rPr kumimoji="1" lang="en-US" altLang="en-US" sz="1400" dirty="0">
                      <a:latin typeface="Georgia" panose="02040502050405020303" pitchFamily="18" charset="0"/>
                      <a:sym typeface="Wingdings" pitchFamily="2" charset="2"/>
                    </a:rPr>
                    <a:t> rotation gates)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kumimoji="1" lang="en-US" altLang="en-US" sz="1400" dirty="0">
                      <a:latin typeface="Georgia" panose="02040502050405020303" pitchFamily="18" charset="0"/>
                      <a:sym typeface="Wingdings" pitchFamily="2" charset="2"/>
                    </a:rPr>
                    <a:t>Strongly entanglements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kumimoji="1" lang="ko-Kore-KR" altLang="en-US" sz="1400" dirty="0">
                    <a:latin typeface="Georgia" panose="02040502050405020303" pitchFamily="18" charset="0"/>
                  </a:endParaRPr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D173290-872C-D830-16AB-D7181A656F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6449" y="4934033"/>
                  <a:ext cx="6094638" cy="954107"/>
                </a:xfrm>
                <a:prstGeom prst="rect">
                  <a:avLst/>
                </a:prstGeom>
                <a:blipFill>
                  <a:blip r:embed="rId10"/>
                  <a:stretch>
                    <a:fillRect l="-417" t="-131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164DA4B-CE58-1764-146F-7681BAB5B7D2}"/>
                    </a:ext>
                  </a:extLst>
                </p:cNvPr>
                <p:cNvSpPr txBox="1"/>
                <p:nvPr/>
              </p:nvSpPr>
              <p:spPr>
                <a:xfrm>
                  <a:off x="6822675" y="5564419"/>
                  <a:ext cx="5103436" cy="69942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ko-KR" altLang="en-US" sz="1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ko-KR" altLang="en-US" sz="1400" dirty="0" err="1">
                      <a:solidFill>
                        <a:srgbClr val="0070C0"/>
                      </a:solidFill>
                      <a:latin typeface="Georgia" panose="02040502050405020303" pitchFamily="18" charset="0"/>
                    </a:rPr>
                    <a:t>-th</a:t>
                  </a:r>
                  <a:r>
                    <a:rPr lang="ko-KR" altLang="en-US" sz="1400" dirty="0">
                      <a:solidFill>
                        <a:srgbClr val="0070C0"/>
                      </a:solidFill>
                      <a:latin typeface="Georgia" panose="02040502050405020303" pitchFamily="18" charset="0"/>
                    </a:rPr>
                    <a:t> </a:t>
                  </a:r>
                  <a:r>
                    <a:rPr lang="ko-KR" altLang="en-US" sz="1400" dirty="0" err="1">
                      <a:solidFill>
                        <a:srgbClr val="0070C0"/>
                      </a:solidFill>
                      <a:latin typeface="Georgia" panose="02040502050405020303" pitchFamily="18" charset="0"/>
                    </a:rPr>
                    <a:t>qubit</a:t>
                  </a:r>
                  <a:r>
                    <a:rPr lang="ko-KR" altLang="en-US" sz="1400" dirty="0">
                      <a:solidFill>
                        <a:srgbClr val="0070C0"/>
                      </a:solidFill>
                      <a:latin typeface="Georgia" panose="02040502050405020303" pitchFamily="18" charset="0"/>
                    </a:rPr>
                    <a:t> </a:t>
                  </a:r>
                  <a:r>
                    <a:rPr lang="ko-KR" altLang="en-US" sz="1400" dirty="0" err="1">
                      <a:solidFill>
                        <a:srgbClr val="0070C0"/>
                      </a:solidFill>
                      <a:latin typeface="Georgia" panose="02040502050405020303" pitchFamily="18" charset="0"/>
                    </a:rPr>
                    <a:t>is</a:t>
                  </a:r>
                  <a:r>
                    <a:rPr lang="ko-KR" altLang="en-US" sz="1400" dirty="0">
                      <a:solidFill>
                        <a:srgbClr val="0070C0"/>
                      </a:solidFill>
                      <a:latin typeface="Georgia" panose="02040502050405020303" pitchFamily="18" charset="0"/>
                    </a:rPr>
                    <a:t> </a:t>
                  </a:r>
                  <a:r>
                    <a:rPr lang="ko-KR" altLang="en-US" sz="1400" dirty="0" err="1">
                      <a:solidFill>
                        <a:srgbClr val="0070C0"/>
                      </a:solidFill>
                      <a:latin typeface="Georgia" panose="02040502050405020303" pitchFamily="18" charset="0"/>
                    </a:rPr>
                    <a:t>entangled</a:t>
                  </a:r>
                  <a:r>
                    <a:rPr lang="ko-KR" altLang="en-US" sz="1400" dirty="0">
                      <a:solidFill>
                        <a:srgbClr val="0070C0"/>
                      </a:solidFill>
                      <a:latin typeface="Georgia" panose="02040502050405020303" pitchFamily="18" charset="0"/>
                    </a:rPr>
                    <a:t> </a:t>
                  </a:r>
                  <a:r>
                    <a:rPr lang="ko-KR" altLang="en-US" sz="1400" dirty="0" err="1">
                      <a:solidFill>
                        <a:srgbClr val="0070C0"/>
                      </a:solidFill>
                      <a:latin typeface="Georgia" panose="02040502050405020303" pitchFamily="18" charset="0"/>
                    </a:rPr>
                    <a:t>with</a:t>
                  </a:r>
                  <a:r>
                    <a:rPr lang="ko-KR" altLang="en-US" sz="1400" dirty="0">
                      <a:solidFill>
                        <a:srgbClr val="0070C0"/>
                      </a:solidFill>
                      <a:latin typeface="Georgia" panose="02040502050405020303" pitchFamily="18" charset="0"/>
                    </a:rPr>
                    <a:t> </a:t>
                  </a:r>
                  <a:r>
                    <a:rPr lang="ko-KR" altLang="en-US" sz="1400" dirty="0" err="1">
                      <a:solidFill>
                        <a:srgbClr val="0070C0"/>
                      </a:solidFill>
                      <a:latin typeface="Georgia" panose="02040502050405020303" pitchFamily="18" charset="0"/>
                    </a:rPr>
                    <a:t>the</a:t>
                  </a:r>
                  <a:r>
                    <a:rPr lang="ko-KR" altLang="en-US" sz="1400" dirty="0">
                      <a:solidFill>
                        <a:srgbClr val="0070C0"/>
                      </a:solidFill>
                      <a:latin typeface="Georgia" panose="02040502050405020303" pitchFamily="18" charset="0"/>
                    </a:rPr>
                    <a:t> (</a:t>
                  </a:r>
                  <a14:m>
                    <m:oMath xmlns:m="http://schemas.openxmlformats.org/officeDocument/2006/math">
                      <m:r>
                        <a:rPr lang="ko-KR" altLang="en-US" sz="1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ko-KR" altLang="en-US" sz="14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ko-KR" altLang="en-US" sz="1400" i="1" dirty="0" err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ko-KR" altLang="en-US" sz="14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400" i="1" dirty="0" err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ko-KR" altLang="en-US" sz="14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400" i="1" dirty="0" err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ko-KR" altLang="en-US" sz="1400" i="1" baseline="-25000" dirty="0" err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𝑞𝑢𝑏𝑖𝑡</m:t>
                      </m:r>
                    </m:oMath>
                  </a14:m>
                  <a:r>
                    <a:rPr lang="ko-KR" altLang="en-US" sz="1400" dirty="0">
                      <a:solidFill>
                        <a:srgbClr val="0070C0"/>
                      </a:solidFill>
                      <a:latin typeface="Georgia" panose="02040502050405020303" pitchFamily="18" charset="0"/>
                    </a:rPr>
                    <a:t>)-</a:t>
                  </a:r>
                  <a:r>
                    <a:rPr lang="ko-KR" altLang="en-US" sz="1400" dirty="0" err="1">
                      <a:solidFill>
                        <a:srgbClr val="0070C0"/>
                      </a:solidFill>
                      <a:latin typeface="Georgia" panose="02040502050405020303" pitchFamily="18" charset="0"/>
                    </a:rPr>
                    <a:t>th</a:t>
                  </a:r>
                  <a:r>
                    <a:rPr lang="ko-KR" altLang="en-US" sz="1400" dirty="0">
                      <a:solidFill>
                        <a:srgbClr val="0070C0"/>
                      </a:solidFill>
                      <a:latin typeface="Georgia" panose="02040502050405020303" pitchFamily="18" charset="0"/>
                    </a:rPr>
                    <a:t> </a:t>
                  </a:r>
                  <a:r>
                    <a:rPr lang="ko-KR" altLang="en-US" sz="1400" dirty="0" err="1">
                      <a:solidFill>
                        <a:srgbClr val="0070C0"/>
                      </a:solidFill>
                      <a:latin typeface="Georgia" panose="02040502050405020303" pitchFamily="18" charset="0"/>
                    </a:rPr>
                    <a:t>qubit</a:t>
                  </a:r>
                  <a:r>
                    <a:rPr lang="ko-KR" altLang="en-US" sz="1400" dirty="0">
                      <a:solidFill>
                        <a:srgbClr val="0070C0"/>
                      </a:solidFill>
                      <a:latin typeface="Georgia" panose="02040502050405020303" pitchFamily="18" charset="0"/>
                    </a:rPr>
                    <a:t>.</a:t>
                  </a:r>
                  <a:endParaRPr lang="en-US" altLang="ko-KR" sz="1400" dirty="0">
                    <a:solidFill>
                      <a:srgbClr val="0070C0"/>
                    </a:solidFill>
                    <a:latin typeface="Georgia" panose="02040502050405020303" pitchFamily="18" charset="0"/>
                  </a:endParaRPr>
                </a:p>
                <a:p>
                  <a:pPr algn="ctr"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en" altLang="ko-KR" sz="140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" altLang="ko-KR" sz="14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" altLang="ko-KR" sz="1400" i="1" dirty="0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" altLang="ko-KR" sz="1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" altLang="ko-KR" sz="1400" i="1" dirty="0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" altLang="ko-KR" sz="1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" altLang="ko-KR" sz="1400" i="1" dirty="0" err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" altLang="ko-KR" sz="1400" i="1" baseline="-25000" dirty="0" err="1" smtClean="0">
                          <a:latin typeface="Cambria Math" panose="02040503050406030204" pitchFamily="18" charset="0"/>
                        </a:rPr>
                        <m:t>𝑞𝑢𝑏𝑖𝑡</m:t>
                      </m:r>
                      <m:r>
                        <a:rPr lang="en" altLang="ko-KR" sz="14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" altLang="ko-KR" sz="1400" dirty="0">
                      <a:latin typeface="Georgia" panose="02040502050405020303" pitchFamily="18" charset="0"/>
                    </a:rPr>
                    <a:t> (</a:t>
                  </a:r>
                  <a14:m>
                    <m:oMath xmlns:m="http://schemas.openxmlformats.org/officeDocument/2006/math">
                      <m:r>
                        <a:rPr lang="en" altLang="ko-KR" sz="1400" i="1" dirty="0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a14:m>
                  <a:r>
                    <a:rPr lang="en" altLang="ko-KR" sz="1400" dirty="0">
                      <a:latin typeface="Georgia" panose="02040502050405020303" pitchFamily="18" charset="0"/>
                    </a:rPr>
                    <a:t> is </a:t>
                  </a:r>
                  <a14:m>
                    <m:oMath xmlns:m="http://schemas.openxmlformats.org/officeDocument/2006/math">
                      <m:r>
                        <a:rPr lang="en" altLang="ko-KR" sz="1400" i="1" dirty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" altLang="ko-KR" sz="14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" altLang="ko-KR" sz="1400" dirty="0">
                      <a:latin typeface="Georgia" panose="02040502050405020303" pitchFamily="18" charset="0"/>
                    </a:rPr>
                    <a:t>-</a:t>
                  </a:r>
                  <a:r>
                    <a:rPr lang="en" altLang="ko-KR" sz="1400" dirty="0" err="1">
                      <a:latin typeface="Georgia" panose="02040502050405020303" pitchFamily="18" charset="0"/>
                    </a:rPr>
                    <a:t>th</a:t>
                  </a:r>
                  <a:r>
                    <a:rPr lang="en" altLang="ko-KR" sz="1400" dirty="0">
                      <a:latin typeface="Georgia" panose="02040502050405020303" pitchFamily="18" charset="0"/>
                    </a:rPr>
                    <a:t> layer, </a:t>
                  </a:r>
                  <a14:m>
                    <m:oMath xmlns:m="http://schemas.openxmlformats.org/officeDocument/2006/math">
                      <m:r>
                        <a:rPr lang="en" altLang="ko-KR" sz="1400" i="1" dirty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" altLang="ko-KR" sz="14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" altLang="ko-KR" sz="1400" dirty="0">
                      <a:latin typeface="Georgia" panose="02040502050405020303" pitchFamily="18" charset="0"/>
                    </a:rPr>
                    <a:t>&lt; </a:t>
                  </a:r>
                  <a14:m>
                    <m:oMath xmlns:m="http://schemas.openxmlformats.org/officeDocument/2006/math">
                      <m:r>
                        <a:rPr lang="en" altLang="ko-KR" sz="140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" altLang="ko-KR" sz="1400" i="1" baseline="-25000" dirty="0" smtClean="0">
                          <a:latin typeface="Cambria Math" panose="02040503050406030204" pitchFamily="18" charset="0"/>
                        </a:rPr>
                        <m:t>𝑞𝑙</m:t>
                      </m:r>
                    </m:oMath>
                  </a14:m>
                  <a:r>
                    <a:rPr lang="en" altLang="ko-KR" sz="1400" dirty="0">
                      <a:latin typeface="Georgia" panose="02040502050405020303" pitchFamily="18" charset="0"/>
                    </a:rPr>
                    <a:t>) </a:t>
                  </a:r>
                  <a:endParaRPr lang="ko-KR" altLang="en-US" sz="1400" dirty="0">
                    <a:latin typeface="Georgia" panose="02040502050405020303" pitchFamily="18" charset="0"/>
                  </a:endParaRPr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164DA4B-CE58-1764-146F-7681BAB5B7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2675" y="5564419"/>
                  <a:ext cx="5103436" cy="699422"/>
                </a:xfrm>
                <a:prstGeom prst="rect">
                  <a:avLst/>
                </a:prstGeom>
                <a:blipFill>
                  <a:blip r:embed="rId11"/>
                  <a:stretch>
                    <a:fillRect l="-249" r="-498" b="-714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31214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1507DC-B6BB-8249-1BD3-9DE41C09B076}"/>
                  </a:ext>
                </a:extLst>
              </p:cNvPr>
              <p:cNvSpPr txBox="1"/>
              <p:nvPr/>
            </p:nvSpPr>
            <p:spPr>
              <a:xfrm>
                <a:off x="9573768" y="6559814"/>
                <a:ext cx="261823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ko-KR" sz="1100" dirty="0">
                    <a:solidFill>
                      <a:srgbClr val="002060"/>
                    </a:solidFill>
                    <a:latin typeface="Georgia" panose="02040502050405020303" pitchFamily="18" charset="0"/>
                  </a:rPr>
                  <a:t>National Cryptography Contest </a:t>
                </a:r>
                <a14:m>
                  <m:oMath xmlns:m="http://schemas.openxmlformats.org/officeDocument/2006/math">
                    <m:r>
                      <a:rPr kumimoji="1" lang="en-US" altLang="ko-KR" sz="11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2022</m:t>
                    </m:r>
                  </m:oMath>
                </a14:m>
                <a:endParaRPr kumimoji="1" lang="ko-KR" altLang="en-US" sz="1100" dirty="0">
                  <a:solidFill>
                    <a:srgbClr val="002060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1507DC-B6BB-8249-1BD3-9DE41C09B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3768" y="6559814"/>
                <a:ext cx="2618232" cy="261610"/>
              </a:xfrm>
              <a:prstGeom prst="rect">
                <a:avLst/>
              </a:prstGeom>
              <a:blipFill>
                <a:blip r:embed="rId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그룹 19">
            <a:extLst>
              <a:ext uri="{FF2B5EF4-FFF2-40B4-BE49-F238E27FC236}">
                <a16:creationId xmlns:a16="http://schemas.microsoft.com/office/drawing/2014/main" id="{A188B041-5D89-E12E-74D7-B656E7BA5EED}"/>
              </a:ext>
            </a:extLst>
          </p:cNvPr>
          <p:cNvGrpSpPr/>
          <p:nvPr/>
        </p:nvGrpSpPr>
        <p:grpSpPr>
          <a:xfrm>
            <a:off x="137529" y="91440"/>
            <a:ext cx="11649087" cy="882551"/>
            <a:chOff x="137529" y="152424"/>
            <a:chExt cx="11649087" cy="88255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CFE6E47-A7A8-38A3-5E44-AF5E6980E21B}"/>
                </a:ext>
              </a:extLst>
            </p:cNvPr>
            <p:cNvGrpSpPr/>
            <p:nvPr/>
          </p:nvGrpSpPr>
          <p:grpSpPr>
            <a:xfrm>
              <a:off x="137529" y="152424"/>
              <a:ext cx="898530" cy="882551"/>
              <a:chOff x="582706" y="2133599"/>
              <a:chExt cx="493060" cy="524435"/>
            </a:xfrm>
            <a:solidFill>
              <a:srgbClr val="B4C7E7">
                <a:alpha val="29804"/>
              </a:srgbClr>
            </a:solidFill>
          </p:grpSpPr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C6DB0774-ED1C-9466-BB82-0694B8F55248}"/>
                  </a:ext>
                </a:extLst>
              </p:cNvPr>
              <p:cNvSpPr/>
              <p:nvPr/>
            </p:nvSpPr>
            <p:spPr>
              <a:xfrm>
                <a:off x="582706" y="2223247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800"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C04A3B4E-430A-7E7B-E0CD-411C4A6C1023}"/>
                  </a:ext>
                </a:extLst>
              </p:cNvPr>
              <p:cNvSpPr/>
              <p:nvPr/>
            </p:nvSpPr>
            <p:spPr>
              <a:xfrm>
                <a:off x="690283" y="2133599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800"/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F6E798E3-C965-9DAD-B8AF-0D64D6C851C1}"/>
                  </a:ext>
                </a:extLst>
              </p:cNvPr>
              <p:cNvSpPr/>
              <p:nvPr/>
            </p:nvSpPr>
            <p:spPr>
              <a:xfrm>
                <a:off x="770966" y="2214282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800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471D7D25-96A4-95DB-7641-E364389768EE}"/>
                  </a:ext>
                </a:extLst>
              </p:cNvPr>
              <p:cNvSpPr/>
              <p:nvPr/>
            </p:nvSpPr>
            <p:spPr>
              <a:xfrm>
                <a:off x="596156" y="2335305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800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C05FA887-0B11-05FB-8403-1EC44BB2C320}"/>
                  </a:ext>
                </a:extLst>
              </p:cNvPr>
              <p:cNvSpPr/>
              <p:nvPr/>
            </p:nvSpPr>
            <p:spPr>
              <a:xfrm>
                <a:off x="748556" y="2335304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800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1ED453-FB09-B1B5-1BF1-55E2BAB2D391}"/>
                </a:ext>
              </a:extLst>
            </p:cNvPr>
            <p:cNvSpPr txBox="1"/>
            <p:nvPr/>
          </p:nvSpPr>
          <p:spPr>
            <a:xfrm>
              <a:off x="203517" y="308549"/>
              <a:ext cx="739760" cy="584775"/>
            </a:xfrm>
            <a:prstGeom prst="rect">
              <a:avLst/>
            </a:prstGeom>
            <a:noFill/>
            <a:effectLst>
              <a:outerShdw blurRad="27311" dist="19050" dir="2400000" algn="tl" rotWithShape="0">
                <a:prstClr val="black">
                  <a:alpha val="51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3200" dirty="0">
                  <a:solidFill>
                    <a:schemeClr val="accent5">
                      <a:lumMod val="50000"/>
                    </a:schemeClr>
                  </a:solidFill>
                  <a:latin typeface="Georgia" panose="02040502050405020303" pitchFamily="18" charset="0"/>
                  <a:ea typeface="BM HANNA 11yrs old OTF" panose="020B0600000101010101" pitchFamily="34" charset="-127"/>
                </a:rPr>
                <a:t>03</a:t>
              </a:r>
              <a:endParaRPr kumimoji="1" lang="ko-KR" altLang="en-US" sz="3200" dirty="0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  <a:ea typeface="BM HANNA 11yrs old OTF" panose="020B0600000101010101" pitchFamily="34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3387410-488E-3822-ABF6-1B6C7C826E99}"/>
                </a:ext>
              </a:extLst>
            </p:cNvPr>
            <p:cNvSpPr txBox="1"/>
            <p:nvPr/>
          </p:nvSpPr>
          <p:spPr>
            <a:xfrm>
              <a:off x="1060558" y="370104"/>
              <a:ext cx="39534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800" dirty="0">
                  <a:solidFill>
                    <a:srgbClr val="002060"/>
                  </a:solidFill>
                  <a:latin typeface="Georgia" panose="02040502050405020303" pitchFamily="18" charset="0"/>
                </a:rPr>
                <a:t>Proposed Method</a:t>
              </a:r>
              <a:endParaRPr kumimoji="1" lang="ko-KR" altLang="en-US" sz="2800" dirty="0">
                <a:solidFill>
                  <a:srgbClr val="002060"/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17" name="직선 연결선[R] 16">
              <a:extLst>
                <a:ext uri="{FF2B5EF4-FFF2-40B4-BE49-F238E27FC236}">
                  <a16:creationId xmlns:a16="http://schemas.microsoft.com/office/drawing/2014/main" id="{2B30DE52-F786-DCB0-4F94-5FDB38B90751}"/>
                </a:ext>
              </a:extLst>
            </p:cNvPr>
            <p:cNvCxnSpPr>
              <a:cxnSpLocks/>
            </p:cNvCxnSpPr>
            <p:nvPr/>
          </p:nvCxnSpPr>
          <p:spPr>
            <a:xfrm>
              <a:off x="1124566" y="907889"/>
              <a:ext cx="10662050" cy="0"/>
            </a:xfrm>
            <a:prstGeom prst="line">
              <a:avLst/>
            </a:prstGeom>
            <a:ln w="12700">
              <a:solidFill>
                <a:srgbClr val="4757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직선 연결선[R] 1">
            <a:extLst>
              <a:ext uri="{FF2B5EF4-FFF2-40B4-BE49-F238E27FC236}">
                <a16:creationId xmlns:a16="http://schemas.microsoft.com/office/drawing/2014/main" id="{9B6030DA-B72B-DFB5-D8DF-3AE5EB538FB4}"/>
              </a:ext>
            </a:extLst>
          </p:cNvPr>
          <p:cNvCxnSpPr>
            <a:cxnSpLocks/>
          </p:cNvCxnSpPr>
          <p:nvPr/>
        </p:nvCxnSpPr>
        <p:spPr>
          <a:xfrm>
            <a:off x="1124566" y="808823"/>
            <a:ext cx="1066205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1C00D77-624D-752E-C500-0D54DC3F720E}"/>
              </a:ext>
            </a:extLst>
          </p:cNvPr>
          <p:cNvSpPr txBox="1"/>
          <p:nvPr/>
        </p:nvSpPr>
        <p:spPr>
          <a:xfrm>
            <a:off x="255461" y="989242"/>
            <a:ext cx="8333786" cy="457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b="1" dirty="0">
                <a:latin typeface="Georgia" panose="02040502050405020303" pitchFamily="18" charset="0"/>
              </a:rPr>
              <a:t>Design of quantum neural distinguisher and training process</a:t>
            </a:r>
          </a:p>
        </p:txBody>
      </p:sp>
      <p:graphicFrame>
        <p:nvGraphicFramePr>
          <p:cNvPr id="89" name="표 89">
            <a:extLst>
              <a:ext uri="{FF2B5EF4-FFF2-40B4-BE49-F238E27FC236}">
                <a16:creationId xmlns:a16="http://schemas.microsoft.com/office/drawing/2014/main" id="{25D1880C-2872-2E44-A0F4-69E6A6E35A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707735"/>
              </p:ext>
            </p:extLst>
          </p:nvPr>
        </p:nvGraphicFramePr>
        <p:xfrm>
          <a:off x="7738696" y="2684042"/>
          <a:ext cx="208280" cy="5425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396614100"/>
                    </a:ext>
                  </a:extLst>
                </a:gridCol>
              </a:tblGrid>
              <a:tr h="135633">
                <a:tc>
                  <a:txBody>
                    <a:bodyPr/>
                    <a:lstStyle/>
                    <a:p>
                      <a:endParaRPr lang="ko-Kore-KR" altLang="en-US" sz="1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304908"/>
                  </a:ext>
                </a:extLst>
              </a:tr>
              <a:tr h="135633">
                <a:tc>
                  <a:txBody>
                    <a:bodyPr/>
                    <a:lstStyle/>
                    <a:p>
                      <a:endParaRPr lang="ko-Kore-KR" altLang="en-US" sz="1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948262"/>
                  </a:ext>
                </a:extLst>
              </a:tr>
              <a:tr h="135633">
                <a:tc>
                  <a:txBody>
                    <a:bodyPr/>
                    <a:lstStyle/>
                    <a:p>
                      <a:endParaRPr lang="ko-Kore-KR" altLang="en-US" sz="1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530086"/>
                  </a:ext>
                </a:extLst>
              </a:tr>
              <a:tr h="135633">
                <a:tc>
                  <a:txBody>
                    <a:bodyPr/>
                    <a:lstStyle/>
                    <a:p>
                      <a:endParaRPr lang="ko-Kore-KR" altLang="en-US" sz="1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488587"/>
                  </a:ext>
                </a:extLst>
              </a:tr>
            </a:tbl>
          </a:graphicData>
        </a:graphic>
      </p:graphicFrame>
      <p:graphicFrame>
        <p:nvGraphicFramePr>
          <p:cNvPr id="105" name="표 89">
            <a:extLst>
              <a:ext uri="{FF2B5EF4-FFF2-40B4-BE49-F238E27FC236}">
                <a16:creationId xmlns:a16="http://schemas.microsoft.com/office/drawing/2014/main" id="{E24C1755-2661-EB45-AA64-32C584C8CC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454345"/>
              </p:ext>
            </p:extLst>
          </p:nvPr>
        </p:nvGraphicFramePr>
        <p:xfrm>
          <a:off x="7737297" y="4853581"/>
          <a:ext cx="208280" cy="5425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396614100"/>
                    </a:ext>
                  </a:extLst>
                </a:gridCol>
              </a:tblGrid>
              <a:tr h="135633">
                <a:tc>
                  <a:txBody>
                    <a:bodyPr/>
                    <a:lstStyle/>
                    <a:p>
                      <a:endParaRPr lang="ko-Kore-KR" altLang="en-US" sz="1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304908"/>
                  </a:ext>
                </a:extLst>
              </a:tr>
              <a:tr h="135633">
                <a:tc>
                  <a:txBody>
                    <a:bodyPr/>
                    <a:lstStyle/>
                    <a:p>
                      <a:endParaRPr lang="ko-Kore-KR" altLang="en-US" sz="1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948262"/>
                  </a:ext>
                </a:extLst>
              </a:tr>
              <a:tr h="135633">
                <a:tc>
                  <a:txBody>
                    <a:bodyPr/>
                    <a:lstStyle/>
                    <a:p>
                      <a:endParaRPr lang="ko-Kore-KR" altLang="en-US" sz="1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530086"/>
                  </a:ext>
                </a:extLst>
              </a:tr>
              <a:tr h="135633">
                <a:tc>
                  <a:txBody>
                    <a:bodyPr/>
                    <a:lstStyle/>
                    <a:p>
                      <a:endParaRPr lang="ko-Kore-KR" altLang="en-US" sz="1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488587"/>
                  </a:ext>
                </a:extLst>
              </a:tr>
            </a:tbl>
          </a:graphicData>
        </a:graphic>
      </p:graphicFrame>
      <p:grpSp>
        <p:nvGrpSpPr>
          <p:cNvPr id="90" name="그룹 89">
            <a:extLst>
              <a:ext uri="{FF2B5EF4-FFF2-40B4-BE49-F238E27FC236}">
                <a16:creationId xmlns:a16="http://schemas.microsoft.com/office/drawing/2014/main" id="{6B32BDDF-6CEA-6CCD-1024-E395B8A98078}"/>
              </a:ext>
            </a:extLst>
          </p:cNvPr>
          <p:cNvGrpSpPr/>
          <p:nvPr/>
        </p:nvGrpSpPr>
        <p:grpSpPr>
          <a:xfrm>
            <a:off x="-35812" y="1752399"/>
            <a:ext cx="12299124" cy="4653966"/>
            <a:chOff x="-11320" y="1368680"/>
            <a:chExt cx="12299124" cy="465396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모서리가 둥근 직사각형 76">
                  <a:extLst>
                    <a:ext uri="{FF2B5EF4-FFF2-40B4-BE49-F238E27FC236}">
                      <a16:creationId xmlns:a16="http://schemas.microsoft.com/office/drawing/2014/main" id="{D0834429-6A62-E7BD-0A5E-A1B64D19DC8D}"/>
                    </a:ext>
                  </a:extLst>
                </p:cNvPr>
                <p:cNvSpPr/>
                <p:nvPr/>
              </p:nvSpPr>
              <p:spPr>
                <a:xfrm>
                  <a:off x="9730924" y="2518670"/>
                  <a:ext cx="2414365" cy="574990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kumimoji="1" lang="en-US" altLang="en-US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𝑎𝑐𝑐</m:t>
                      </m:r>
                      <m:r>
                        <a:rPr kumimoji="1" lang="en-US" alt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itchFamily="2" charset="2"/>
                        </a:rPr>
                        <m:t>&gt;</m:t>
                      </m:r>
                      <m:r>
                        <a:rPr kumimoji="1" lang="en-US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itchFamily="2" charset="2"/>
                        </a:rPr>
                        <m:t>0.5</m:t>
                      </m:r>
                    </m:oMath>
                  </a14:m>
                  <a:r>
                    <a:rPr kumimoji="1" lang="en-US" altLang="en-US" sz="1400" dirty="0">
                      <a:solidFill>
                        <a:schemeClr val="tx1"/>
                      </a:solidFill>
                      <a:latin typeface="Georgia" panose="02040502050405020303" pitchFamily="18" charset="0"/>
                      <a:sym typeface="Wingdings" pitchFamily="2" charset="2"/>
                    </a:rPr>
                    <a:t> </a:t>
                  </a:r>
                  <a:r>
                    <a:rPr kumimoji="1" lang="en-US" altLang="en-US" sz="1400" dirty="0">
                      <a:solidFill>
                        <a:srgbClr val="0070C0"/>
                      </a:solidFill>
                      <a:latin typeface="Georgia" panose="02040502050405020303" pitchFamily="18" charset="0"/>
                      <a:sym typeface="Wingdings" pitchFamily="2" charset="2"/>
                    </a:rPr>
                    <a:t>Return </a:t>
                  </a:r>
                  <a14:m>
                    <m:oMath xmlns:m="http://schemas.openxmlformats.org/officeDocument/2006/math">
                      <m:r>
                        <a:rPr kumimoji="1" lang="en-US" altLang="en-US" sz="14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itchFamily="2" charset="2"/>
                        </a:rPr>
                        <m:t>𝑄𝐶</m:t>
                      </m:r>
                      <m:r>
                        <a:rPr kumimoji="1" lang="en-US" altLang="en-US" sz="1400" i="1" baseline="-25000" dirty="0" err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itchFamily="2" charset="2"/>
                        </a:rPr>
                        <m:t>𝐻𝑦𝑏𝑟𝑖𝑑</m:t>
                      </m:r>
                    </m:oMath>
                  </a14:m>
                  <a:endParaRPr kumimoji="1" lang="en-US" altLang="en-US" sz="1400" baseline="-25000" dirty="0">
                    <a:solidFill>
                      <a:schemeClr val="tx1"/>
                    </a:solidFill>
                    <a:latin typeface="Georgia" panose="02040502050405020303" pitchFamily="18" charset="0"/>
                    <a:sym typeface="Wingdings" pitchFamily="2" charset="2"/>
                  </a:endParaRPr>
                </a:p>
                <a:p>
                  <a:pPr algn="ctr"/>
                  <a14:m>
                    <m:oMath xmlns:m="http://schemas.openxmlformats.org/officeDocument/2006/math">
                      <m:r>
                        <a:rPr kumimoji="1" lang="en-US" altLang="en-US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𝑎𝑐𝑐</m:t>
                      </m:r>
                    </m:oMath>
                  </a14:m>
                  <a:r>
                    <a:rPr kumimoji="1" lang="en-US" altLang="en-US" sz="1400" dirty="0">
                      <a:solidFill>
                        <a:schemeClr val="tx1"/>
                      </a:solidFill>
                      <a:latin typeface="Georgia" panose="02040502050405020303" pitchFamily="18" charset="0"/>
                      <a:sym typeface="Wingdings" pitchFamily="2" charset="2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en-US" alt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itchFamily="2" charset="2"/>
                        </a:rPr>
                        <m:t>≤0.5</m:t>
                      </m:r>
                    </m:oMath>
                  </a14:m>
                  <a:r>
                    <a:rPr kumimoji="1" lang="en-US" altLang="en-US" sz="1400" dirty="0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 </a:t>
                  </a:r>
                  <a:r>
                    <a:rPr kumimoji="1" lang="en-US" altLang="en-US" sz="1400" dirty="0">
                      <a:solidFill>
                        <a:schemeClr val="tx1"/>
                      </a:solidFill>
                      <a:latin typeface="Georgia" panose="02040502050405020303" pitchFamily="18" charset="0"/>
                      <a:sym typeface="Wingdings" pitchFamily="2" charset="2"/>
                    </a:rPr>
                    <a:t> </a:t>
                  </a:r>
                  <a:r>
                    <a:rPr kumimoji="1" lang="en-US" altLang="en-US" sz="1400" dirty="0">
                      <a:solidFill>
                        <a:srgbClr val="FF0000"/>
                      </a:solidFill>
                      <a:latin typeface="Georgia" panose="02040502050405020303" pitchFamily="18" charset="0"/>
                      <a:sym typeface="Wingdings" pitchFamily="2" charset="2"/>
                    </a:rPr>
                    <a:t>Abort </a:t>
                  </a:r>
                  <a14:m>
                    <m:oMath xmlns:m="http://schemas.openxmlformats.org/officeDocument/2006/math">
                      <m:r>
                        <a:rPr kumimoji="1" lang="en-US" altLang="en-US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Wingdings" pitchFamily="2" charset="2"/>
                        </a:rPr>
                        <m:t>𝑄𝐶</m:t>
                      </m:r>
                      <m:r>
                        <a:rPr kumimoji="1" lang="en-US" altLang="en-US" sz="1400" i="1" baseline="-25000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Wingdings" pitchFamily="2" charset="2"/>
                        </a:rPr>
                        <m:t>𝐻𝑦𝑏𝑟𝑖𝑑</m:t>
                      </m:r>
                    </m:oMath>
                  </a14:m>
                  <a:endParaRPr kumimoji="1" lang="ko-Kore-KR" altLang="en-US" sz="1400">
                    <a:solidFill>
                      <a:schemeClr val="tx1"/>
                    </a:solidFill>
                    <a:latin typeface="Georgia" panose="02040502050405020303" pitchFamily="18" charset="0"/>
                  </a:endParaRPr>
                </a:p>
              </p:txBody>
            </p:sp>
          </mc:Choice>
          <mc:Fallback>
            <p:sp>
              <p:nvSpPr>
                <p:cNvPr id="77" name="모서리가 둥근 직사각형 76">
                  <a:extLst>
                    <a:ext uri="{FF2B5EF4-FFF2-40B4-BE49-F238E27FC236}">
                      <a16:creationId xmlns:a16="http://schemas.microsoft.com/office/drawing/2014/main" id="{D0834429-6A62-E7BD-0A5E-A1B64D19DC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0924" y="2518670"/>
                  <a:ext cx="2414365" cy="574990"/>
                </a:xfrm>
                <a:prstGeom prst="roundRect">
                  <a:avLst/>
                </a:prstGeom>
                <a:blipFill>
                  <a:blip r:embed="rId4"/>
                  <a:stretch>
                    <a:fillRect b="-434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1" name="모서리가 둥근 직사각형 130">
              <a:extLst>
                <a:ext uri="{FF2B5EF4-FFF2-40B4-BE49-F238E27FC236}">
                  <a16:creationId xmlns:a16="http://schemas.microsoft.com/office/drawing/2014/main" id="{CC2575B2-F668-7E44-AD9F-73517CEDC643}"/>
                </a:ext>
              </a:extLst>
            </p:cNvPr>
            <p:cNvSpPr/>
            <p:nvPr/>
          </p:nvSpPr>
          <p:spPr>
            <a:xfrm>
              <a:off x="8020341" y="1368680"/>
              <a:ext cx="1748666" cy="37532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74" name="꺾인 연결선[E] 73">
              <a:extLst>
                <a:ext uri="{FF2B5EF4-FFF2-40B4-BE49-F238E27FC236}">
                  <a16:creationId xmlns:a16="http://schemas.microsoft.com/office/drawing/2014/main" id="{1CD8A64B-2D18-8D4C-ACEA-F9EDC8840DD7}"/>
                </a:ext>
              </a:extLst>
            </p:cNvPr>
            <p:cNvCxnSpPr>
              <a:cxnSpLocks/>
              <a:stCxn id="69" idx="2"/>
              <a:endCxn id="123" idx="2"/>
            </p:cNvCxnSpPr>
            <p:nvPr/>
          </p:nvCxnSpPr>
          <p:spPr>
            <a:xfrm rot="5400000">
              <a:off x="8222633" y="2496689"/>
              <a:ext cx="1427364" cy="4280003"/>
            </a:xfrm>
            <a:prstGeom prst="bentConnector3">
              <a:avLst>
                <a:gd name="adj1" fmla="val 116016"/>
              </a:avLst>
            </a:prstGeom>
            <a:ln w="19050">
              <a:solidFill>
                <a:srgbClr val="C0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모서리가 둥근 직사각형 129">
              <a:extLst>
                <a:ext uri="{FF2B5EF4-FFF2-40B4-BE49-F238E27FC236}">
                  <a16:creationId xmlns:a16="http://schemas.microsoft.com/office/drawing/2014/main" id="{A707D131-84C5-244B-BC95-310B84C7B5AC}"/>
                </a:ext>
              </a:extLst>
            </p:cNvPr>
            <p:cNvSpPr/>
            <p:nvPr/>
          </p:nvSpPr>
          <p:spPr>
            <a:xfrm>
              <a:off x="9947777" y="4659076"/>
              <a:ext cx="2210367" cy="310521"/>
            </a:xfrm>
            <a:prstGeom prst="roundRect">
              <a:avLst/>
            </a:prstGeom>
            <a:solidFill>
              <a:srgbClr val="F6E1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4" name="모서리가 둥근 직사각형 123">
              <a:extLst>
                <a:ext uri="{FF2B5EF4-FFF2-40B4-BE49-F238E27FC236}">
                  <a16:creationId xmlns:a16="http://schemas.microsoft.com/office/drawing/2014/main" id="{C605675C-3D26-E84B-8145-0E0278B7C2F9}"/>
                </a:ext>
              </a:extLst>
            </p:cNvPr>
            <p:cNvSpPr/>
            <p:nvPr/>
          </p:nvSpPr>
          <p:spPr>
            <a:xfrm>
              <a:off x="8298335" y="3637290"/>
              <a:ext cx="1032663" cy="26102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8B93A487-AEE5-F64D-AF67-1927AD52FE4D}"/>
                </a:ext>
              </a:extLst>
            </p:cNvPr>
            <p:cNvGrpSpPr/>
            <p:nvPr/>
          </p:nvGrpSpPr>
          <p:grpSpPr>
            <a:xfrm>
              <a:off x="3491553" y="1603353"/>
              <a:ext cx="342273" cy="1719947"/>
              <a:chOff x="699153" y="2867320"/>
              <a:chExt cx="342273" cy="1719947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555F0DF9-5D40-4443-A2D0-3439250EE122}"/>
                  </a:ext>
                </a:extLst>
              </p:cNvPr>
              <p:cNvSpPr/>
              <p:nvPr/>
            </p:nvSpPr>
            <p:spPr>
              <a:xfrm>
                <a:off x="699154" y="3377228"/>
                <a:ext cx="342271" cy="358218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DB003419-26BE-F741-B941-7D6FE64AD174}"/>
                  </a:ext>
                </a:extLst>
              </p:cNvPr>
              <p:cNvSpPr/>
              <p:nvPr/>
            </p:nvSpPr>
            <p:spPr>
              <a:xfrm>
                <a:off x="699155" y="2867320"/>
                <a:ext cx="342271" cy="358218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3085AF1C-7350-5543-A5B8-D7E57141DD9B}"/>
                  </a:ext>
                </a:extLst>
              </p:cNvPr>
              <p:cNvSpPr/>
              <p:nvPr/>
            </p:nvSpPr>
            <p:spPr>
              <a:xfrm>
                <a:off x="699153" y="4229049"/>
                <a:ext cx="342271" cy="358218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891D9315-844D-B74A-A9FA-5B7AE187AD33}"/>
                      </a:ext>
                    </a:extLst>
                  </p:cNvPr>
                  <p:cNvSpPr txBox="1"/>
                  <p:nvPr/>
                </p:nvSpPr>
                <p:spPr>
                  <a:xfrm>
                    <a:off x="767696" y="3794325"/>
                    <a:ext cx="205184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ore-KR" altLang="en-US" sz="2400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ko-Kore-KR" altLang="en-US" sz="2400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891D9315-844D-B74A-A9FA-5B7AE187AD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7696" y="3794325"/>
                    <a:ext cx="205184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3529" r="-1764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FDBD8E-AD0F-8746-B081-E23C411C2E36}"/>
                </a:ext>
              </a:extLst>
            </p:cNvPr>
            <p:cNvSpPr txBox="1"/>
            <p:nvPr/>
          </p:nvSpPr>
          <p:spPr>
            <a:xfrm>
              <a:off x="2639881" y="5710383"/>
              <a:ext cx="2045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Georgia" panose="02040502050405020303" pitchFamily="18" charset="0"/>
                </a:rPr>
                <a:t>Classical hidden layer</a:t>
              </a:r>
              <a:endParaRPr kumimoji="1" lang="ko-Kore-KR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Georgia" panose="02040502050405020303" pitchFamily="18" charset="0"/>
              </a:endParaRPr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C45DC94B-18CF-4647-8538-16C4DEB33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118311" y="2262566"/>
              <a:ext cx="3572348" cy="631326"/>
            </a:xfrm>
            <a:prstGeom prst="rect">
              <a:avLst/>
            </a:prstGeom>
          </p:spPr>
        </p:pic>
        <p:sp>
          <p:nvSpPr>
            <p:cNvPr id="33" name="왼쪽 중괄호[L] 32">
              <a:extLst>
                <a:ext uri="{FF2B5EF4-FFF2-40B4-BE49-F238E27FC236}">
                  <a16:creationId xmlns:a16="http://schemas.microsoft.com/office/drawing/2014/main" id="{CA9F970C-31E9-874F-88B5-A7B9968922A6}"/>
                </a:ext>
              </a:extLst>
            </p:cNvPr>
            <p:cNvSpPr/>
            <p:nvPr/>
          </p:nvSpPr>
          <p:spPr>
            <a:xfrm>
              <a:off x="3179553" y="1603353"/>
              <a:ext cx="277727" cy="1719947"/>
            </a:xfrm>
            <a:prstGeom prst="lef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B3812C6-3B9A-8B40-A767-AAF6C2D4F822}"/>
                    </a:ext>
                  </a:extLst>
                </p:cNvPr>
                <p:cNvSpPr txBox="1"/>
                <p:nvPr/>
              </p:nvSpPr>
              <p:spPr>
                <a:xfrm>
                  <a:off x="2245484" y="2227590"/>
                  <a:ext cx="1301556" cy="5416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sz="1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oMath>
                    </m:oMathPara>
                  </a14:m>
                  <a:endParaRPr kumimoji="1" lang="en-US" altLang="ko-Kore-KR" sz="1400" dirty="0">
                    <a:solidFill>
                      <a:srgbClr val="0070C0"/>
                    </a:solidFill>
                    <a:latin typeface="Georgia" panose="02040502050405020303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sz="1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kumimoji="1" lang="en-US" altLang="ko-Kore-KR" sz="14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sz="1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b>
                              <m:sSubPr>
                                <m:ctrlPr>
                                  <a:rPr kumimoji="1" lang="en-US" altLang="ko-Kore-KR" sz="14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sz="14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kumimoji="1" lang="en-US" altLang="ko-Kore-KR" sz="14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𝑞𝑢𝑏𝑖𝑡</m:t>
                                </m:r>
                              </m:sub>
                            </m:sSub>
                          </m:sup>
                        </m:sSup>
                        <m:r>
                          <a:rPr kumimoji="1" lang="en-US" altLang="ko-Kore-KR" sz="1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ko-Kore-KR" altLang="en-US" sz="1400" baseline="-250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B3812C6-3B9A-8B40-A767-AAF6C2D4F8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5484" y="2227590"/>
                  <a:ext cx="1301556" cy="541623"/>
                </a:xfrm>
                <a:prstGeom prst="rect">
                  <a:avLst/>
                </a:prstGeom>
                <a:blipFill>
                  <a:blip r:embed="rId8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왼쪽 중괄호[L] 34">
              <a:extLst>
                <a:ext uri="{FF2B5EF4-FFF2-40B4-BE49-F238E27FC236}">
                  <a16:creationId xmlns:a16="http://schemas.microsoft.com/office/drawing/2014/main" id="{859F94D6-4FD7-A04E-86D3-B8A4AA0E2A84}"/>
                </a:ext>
              </a:extLst>
            </p:cNvPr>
            <p:cNvSpPr/>
            <p:nvPr/>
          </p:nvSpPr>
          <p:spPr>
            <a:xfrm>
              <a:off x="3179553" y="3763171"/>
              <a:ext cx="277727" cy="1719947"/>
            </a:xfrm>
            <a:prstGeom prst="lef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E88DDE0-FAB3-2240-88F5-3D054D672A1F}"/>
                    </a:ext>
                  </a:extLst>
                </p:cNvPr>
                <p:cNvSpPr txBox="1"/>
                <p:nvPr/>
              </p:nvSpPr>
              <p:spPr>
                <a:xfrm>
                  <a:off x="2715491" y="4455805"/>
                  <a:ext cx="36154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sz="1400" i="1" dirty="0" smtClean="0">
                            <a:latin typeface="Cambria Math" panose="02040503050406030204" pitchFamily="18" charset="0"/>
                          </a:rPr>
                          <m:t>16</m:t>
                        </m:r>
                      </m:oMath>
                    </m:oMathPara>
                  </a14:m>
                  <a:endParaRPr kumimoji="1" lang="ko-Kore-KR" altLang="en-US" sz="1400" dirty="0">
                    <a:latin typeface="Georgia" panose="02040502050405020303" pitchFamily="18" charset="0"/>
                  </a:endParaRPr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E88DDE0-FAB3-2240-88F5-3D054D672A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5491" y="4455805"/>
                  <a:ext cx="361542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8AF5912-5F89-6544-A0E6-E1894696DAF0}"/>
                    </a:ext>
                  </a:extLst>
                </p:cNvPr>
                <p:cNvSpPr txBox="1"/>
                <p:nvPr/>
              </p:nvSpPr>
              <p:spPr>
                <a:xfrm>
                  <a:off x="3560096" y="3354549"/>
                  <a:ext cx="20518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ore-KR" altLang="en-US" sz="2400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ko-Kore-KR" altLang="en-US" sz="2400" dirty="0"/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8AF5912-5F89-6544-A0E6-E1894696DA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0096" y="3354549"/>
                  <a:ext cx="205184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17647" r="-23529"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왼쪽 중괄호[L] 38">
              <a:extLst>
                <a:ext uri="{FF2B5EF4-FFF2-40B4-BE49-F238E27FC236}">
                  <a16:creationId xmlns:a16="http://schemas.microsoft.com/office/drawing/2014/main" id="{2C6294DE-1797-D64F-9775-A90482847B0D}"/>
                </a:ext>
              </a:extLst>
            </p:cNvPr>
            <p:cNvSpPr/>
            <p:nvPr/>
          </p:nvSpPr>
          <p:spPr>
            <a:xfrm>
              <a:off x="2361851" y="2460207"/>
              <a:ext cx="213573" cy="2169706"/>
            </a:xfrm>
            <a:prstGeom prst="lef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5A76D9F-E69A-DC42-A052-6150EA576191}"/>
                    </a:ext>
                  </a:extLst>
                </p:cNvPr>
                <p:cNvSpPr txBox="1"/>
                <p:nvPr/>
              </p:nvSpPr>
              <p:spPr>
                <a:xfrm>
                  <a:off x="1657528" y="3288255"/>
                  <a:ext cx="84097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sz="1400" b="0" i="1" dirty="0" smtClean="0">
                            <a:latin typeface="Cambria Math" panose="02040503050406030204" pitchFamily="18" charset="0"/>
                          </a:rPr>
                          <m:t>64</m:t>
                        </m:r>
                      </m:oMath>
                    </m:oMathPara>
                  </a14:m>
                  <a:endParaRPr kumimoji="1" lang="en-US" altLang="ko-Kore-KR" sz="1400" dirty="0">
                    <a:latin typeface="Georgia" panose="02040502050405020303" pitchFamily="18" charset="0"/>
                  </a:endParaRPr>
                </a:p>
                <a:p>
                  <a:pPr algn="ctr"/>
                  <a:r>
                    <a:rPr kumimoji="1" lang="en-US" altLang="ko-Kore-KR" sz="1400" dirty="0">
                      <a:latin typeface="Georgia" panose="02040502050405020303" pitchFamily="18" charset="0"/>
                    </a:rPr>
                    <a:t>neurons</a:t>
                  </a:r>
                  <a:endParaRPr kumimoji="1" lang="ko-Kore-KR" altLang="en-US" sz="1400" dirty="0">
                    <a:latin typeface="Georgia" panose="02040502050405020303" pitchFamily="18" charset="0"/>
                  </a:endParaRPr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5A76D9F-E69A-DC42-A052-6150EA5761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7528" y="3288255"/>
                  <a:ext cx="840978" cy="523220"/>
                </a:xfrm>
                <a:prstGeom prst="rect">
                  <a:avLst/>
                </a:prstGeom>
                <a:blipFill>
                  <a:blip r:embed="rId11"/>
                  <a:stretch>
                    <a:fillRect l="-1493" r="-1493" b="-930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직선 연결선[R] 41">
              <a:extLst>
                <a:ext uri="{FF2B5EF4-FFF2-40B4-BE49-F238E27FC236}">
                  <a16:creationId xmlns:a16="http://schemas.microsoft.com/office/drawing/2014/main" id="{5F578E2D-1B9D-B64F-8A48-3D5D021FBBFA}"/>
                </a:ext>
              </a:extLst>
            </p:cNvPr>
            <p:cNvCxnSpPr>
              <a:cxnSpLocks/>
              <a:stCxn id="22" idx="7"/>
            </p:cNvCxnSpPr>
            <p:nvPr/>
          </p:nvCxnSpPr>
          <p:spPr>
            <a:xfrm>
              <a:off x="3783702" y="1655813"/>
              <a:ext cx="384733" cy="651998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[R] 42">
              <a:extLst>
                <a:ext uri="{FF2B5EF4-FFF2-40B4-BE49-F238E27FC236}">
                  <a16:creationId xmlns:a16="http://schemas.microsoft.com/office/drawing/2014/main" id="{A5FAD1CA-5B71-3442-B1DB-FD120F29BEF9}"/>
                </a:ext>
              </a:extLst>
            </p:cNvPr>
            <p:cNvCxnSpPr>
              <a:cxnSpLocks/>
              <a:stCxn id="24" idx="5"/>
            </p:cNvCxnSpPr>
            <p:nvPr/>
          </p:nvCxnSpPr>
          <p:spPr>
            <a:xfrm flipV="1">
              <a:off x="3783700" y="2842853"/>
              <a:ext cx="384735" cy="427987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96CDAD4E-3751-0B42-8430-E4338F8949C9}"/>
                </a:ext>
              </a:extLst>
            </p:cNvPr>
            <p:cNvGrpSpPr/>
            <p:nvPr/>
          </p:nvGrpSpPr>
          <p:grpSpPr>
            <a:xfrm>
              <a:off x="3491553" y="3761786"/>
              <a:ext cx="342273" cy="1719947"/>
              <a:chOff x="699153" y="2867320"/>
              <a:chExt cx="342273" cy="1719947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19980EE7-EFA3-9F4C-82C3-0A10A99C86D3}"/>
                  </a:ext>
                </a:extLst>
              </p:cNvPr>
              <p:cNvSpPr/>
              <p:nvPr/>
            </p:nvSpPr>
            <p:spPr>
              <a:xfrm>
                <a:off x="699154" y="3377228"/>
                <a:ext cx="342271" cy="358218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3E22834A-5A46-C64A-91F1-930D26340E5A}"/>
                  </a:ext>
                </a:extLst>
              </p:cNvPr>
              <p:cNvSpPr/>
              <p:nvPr/>
            </p:nvSpPr>
            <p:spPr>
              <a:xfrm>
                <a:off x="699155" y="2867320"/>
                <a:ext cx="342271" cy="358218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D004330D-5443-8B41-9E2E-998B3D0B26E2}"/>
                  </a:ext>
                </a:extLst>
              </p:cNvPr>
              <p:cNvSpPr/>
              <p:nvPr/>
            </p:nvSpPr>
            <p:spPr>
              <a:xfrm>
                <a:off x="699153" y="4229049"/>
                <a:ext cx="342271" cy="358218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C4C9B4A8-19D1-7B46-90F0-FBB0A0624F93}"/>
                      </a:ext>
                    </a:extLst>
                  </p:cNvPr>
                  <p:cNvSpPr txBox="1"/>
                  <p:nvPr/>
                </p:nvSpPr>
                <p:spPr>
                  <a:xfrm>
                    <a:off x="767696" y="3794325"/>
                    <a:ext cx="205184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ore-KR" altLang="en-US" sz="2400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ko-Kore-KR" altLang="en-US" sz="2400" dirty="0"/>
                  </a:p>
                </p:txBody>
              </p:sp>
            </mc:Choice>
            <mc:Fallback xmlns="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C4C9B4A8-19D1-7B46-90F0-FBB0A0624F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7696" y="3794325"/>
                    <a:ext cx="205184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3529" r="-1764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841D8DCD-6809-6945-A8EC-42C7FA3EF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118311" y="4420999"/>
              <a:ext cx="3572348" cy="631326"/>
            </a:xfrm>
            <a:prstGeom prst="rect">
              <a:avLst/>
            </a:prstGeom>
          </p:spPr>
        </p:pic>
        <p:cxnSp>
          <p:nvCxnSpPr>
            <p:cNvPr id="55" name="직선 연결선[R] 54">
              <a:extLst>
                <a:ext uri="{FF2B5EF4-FFF2-40B4-BE49-F238E27FC236}">
                  <a16:creationId xmlns:a16="http://schemas.microsoft.com/office/drawing/2014/main" id="{A11D1E64-5311-604F-84DB-158DD6588F33}"/>
                </a:ext>
              </a:extLst>
            </p:cNvPr>
            <p:cNvCxnSpPr>
              <a:cxnSpLocks/>
              <a:stCxn id="51" idx="7"/>
            </p:cNvCxnSpPr>
            <p:nvPr/>
          </p:nvCxnSpPr>
          <p:spPr>
            <a:xfrm>
              <a:off x="3783702" y="3814246"/>
              <a:ext cx="384733" cy="651998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[R] 55">
              <a:extLst>
                <a:ext uri="{FF2B5EF4-FFF2-40B4-BE49-F238E27FC236}">
                  <a16:creationId xmlns:a16="http://schemas.microsoft.com/office/drawing/2014/main" id="{763E7B6A-C680-F740-962B-05A03C950594}"/>
                </a:ext>
              </a:extLst>
            </p:cNvPr>
            <p:cNvCxnSpPr>
              <a:cxnSpLocks/>
              <a:stCxn id="52" idx="5"/>
            </p:cNvCxnSpPr>
            <p:nvPr/>
          </p:nvCxnSpPr>
          <p:spPr>
            <a:xfrm flipV="1">
              <a:off x="3783700" y="5001286"/>
              <a:ext cx="384735" cy="427987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CB3315ED-25D1-0F44-B736-9BB0509F05D9}"/>
                    </a:ext>
                  </a:extLst>
                </p:cNvPr>
                <p:cNvSpPr txBox="1"/>
                <p:nvPr/>
              </p:nvSpPr>
              <p:spPr>
                <a:xfrm flipH="1">
                  <a:off x="5792667" y="3350551"/>
                  <a:ext cx="20518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ore-KR" altLang="en-US" sz="2400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ko-Kore-KR" altLang="en-US" sz="2400" dirty="0"/>
                </a:p>
              </p:txBody>
            </p:sp>
          </mc:Choice>
          <mc:Fallback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CB3315ED-25D1-0F44-B736-9BB0509F05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792667" y="3350551"/>
                  <a:ext cx="205184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23529" r="-17647"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7B9E8AC-085F-5B4B-BB2C-B196EDE79E4C}"/>
                </a:ext>
              </a:extLst>
            </p:cNvPr>
            <p:cNvSpPr txBox="1"/>
            <p:nvPr/>
          </p:nvSpPr>
          <p:spPr>
            <a:xfrm>
              <a:off x="8842321" y="5710382"/>
              <a:ext cx="2045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Georgia" panose="02040502050405020303" pitchFamily="18" charset="0"/>
                </a:rPr>
                <a:t>Classical output layer</a:t>
              </a:r>
              <a:endParaRPr kumimoji="1" lang="ko-Kore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8B6F2AB5-8890-D14C-BB21-5848419EF59C}"/>
                </a:ext>
              </a:extLst>
            </p:cNvPr>
            <p:cNvSpPr/>
            <p:nvPr/>
          </p:nvSpPr>
          <p:spPr>
            <a:xfrm>
              <a:off x="9606650" y="3396667"/>
              <a:ext cx="342271" cy="35821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51F9ABDC-68C8-434C-ABEC-61A0BA982AB7}"/>
                    </a:ext>
                  </a:extLst>
                </p:cNvPr>
                <p:cNvSpPr txBox="1"/>
                <p:nvPr/>
              </p:nvSpPr>
              <p:spPr>
                <a:xfrm>
                  <a:off x="7925522" y="1756711"/>
                  <a:ext cx="420782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ore-KR" sz="1400" dirty="0">
                      <a:latin typeface="Georgia" panose="02040502050405020303" pitchFamily="18" charset="0"/>
                    </a:rPr>
                    <a:t>: Classical measured values (</a:t>
                  </a:r>
                  <a14:m>
                    <m:oMath xmlns:m="http://schemas.openxmlformats.org/officeDocument/2006/math">
                      <m:r>
                        <a:rPr kumimoji="1" lang="en-US" altLang="ko-Kore-KR" sz="1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ko-Kore-KR" sz="1400" i="1" baseline="-25000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kumimoji="1" lang="en-US" altLang="ko-Kore-KR" sz="1400" i="1" dirty="0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kumimoji="1" lang="en-US" altLang="ko-Kore-KR" sz="1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ko-Kore-KR" sz="1400" i="1" baseline="-25000" dirty="0" smtClean="0">
                          <a:latin typeface="Cambria Math" panose="02040503050406030204" pitchFamily="18" charset="0"/>
                        </a:rPr>
                        <m:t>15</m:t>
                      </m:r>
                    </m:oMath>
                  </a14:m>
                  <a:r>
                    <a:rPr kumimoji="1" lang="en-US" altLang="ko-Kore-KR" sz="1400" dirty="0">
                      <a:latin typeface="Georgia" panose="02040502050405020303" pitchFamily="18" charset="0"/>
                    </a:rPr>
                    <a:t>) for each qubit</a:t>
                  </a:r>
                  <a:br>
                    <a:rPr kumimoji="1" lang="en-US" altLang="ko-Kore-KR" sz="1400" dirty="0">
                      <a:latin typeface="Georgia" panose="02040502050405020303" pitchFamily="18" charset="0"/>
                    </a:rPr>
                  </a:br>
                  <a:r>
                    <a:rPr kumimoji="1" lang="en-US" altLang="ko-Kore-KR" sz="1400" dirty="0">
                      <a:latin typeface="Georgia" panose="02040502050405020303" pitchFamily="18" charset="0"/>
                    </a:rPr>
                    <a:t>  (</a:t>
                  </a:r>
                  <a14:m>
                    <m:oMath xmlns:m="http://schemas.openxmlformats.org/officeDocument/2006/math">
                      <m:r>
                        <a:rPr kumimoji="1" lang="en-US" altLang="ko-Kore-KR" sz="140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a14:m>
                  <a:r>
                    <a:rPr kumimoji="1" lang="en-US" altLang="ko-Kore-KR" sz="1400" dirty="0">
                      <a:latin typeface="Georgia" panose="02040502050405020303" pitchFamily="18" charset="0"/>
                    </a:rPr>
                    <a:t> measured values for each circuit)</a:t>
                  </a:r>
                  <a:endParaRPr kumimoji="1" lang="ko-Kore-KR" altLang="en-US" sz="1400" dirty="0">
                    <a:latin typeface="Georgia" panose="02040502050405020303" pitchFamily="18" charset="0"/>
                  </a:endParaRPr>
                </a:p>
              </p:txBody>
            </p:sp>
          </mc:Choice>
          <mc:Fallback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51F9ABDC-68C8-434C-ABEC-61A0BA982A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5522" y="1756711"/>
                  <a:ext cx="4207822" cy="523220"/>
                </a:xfrm>
                <a:prstGeom prst="rect">
                  <a:avLst/>
                </a:prstGeom>
                <a:blipFill>
                  <a:blip r:embed="rId14"/>
                  <a:stretch>
                    <a:fillRect l="-602" t="-2381" b="-119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F0A210F-B474-AF40-AB04-67E4702EE81A}"/>
                </a:ext>
              </a:extLst>
            </p:cNvPr>
            <p:cNvSpPr txBox="1"/>
            <p:nvPr/>
          </p:nvSpPr>
          <p:spPr>
            <a:xfrm>
              <a:off x="7946928" y="1385624"/>
              <a:ext cx="1898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dirty="0">
                  <a:solidFill>
                    <a:schemeClr val="accent6">
                      <a:lumMod val="75000"/>
                    </a:schemeClr>
                  </a:solidFill>
                  <a:latin typeface="Georgia" panose="02040502050405020303" pitchFamily="18" charset="0"/>
                </a:rPr>
                <a:t>Measure all qubits</a:t>
              </a:r>
              <a:endParaRPr kumimoji="1" lang="ko-Kore-KR" altLang="en-US" sz="1600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9D0288F6-5664-E94F-9035-196AC3B766FA}"/>
                    </a:ext>
                  </a:extLst>
                </p:cNvPr>
                <p:cNvSpPr txBox="1"/>
                <p:nvPr/>
              </p:nvSpPr>
              <p:spPr>
                <a:xfrm>
                  <a:off x="7723776" y="2219618"/>
                  <a:ext cx="240847" cy="2576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sz="105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ko-Kore-KR" sz="105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ko-Kore-KR" altLang="en-US" sz="1050" baseline="-25000" dirty="0"/>
                </a:p>
              </p:txBody>
            </p:sp>
          </mc:Choice>
          <mc:Fallback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9D0288F6-5664-E94F-9035-196AC3B766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3776" y="2219618"/>
                  <a:ext cx="240847" cy="25769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41E60A5F-D138-B748-ADD7-FA74D112D226}"/>
                    </a:ext>
                  </a:extLst>
                </p:cNvPr>
                <p:cNvSpPr txBox="1"/>
                <p:nvPr/>
              </p:nvSpPr>
              <p:spPr>
                <a:xfrm>
                  <a:off x="7730071" y="2353452"/>
                  <a:ext cx="240847" cy="2576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sz="105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ko-Kore-KR" sz="1050" b="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ko-Kore-KR" altLang="en-US" sz="1050" baseline="-25000" dirty="0"/>
                </a:p>
              </p:txBody>
            </p:sp>
          </mc:Choice>
          <mc:Fallback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41E60A5F-D138-B748-ADD7-FA74D112D2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0071" y="2353452"/>
                  <a:ext cx="240847" cy="257699"/>
                </a:xfrm>
                <a:prstGeom prst="rect">
                  <a:avLst/>
                </a:prstGeom>
                <a:blipFill>
                  <a:blip r:embed="rId16"/>
                  <a:stretch>
                    <a:fillRect r="-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8DF900B9-A49D-CF42-9C92-8200400E4C5D}"/>
                    </a:ext>
                  </a:extLst>
                </p:cNvPr>
                <p:cNvSpPr txBox="1"/>
                <p:nvPr/>
              </p:nvSpPr>
              <p:spPr>
                <a:xfrm>
                  <a:off x="7729687" y="2489537"/>
                  <a:ext cx="240847" cy="2576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sz="105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ko-Kore-KR" sz="1050" b="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ko-Kore-KR" altLang="en-US" sz="1050" baseline="-25000" dirty="0"/>
                </a:p>
              </p:txBody>
            </p:sp>
          </mc:Choice>
          <mc:Fallback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8DF900B9-A49D-CF42-9C92-8200400E4C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9687" y="2489537"/>
                  <a:ext cx="240847" cy="257699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81B7C2D3-7EC4-D34D-8456-C5253D477614}"/>
                    </a:ext>
                  </a:extLst>
                </p:cNvPr>
                <p:cNvSpPr txBox="1"/>
                <p:nvPr/>
              </p:nvSpPr>
              <p:spPr>
                <a:xfrm>
                  <a:off x="7725175" y="2625622"/>
                  <a:ext cx="240847" cy="2576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sz="105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ko-Kore-KR" sz="1050" b="0" i="1" baseline="-2500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ko-Kore-KR" altLang="en-US" sz="1050" baseline="-25000" dirty="0"/>
                </a:p>
              </p:txBody>
            </p:sp>
          </mc:Choice>
          <mc:Fallback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81B7C2D3-7EC4-D34D-8456-C5253D4776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5175" y="2625622"/>
                  <a:ext cx="240847" cy="257699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80CD5FF1-CB74-C643-97E2-AF03AC56D18E}"/>
                    </a:ext>
                  </a:extLst>
                </p:cNvPr>
                <p:cNvSpPr txBox="1"/>
                <p:nvPr/>
              </p:nvSpPr>
              <p:spPr>
                <a:xfrm>
                  <a:off x="7693019" y="4389157"/>
                  <a:ext cx="240847" cy="2576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sz="105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ko-Kore-KR" sz="1050" b="0" i="1" baseline="-25000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oMath>
                    </m:oMathPara>
                  </a14:m>
                  <a:endParaRPr kumimoji="1" lang="ko-Kore-KR" altLang="en-US" sz="1050" baseline="-25000" dirty="0"/>
                </a:p>
              </p:txBody>
            </p:sp>
          </mc:Choice>
          <mc:Fallback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80CD5FF1-CB74-C643-97E2-AF03AC56D1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3019" y="4389157"/>
                  <a:ext cx="240847" cy="257699"/>
                </a:xfrm>
                <a:prstGeom prst="rect">
                  <a:avLst/>
                </a:prstGeom>
                <a:blipFill>
                  <a:blip r:embed="rId19"/>
                  <a:stretch>
                    <a:fillRect r="-2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F6CC42C7-A8F8-EE4A-A16B-681BAB4C08F4}"/>
                    </a:ext>
                  </a:extLst>
                </p:cNvPr>
                <p:cNvSpPr txBox="1"/>
                <p:nvPr/>
              </p:nvSpPr>
              <p:spPr>
                <a:xfrm>
                  <a:off x="7699314" y="4522991"/>
                  <a:ext cx="240847" cy="2576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sz="105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ko-Kore-KR" sz="1050" b="0" i="1" baseline="-25000" dirty="0" smtClean="0"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kumimoji="1" lang="ko-Kore-KR" altLang="en-US" sz="1050" baseline="-25000" dirty="0"/>
                </a:p>
              </p:txBody>
            </p:sp>
          </mc:Choice>
          <mc:Fallback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F6CC42C7-A8F8-EE4A-A16B-681BAB4C08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9314" y="4522991"/>
                  <a:ext cx="240847" cy="257699"/>
                </a:xfrm>
                <a:prstGeom prst="rect">
                  <a:avLst/>
                </a:prstGeom>
                <a:blipFill>
                  <a:blip r:embed="rId20"/>
                  <a:stretch>
                    <a:fillRect r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39125A83-9F2F-DE40-BBFE-24894D7CD835}"/>
                    </a:ext>
                  </a:extLst>
                </p:cNvPr>
                <p:cNvSpPr txBox="1"/>
                <p:nvPr/>
              </p:nvSpPr>
              <p:spPr>
                <a:xfrm>
                  <a:off x="7698930" y="4659076"/>
                  <a:ext cx="240847" cy="2576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sz="105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ko-Kore-KR" sz="1050" b="0" i="1" baseline="-25000" dirty="0" smtClean="0">
                            <a:latin typeface="Cambria Math" panose="02040503050406030204" pitchFamily="18" charset="0"/>
                          </a:rPr>
                          <m:t>14</m:t>
                        </m:r>
                      </m:oMath>
                    </m:oMathPara>
                  </a14:m>
                  <a:endParaRPr kumimoji="1" lang="ko-Kore-KR" altLang="en-US" sz="1050" baseline="-25000" dirty="0"/>
                </a:p>
              </p:txBody>
            </p:sp>
          </mc:Choice>
          <mc:Fallback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39125A83-9F2F-DE40-BBFE-24894D7CD8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8930" y="4659076"/>
                  <a:ext cx="240847" cy="257699"/>
                </a:xfrm>
                <a:prstGeom prst="rect">
                  <a:avLst/>
                </a:prstGeom>
                <a:blipFill>
                  <a:blip r:embed="rId21"/>
                  <a:stretch>
                    <a:fillRect r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EF6F74E3-1446-0340-A6B1-B4C711318441}"/>
                    </a:ext>
                  </a:extLst>
                </p:cNvPr>
                <p:cNvSpPr txBox="1"/>
                <p:nvPr/>
              </p:nvSpPr>
              <p:spPr>
                <a:xfrm>
                  <a:off x="7694418" y="4795161"/>
                  <a:ext cx="240847" cy="2576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sz="105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ko-Kore-KR" sz="1050" b="0" i="1" baseline="-25000" dirty="0" smtClean="0">
                            <a:latin typeface="Cambria Math" panose="02040503050406030204" pitchFamily="18" charset="0"/>
                          </a:rPr>
                          <m:t>15</m:t>
                        </m:r>
                      </m:oMath>
                    </m:oMathPara>
                  </a14:m>
                  <a:endParaRPr kumimoji="1" lang="ko-Kore-KR" altLang="en-US" sz="1050" baseline="-25000" dirty="0"/>
                </a:p>
              </p:txBody>
            </p:sp>
          </mc:Choice>
          <mc:Fallback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EF6F74E3-1446-0340-A6B1-B4C7113184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4418" y="4795161"/>
                  <a:ext cx="240847" cy="257699"/>
                </a:xfrm>
                <a:prstGeom prst="rect">
                  <a:avLst/>
                </a:prstGeom>
                <a:blipFill>
                  <a:blip r:embed="rId22"/>
                  <a:stretch>
                    <a:fillRect r="-1904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3E0FE4C6-D695-D345-BA61-9A3103C467A4}"/>
                    </a:ext>
                  </a:extLst>
                </p:cNvPr>
                <p:cNvSpPr txBox="1"/>
                <p:nvPr/>
              </p:nvSpPr>
              <p:spPr>
                <a:xfrm>
                  <a:off x="1633256" y="3745458"/>
                  <a:ext cx="873704" cy="2727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sz="12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ore-KR" sz="1200" i="1" dirty="0" smtClean="0">
                            <a:latin typeface="Cambria Math" panose="02040503050406030204" pitchFamily="18" charset="0"/>
                          </a:rPr>
                          <m:t>𝑁𝑒𝑢𝑟𝑜𝑛</m:t>
                        </m:r>
                        <m:r>
                          <a:rPr kumimoji="1" lang="en-US" altLang="ko-Kore-KR" sz="1200" i="1" baseline="-25000" dirty="0" err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kumimoji="1" lang="en-US" altLang="ko-Kore-KR" sz="1200" i="1" dirty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ko-Kore-KR" altLang="en-US" sz="1200" baseline="-25000" dirty="0"/>
                </a:p>
              </p:txBody>
            </p:sp>
          </mc:Choice>
          <mc:Fallback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3E0FE4C6-D695-D345-BA61-9A3103C467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3256" y="3745458"/>
                  <a:ext cx="873704" cy="272767"/>
                </a:xfrm>
                <a:prstGeom prst="rect">
                  <a:avLst/>
                </a:prstGeom>
                <a:blipFill>
                  <a:blip r:embed="rId23"/>
                  <a:stretch>
                    <a:fillRect r="-1429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247A67E5-B0EB-FA43-933C-B5429048F473}"/>
                    </a:ext>
                  </a:extLst>
                </p:cNvPr>
                <p:cNvSpPr txBox="1"/>
                <p:nvPr/>
              </p:nvSpPr>
              <p:spPr>
                <a:xfrm>
                  <a:off x="3484200" y="1621818"/>
                  <a:ext cx="358589" cy="3028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sz="140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kumimoji="1" lang="en-US" altLang="ko-Kore-KR" sz="14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ko-Kore-KR" altLang="en-US" sz="1400" baseline="-25000" dirty="0">
                    <a:latin typeface="Georgia" panose="02040502050405020303" pitchFamily="18" charset="0"/>
                  </a:endParaRPr>
                </a:p>
              </p:txBody>
            </p:sp>
          </mc:Choice>
          <mc:Fallback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247A67E5-B0EB-FA43-933C-B5429048F4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4200" y="1621818"/>
                  <a:ext cx="358589" cy="302840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AD5C85D2-67DB-1E48-B6EC-18190CA8A626}"/>
                    </a:ext>
                  </a:extLst>
                </p:cNvPr>
                <p:cNvSpPr txBox="1"/>
                <p:nvPr/>
              </p:nvSpPr>
              <p:spPr>
                <a:xfrm>
                  <a:off x="3483393" y="2141792"/>
                  <a:ext cx="358589" cy="3028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sz="140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kumimoji="1" lang="en-US" altLang="ko-Kore-KR" sz="1400" b="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ko-Kore-KR" altLang="en-US" sz="1400" baseline="-25000" dirty="0">
                    <a:latin typeface="Georgia" panose="02040502050405020303" pitchFamily="18" charset="0"/>
                  </a:endParaRPr>
                </a:p>
              </p:txBody>
            </p:sp>
          </mc:Choice>
          <mc:Fallback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AD5C85D2-67DB-1E48-B6EC-18190CA8A6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3393" y="2141792"/>
                  <a:ext cx="358589" cy="302840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E565EFFB-2129-7D48-9C38-8922787188ED}"/>
                    </a:ext>
                  </a:extLst>
                </p:cNvPr>
                <p:cNvSpPr txBox="1"/>
                <p:nvPr/>
              </p:nvSpPr>
              <p:spPr>
                <a:xfrm>
                  <a:off x="3455718" y="2984641"/>
                  <a:ext cx="358589" cy="3028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sz="140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kumimoji="1" lang="en-US" altLang="ko-Kore-KR" sz="1400" b="0" i="1" baseline="-25000" dirty="0" smtClean="0">
                            <a:latin typeface="Cambria Math" panose="02040503050406030204" pitchFamily="18" charset="0"/>
                          </a:rPr>
                          <m:t>15</m:t>
                        </m:r>
                      </m:oMath>
                    </m:oMathPara>
                  </a14:m>
                  <a:endParaRPr kumimoji="1" lang="ko-Kore-KR" altLang="en-US" sz="1400" baseline="-25000" dirty="0">
                    <a:latin typeface="Georgia" panose="02040502050405020303" pitchFamily="18" charset="0"/>
                  </a:endParaRPr>
                </a:p>
              </p:txBody>
            </p:sp>
          </mc:Choice>
          <mc:Fallback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E565EFFB-2129-7D48-9C38-8922787188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5718" y="2984641"/>
                  <a:ext cx="358589" cy="302840"/>
                </a:xfrm>
                <a:prstGeom prst="rect">
                  <a:avLst/>
                </a:prstGeom>
                <a:blipFill>
                  <a:blip r:embed="rId26"/>
                  <a:stretch>
                    <a:fillRect r="-1034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C1AD4C95-0554-1048-BF62-08F79B9D4B0C}"/>
                    </a:ext>
                  </a:extLst>
                </p:cNvPr>
                <p:cNvSpPr txBox="1"/>
                <p:nvPr/>
              </p:nvSpPr>
              <p:spPr>
                <a:xfrm>
                  <a:off x="3441196" y="5139923"/>
                  <a:ext cx="358589" cy="3028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sz="140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kumimoji="1" lang="en-US" altLang="ko-Kore-KR" sz="1400" b="0" i="1" baseline="-25000" dirty="0" smtClean="0">
                            <a:latin typeface="Cambria Math" panose="02040503050406030204" pitchFamily="18" charset="0"/>
                          </a:rPr>
                          <m:t>63</m:t>
                        </m:r>
                      </m:oMath>
                    </m:oMathPara>
                  </a14:m>
                  <a:endParaRPr kumimoji="1" lang="ko-Kore-KR" altLang="en-US" sz="1400" baseline="-25000" dirty="0">
                    <a:latin typeface="Georgia" panose="02040502050405020303" pitchFamily="18" charset="0"/>
                  </a:endParaRPr>
                </a:p>
              </p:txBody>
            </p:sp>
          </mc:Choice>
          <mc:Fallback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C1AD4C95-0554-1048-BF62-08F79B9D4B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1196" y="5139923"/>
                  <a:ext cx="358589" cy="302840"/>
                </a:xfrm>
                <a:prstGeom prst="rect">
                  <a:avLst/>
                </a:prstGeom>
                <a:blipFill>
                  <a:blip r:embed="rId27"/>
                  <a:stretch>
                    <a:fillRect r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374B2C09-271A-9C46-9AA2-00F241B67C23}"/>
                    </a:ext>
                  </a:extLst>
                </p:cNvPr>
                <p:cNvSpPr txBox="1"/>
                <p:nvPr/>
              </p:nvSpPr>
              <p:spPr>
                <a:xfrm>
                  <a:off x="3441196" y="3795973"/>
                  <a:ext cx="358589" cy="3028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sz="140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kumimoji="1" lang="en-US" altLang="ko-Kore-KR" sz="1400" b="0" i="1" baseline="-25000" dirty="0" smtClean="0">
                            <a:latin typeface="Cambria Math" panose="02040503050406030204" pitchFamily="18" charset="0"/>
                          </a:rPr>
                          <m:t>48</m:t>
                        </m:r>
                      </m:oMath>
                    </m:oMathPara>
                  </a14:m>
                  <a:endParaRPr kumimoji="1" lang="ko-Kore-KR" altLang="en-US" sz="1400" baseline="-25000" dirty="0">
                    <a:latin typeface="Georgia" panose="02040502050405020303" pitchFamily="18" charset="0"/>
                  </a:endParaRPr>
                </a:p>
              </p:txBody>
            </p:sp>
          </mc:Choice>
          <mc:Fallback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374B2C09-271A-9C46-9AA2-00F241B67C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1196" y="3795973"/>
                  <a:ext cx="358589" cy="302840"/>
                </a:xfrm>
                <a:prstGeom prst="rect">
                  <a:avLst/>
                </a:prstGeom>
                <a:blipFill>
                  <a:blip r:embed="rId28"/>
                  <a:stretch>
                    <a:fillRect r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568BB94D-1C91-1E40-A983-9BE52A00E824}"/>
                    </a:ext>
                  </a:extLst>
                </p:cNvPr>
                <p:cNvSpPr txBox="1"/>
                <p:nvPr/>
              </p:nvSpPr>
              <p:spPr>
                <a:xfrm>
                  <a:off x="3450707" y="4297671"/>
                  <a:ext cx="358589" cy="3028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sz="140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kumimoji="1" lang="en-US" altLang="ko-Kore-KR" sz="1400" b="0" i="1" baseline="-25000" dirty="0" smtClean="0">
                            <a:latin typeface="Cambria Math" panose="02040503050406030204" pitchFamily="18" charset="0"/>
                          </a:rPr>
                          <m:t>49</m:t>
                        </m:r>
                      </m:oMath>
                    </m:oMathPara>
                  </a14:m>
                  <a:endParaRPr kumimoji="1" lang="ko-Kore-KR" altLang="en-US" sz="1400" baseline="-25000" dirty="0">
                    <a:latin typeface="Georgia" panose="02040502050405020303" pitchFamily="18" charset="0"/>
                  </a:endParaRPr>
                </a:p>
              </p:txBody>
            </p:sp>
          </mc:Choice>
          <mc:Fallback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568BB94D-1C91-1E40-A983-9BE52A00E8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0707" y="4297671"/>
                  <a:ext cx="358589" cy="302840"/>
                </a:xfrm>
                <a:prstGeom prst="rect">
                  <a:avLst/>
                </a:prstGeom>
                <a:blipFill>
                  <a:blip r:embed="rId29"/>
                  <a:stretch>
                    <a:fillRect r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95841DDC-714A-364E-B318-1F834045AA19}"/>
                    </a:ext>
                  </a:extLst>
                </p:cNvPr>
                <p:cNvSpPr txBox="1"/>
                <p:nvPr/>
              </p:nvSpPr>
              <p:spPr>
                <a:xfrm>
                  <a:off x="4685497" y="2822627"/>
                  <a:ext cx="615284" cy="3028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sz="14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kumimoji="1" lang="en-US" altLang="ko-Kore-KR" sz="1400" b="0" i="1" baseline="-25000" dirty="0" smtClean="0">
                            <a:latin typeface="Cambria Math" panose="02040503050406030204" pitchFamily="18" charset="0"/>
                          </a:rPr>
                          <m:t>𝑎𝑚𝑝</m:t>
                        </m:r>
                        <m:r>
                          <a:rPr kumimoji="1" lang="en-US" altLang="ko-Kore-KR" sz="14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ko-Kore-KR" altLang="en-US" sz="1400" baseline="-25000" dirty="0">
                    <a:latin typeface="Georgia" panose="02040502050405020303" pitchFamily="18" charset="0"/>
                  </a:endParaRPr>
                </a:p>
              </p:txBody>
            </p:sp>
          </mc:Choice>
          <mc:Fallback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95841DDC-714A-364E-B318-1F834045A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5497" y="2822627"/>
                  <a:ext cx="615284" cy="302840"/>
                </a:xfrm>
                <a:prstGeom prst="rect">
                  <a:avLst/>
                </a:prstGeom>
                <a:blipFill>
                  <a:blip r:embed="rId30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97D03525-F62A-174B-931D-897B1683FABD}"/>
                    </a:ext>
                  </a:extLst>
                </p:cNvPr>
                <p:cNvSpPr txBox="1"/>
                <p:nvPr/>
              </p:nvSpPr>
              <p:spPr>
                <a:xfrm>
                  <a:off x="4687137" y="5024893"/>
                  <a:ext cx="615284" cy="3028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sz="14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kumimoji="1" lang="en-US" altLang="ko-Kore-KR" sz="1400" b="0" i="1" baseline="-25000" dirty="0" smtClean="0">
                            <a:latin typeface="Cambria Math" panose="02040503050406030204" pitchFamily="18" charset="0"/>
                          </a:rPr>
                          <m:t>𝑎𝑚𝑝</m:t>
                        </m:r>
                        <m:r>
                          <a:rPr kumimoji="1" lang="en-US" altLang="ko-Kore-KR" sz="1400" b="0" i="1" baseline="-2500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ko-Kore-KR" altLang="en-US" sz="1400" baseline="-25000" dirty="0">
                    <a:latin typeface="Georgia" panose="02040502050405020303" pitchFamily="18" charset="0"/>
                  </a:endParaRPr>
                </a:p>
              </p:txBody>
            </p:sp>
          </mc:Choice>
          <mc:Fallback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97D03525-F62A-174B-931D-897B1683FA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7137" y="5024893"/>
                  <a:ext cx="615284" cy="302840"/>
                </a:xfrm>
                <a:prstGeom prst="rect">
                  <a:avLst/>
                </a:prstGeom>
                <a:blipFill>
                  <a:blip r:embed="rId31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E133B822-2EDB-B042-AD73-792AF5DBFC76}"/>
                    </a:ext>
                  </a:extLst>
                </p:cNvPr>
                <p:cNvSpPr txBox="1"/>
                <p:nvPr/>
              </p:nvSpPr>
              <p:spPr>
                <a:xfrm>
                  <a:off x="6495191" y="2813662"/>
                  <a:ext cx="615284" cy="3028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sz="14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kumimoji="1" lang="en-US" altLang="ko-Kore-KR" sz="1400" b="0" i="1" baseline="-25000" dirty="0" smtClean="0">
                            <a:latin typeface="Cambria Math" panose="02040503050406030204" pitchFamily="18" charset="0"/>
                          </a:rPr>
                          <m:t>𝑒𝑛𝑡</m:t>
                        </m:r>
                        <m:r>
                          <a:rPr kumimoji="1" lang="en-US" altLang="ko-Kore-KR" sz="14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ko-Kore-KR" altLang="en-US" sz="1400" baseline="-25000" dirty="0">
                    <a:latin typeface="Georgia" panose="02040502050405020303" pitchFamily="18" charset="0"/>
                  </a:endParaRPr>
                </a:p>
              </p:txBody>
            </p:sp>
          </mc:Choice>
          <mc:Fallback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E133B822-2EDB-B042-AD73-792AF5DBFC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5191" y="2813662"/>
                  <a:ext cx="615284" cy="302840"/>
                </a:xfrm>
                <a:prstGeom prst="rect">
                  <a:avLst/>
                </a:prstGeom>
                <a:blipFill>
                  <a:blip r:embed="rId32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DD3D82BB-F38F-D549-B19E-8EE2925C0BC7}"/>
                    </a:ext>
                  </a:extLst>
                </p:cNvPr>
                <p:cNvSpPr txBox="1"/>
                <p:nvPr/>
              </p:nvSpPr>
              <p:spPr>
                <a:xfrm>
                  <a:off x="6488671" y="5047532"/>
                  <a:ext cx="615284" cy="3028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sz="14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kumimoji="1" lang="en-US" altLang="ko-Kore-KR" sz="1400" b="0" i="1" baseline="-25000" dirty="0" smtClean="0">
                            <a:latin typeface="Cambria Math" panose="02040503050406030204" pitchFamily="18" charset="0"/>
                          </a:rPr>
                          <m:t>𝑒𝑛𝑡</m:t>
                        </m:r>
                        <m:r>
                          <a:rPr kumimoji="1" lang="en-US" altLang="ko-Kore-KR" sz="1400" b="0" i="1" baseline="-2500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ko-Kore-KR" altLang="en-US" sz="1400" baseline="-25000" dirty="0">
                    <a:latin typeface="Georgia" panose="02040502050405020303" pitchFamily="18" charset="0"/>
                  </a:endParaRPr>
                </a:p>
              </p:txBody>
            </p:sp>
          </mc:Choice>
          <mc:Fallback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DD3D82BB-F38F-D549-B19E-8EE2925C0B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8671" y="5047532"/>
                  <a:ext cx="615284" cy="302840"/>
                </a:xfrm>
                <a:prstGeom prst="rect">
                  <a:avLst/>
                </a:prstGeom>
                <a:blipFill>
                  <a:blip r:embed="rId33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C9EA3C8B-769B-D940-8381-5333CE304C08}"/>
                    </a:ext>
                  </a:extLst>
                </p:cNvPr>
                <p:cNvSpPr txBox="1"/>
                <p:nvPr/>
              </p:nvSpPr>
              <p:spPr>
                <a:xfrm>
                  <a:off x="8175659" y="3229323"/>
                  <a:ext cx="1271828" cy="6920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ko-Kore-KR" sz="1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ko-Kore-KR" sz="14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kumimoji="1" lang="en-US" altLang="ko-Kore-KR" sz="1400" i="1" dirty="0" smtClean="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kumimoji="1" lang="en-US" altLang="ko-Kore-KR" sz="1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ko-Kore-KR" sz="140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kumimoji="1" lang="en-US" altLang="ko-Kore-KR" sz="1400" i="1" dirty="0" smtClean="0">
                            <a:latin typeface="Cambria Math" panose="02040503050406030204" pitchFamily="18" charset="0"/>
                          </a:rPr>
                          <m:t>||…||</m:t>
                        </m:r>
                        <m:r>
                          <a:rPr kumimoji="1" lang="en-US" altLang="ko-Kore-KR" sz="1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ko-Kore-KR" sz="1400" i="1" baseline="-25000" dirty="0" smtClean="0">
                            <a:latin typeface="Cambria Math" panose="02040503050406030204" pitchFamily="18" charset="0"/>
                          </a:rPr>
                          <m:t>15</m:t>
                        </m:r>
                      </m:oMath>
                    </m:oMathPara>
                  </a14:m>
                  <a:endParaRPr kumimoji="1" lang="en-US" altLang="ko-Kore-KR" sz="1400" baseline="-25000" dirty="0">
                    <a:latin typeface="Georgia" panose="02040502050405020303" pitchFamily="18" charset="0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kumimoji="1" lang="en-US" altLang="ko-Kore-KR" sz="1400" dirty="0">
                      <a:solidFill>
                        <a:srgbClr val="0070C0"/>
                      </a:solidFill>
                      <a:latin typeface="Georgia" panose="02040502050405020303" pitchFamily="18" charset="0"/>
                    </a:rPr>
                    <a:t>Concatenate</a:t>
                  </a:r>
                  <a:endParaRPr kumimoji="1" lang="ko-Kore-KR" altLang="en-US" sz="1400" dirty="0">
                    <a:solidFill>
                      <a:srgbClr val="0070C0"/>
                    </a:solidFill>
                    <a:latin typeface="Georgia" panose="02040502050405020303" pitchFamily="18" charset="0"/>
                  </a:endParaRPr>
                </a:p>
              </p:txBody>
            </p:sp>
          </mc:Choice>
          <mc:Fallback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C9EA3C8B-769B-D940-8381-5333CE304C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5659" y="3229323"/>
                  <a:ext cx="1271828" cy="692049"/>
                </a:xfrm>
                <a:prstGeom prst="rect">
                  <a:avLst/>
                </a:prstGeom>
                <a:blipFill>
                  <a:blip r:embed="rId3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8F3E61FE-F2C6-8E4A-9BF5-8B24959A3631}"/>
                </a:ext>
              </a:extLst>
            </p:cNvPr>
            <p:cNvCxnSpPr>
              <a:cxnSpLocks/>
              <a:stCxn id="89" idx="3"/>
              <a:endCxn id="126" idx="1"/>
            </p:cNvCxnSpPr>
            <p:nvPr/>
          </p:nvCxnSpPr>
          <p:spPr>
            <a:xfrm>
              <a:off x="7963304" y="2571589"/>
              <a:ext cx="212355" cy="100375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직선 화살표 연결선 131">
              <a:extLst>
                <a:ext uri="{FF2B5EF4-FFF2-40B4-BE49-F238E27FC236}">
                  <a16:creationId xmlns:a16="http://schemas.microsoft.com/office/drawing/2014/main" id="{46ABBDDB-4C42-464E-BB33-F50257C243B9}"/>
                </a:ext>
              </a:extLst>
            </p:cNvPr>
            <p:cNvCxnSpPr>
              <a:cxnSpLocks/>
              <a:stCxn id="105" idx="3"/>
              <a:endCxn id="126" idx="1"/>
            </p:cNvCxnSpPr>
            <p:nvPr/>
          </p:nvCxnSpPr>
          <p:spPr>
            <a:xfrm flipV="1">
              <a:off x="7961905" y="3575348"/>
              <a:ext cx="213754" cy="116578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직선 화살표 연결선 140">
              <a:extLst>
                <a:ext uri="{FF2B5EF4-FFF2-40B4-BE49-F238E27FC236}">
                  <a16:creationId xmlns:a16="http://schemas.microsoft.com/office/drawing/2014/main" id="{A339436A-51FA-EE4E-B9BA-E405D126F37F}"/>
                </a:ext>
              </a:extLst>
            </p:cNvPr>
            <p:cNvCxnSpPr>
              <a:cxnSpLocks/>
              <a:stCxn id="126" idx="3"/>
              <a:endCxn id="73" idx="2"/>
            </p:cNvCxnSpPr>
            <p:nvPr/>
          </p:nvCxnSpPr>
          <p:spPr>
            <a:xfrm>
              <a:off x="9447487" y="3575348"/>
              <a:ext cx="159163" cy="42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id="{D47F7EF7-1721-284D-9BCF-F9E4D9013063}"/>
                </a:ext>
              </a:extLst>
            </p:cNvPr>
            <p:cNvGrpSpPr/>
            <p:nvPr/>
          </p:nvGrpSpPr>
          <p:grpSpPr>
            <a:xfrm>
              <a:off x="1222489" y="2438291"/>
              <a:ext cx="342273" cy="1719947"/>
              <a:chOff x="202479" y="3293339"/>
              <a:chExt cx="342273" cy="1719947"/>
            </a:xfrm>
          </p:grpSpPr>
          <p:sp>
            <p:nvSpPr>
              <p:cNvPr id="145" name="타원 144">
                <a:extLst>
                  <a:ext uri="{FF2B5EF4-FFF2-40B4-BE49-F238E27FC236}">
                    <a16:creationId xmlns:a16="http://schemas.microsoft.com/office/drawing/2014/main" id="{755EB2A6-27DD-D346-A495-79A7D64B9A76}"/>
                  </a:ext>
                </a:extLst>
              </p:cNvPr>
              <p:cNvSpPr/>
              <p:nvPr/>
            </p:nvSpPr>
            <p:spPr>
              <a:xfrm>
                <a:off x="202480" y="3803247"/>
                <a:ext cx="342271" cy="35821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46" name="타원 145">
                <a:extLst>
                  <a:ext uri="{FF2B5EF4-FFF2-40B4-BE49-F238E27FC236}">
                    <a16:creationId xmlns:a16="http://schemas.microsoft.com/office/drawing/2014/main" id="{9CC94A53-2244-4B46-A36F-598FDB4FB53F}"/>
                  </a:ext>
                </a:extLst>
              </p:cNvPr>
              <p:cNvSpPr/>
              <p:nvPr/>
            </p:nvSpPr>
            <p:spPr>
              <a:xfrm>
                <a:off x="202481" y="3293339"/>
                <a:ext cx="342271" cy="35821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47" name="타원 146">
                <a:extLst>
                  <a:ext uri="{FF2B5EF4-FFF2-40B4-BE49-F238E27FC236}">
                    <a16:creationId xmlns:a16="http://schemas.microsoft.com/office/drawing/2014/main" id="{0670D7A8-F418-B64D-83DE-8A34FAF5E945}"/>
                  </a:ext>
                </a:extLst>
              </p:cNvPr>
              <p:cNvSpPr/>
              <p:nvPr/>
            </p:nvSpPr>
            <p:spPr>
              <a:xfrm>
                <a:off x="202479" y="4655068"/>
                <a:ext cx="342271" cy="35821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8818B6A2-DB14-3143-B6DD-560A3B5C3F20}"/>
                      </a:ext>
                    </a:extLst>
                  </p:cNvPr>
                  <p:cNvSpPr txBox="1"/>
                  <p:nvPr/>
                </p:nvSpPr>
                <p:spPr>
                  <a:xfrm>
                    <a:off x="271022" y="4220344"/>
                    <a:ext cx="205184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ore-KR" altLang="en-US" sz="2400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ko-Kore-KR" altLang="en-US" sz="2400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8818B6A2-DB14-3143-B6DD-560A3B5C3F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1022" y="4220344"/>
                    <a:ext cx="205184" cy="369332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l="-23529" r="-1764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5945502F-CCDA-D34E-8F05-2FFB5C5AA227}"/>
                    </a:ext>
                  </a:extLst>
                </p:cNvPr>
                <p:cNvSpPr txBox="1"/>
                <p:nvPr/>
              </p:nvSpPr>
              <p:spPr>
                <a:xfrm>
                  <a:off x="-11320" y="3006801"/>
                  <a:ext cx="117912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ore-KR" sz="1400" b="0" dirty="0">
                      <a:solidFill>
                        <a:srgbClr val="002060"/>
                      </a:solidFill>
                      <a:latin typeface="Georgia" panose="02040502050405020303" pitchFamily="18" charset="0"/>
                    </a:rPr>
                    <a:t>Blocksize</a:t>
                  </a:r>
                  <a14:m>
                    <m:oMath xmlns:m="http://schemas.openxmlformats.org/officeDocument/2006/math">
                      <m:r>
                        <a:rPr kumimoji="1" lang="en-US" altLang="ko-Kore-KR" sz="1400" b="0" i="0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ko-Kore-KR" sz="1400" b="0" i="0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kumimoji="1" lang="en-US" altLang="ko-Kore-KR" sz="14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a14:m>
                  <a:endParaRPr kumimoji="1" lang="en-US" altLang="ko-Kore-KR" sz="1400" dirty="0">
                    <a:solidFill>
                      <a:srgbClr val="002060"/>
                    </a:solidFill>
                    <a:latin typeface="Georgia" panose="02040502050405020303" pitchFamily="18" charset="0"/>
                  </a:endParaRPr>
                </a:p>
                <a:p>
                  <a:pPr algn="ctr"/>
                  <a:r>
                    <a:rPr kumimoji="1" lang="en-US" altLang="ko-Kore-KR" sz="1400" dirty="0">
                      <a:latin typeface="Georgia" panose="02040502050405020303" pitchFamily="18" charset="0"/>
                    </a:rPr>
                    <a:t>neurons</a:t>
                  </a:r>
                  <a:endParaRPr kumimoji="1" lang="ko-Kore-KR" altLang="en-US" sz="1400" dirty="0">
                    <a:latin typeface="Georgia" panose="02040502050405020303" pitchFamily="18" charset="0"/>
                  </a:endParaRPr>
                </a:p>
              </p:txBody>
            </p:sp>
          </mc:Choice>
          <mc:Fallback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5945502F-CCDA-D34E-8F05-2FFB5C5AA2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1320" y="3006801"/>
                  <a:ext cx="1179127" cy="523220"/>
                </a:xfrm>
                <a:prstGeom prst="rect">
                  <a:avLst/>
                </a:prstGeom>
                <a:blipFill>
                  <a:blip r:embed="rId36"/>
                  <a:stretch>
                    <a:fillRect t="-2326" b="-930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왼쪽 중괄호[L] 81">
              <a:extLst>
                <a:ext uri="{FF2B5EF4-FFF2-40B4-BE49-F238E27FC236}">
                  <a16:creationId xmlns:a16="http://schemas.microsoft.com/office/drawing/2014/main" id="{CB9A8744-223F-3A4A-B972-0FA10EED1B3F}"/>
                </a:ext>
              </a:extLst>
            </p:cNvPr>
            <p:cNvSpPr/>
            <p:nvPr/>
          </p:nvSpPr>
          <p:spPr>
            <a:xfrm>
              <a:off x="1013437" y="2438291"/>
              <a:ext cx="277727" cy="1719947"/>
            </a:xfrm>
            <a:prstGeom prst="lef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83" name="직선 연결선[R] 82">
              <a:extLst>
                <a:ext uri="{FF2B5EF4-FFF2-40B4-BE49-F238E27FC236}">
                  <a16:creationId xmlns:a16="http://schemas.microsoft.com/office/drawing/2014/main" id="{99909037-080D-8047-B443-C3BA7E758F1B}"/>
                </a:ext>
              </a:extLst>
            </p:cNvPr>
            <p:cNvCxnSpPr>
              <a:cxnSpLocks/>
              <a:stCxn id="146" idx="0"/>
            </p:cNvCxnSpPr>
            <p:nvPr/>
          </p:nvCxnSpPr>
          <p:spPr>
            <a:xfrm flipV="1">
              <a:off x="1393627" y="1643733"/>
              <a:ext cx="1808248" cy="794558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[R] 87">
              <a:extLst>
                <a:ext uri="{FF2B5EF4-FFF2-40B4-BE49-F238E27FC236}">
                  <a16:creationId xmlns:a16="http://schemas.microsoft.com/office/drawing/2014/main" id="{72E25162-BD46-1848-9009-689172C54E86}"/>
                </a:ext>
              </a:extLst>
            </p:cNvPr>
            <p:cNvCxnSpPr>
              <a:cxnSpLocks/>
              <a:stCxn id="147" idx="4"/>
              <a:endCxn id="52" idx="3"/>
            </p:cNvCxnSpPr>
            <p:nvPr/>
          </p:nvCxnSpPr>
          <p:spPr>
            <a:xfrm>
              <a:off x="1393625" y="4158238"/>
              <a:ext cx="2148052" cy="1271035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B11DD47-7FA3-A346-945A-C5DA2D611202}"/>
                </a:ext>
              </a:extLst>
            </p:cNvPr>
            <p:cNvSpPr txBox="1"/>
            <p:nvPr/>
          </p:nvSpPr>
          <p:spPr>
            <a:xfrm>
              <a:off x="347119" y="5714869"/>
              <a:ext cx="2045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eorgia" panose="02040502050405020303" pitchFamily="18" charset="0"/>
                </a:rPr>
                <a:t>Input layer</a:t>
              </a:r>
              <a:endParaRPr kumimoji="1" lang="ko-Kore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97EB250-245A-6F49-AE19-AA11B8A0B1E3}"/>
                </a:ext>
              </a:extLst>
            </p:cNvPr>
            <p:cNvSpPr txBox="1"/>
            <p:nvPr/>
          </p:nvSpPr>
          <p:spPr>
            <a:xfrm>
              <a:off x="4785679" y="5712210"/>
              <a:ext cx="2045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dirty="0">
                  <a:solidFill>
                    <a:srgbClr val="C00000"/>
                  </a:solidFill>
                  <a:latin typeface="Georgia" panose="02040502050405020303" pitchFamily="18" charset="0"/>
                </a:rPr>
                <a:t>Quantum layer</a:t>
              </a:r>
              <a:endParaRPr kumimoji="1" lang="ko-Kore-KR" altLang="en-US" sz="1400" dirty="0">
                <a:solidFill>
                  <a:srgbClr val="C00000"/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44" name="꺾인 연결선[E] 43">
              <a:extLst>
                <a:ext uri="{FF2B5EF4-FFF2-40B4-BE49-F238E27FC236}">
                  <a16:creationId xmlns:a16="http://schemas.microsoft.com/office/drawing/2014/main" id="{62E4B6F5-A236-DC4F-B75A-D1C34EE22AA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444813" y="1817698"/>
              <a:ext cx="756748" cy="231154"/>
            </a:xfrm>
            <a:prstGeom prst="bentConnector2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[R] 58">
              <a:extLst>
                <a:ext uri="{FF2B5EF4-FFF2-40B4-BE49-F238E27FC236}">
                  <a16:creationId xmlns:a16="http://schemas.microsoft.com/office/drawing/2014/main" id="{5259C497-4EBE-6D42-94E0-DD753B7C701F}"/>
                </a:ext>
              </a:extLst>
            </p:cNvPr>
            <p:cNvCxnSpPr>
              <a:cxnSpLocks/>
            </p:cNvCxnSpPr>
            <p:nvPr/>
          </p:nvCxnSpPr>
          <p:spPr>
            <a:xfrm>
              <a:off x="7714133" y="2262566"/>
              <a:ext cx="0" cy="2795557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87E9D08A-2EF2-D045-9FC6-B47B0662CE52}"/>
                    </a:ext>
                  </a:extLst>
                </p:cNvPr>
                <p:cNvSpPr txBox="1"/>
                <p:nvPr/>
              </p:nvSpPr>
              <p:spPr>
                <a:xfrm>
                  <a:off x="8866895" y="3943024"/>
                  <a:ext cx="1821780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kumimoji="1" lang="en-US" altLang="ko-Kore-KR" sz="14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kumimoji="1" lang="en-US" altLang="ko-Kore-KR" sz="1400" b="0" dirty="0">
                      <a:solidFill>
                        <a:srgbClr val="002060"/>
                      </a:solidFill>
                      <a:latin typeface="Georgia" panose="02040502050405020303" pitchFamily="18" charset="0"/>
                    </a:rPr>
                    <a:t> </a:t>
                  </a:r>
                  <a:r>
                    <a:rPr kumimoji="1" lang="en-US" altLang="ko-Kore-KR" sz="1400" dirty="0">
                      <a:solidFill>
                        <a:srgbClr val="002060"/>
                      </a:solidFill>
                      <a:latin typeface="Georgia" panose="02040502050405020303" pitchFamily="18" charset="0"/>
                    </a:rPr>
                    <a:t>neuron</a:t>
                  </a:r>
                </a:p>
                <a:p>
                  <a:pPr algn="ctr"/>
                  <a:r>
                    <a:rPr kumimoji="1" lang="en-US" altLang="ko-Kore-KR" sz="1100" dirty="0">
                      <a:solidFill>
                        <a:schemeClr val="bg1">
                          <a:lumMod val="50000"/>
                        </a:schemeClr>
                      </a:solidFill>
                      <a:latin typeface="Georgia" panose="02040502050405020303" pitchFamily="18" charset="0"/>
                    </a:rPr>
                    <a:t>Binary classification</a:t>
                  </a:r>
                  <a:endParaRPr kumimoji="1" lang="ko-Kore-KR" altLang="en-US" sz="1100" dirty="0">
                    <a:solidFill>
                      <a:schemeClr val="bg1">
                        <a:lumMod val="50000"/>
                      </a:schemeClr>
                    </a:solidFill>
                    <a:latin typeface="Georgia" panose="02040502050405020303" pitchFamily="18" charset="0"/>
                  </a:endParaRPr>
                </a:p>
              </p:txBody>
            </p:sp>
          </mc:Choice>
          <mc:Fallback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87E9D08A-2EF2-D045-9FC6-B47B0662CE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6895" y="3943024"/>
                  <a:ext cx="1821780" cy="492443"/>
                </a:xfrm>
                <a:prstGeom prst="rect">
                  <a:avLst/>
                </a:prstGeom>
                <a:blipFill>
                  <a:blip r:embed="rId37"/>
                  <a:stretch>
                    <a:fillRect t="-2500" b="-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모서리가 둥근 직사각형 68">
              <a:extLst>
                <a:ext uri="{FF2B5EF4-FFF2-40B4-BE49-F238E27FC236}">
                  <a16:creationId xmlns:a16="http://schemas.microsoft.com/office/drawing/2014/main" id="{CBFADAED-3447-3443-829E-B5C3B29248DD}"/>
                </a:ext>
              </a:extLst>
            </p:cNvPr>
            <p:cNvSpPr/>
            <p:nvPr/>
          </p:nvSpPr>
          <p:spPr>
            <a:xfrm>
              <a:off x="10368535" y="3586176"/>
              <a:ext cx="1415561" cy="3368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400" dirty="0">
                  <a:solidFill>
                    <a:schemeClr val="tx1"/>
                  </a:solidFill>
                  <a:latin typeface="Georgia" panose="02040502050405020303" pitchFamily="18" charset="0"/>
                </a:rPr>
                <a:t>Loss</a:t>
              </a:r>
              <a:endParaRPr kumimoji="1" lang="ko-Kore-KR" altLang="en-US" sz="1400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D44B61C0-0E84-6848-9C3F-5A0B3FDD6136}"/>
                    </a:ext>
                  </a:extLst>
                </p:cNvPr>
                <p:cNvSpPr txBox="1"/>
                <p:nvPr/>
              </p:nvSpPr>
              <p:spPr>
                <a:xfrm>
                  <a:off x="9816873" y="4651699"/>
                  <a:ext cx="247093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ore-KR" sz="1400" dirty="0">
                      <a:solidFill>
                        <a:srgbClr val="C00000"/>
                      </a:solidFill>
                      <a:latin typeface="Georgia" panose="02040502050405020303" pitchFamily="18" charset="0"/>
                    </a:rPr>
                    <a:t>Update parameters of </a:t>
                  </a:r>
                  <a14:m>
                    <m:oMath xmlns:m="http://schemas.openxmlformats.org/officeDocument/2006/math">
                      <m:r>
                        <a:rPr kumimoji="1" lang="en-US" altLang="ko-Kore-KR" sz="1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ko-Kore-KR" sz="1400" i="1" baseline="-25000" dirty="0" err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𝑒𝑛𝑡</m:t>
                      </m:r>
                    </m:oMath>
                  </a14:m>
                  <a:endParaRPr kumimoji="1" lang="ko-Kore-KR" altLang="en-US" sz="1400" baseline="-25000" dirty="0">
                    <a:solidFill>
                      <a:srgbClr val="C00000"/>
                    </a:solidFill>
                    <a:latin typeface="Georgia" panose="02040502050405020303" pitchFamily="18" charset="0"/>
                  </a:endParaRPr>
                </a:p>
              </p:txBody>
            </p:sp>
          </mc:Choice>
          <mc:Fallback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D44B61C0-0E84-6848-9C3F-5A0B3FDD61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6873" y="4651699"/>
                  <a:ext cx="2470931" cy="307777"/>
                </a:xfrm>
                <a:prstGeom prst="rect">
                  <a:avLst/>
                </a:prstGeom>
                <a:blipFill>
                  <a:blip r:embed="rId38"/>
                  <a:stretch>
                    <a:fillRect t="-4000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1CD9CCE1-2F4E-3B4B-977A-D556033D87A1}"/>
                    </a:ext>
                  </a:extLst>
                </p:cNvPr>
                <p:cNvSpPr txBox="1"/>
                <p:nvPr/>
              </p:nvSpPr>
              <p:spPr>
                <a:xfrm>
                  <a:off x="2461076" y="2687863"/>
                  <a:ext cx="878601" cy="2664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kumimoji="1" lang="en-US" altLang="ko-Kore-KR" sz="1050" dirty="0">
                      <a:solidFill>
                        <a:schemeClr val="tx1"/>
                      </a:solidFill>
                    </a:rPr>
                    <a:t>*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ore-KR" sz="105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ore-KR" sz="105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ore-KR" sz="105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𝑞𝑢𝑏𝑖𝑡</m:t>
                          </m:r>
                        </m:sub>
                      </m:sSub>
                      <m:r>
                        <a:rPr lang="en-US" altLang="ko-Kore-KR" sz="105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a14:m>
                  <a:endParaRPr lang="ko-Kore-KR" altLang="en-US" sz="105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1CD9CCE1-2F4E-3B4B-977A-D556033D87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1076" y="2687863"/>
                  <a:ext cx="878601" cy="266420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모서리가 둥근 직사각형 40">
                  <a:extLst>
                    <a:ext uri="{FF2B5EF4-FFF2-40B4-BE49-F238E27FC236}">
                      <a16:creationId xmlns:a16="http://schemas.microsoft.com/office/drawing/2014/main" id="{D648B10E-1A42-6EE6-6928-601451DE15B7}"/>
                    </a:ext>
                  </a:extLst>
                </p:cNvPr>
                <p:cNvSpPr/>
                <p:nvPr/>
              </p:nvSpPr>
              <p:spPr>
                <a:xfrm>
                  <a:off x="10371055" y="3191128"/>
                  <a:ext cx="1415561" cy="336832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en-US" sz="1400" dirty="0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Accuracy (</a:t>
                  </a:r>
                  <a14:m>
                    <m:oMath xmlns:m="http://schemas.openxmlformats.org/officeDocument/2006/math">
                      <m:r>
                        <a:rPr kumimoji="1" lang="en-US" altLang="en-US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𝑎𝑐𝑐</m:t>
                      </m:r>
                    </m:oMath>
                  </a14:m>
                  <a:r>
                    <a:rPr kumimoji="1" lang="en-US" altLang="en-US" sz="1400" dirty="0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)</a:t>
                  </a:r>
                  <a:endParaRPr kumimoji="1" lang="ko-Kore-KR" altLang="en-US" sz="1400" dirty="0">
                    <a:solidFill>
                      <a:schemeClr val="tx1"/>
                    </a:solidFill>
                    <a:latin typeface="Georgia" panose="02040502050405020303" pitchFamily="18" charset="0"/>
                  </a:endParaRPr>
                </a:p>
              </p:txBody>
            </p:sp>
          </mc:Choice>
          <mc:Fallback>
            <p:sp>
              <p:nvSpPr>
                <p:cNvPr id="41" name="모서리가 둥근 직사각형 40">
                  <a:extLst>
                    <a:ext uri="{FF2B5EF4-FFF2-40B4-BE49-F238E27FC236}">
                      <a16:creationId xmlns:a16="http://schemas.microsoft.com/office/drawing/2014/main" id="{D648B10E-1A42-6EE6-6928-601451DE15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1055" y="3191128"/>
                  <a:ext cx="1415561" cy="336832"/>
                </a:xfrm>
                <a:prstGeom prst="roundRect">
                  <a:avLst/>
                </a:prstGeom>
                <a:blipFill>
                  <a:blip r:embed="rId40"/>
                  <a:stretch>
                    <a:fillRect b="-10345"/>
                  </a:stretch>
                </a:blipFill>
                <a:ln>
                  <a:solidFill>
                    <a:schemeClr val="tx1"/>
                  </a:solidFill>
                  <a:prstDash val="sysDash"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꺾인 연결선[E] 62">
              <a:extLst>
                <a:ext uri="{FF2B5EF4-FFF2-40B4-BE49-F238E27FC236}">
                  <a16:creationId xmlns:a16="http://schemas.microsoft.com/office/drawing/2014/main" id="{3424B955-35FA-D67E-7D46-A3478186375A}"/>
                </a:ext>
              </a:extLst>
            </p:cNvPr>
            <p:cNvCxnSpPr>
              <a:cxnSpLocks/>
              <a:stCxn id="73" idx="6"/>
              <a:endCxn id="41" idx="1"/>
            </p:cNvCxnSpPr>
            <p:nvPr/>
          </p:nvCxnSpPr>
          <p:spPr>
            <a:xfrm flipV="1">
              <a:off x="9948921" y="3359544"/>
              <a:ext cx="422134" cy="216232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꺾인 연결선[E] 63">
              <a:extLst>
                <a:ext uri="{FF2B5EF4-FFF2-40B4-BE49-F238E27FC236}">
                  <a16:creationId xmlns:a16="http://schemas.microsoft.com/office/drawing/2014/main" id="{42D99411-8109-2ECB-4A32-79DE987EF4AC}"/>
                </a:ext>
              </a:extLst>
            </p:cNvPr>
            <p:cNvCxnSpPr>
              <a:cxnSpLocks/>
              <a:stCxn id="73" idx="6"/>
              <a:endCxn id="69" idx="1"/>
            </p:cNvCxnSpPr>
            <p:nvPr/>
          </p:nvCxnSpPr>
          <p:spPr>
            <a:xfrm>
              <a:off x="9948921" y="3575776"/>
              <a:ext cx="419614" cy="178816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6457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FCCF0A69-9753-B3E9-AE9B-D2BEC7A25EF5}"/>
              </a:ext>
            </a:extLst>
          </p:cNvPr>
          <p:cNvGrpSpPr/>
          <p:nvPr/>
        </p:nvGrpSpPr>
        <p:grpSpPr>
          <a:xfrm>
            <a:off x="265417" y="254672"/>
            <a:ext cx="3600411" cy="584775"/>
            <a:chOff x="265417" y="359240"/>
            <a:chExt cx="3600411" cy="584775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AC47A900-617D-EFBC-4404-7656FC628324}"/>
                </a:ext>
              </a:extLst>
            </p:cNvPr>
            <p:cNvSpPr/>
            <p:nvPr/>
          </p:nvSpPr>
          <p:spPr>
            <a:xfrm>
              <a:off x="340160" y="702906"/>
              <a:ext cx="1981010" cy="167136"/>
            </a:xfrm>
            <a:prstGeom prst="ellipse">
              <a:avLst/>
            </a:prstGeom>
            <a:solidFill>
              <a:srgbClr val="B4C7E7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0A2520E-04CC-195B-CB09-0E61A47C80C6}"/>
                </a:ext>
              </a:extLst>
            </p:cNvPr>
            <p:cNvSpPr txBox="1"/>
            <p:nvPr/>
          </p:nvSpPr>
          <p:spPr>
            <a:xfrm>
              <a:off x="265417" y="359240"/>
              <a:ext cx="36004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3200" b="1" dirty="0">
                  <a:solidFill>
                    <a:srgbClr val="002060"/>
                  </a:solidFill>
                  <a:latin typeface="Georgia" panose="02040502050405020303" pitchFamily="18" charset="0"/>
                </a:rPr>
                <a:t>Contents</a:t>
              </a:r>
              <a:endParaRPr kumimoji="1" lang="ko-KR" altLang="en-US" sz="2800" b="1" dirty="0">
                <a:solidFill>
                  <a:srgbClr val="002060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DEA8635-2C91-F44D-25AD-4F8F95C0B64B}"/>
              </a:ext>
            </a:extLst>
          </p:cNvPr>
          <p:cNvGrpSpPr/>
          <p:nvPr/>
        </p:nvGrpSpPr>
        <p:grpSpPr>
          <a:xfrm>
            <a:off x="265417" y="978826"/>
            <a:ext cx="4441017" cy="746072"/>
            <a:chOff x="137529" y="152424"/>
            <a:chExt cx="4876465" cy="88255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AF30C86F-8FAC-4AAC-D474-F98E7DA45C61}"/>
                </a:ext>
              </a:extLst>
            </p:cNvPr>
            <p:cNvGrpSpPr/>
            <p:nvPr/>
          </p:nvGrpSpPr>
          <p:grpSpPr>
            <a:xfrm>
              <a:off x="137529" y="152424"/>
              <a:ext cx="898530" cy="882551"/>
              <a:chOff x="582706" y="2133599"/>
              <a:chExt cx="493060" cy="524435"/>
            </a:xfrm>
            <a:solidFill>
              <a:srgbClr val="B4C7E7">
                <a:alpha val="29804"/>
              </a:srgbClr>
            </a:solidFill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6056E11D-CC99-B681-E787-2BD49725AD5F}"/>
                  </a:ext>
                </a:extLst>
              </p:cNvPr>
              <p:cNvSpPr/>
              <p:nvPr/>
            </p:nvSpPr>
            <p:spPr>
              <a:xfrm>
                <a:off x="582706" y="2223247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065145E4-A81B-7B3E-91BF-E3B8F341228C}"/>
                  </a:ext>
                </a:extLst>
              </p:cNvPr>
              <p:cNvSpPr/>
              <p:nvPr/>
            </p:nvSpPr>
            <p:spPr>
              <a:xfrm>
                <a:off x="690283" y="2133599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56CA291-8458-1AA5-DE01-EBDF9080C401}"/>
                  </a:ext>
                </a:extLst>
              </p:cNvPr>
              <p:cNvSpPr/>
              <p:nvPr/>
            </p:nvSpPr>
            <p:spPr>
              <a:xfrm>
                <a:off x="770966" y="2214282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E933F0BF-F30E-2E37-A948-0A2B7B7B1023}"/>
                  </a:ext>
                </a:extLst>
              </p:cNvPr>
              <p:cNvSpPr/>
              <p:nvPr/>
            </p:nvSpPr>
            <p:spPr>
              <a:xfrm>
                <a:off x="596156" y="2335305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E7A18ABE-05F4-756D-798A-10724FDD0E5A}"/>
                  </a:ext>
                </a:extLst>
              </p:cNvPr>
              <p:cNvSpPr/>
              <p:nvPr/>
            </p:nvSpPr>
            <p:spPr>
              <a:xfrm>
                <a:off x="748556" y="2335304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EA7BBB7-3C9A-8CED-C3AF-76EEE7FDED9E}"/>
                </a:ext>
              </a:extLst>
            </p:cNvPr>
            <p:cNvSpPr txBox="1"/>
            <p:nvPr/>
          </p:nvSpPr>
          <p:spPr>
            <a:xfrm>
              <a:off x="255461" y="280814"/>
              <a:ext cx="609054" cy="523219"/>
            </a:xfrm>
            <a:prstGeom prst="rect">
              <a:avLst/>
            </a:prstGeom>
            <a:noFill/>
            <a:effectLst>
              <a:outerShdw blurRad="27311" dist="19050" dir="2400000" algn="tl" rotWithShape="0">
                <a:prstClr val="black">
                  <a:alpha val="51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800" dirty="0">
                  <a:solidFill>
                    <a:schemeClr val="accent5">
                      <a:lumMod val="50000"/>
                    </a:schemeClr>
                  </a:solidFill>
                  <a:latin typeface="Georgia" panose="02040502050405020303" pitchFamily="18" charset="0"/>
                  <a:ea typeface="BM HANNA 11yrs old OTF" panose="020B0600000101010101" pitchFamily="34" charset="-127"/>
                </a:rPr>
                <a:t>01</a:t>
              </a:r>
              <a:endParaRPr kumimoji="1" lang="ko-KR" altLang="en-US" sz="2800" dirty="0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  <a:ea typeface="BM HANNA 11yrs old OTF" panose="020B0600000101010101" pitchFamily="34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888BF7-4659-863B-3DFC-3AA55A068F9D}"/>
                </a:ext>
              </a:extLst>
            </p:cNvPr>
            <p:cNvSpPr txBox="1"/>
            <p:nvPr/>
          </p:nvSpPr>
          <p:spPr>
            <a:xfrm>
              <a:off x="1060558" y="370104"/>
              <a:ext cx="3953436" cy="546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400" b="1" dirty="0">
                  <a:solidFill>
                    <a:srgbClr val="002060"/>
                  </a:solidFill>
                  <a:latin typeface="Georgia" panose="02040502050405020303" pitchFamily="18" charset="0"/>
                </a:rPr>
                <a:t>Introduction</a:t>
              </a:r>
              <a:endParaRPr kumimoji="1" lang="ko-KR" altLang="en-US" sz="2400" b="1" dirty="0">
                <a:solidFill>
                  <a:srgbClr val="002060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0E5B5AE-4A5E-1415-2B9C-D1AED177B4B4}"/>
              </a:ext>
            </a:extLst>
          </p:cNvPr>
          <p:cNvGrpSpPr/>
          <p:nvPr/>
        </p:nvGrpSpPr>
        <p:grpSpPr>
          <a:xfrm>
            <a:off x="265417" y="1831217"/>
            <a:ext cx="4441017" cy="746072"/>
            <a:chOff x="137529" y="152424"/>
            <a:chExt cx="4876465" cy="882551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9D9A97A8-CA9A-1306-B9D7-85B156882A27}"/>
                </a:ext>
              </a:extLst>
            </p:cNvPr>
            <p:cNvGrpSpPr/>
            <p:nvPr/>
          </p:nvGrpSpPr>
          <p:grpSpPr>
            <a:xfrm>
              <a:off x="137529" y="152424"/>
              <a:ext cx="898530" cy="882551"/>
              <a:chOff x="582706" y="2133599"/>
              <a:chExt cx="493060" cy="524435"/>
            </a:xfrm>
            <a:solidFill>
              <a:srgbClr val="B4C7E7">
                <a:alpha val="29804"/>
              </a:srgbClr>
            </a:solidFill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8735364C-4ED9-A74A-EB42-A9E5A8E4DE4E}"/>
                  </a:ext>
                </a:extLst>
              </p:cNvPr>
              <p:cNvSpPr/>
              <p:nvPr/>
            </p:nvSpPr>
            <p:spPr>
              <a:xfrm>
                <a:off x="582706" y="2223247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93F8A78C-8399-F092-E60E-EFAE760A8819}"/>
                  </a:ext>
                </a:extLst>
              </p:cNvPr>
              <p:cNvSpPr/>
              <p:nvPr/>
            </p:nvSpPr>
            <p:spPr>
              <a:xfrm>
                <a:off x="690283" y="2133599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A647023F-E28B-C47E-640F-C6925E36EA2D}"/>
                  </a:ext>
                </a:extLst>
              </p:cNvPr>
              <p:cNvSpPr/>
              <p:nvPr/>
            </p:nvSpPr>
            <p:spPr>
              <a:xfrm>
                <a:off x="770966" y="2214282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E8EB3A72-3A3C-7074-EE7E-1271417ECED3}"/>
                  </a:ext>
                </a:extLst>
              </p:cNvPr>
              <p:cNvSpPr/>
              <p:nvPr/>
            </p:nvSpPr>
            <p:spPr>
              <a:xfrm>
                <a:off x="596156" y="2335305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E6563338-48C0-3F47-CA70-A876E7FDEAF8}"/>
                  </a:ext>
                </a:extLst>
              </p:cNvPr>
              <p:cNvSpPr/>
              <p:nvPr/>
            </p:nvSpPr>
            <p:spPr>
              <a:xfrm>
                <a:off x="748556" y="2335304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4D8A4F-0581-D8FE-C228-73D7EC9639D1}"/>
                </a:ext>
              </a:extLst>
            </p:cNvPr>
            <p:cNvSpPr txBox="1"/>
            <p:nvPr/>
          </p:nvSpPr>
          <p:spPr>
            <a:xfrm>
              <a:off x="219601" y="280814"/>
              <a:ext cx="715248" cy="523219"/>
            </a:xfrm>
            <a:prstGeom prst="rect">
              <a:avLst/>
            </a:prstGeom>
            <a:noFill/>
            <a:effectLst>
              <a:outerShdw blurRad="27311" dist="19050" dir="2400000" algn="tl" rotWithShape="0">
                <a:prstClr val="black">
                  <a:alpha val="51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800" dirty="0">
                  <a:solidFill>
                    <a:schemeClr val="accent5">
                      <a:lumMod val="50000"/>
                    </a:schemeClr>
                  </a:solidFill>
                  <a:latin typeface="Georgia" panose="02040502050405020303" pitchFamily="18" charset="0"/>
                  <a:ea typeface="BM HANNA 11yrs old OTF" panose="020B0600000101010101" pitchFamily="34" charset="-127"/>
                </a:rPr>
                <a:t>02</a:t>
              </a:r>
              <a:endParaRPr kumimoji="1" lang="ko-KR" altLang="en-US" sz="2800" dirty="0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  <a:ea typeface="BM HANNA 11yrs old OTF" panose="020B0600000101010101" pitchFamily="34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02A2A50-546A-5A32-8D89-B34EBAAA2EF6}"/>
                </a:ext>
              </a:extLst>
            </p:cNvPr>
            <p:cNvSpPr txBox="1"/>
            <p:nvPr/>
          </p:nvSpPr>
          <p:spPr>
            <a:xfrm>
              <a:off x="1060558" y="370104"/>
              <a:ext cx="3953436" cy="546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400" b="1" dirty="0">
                  <a:solidFill>
                    <a:srgbClr val="002060"/>
                  </a:solidFill>
                  <a:latin typeface="Georgia" panose="02040502050405020303" pitchFamily="18" charset="0"/>
                </a:rPr>
                <a:t>Background</a:t>
              </a:r>
              <a:endParaRPr kumimoji="1" lang="ko-KR" altLang="en-US" sz="2400" b="1" dirty="0">
                <a:solidFill>
                  <a:srgbClr val="002060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3AA5A57-6675-121B-C470-41E03B3BCD8B}"/>
              </a:ext>
            </a:extLst>
          </p:cNvPr>
          <p:cNvGrpSpPr/>
          <p:nvPr/>
        </p:nvGrpSpPr>
        <p:grpSpPr>
          <a:xfrm>
            <a:off x="265417" y="3123766"/>
            <a:ext cx="4441017" cy="746072"/>
            <a:chOff x="137529" y="152424"/>
            <a:chExt cx="4876465" cy="88255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34A1413B-F430-9497-6387-FEEBE1B916A5}"/>
                </a:ext>
              </a:extLst>
            </p:cNvPr>
            <p:cNvGrpSpPr/>
            <p:nvPr/>
          </p:nvGrpSpPr>
          <p:grpSpPr>
            <a:xfrm>
              <a:off x="137529" y="152424"/>
              <a:ext cx="898530" cy="882551"/>
              <a:chOff x="582706" y="2133599"/>
              <a:chExt cx="493060" cy="524435"/>
            </a:xfrm>
            <a:solidFill>
              <a:srgbClr val="B4C7E7">
                <a:alpha val="29804"/>
              </a:srgbClr>
            </a:solidFill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1527AF2E-8898-7D7A-BBB4-EC00583D5E45}"/>
                  </a:ext>
                </a:extLst>
              </p:cNvPr>
              <p:cNvSpPr/>
              <p:nvPr/>
            </p:nvSpPr>
            <p:spPr>
              <a:xfrm>
                <a:off x="582706" y="2223247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DA746663-CFC6-04B5-670E-0805F4281EAF}"/>
                  </a:ext>
                </a:extLst>
              </p:cNvPr>
              <p:cNvSpPr/>
              <p:nvPr/>
            </p:nvSpPr>
            <p:spPr>
              <a:xfrm>
                <a:off x="690283" y="2133599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F269792D-D669-D828-D6EA-3C90A733BB37}"/>
                  </a:ext>
                </a:extLst>
              </p:cNvPr>
              <p:cNvSpPr/>
              <p:nvPr/>
            </p:nvSpPr>
            <p:spPr>
              <a:xfrm>
                <a:off x="770966" y="2214282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35D84A6B-F28F-9FE0-39CD-9DD42BC56CC3}"/>
                  </a:ext>
                </a:extLst>
              </p:cNvPr>
              <p:cNvSpPr/>
              <p:nvPr/>
            </p:nvSpPr>
            <p:spPr>
              <a:xfrm>
                <a:off x="596156" y="2335305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E32B5343-2DA4-49B6-A30D-69D353C1F043}"/>
                  </a:ext>
                </a:extLst>
              </p:cNvPr>
              <p:cNvSpPr/>
              <p:nvPr/>
            </p:nvSpPr>
            <p:spPr>
              <a:xfrm>
                <a:off x="748556" y="2335304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88A787E-1D2E-4F81-9753-4B90C9DC587B}"/>
                </a:ext>
              </a:extLst>
            </p:cNvPr>
            <p:cNvSpPr txBox="1"/>
            <p:nvPr/>
          </p:nvSpPr>
          <p:spPr>
            <a:xfrm>
              <a:off x="219601" y="280814"/>
              <a:ext cx="715248" cy="523219"/>
            </a:xfrm>
            <a:prstGeom prst="rect">
              <a:avLst/>
            </a:prstGeom>
            <a:noFill/>
            <a:effectLst>
              <a:outerShdw blurRad="27311" dist="19050" dir="2400000" algn="tl" rotWithShape="0">
                <a:prstClr val="black">
                  <a:alpha val="51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800" dirty="0">
                  <a:solidFill>
                    <a:schemeClr val="accent5">
                      <a:lumMod val="50000"/>
                    </a:schemeClr>
                  </a:solidFill>
                  <a:latin typeface="Georgia" panose="02040502050405020303" pitchFamily="18" charset="0"/>
                  <a:ea typeface="BM HANNA 11yrs old OTF" panose="020B0600000101010101" pitchFamily="34" charset="-127"/>
                </a:rPr>
                <a:t>03</a:t>
              </a:r>
              <a:endParaRPr kumimoji="1" lang="ko-KR" altLang="en-US" sz="2800" dirty="0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  <a:ea typeface="BM HANNA 11yrs old OTF" panose="020B0600000101010101" pitchFamily="34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6B30EC3-A858-3E2F-350A-F89884FE56A7}"/>
                </a:ext>
              </a:extLst>
            </p:cNvPr>
            <p:cNvSpPr txBox="1"/>
            <p:nvPr/>
          </p:nvSpPr>
          <p:spPr>
            <a:xfrm>
              <a:off x="1060558" y="370104"/>
              <a:ext cx="3953436" cy="546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400" b="1" dirty="0">
                  <a:solidFill>
                    <a:srgbClr val="002060"/>
                  </a:solidFill>
                  <a:latin typeface="Georgia" panose="02040502050405020303" pitchFamily="18" charset="0"/>
                </a:rPr>
                <a:t>Proposed Method</a:t>
              </a:r>
              <a:endParaRPr kumimoji="1" lang="ko-KR" altLang="en-US" sz="2400" b="1" dirty="0">
                <a:solidFill>
                  <a:srgbClr val="002060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0E47190-22C2-69D0-01BD-1CCB17B6D593}"/>
              </a:ext>
            </a:extLst>
          </p:cNvPr>
          <p:cNvGrpSpPr/>
          <p:nvPr/>
        </p:nvGrpSpPr>
        <p:grpSpPr>
          <a:xfrm>
            <a:off x="265417" y="4405576"/>
            <a:ext cx="5572675" cy="746072"/>
            <a:chOff x="137529" y="152424"/>
            <a:chExt cx="6119084" cy="882551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9650327C-1262-D77D-4B7F-9874AC975D01}"/>
                </a:ext>
              </a:extLst>
            </p:cNvPr>
            <p:cNvGrpSpPr/>
            <p:nvPr/>
          </p:nvGrpSpPr>
          <p:grpSpPr>
            <a:xfrm>
              <a:off x="137529" y="152424"/>
              <a:ext cx="898530" cy="882551"/>
              <a:chOff x="582706" y="2133599"/>
              <a:chExt cx="493060" cy="524435"/>
            </a:xfrm>
            <a:solidFill>
              <a:srgbClr val="B4C7E7">
                <a:alpha val="29804"/>
              </a:srgbClr>
            </a:solidFill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9B82E3A2-F6CD-2C2F-D624-B15A605FA627}"/>
                  </a:ext>
                </a:extLst>
              </p:cNvPr>
              <p:cNvSpPr/>
              <p:nvPr/>
            </p:nvSpPr>
            <p:spPr>
              <a:xfrm>
                <a:off x="582706" y="2223247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1154CA06-8414-77B1-F7FE-8AA0D33DDAE5}"/>
                  </a:ext>
                </a:extLst>
              </p:cNvPr>
              <p:cNvSpPr/>
              <p:nvPr/>
            </p:nvSpPr>
            <p:spPr>
              <a:xfrm>
                <a:off x="690283" y="2133599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2CB74695-92A9-B622-BA91-2A406980BC9B}"/>
                  </a:ext>
                </a:extLst>
              </p:cNvPr>
              <p:cNvSpPr/>
              <p:nvPr/>
            </p:nvSpPr>
            <p:spPr>
              <a:xfrm>
                <a:off x="770966" y="2214282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AD0636FA-B4A7-664E-15FE-ED092C9A6419}"/>
                  </a:ext>
                </a:extLst>
              </p:cNvPr>
              <p:cNvSpPr/>
              <p:nvPr/>
            </p:nvSpPr>
            <p:spPr>
              <a:xfrm>
                <a:off x="596156" y="2335305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E05CCD1F-C0D3-566F-06FE-5FE2822ED672}"/>
                  </a:ext>
                </a:extLst>
              </p:cNvPr>
              <p:cNvSpPr/>
              <p:nvPr/>
            </p:nvSpPr>
            <p:spPr>
              <a:xfrm>
                <a:off x="748556" y="2335304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B03B320-276D-CFF5-D1AD-434001750D1C}"/>
                </a:ext>
              </a:extLst>
            </p:cNvPr>
            <p:cNvSpPr txBox="1"/>
            <p:nvPr/>
          </p:nvSpPr>
          <p:spPr>
            <a:xfrm>
              <a:off x="219601" y="280814"/>
              <a:ext cx="715248" cy="523219"/>
            </a:xfrm>
            <a:prstGeom prst="rect">
              <a:avLst/>
            </a:prstGeom>
            <a:noFill/>
            <a:effectLst>
              <a:outerShdw blurRad="27311" dist="19050" dir="2400000" algn="tl" rotWithShape="0">
                <a:prstClr val="black">
                  <a:alpha val="51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800" dirty="0">
                  <a:solidFill>
                    <a:schemeClr val="accent5">
                      <a:lumMod val="50000"/>
                    </a:schemeClr>
                  </a:solidFill>
                  <a:latin typeface="Georgia" panose="02040502050405020303" pitchFamily="18" charset="0"/>
                  <a:ea typeface="BM HANNA 11yrs old OTF" panose="020B0600000101010101" pitchFamily="34" charset="-127"/>
                </a:rPr>
                <a:t>04</a:t>
              </a:r>
              <a:endParaRPr kumimoji="1" lang="ko-KR" altLang="en-US" sz="2800" dirty="0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  <a:ea typeface="BM HANNA 11yrs old OTF" panose="020B0600000101010101" pitchFamily="34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8FDEE06-B21C-E4CB-956F-759EBC1BC1DC}"/>
                </a:ext>
              </a:extLst>
            </p:cNvPr>
            <p:cNvSpPr txBox="1"/>
            <p:nvPr/>
          </p:nvSpPr>
          <p:spPr>
            <a:xfrm>
              <a:off x="1060558" y="370105"/>
              <a:ext cx="5196055" cy="54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400" b="1" dirty="0">
                  <a:solidFill>
                    <a:srgbClr val="002060"/>
                  </a:solidFill>
                  <a:latin typeface="Georgia" panose="02040502050405020303" pitchFamily="18" charset="0"/>
                </a:rPr>
                <a:t>Experiments and Evaluation</a:t>
              </a:r>
              <a:endParaRPr kumimoji="1" lang="ko-KR" altLang="en-US" sz="2400" b="1" dirty="0">
                <a:solidFill>
                  <a:srgbClr val="002060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65748DB-0ABC-079C-6E33-B35D4AD7A62F}"/>
              </a:ext>
            </a:extLst>
          </p:cNvPr>
          <p:cNvGrpSpPr/>
          <p:nvPr/>
        </p:nvGrpSpPr>
        <p:grpSpPr>
          <a:xfrm>
            <a:off x="265417" y="5907585"/>
            <a:ext cx="4441017" cy="746072"/>
            <a:chOff x="137529" y="152424"/>
            <a:chExt cx="4876465" cy="882551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1CE731AA-B99D-56F3-020A-8F7AB39DF3B2}"/>
                </a:ext>
              </a:extLst>
            </p:cNvPr>
            <p:cNvGrpSpPr/>
            <p:nvPr/>
          </p:nvGrpSpPr>
          <p:grpSpPr>
            <a:xfrm>
              <a:off x="137529" y="152424"/>
              <a:ext cx="898530" cy="882551"/>
              <a:chOff x="582706" y="2133599"/>
              <a:chExt cx="493060" cy="524435"/>
            </a:xfrm>
            <a:solidFill>
              <a:srgbClr val="B4C7E7">
                <a:alpha val="29804"/>
              </a:srgbClr>
            </a:solidFill>
          </p:grpSpPr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D3AE31FB-3F4D-1676-2377-0DFFA571F43A}"/>
                  </a:ext>
                </a:extLst>
              </p:cNvPr>
              <p:cNvSpPr/>
              <p:nvPr/>
            </p:nvSpPr>
            <p:spPr>
              <a:xfrm>
                <a:off x="582706" y="2223247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F473F361-EF82-33A5-4C74-9D049F1CADE2}"/>
                  </a:ext>
                </a:extLst>
              </p:cNvPr>
              <p:cNvSpPr/>
              <p:nvPr/>
            </p:nvSpPr>
            <p:spPr>
              <a:xfrm>
                <a:off x="690283" y="2133599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1D90CF6E-9729-10D2-3173-61D3AEC2928E}"/>
                  </a:ext>
                </a:extLst>
              </p:cNvPr>
              <p:cNvSpPr/>
              <p:nvPr/>
            </p:nvSpPr>
            <p:spPr>
              <a:xfrm>
                <a:off x="770966" y="2214282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202D0A1D-F99F-2ED1-AD66-A90463A51725}"/>
                  </a:ext>
                </a:extLst>
              </p:cNvPr>
              <p:cNvSpPr/>
              <p:nvPr/>
            </p:nvSpPr>
            <p:spPr>
              <a:xfrm>
                <a:off x="596156" y="2335305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2D3609E7-84ED-1DAB-09F9-78AC8DA22055}"/>
                  </a:ext>
                </a:extLst>
              </p:cNvPr>
              <p:cNvSpPr/>
              <p:nvPr/>
            </p:nvSpPr>
            <p:spPr>
              <a:xfrm>
                <a:off x="748556" y="2335303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0081E81-9758-EC06-144E-7FB7A26F7325}"/>
                </a:ext>
              </a:extLst>
            </p:cNvPr>
            <p:cNvSpPr txBox="1"/>
            <p:nvPr/>
          </p:nvSpPr>
          <p:spPr>
            <a:xfrm>
              <a:off x="219601" y="280814"/>
              <a:ext cx="715248" cy="523219"/>
            </a:xfrm>
            <a:prstGeom prst="rect">
              <a:avLst/>
            </a:prstGeom>
            <a:noFill/>
            <a:effectLst>
              <a:outerShdw blurRad="27311" dist="19050" dir="2400000" algn="tl" rotWithShape="0">
                <a:prstClr val="black">
                  <a:alpha val="51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800" dirty="0">
                  <a:solidFill>
                    <a:schemeClr val="accent5">
                      <a:lumMod val="50000"/>
                    </a:schemeClr>
                  </a:solidFill>
                  <a:latin typeface="Georgia" panose="02040502050405020303" pitchFamily="18" charset="0"/>
                  <a:ea typeface="BM HANNA 11yrs old OTF" panose="020B0600000101010101" pitchFamily="34" charset="-127"/>
                </a:rPr>
                <a:t>05</a:t>
              </a:r>
              <a:endParaRPr kumimoji="1" lang="ko-KR" altLang="en-US" sz="2800" dirty="0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  <a:ea typeface="BM HANNA 11yrs old OTF" panose="020B0600000101010101" pitchFamily="34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C61C4FE-BCC8-AB15-F4BE-016470A9F243}"/>
                </a:ext>
              </a:extLst>
            </p:cNvPr>
            <p:cNvSpPr txBox="1"/>
            <p:nvPr/>
          </p:nvSpPr>
          <p:spPr>
            <a:xfrm>
              <a:off x="1060558" y="370104"/>
              <a:ext cx="3953436" cy="546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400" b="1" dirty="0">
                  <a:solidFill>
                    <a:srgbClr val="002060"/>
                  </a:solidFill>
                  <a:latin typeface="Georgia" panose="02040502050405020303" pitchFamily="18" charset="0"/>
                </a:rPr>
                <a:t>Conclusion</a:t>
              </a:r>
              <a:endParaRPr kumimoji="1" lang="ko-KR" altLang="en-US" sz="2400" b="1" dirty="0">
                <a:solidFill>
                  <a:srgbClr val="002060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6CF52FC0-AFFA-7B11-8834-25E3B5006FEB}"/>
              </a:ext>
            </a:extLst>
          </p:cNvPr>
          <p:cNvSpPr txBox="1"/>
          <p:nvPr/>
        </p:nvSpPr>
        <p:spPr>
          <a:xfrm>
            <a:off x="1117579" y="2462561"/>
            <a:ext cx="4501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Georgia" panose="02040502050405020303" pitchFamily="18" charset="0"/>
              </a:rPr>
              <a:t>Quantum neural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Georgia" panose="02040502050405020303" pitchFamily="18" charset="0"/>
              </a:rPr>
              <a:t>Neural network-based distinguisher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D26BC3D-C437-D153-E68E-07D9404D47D5}"/>
              </a:ext>
            </a:extLst>
          </p:cNvPr>
          <p:cNvSpPr txBox="1"/>
          <p:nvPr/>
        </p:nvSpPr>
        <p:spPr>
          <a:xfrm>
            <a:off x="1083712" y="3754440"/>
            <a:ext cx="9326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Georgia" panose="02040502050405020303" pitchFamily="18" charset="0"/>
              </a:rPr>
              <a:t>Dataset preparation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Georgia" panose="02040502050405020303" pitchFamily="18" charset="0"/>
              </a:rPr>
              <a:t>Design of quantum neural network-based distinguisher for simplified block cipher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2303394-1037-D531-EBFC-BFA3B69BDD4D}"/>
              </a:ext>
            </a:extLst>
          </p:cNvPr>
          <p:cNvSpPr txBox="1"/>
          <p:nvPr/>
        </p:nvSpPr>
        <p:spPr>
          <a:xfrm>
            <a:off x="1106023" y="5034596"/>
            <a:ext cx="9326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Georgia" panose="02040502050405020303" pitchFamily="18" charset="0"/>
              </a:rPr>
              <a:t>Details of proposed quantum neural distinguisher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Georgia" panose="02040502050405020303" pitchFamily="18" charset="0"/>
              </a:rPr>
              <a:t>Quantum-classical Hybrid Network vs. Classical Neural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Georgia" panose="02040502050405020303" pitchFamily="18" charset="0"/>
              </a:rPr>
              <a:t>Quantum advantage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32BB93-2B87-C145-BC0D-37CFFC17986A}"/>
              </a:ext>
            </a:extLst>
          </p:cNvPr>
          <p:cNvSpPr/>
          <p:nvPr/>
        </p:nvSpPr>
        <p:spPr>
          <a:xfrm>
            <a:off x="0" y="5899380"/>
            <a:ext cx="12192000" cy="70394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F3CA7A0-1367-5A44-9420-A3394E1434C2}"/>
              </a:ext>
            </a:extLst>
          </p:cNvPr>
          <p:cNvSpPr/>
          <p:nvPr/>
        </p:nvSpPr>
        <p:spPr>
          <a:xfrm flipV="1">
            <a:off x="0" y="839448"/>
            <a:ext cx="12192000" cy="353826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1AC3D40-3837-3349-9DF5-C49DBC853290}"/>
              </a:ext>
            </a:extLst>
          </p:cNvPr>
          <p:cNvSpPr/>
          <p:nvPr/>
        </p:nvSpPr>
        <p:spPr>
          <a:xfrm>
            <a:off x="350608" y="6603326"/>
            <a:ext cx="695912" cy="17216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944FEB-9955-715B-1D5E-E0CBED713BD5}"/>
              </a:ext>
            </a:extLst>
          </p:cNvPr>
          <p:cNvSpPr/>
          <p:nvPr/>
        </p:nvSpPr>
        <p:spPr>
          <a:xfrm>
            <a:off x="0" y="0"/>
            <a:ext cx="12192000" cy="132704"/>
          </a:xfrm>
          <a:prstGeom prst="rect">
            <a:avLst/>
          </a:prstGeom>
          <a:solidFill>
            <a:srgbClr val="00206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DA7FA24-B8BD-4C8D-CB8C-7654F2EA8F4A}"/>
              </a:ext>
            </a:extLst>
          </p:cNvPr>
          <p:cNvSpPr/>
          <p:nvPr/>
        </p:nvSpPr>
        <p:spPr>
          <a:xfrm>
            <a:off x="0" y="6725296"/>
            <a:ext cx="12192000" cy="132704"/>
          </a:xfrm>
          <a:prstGeom prst="rect">
            <a:avLst/>
          </a:prstGeom>
          <a:solidFill>
            <a:srgbClr val="00206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34DD9F-1DB3-1E4A-4D7B-4AEEC602A4F9}"/>
                  </a:ext>
                </a:extLst>
              </p:cNvPr>
              <p:cNvSpPr txBox="1"/>
              <p:nvPr/>
            </p:nvSpPr>
            <p:spPr>
              <a:xfrm>
                <a:off x="9573768" y="6466382"/>
                <a:ext cx="261823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ko-KR" sz="1100" dirty="0">
                    <a:solidFill>
                      <a:srgbClr val="002060"/>
                    </a:solidFill>
                    <a:latin typeface="Georgia" panose="02040502050405020303" pitchFamily="18" charset="0"/>
                  </a:rPr>
                  <a:t>National Cryptography Contest </a:t>
                </a:r>
                <a14:m>
                  <m:oMath xmlns:m="http://schemas.openxmlformats.org/officeDocument/2006/math">
                    <m:r>
                      <a:rPr kumimoji="1" lang="en-US" altLang="ko-KR" sz="11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2022</m:t>
                    </m:r>
                  </m:oMath>
                </a14:m>
                <a:endParaRPr kumimoji="1" lang="ko-KR" altLang="en-US" sz="1100" dirty="0">
                  <a:solidFill>
                    <a:srgbClr val="002060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34DD9F-1DB3-1E4A-4D7B-4AEEC602A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3768" y="6466382"/>
                <a:ext cx="2618232" cy="261610"/>
              </a:xfrm>
              <a:prstGeom prst="rect">
                <a:avLst/>
              </a:prstGeom>
              <a:blipFill>
                <a:blip r:embed="rId2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0464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1507DC-B6BB-8249-1BD3-9DE41C09B076}"/>
                  </a:ext>
                </a:extLst>
              </p:cNvPr>
              <p:cNvSpPr txBox="1"/>
              <p:nvPr/>
            </p:nvSpPr>
            <p:spPr>
              <a:xfrm>
                <a:off x="9573768" y="6559814"/>
                <a:ext cx="261823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ko-KR" sz="1100" dirty="0">
                    <a:solidFill>
                      <a:srgbClr val="002060"/>
                    </a:solidFill>
                    <a:latin typeface="Georgia" panose="02040502050405020303" pitchFamily="18" charset="0"/>
                  </a:rPr>
                  <a:t>National Cryptography Contest </a:t>
                </a:r>
                <a14:m>
                  <m:oMath xmlns:m="http://schemas.openxmlformats.org/officeDocument/2006/math">
                    <m:r>
                      <a:rPr kumimoji="1" lang="en-US" altLang="ko-KR" sz="11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2022</m:t>
                    </m:r>
                  </m:oMath>
                </a14:m>
                <a:endParaRPr kumimoji="1" lang="ko-KR" altLang="en-US" sz="1100" dirty="0">
                  <a:solidFill>
                    <a:srgbClr val="002060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1507DC-B6BB-8249-1BD3-9DE41C09B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3768" y="6559814"/>
                <a:ext cx="2618232" cy="261610"/>
              </a:xfrm>
              <a:prstGeom prst="rect">
                <a:avLst/>
              </a:prstGeom>
              <a:blipFill>
                <a:blip r:embed="rId2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그룹 19">
            <a:extLst>
              <a:ext uri="{FF2B5EF4-FFF2-40B4-BE49-F238E27FC236}">
                <a16:creationId xmlns:a16="http://schemas.microsoft.com/office/drawing/2014/main" id="{A188B041-5D89-E12E-74D7-B656E7BA5EED}"/>
              </a:ext>
            </a:extLst>
          </p:cNvPr>
          <p:cNvGrpSpPr/>
          <p:nvPr/>
        </p:nvGrpSpPr>
        <p:grpSpPr>
          <a:xfrm>
            <a:off x="137529" y="91440"/>
            <a:ext cx="11649087" cy="882551"/>
            <a:chOff x="137529" y="152424"/>
            <a:chExt cx="11649087" cy="88255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CFE6E47-A7A8-38A3-5E44-AF5E6980E21B}"/>
                </a:ext>
              </a:extLst>
            </p:cNvPr>
            <p:cNvGrpSpPr/>
            <p:nvPr/>
          </p:nvGrpSpPr>
          <p:grpSpPr>
            <a:xfrm>
              <a:off x="137529" y="152424"/>
              <a:ext cx="898530" cy="882551"/>
              <a:chOff x="582706" y="2133599"/>
              <a:chExt cx="493060" cy="524435"/>
            </a:xfrm>
            <a:solidFill>
              <a:srgbClr val="B4C7E7">
                <a:alpha val="29804"/>
              </a:srgbClr>
            </a:solidFill>
          </p:grpSpPr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C6DB0774-ED1C-9466-BB82-0694B8F55248}"/>
                  </a:ext>
                </a:extLst>
              </p:cNvPr>
              <p:cNvSpPr/>
              <p:nvPr/>
            </p:nvSpPr>
            <p:spPr>
              <a:xfrm>
                <a:off x="582706" y="2223247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800"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C04A3B4E-430A-7E7B-E0CD-411C4A6C1023}"/>
                  </a:ext>
                </a:extLst>
              </p:cNvPr>
              <p:cNvSpPr/>
              <p:nvPr/>
            </p:nvSpPr>
            <p:spPr>
              <a:xfrm>
                <a:off x="690283" y="2133599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800"/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F6E798E3-C965-9DAD-B8AF-0D64D6C851C1}"/>
                  </a:ext>
                </a:extLst>
              </p:cNvPr>
              <p:cNvSpPr/>
              <p:nvPr/>
            </p:nvSpPr>
            <p:spPr>
              <a:xfrm>
                <a:off x="770966" y="2214282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800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471D7D25-96A4-95DB-7641-E364389768EE}"/>
                  </a:ext>
                </a:extLst>
              </p:cNvPr>
              <p:cNvSpPr/>
              <p:nvPr/>
            </p:nvSpPr>
            <p:spPr>
              <a:xfrm>
                <a:off x="596156" y="2335305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800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C05FA887-0B11-05FB-8403-1EC44BB2C320}"/>
                  </a:ext>
                </a:extLst>
              </p:cNvPr>
              <p:cNvSpPr/>
              <p:nvPr/>
            </p:nvSpPr>
            <p:spPr>
              <a:xfrm>
                <a:off x="748556" y="2335304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800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1ED453-FB09-B1B5-1BF1-55E2BAB2D391}"/>
                </a:ext>
              </a:extLst>
            </p:cNvPr>
            <p:cNvSpPr txBox="1"/>
            <p:nvPr/>
          </p:nvSpPr>
          <p:spPr>
            <a:xfrm>
              <a:off x="203517" y="308549"/>
              <a:ext cx="739760" cy="584775"/>
            </a:xfrm>
            <a:prstGeom prst="rect">
              <a:avLst/>
            </a:prstGeom>
            <a:noFill/>
            <a:effectLst>
              <a:outerShdw blurRad="27311" dist="19050" dir="2400000" algn="tl" rotWithShape="0">
                <a:prstClr val="black">
                  <a:alpha val="51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3200" dirty="0">
                  <a:solidFill>
                    <a:schemeClr val="accent5">
                      <a:lumMod val="50000"/>
                    </a:schemeClr>
                  </a:solidFill>
                  <a:latin typeface="Georgia" panose="02040502050405020303" pitchFamily="18" charset="0"/>
                  <a:ea typeface="BM HANNA 11yrs old OTF" panose="020B0600000101010101" pitchFamily="34" charset="-127"/>
                </a:rPr>
                <a:t>04</a:t>
              </a:r>
              <a:endParaRPr kumimoji="1" lang="ko-KR" altLang="en-US" sz="3200" dirty="0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  <a:ea typeface="BM HANNA 11yrs old OTF" panose="020B0600000101010101" pitchFamily="34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3387410-488E-3822-ABF6-1B6C7C826E99}"/>
                </a:ext>
              </a:extLst>
            </p:cNvPr>
            <p:cNvSpPr txBox="1"/>
            <p:nvPr/>
          </p:nvSpPr>
          <p:spPr>
            <a:xfrm>
              <a:off x="1060558" y="370104"/>
              <a:ext cx="50354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800" dirty="0">
                  <a:solidFill>
                    <a:srgbClr val="002060"/>
                  </a:solidFill>
                  <a:latin typeface="Georgia" panose="02040502050405020303" pitchFamily="18" charset="0"/>
                </a:rPr>
                <a:t>Experiment and Evaluation</a:t>
              </a:r>
              <a:endParaRPr kumimoji="1" lang="ko-KR" altLang="en-US" sz="2800" dirty="0">
                <a:solidFill>
                  <a:srgbClr val="002060"/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17" name="직선 연결선[R] 16">
              <a:extLst>
                <a:ext uri="{FF2B5EF4-FFF2-40B4-BE49-F238E27FC236}">
                  <a16:creationId xmlns:a16="http://schemas.microsoft.com/office/drawing/2014/main" id="{2B30DE52-F786-DCB0-4F94-5FDB38B90751}"/>
                </a:ext>
              </a:extLst>
            </p:cNvPr>
            <p:cNvCxnSpPr>
              <a:cxnSpLocks/>
            </p:cNvCxnSpPr>
            <p:nvPr/>
          </p:nvCxnSpPr>
          <p:spPr>
            <a:xfrm>
              <a:off x="1124566" y="907889"/>
              <a:ext cx="10662050" cy="0"/>
            </a:xfrm>
            <a:prstGeom prst="line">
              <a:avLst/>
            </a:prstGeom>
            <a:ln w="12700">
              <a:solidFill>
                <a:srgbClr val="4757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직선 연결선[R] 1">
            <a:extLst>
              <a:ext uri="{FF2B5EF4-FFF2-40B4-BE49-F238E27FC236}">
                <a16:creationId xmlns:a16="http://schemas.microsoft.com/office/drawing/2014/main" id="{9B6030DA-B72B-DFB5-D8DF-3AE5EB538FB4}"/>
              </a:ext>
            </a:extLst>
          </p:cNvPr>
          <p:cNvCxnSpPr>
            <a:cxnSpLocks/>
          </p:cNvCxnSpPr>
          <p:nvPr/>
        </p:nvCxnSpPr>
        <p:spPr>
          <a:xfrm>
            <a:off x="1124566" y="808823"/>
            <a:ext cx="1066205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C967DF4-EAB9-8431-8603-67797FBB3EA8}"/>
                  </a:ext>
                </a:extLst>
              </p:cNvPr>
              <p:cNvSpPr txBox="1"/>
              <p:nvPr/>
            </p:nvSpPr>
            <p:spPr>
              <a:xfrm>
                <a:off x="255460" y="998207"/>
                <a:ext cx="11531155" cy="3648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ko-KR" b="1" dirty="0">
                    <a:latin typeface="Georgia" panose="02040502050405020303" pitchFamily="18" charset="0"/>
                  </a:rPr>
                  <a:t>Experiment environment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" altLang="ko-KR" dirty="0">
                    <a:latin typeface="Georgia" panose="02040502050405020303" pitchFamily="18" charset="0"/>
                  </a:rPr>
                  <a:t>AMD Ryzen </a:t>
                </a:r>
                <a14:m>
                  <m:oMath xmlns:m="http://schemas.openxmlformats.org/officeDocument/2006/math">
                    <m:r>
                      <a:rPr lang="en" altLang="ko-KR" i="1" dirty="0" smtClean="0">
                        <a:latin typeface="Cambria Math" panose="02040503050406030204" pitchFamily="18" charset="0"/>
                      </a:rPr>
                      <m:t>7 4800</m:t>
                    </m:r>
                  </m:oMath>
                </a14:m>
                <a:r>
                  <a:rPr lang="en" altLang="ko-KR" dirty="0">
                    <a:latin typeface="Georgia" panose="02040502050405020303" pitchFamily="18" charset="0"/>
                  </a:rPr>
                  <a:t>h with </a:t>
                </a:r>
                <a:r>
                  <a:rPr lang="en" altLang="ko-KR" dirty="0" err="1">
                    <a:latin typeface="Georgia" panose="02040502050405020303" pitchFamily="18" charset="0"/>
                  </a:rPr>
                  <a:t>radeon</a:t>
                </a:r>
                <a:r>
                  <a:rPr lang="en" altLang="ko-KR" dirty="0">
                    <a:latin typeface="Georgia" panose="02040502050405020303" pitchFamily="18" charset="0"/>
                  </a:rPr>
                  <a:t> graphicx</a:t>
                </a:r>
                <a14:m>
                  <m:oMath xmlns:m="http://schemas.openxmlformats.org/officeDocument/2006/math">
                    <m:r>
                      <a:rPr lang="en" altLang="ko-KR" i="1" dirty="0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en" altLang="ko-KR" dirty="0">
                    <a:latin typeface="Georgia" panose="02040502050405020303" pitchFamily="18" charset="0"/>
                  </a:rPr>
                  <a:t> processor, </a:t>
                </a:r>
                <a14:m>
                  <m:oMath xmlns:m="http://schemas.openxmlformats.org/officeDocument/2006/math">
                    <m:r>
                      <a:rPr lang="en" altLang="ko-KR" i="1" dirty="0" smtClean="0"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r>
                  <a:rPr lang="en" altLang="ko-KR" dirty="0">
                    <a:latin typeface="Georgia" panose="02040502050405020303" pitchFamily="18" charset="0"/>
                  </a:rPr>
                  <a:t>GB RAM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" altLang="ko-KR" dirty="0">
                    <a:latin typeface="Georgia" panose="02040502050405020303" pitchFamily="18" charset="0"/>
                  </a:rPr>
                  <a:t>Ubuntu </a:t>
                </a:r>
                <a14:m>
                  <m:oMath xmlns:m="http://schemas.openxmlformats.org/officeDocument/2006/math">
                    <m:r>
                      <a:rPr lang="en" altLang="ko-KR" i="1" dirty="0" smtClean="0">
                        <a:latin typeface="Cambria Math" panose="02040503050406030204" pitchFamily="18" charset="0"/>
                      </a:rPr>
                      <m:t>20.04.2</m:t>
                    </m:r>
                  </m:oMath>
                </a14:m>
                <a:r>
                  <a:rPr lang="en" altLang="ko-KR" dirty="0">
                    <a:latin typeface="Georgia" panose="02040502050405020303" pitchFamily="18" charset="0"/>
                  </a:rPr>
                  <a:t> LTS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" altLang="ko-KR" dirty="0">
                    <a:latin typeface="Georgia" panose="02040502050405020303" pitchFamily="18" charset="0"/>
                  </a:rPr>
                  <a:t>Python </a:t>
                </a:r>
                <a14:m>
                  <m:oMath xmlns:m="http://schemas.openxmlformats.org/officeDocument/2006/math">
                    <m:r>
                      <a:rPr lang="en" altLang="ko-KR" i="1" dirty="0" smtClean="0">
                        <a:latin typeface="Cambria Math" panose="02040503050406030204" pitchFamily="18" charset="0"/>
                      </a:rPr>
                      <m:t>3.9</m:t>
                    </m:r>
                  </m:oMath>
                </a14:m>
                <a:r>
                  <a:rPr lang="en" altLang="ko-KR" dirty="0">
                    <a:latin typeface="Georgia" panose="02040502050405020303" pitchFamily="18" charset="0"/>
                  </a:rPr>
                  <a:t>, </a:t>
                </a:r>
                <a:r>
                  <a:rPr lang="en" altLang="ko-KR" b="1" dirty="0">
                    <a:solidFill>
                      <a:schemeClr val="accent5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Tensorflow </a:t>
                </a:r>
                <a14:m>
                  <m:oMath xmlns:m="http://schemas.openxmlformats.org/officeDocument/2006/math">
                    <m:r>
                      <a:rPr lang="en" altLang="ko-KR" b="1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" altLang="ko-KR" b="1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" altLang="ko-KR" b="1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𝟗</m:t>
                    </m:r>
                    <m:r>
                      <a:rPr lang="en" altLang="ko-KR" b="1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" altLang="ko-KR" b="1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" altLang="ko-KR" b="1" dirty="0">
                    <a:solidFill>
                      <a:schemeClr val="accent5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and </a:t>
                </a:r>
                <a:r>
                  <a:rPr lang="en" altLang="ko-KR" b="1" dirty="0" err="1">
                    <a:solidFill>
                      <a:schemeClr val="accent5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keras</a:t>
                </a:r>
                <a:r>
                  <a:rPr lang="en" altLang="ko-KR" b="1" dirty="0">
                    <a:solidFill>
                      <a:schemeClr val="accent5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" altLang="ko-KR" b="1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" altLang="ko-KR" b="1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" altLang="ko-KR" b="1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𝟗</m:t>
                    </m:r>
                    <m:r>
                      <a:rPr lang="en" altLang="ko-KR" b="1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" altLang="ko-KR" b="1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kumimoji="1" lang="en-US" altLang="ko-KR" b="1" dirty="0">
                  <a:latin typeface="Georgia" panose="02040502050405020303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ko-KR" b="1" dirty="0" err="1">
                    <a:solidFill>
                      <a:schemeClr val="accent6">
                        <a:lumMod val="75000"/>
                      </a:schemeClr>
                    </a:solidFill>
                    <a:latin typeface="Georgia" panose="02040502050405020303" pitchFamily="18" charset="0"/>
                  </a:rPr>
                  <a:t>Pennylane</a:t>
                </a:r>
                <a:r>
                  <a:rPr kumimoji="1" lang="en-US" altLang="ko-KR" dirty="0">
                    <a:latin typeface="Georgia" panose="02040502050405020303" pitchFamily="18" charset="0"/>
                  </a:rPr>
                  <a:t> (library for hybrid NN)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ko-KR" dirty="0">
                    <a:solidFill>
                      <a:schemeClr val="accent6">
                        <a:lumMod val="75000"/>
                      </a:schemeClr>
                    </a:solidFill>
                    <a:latin typeface="Georgia" panose="02040502050405020303" pitchFamily="18" charset="0"/>
                  </a:rPr>
                  <a:t>Providing some quantum circuits and simulator</a:t>
                </a:r>
              </a:p>
              <a:p>
                <a:pPr marL="1657350" lvl="3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ko-KR" sz="1600" b="1" dirty="0">
                    <a:latin typeface="Georgia" panose="02040502050405020303" pitchFamily="18" charset="0"/>
                  </a:rPr>
                  <a:t>Embedding</a:t>
                </a:r>
                <a:r>
                  <a:rPr kumimoji="1" lang="en-US" altLang="ko-KR" sz="1600" dirty="0">
                    <a:latin typeface="Georgia" panose="02040502050405020303" pitchFamily="18" charset="0"/>
                  </a:rPr>
                  <a:t> : Amplitude</a:t>
                </a:r>
              </a:p>
              <a:p>
                <a:pPr marL="1657350" lvl="3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ko-KR" sz="1600" b="1" dirty="0">
                    <a:latin typeface="Georgia" panose="02040502050405020303" pitchFamily="18" charset="0"/>
                  </a:rPr>
                  <a:t>Parameterized</a:t>
                </a:r>
                <a:r>
                  <a:rPr kumimoji="1" lang="en-US" altLang="ko-KR" sz="1600" dirty="0">
                    <a:latin typeface="Georgia" panose="02040502050405020303" pitchFamily="18" charset="0"/>
                  </a:rPr>
                  <a:t> </a:t>
                </a:r>
                <a:r>
                  <a:rPr kumimoji="1" lang="en-US" altLang="ko-KR" sz="1600" b="1" dirty="0">
                    <a:latin typeface="Georgia" panose="02040502050405020303" pitchFamily="18" charset="0"/>
                  </a:rPr>
                  <a:t>circuit</a:t>
                </a:r>
                <a:r>
                  <a:rPr kumimoji="1" lang="en-US" altLang="ko-KR" sz="1600" dirty="0">
                    <a:latin typeface="Georgia" panose="02040502050405020303" pitchFamily="18" charset="0"/>
                  </a:rPr>
                  <a:t> : Random, Strongly entangle</a:t>
                </a:r>
              </a:p>
              <a:p>
                <a:pPr marL="1657350" lvl="3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ko-KR" sz="1600" b="1" dirty="0">
                    <a:latin typeface="Georgia" panose="02040502050405020303" pitchFamily="18" charset="0"/>
                  </a:rPr>
                  <a:t>Simulator</a:t>
                </a:r>
                <a:r>
                  <a:rPr kumimoji="1" lang="en-US" altLang="ko-KR" sz="1600" dirty="0">
                    <a:latin typeface="Georgia" panose="02040502050405020303" pitchFamily="18" charset="0"/>
                  </a:rPr>
                  <a:t> : </a:t>
                </a:r>
                <a:r>
                  <a:rPr kumimoji="1" lang="en-US" altLang="ko-KR" sz="1600" dirty="0" err="1">
                    <a:latin typeface="Georgia" panose="02040502050405020303" pitchFamily="18" charset="0"/>
                  </a:rPr>
                  <a:t>default.qubit</a:t>
                </a:r>
                <a:r>
                  <a:rPr kumimoji="1" lang="en-US" altLang="ko-KR" sz="1600" dirty="0">
                    <a:latin typeface="Georgia" panose="02040502050405020303" pitchFamily="18" charset="0"/>
                  </a:rPr>
                  <a:t>, </a:t>
                </a:r>
                <a:r>
                  <a:rPr kumimoji="1" lang="en-US" altLang="ko-KR" sz="1600" dirty="0" err="1">
                    <a:latin typeface="Georgia" panose="02040502050405020303" pitchFamily="18" charset="0"/>
                  </a:rPr>
                  <a:t>default.mixed</a:t>
                </a:r>
                <a:endParaRPr kumimoji="1" lang="en-US" altLang="ko-KR" sz="1600" dirty="0">
                  <a:latin typeface="Georgia" panose="02040502050405020303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C967DF4-EAB9-8431-8603-67797FBB3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460" y="998207"/>
                <a:ext cx="11531155" cy="3648499"/>
              </a:xfrm>
              <a:prstGeom prst="rect">
                <a:avLst/>
              </a:prstGeom>
              <a:blipFill>
                <a:blip r:embed="rId3"/>
                <a:stretch>
                  <a:fillRect l="-330" b="-17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1492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1507DC-B6BB-8249-1BD3-9DE41C09B076}"/>
                  </a:ext>
                </a:extLst>
              </p:cNvPr>
              <p:cNvSpPr txBox="1"/>
              <p:nvPr/>
            </p:nvSpPr>
            <p:spPr>
              <a:xfrm>
                <a:off x="9573768" y="6559814"/>
                <a:ext cx="261823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ko-KR" sz="1100" dirty="0">
                    <a:solidFill>
                      <a:srgbClr val="002060"/>
                    </a:solidFill>
                    <a:latin typeface="Georgia" panose="02040502050405020303" pitchFamily="18" charset="0"/>
                  </a:rPr>
                  <a:t>National Cryptography Contest </a:t>
                </a:r>
                <a14:m>
                  <m:oMath xmlns:m="http://schemas.openxmlformats.org/officeDocument/2006/math">
                    <m:r>
                      <a:rPr kumimoji="1" lang="en-US" altLang="ko-KR" sz="11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2022</m:t>
                    </m:r>
                  </m:oMath>
                </a14:m>
                <a:endParaRPr kumimoji="1" lang="ko-KR" altLang="en-US" sz="1100" dirty="0">
                  <a:solidFill>
                    <a:srgbClr val="002060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1507DC-B6BB-8249-1BD3-9DE41C09B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3768" y="6559814"/>
                <a:ext cx="2618232" cy="261610"/>
              </a:xfrm>
              <a:prstGeom prst="rect">
                <a:avLst/>
              </a:prstGeom>
              <a:blipFill>
                <a:blip r:embed="rId2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그룹 19">
            <a:extLst>
              <a:ext uri="{FF2B5EF4-FFF2-40B4-BE49-F238E27FC236}">
                <a16:creationId xmlns:a16="http://schemas.microsoft.com/office/drawing/2014/main" id="{A188B041-5D89-E12E-74D7-B656E7BA5EED}"/>
              </a:ext>
            </a:extLst>
          </p:cNvPr>
          <p:cNvGrpSpPr/>
          <p:nvPr/>
        </p:nvGrpSpPr>
        <p:grpSpPr>
          <a:xfrm>
            <a:off x="137529" y="91440"/>
            <a:ext cx="11649087" cy="882551"/>
            <a:chOff x="137529" y="152424"/>
            <a:chExt cx="11649087" cy="88255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CFE6E47-A7A8-38A3-5E44-AF5E6980E21B}"/>
                </a:ext>
              </a:extLst>
            </p:cNvPr>
            <p:cNvGrpSpPr/>
            <p:nvPr/>
          </p:nvGrpSpPr>
          <p:grpSpPr>
            <a:xfrm>
              <a:off x="137529" y="152424"/>
              <a:ext cx="898530" cy="882551"/>
              <a:chOff x="582706" y="2133599"/>
              <a:chExt cx="493060" cy="524435"/>
            </a:xfrm>
            <a:solidFill>
              <a:srgbClr val="B4C7E7">
                <a:alpha val="29804"/>
              </a:srgbClr>
            </a:solidFill>
          </p:grpSpPr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C6DB0774-ED1C-9466-BB82-0694B8F55248}"/>
                  </a:ext>
                </a:extLst>
              </p:cNvPr>
              <p:cNvSpPr/>
              <p:nvPr/>
            </p:nvSpPr>
            <p:spPr>
              <a:xfrm>
                <a:off x="582706" y="2223247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800"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C04A3B4E-430A-7E7B-E0CD-411C4A6C1023}"/>
                  </a:ext>
                </a:extLst>
              </p:cNvPr>
              <p:cNvSpPr/>
              <p:nvPr/>
            </p:nvSpPr>
            <p:spPr>
              <a:xfrm>
                <a:off x="690283" y="2133599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800"/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F6E798E3-C965-9DAD-B8AF-0D64D6C851C1}"/>
                  </a:ext>
                </a:extLst>
              </p:cNvPr>
              <p:cNvSpPr/>
              <p:nvPr/>
            </p:nvSpPr>
            <p:spPr>
              <a:xfrm>
                <a:off x="770966" y="2214282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800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471D7D25-96A4-95DB-7641-E364389768EE}"/>
                  </a:ext>
                </a:extLst>
              </p:cNvPr>
              <p:cNvSpPr/>
              <p:nvPr/>
            </p:nvSpPr>
            <p:spPr>
              <a:xfrm>
                <a:off x="596156" y="2335305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800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C05FA887-0B11-05FB-8403-1EC44BB2C320}"/>
                  </a:ext>
                </a:extLst>
              </p:cNvPr>
              <p:cNvSpPr/>
              <p:nvPr/>
            </p:nvSpPr>
            <p:spPr>
              <a:xfrm>
                <a:off x="748556" y="2335304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800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1ED453-FB09-B1B5-1BF1-55E2BAB2D391}"/>
                </a:ext>
              </a:extLst>
            </p:cNvPr>
            <p:cNvSpPr txBox="1"/>
            <p:nvPr/>
          </p:nvSpPr>
          <p:spPr>
            <a:xfrm>
              <a:off x="203517" y="308549"/>
              <a:ext cx="739760" cy="584775"/>
            </a:xfrm>
            <a:prstGeom prst="rect">
              <a:avLst/>
            </a:prstGeom>
            <a:noFill/>
            <a:effectLst>
              <a:outerShdw blurRad="27311" dist="19050" dir="2400000" algn="tl" rotWithShape="0">
                <a:prstClr val="black">
                  <a:alpha val="51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3200" dirty="0">
                  <a:solidFill>
                    <a:schemeClr val="accent5">
                      <a:lumMod val="50000"/>
                    </a:schemeClr>
                  </a:solidFill>
                  <a:latin typeface="Georgia" panose="02040502050405020303" pitchFamily="18" charset="0"/>
                  <a:ea typeface="BM HANNA 11yrs old OTF" panose="020B0600000101010101" pitchFamily="34" charset="-127"/>
                </a:rPr>
                <a:t>04</a:t>
              </a:r>
              <a:endParaRPr kumimoji="1" lang="ko-KR" altLang="en-US" sz="3200" dirty="0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  <a:ea typeface="BM HANNA 11yrs old OTF" panose="020B0600000101010101" pitchFamily="34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3387410-488E-3822-ABF6-1B6C7C826E99}"/>
                </a:ext>
              </a:extLst>
            </p:cNvPr>
            <p:cNvSpPr txBox="1"/>
            <p:nvPr/>
          </p:nvSpPr>
          <p:spPr>
            <a:xfrm>
              <a:off x="1060558" y="370104"/>
              <a:ext cx="50354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800" dirty="0">
                  <a:solidFill>
                    <a:srgbClr val="002060"/>
                  </a:solidFill>
                  <a:latin typeface="Georgia" panose="02040502050405020303" pitchFamily="18" charset="0"/>
                </a:rPr>
                <a:t>Experiment and Evaluation</a:t>
              </a:r>
              <a:endParaRPr kumimoji="1" lang="ko-KR" altLang="en-US" sz="2800" dirty="0">
                <a:solidFill>
                  <a:srgbClr val="002060"/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17" name="직선 연결선[R] 16">
              <a:extLst>
                <a:ext uri="{FF2B5EF4-FFF2-40B4-BE49-F238E27FC236}">
                  <a16:creationId xmlns:a16="http://schemas.microsoft.com/office/drawing/2014/main" id="{2B30DE52-F786-DCB0-4F94-5FDB38B90751}"/>
                </a:ext>
              </a:extLst>
            </p:cNvPr>
            <p:cNvCxnSpPr>
              <a:cxnSpLocks/>
            </p:cNvCxnSpPr>
            <p:nvPr/>
          </p:nvCxnSpPr>
          <p:spPr>
            <a:xfrm>
              <a:off x="1124566" y="907889"/>
              <a:ext cx="10662050" cy="0"/>
            </a:xfrm>
            <a:prstGeom prst="line">
              <a:avLst/>
            </a:prstGeom>
            <a:ln w="12700">
              <a:solidFill>
                <a:srgbClr val="4757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직선 연결선[R] 1">
            <a:extLst>
              <a:ext uri="{FF2B5EF4-FFF2-40B4-BE49-F238E27FC236}">
                <a16:creationId xmlns:a16="http://schemas.microsoft.com/office/drawing/2014/main" id="{9B6030DA-B72B-DFB5-D8DF-3AE5EB538FB4}"/>
              </a:ext>
            </a:extLst>
          </p:cNvPr>
          <p:cNvCxnSpPr>
            <a:cxnSpLocks/>
          </p:cNvCxnSpPr>
          <p:nvPr/>
        </p:nvCxnSpPr>
        <p:spPr>
          <a:xfrm>
            <a:off x="1124566" y="808823"/>
            <a:ext cx="1066205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C967DF4-EAB9-8431-8603-67797FBB3EA8}"/>
              </a:ext>
            </a:extLst>
          </p:cNvPr>
          <p:cNvSpPr txBox="1"/>
          <p:nvPr/>
        </p:nvSpPr>
        <p:spPr>
          <a:xfrm>
            <a:off x="255461" y="998207"/>
            <a:ext cx="8333786" cy="457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Georgia" panose="02040502050405020303" pitchFamily="18" charset="0"/>
              </a:rPr>
              <a:t>Details of proposed quantum neural distinguisher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표 14">
                <a:extLst>
                  <a:ext uri="{FF2B5EF4-FFF2-40B4-BE49-F238E27FC236}">
                    <a16:creationId xmlns:a16="http://schemas.microsoft.com/office/drawing/2014/main" id="{05591E85-38F4-834D-D3FC-27DF37E2D4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1213325"/>
                  </p:ext>
                </p:extLst>
              </p:nvPr>
            </p:nvGraphicFramePr>
            <p:xfrm>
              <a:off x="107496" y="1550317"/>
              <a:ext cx="11977008" cy="4963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47133">
                      <a:extLst>
                        <a:ext uri="{9D8B030D-6E8A-4147-A177-3AD203B41FA5}">
                          <a16:colId xmlns:a16="http://schemas.microsoft.com/office/drawing/2014/main" val="1135288229"/>
                        </a:ext>
                      </a:extLst>
                    </a:gridCol>
                    <a:gridCol w="1547133">
                      <a:extLst>
                        <a:ext uri="{9D8B030D-6E8A-4147-A177-3AD203B41FA5}">
                          <a16:colId xmlns:a16="http://schemas.microsoft.com/office/drawing/2014/main" val="2770295008"/>
                        </a:ext>
                      </a:extLst>
                    </a:gridCol>
                    <a:gridCol w="815178">
                      <a:extLst>
                        <a:ext uri="{9D8B030D-6E8A-4147-A177-3AD203B41FA5}">
                          <a16:colId xmlns:a16="http://schemas.microsoft.com/office/drawing/2014/main" val="3784412494"/>
                        </a:ext>
                      </a:extLst>
                    </a:gridCol>
                    <a:gridCol w="795040">
                      <a:extLst>
                        <a:ext uri="{9D8B030D-6E8A-4147-A177-3AD203B41FA5}">
                          <a16:colId xmlns:a16="http://schemas.microsoft.com/office/drawing/2014/main" val="2795008985"/>
                        </a:ext>
                      </a:extLst>
                    </a:gridCol>
                    <a:gridCol w="7272524">
                      <a:extLst>
                        <a:ext uri="{9D8B030D-6E8A-4147-A177-3AD203B41FA5}">
                          <a16:colId xmlns:a16="http://schemas.microsoft.com/office/drawing/2014/main" val="3796221570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Georgia" panose="02040502050405020303" pitchFamily="18" charset="0"/>
                            </a:rPr>
                            <a:t>S-DES</a:t>
                          </a:r>
                          <a:endParaRPr lang="ko-KR" altLang="en-US" sz="14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Georgia" panose="02040502050405020303" pitchFamily="18" charset="0"/>
                            </a:rPr>
                            <a:t>S-AES</a:t>
                          </a:r>
                          <a:endParaRPr lang="ko-KR" altLang="en-US" sz="14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Georgia" panose="02040502050405020303" pitchFamily="18" charset="0"/>
                            </a:rPr>
                            <a:t>Description</a:t>
                          </a:r>
                          <a:endParaRPr lang="ko-KR" altLang="en-US" sz="14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9518370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Georgia" panose="02040502050405020303" pitchFamily="18" charset="0"/>
                            </a:rPr>
                            <a:t>The number of qubits</a:t>
                          </a:r>
                          <a:endParaRPr lang="ko-KR" altLang="en-US" sz="14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120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Georgia" panose="02040502050405020303" pitchFamily="18" charset="0"/>
                            </a:rPr>
                            <a:t>-qubit : not getting enough accuracy</a:t>
                          </a:r>
                        </a:p>
                        <a:p>
                          <a:pPr algn="ctr" latinLnBrk="1"/>
                          <a:r>
                            <a:rPr lang="en-US" altLang="ko-KR" sz="1200" dirty="0">
                              <a:latin typeface="Georgia" panose="02040502050405020303" pitchFamily="18" charset="0"/>
                            </a:rPr>
                            <a:t>More than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Georgia" panose="02040502050405020303" pitchFamily="18" charset="0"/>
                            </a:rPr>
                            <a:t>-qubit : the execution time was too long</a:t>
                          </a:r>
                          <a:endParaRPr lang="ko-KR" altLang="en-US" sz="12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70668119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Georgia" panose="02040502050405020303" pitchFamily="18" charset="0"/>
                            </a:rPr>
                            <a:t>Quantum embedding</a:t>
                          </a:r>
                          <a:endParaRPr lang="ko-KR" altLang="en-US" sz="14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Georgia" panose="02040502050405020303" pitchFamily="18" charset="0"/>
                            </a:rPr>
                            <a:t>Amplitude</a:t>
                          </a:r>
                          <a:endParaRPr lang="ko-KR" altLang="en-US" sz="14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" altLang="ko-KR" sz="1200" dirty="0">
                              <a:latin typeface="Georgia" panose="02040502050405020303" pitchFamily="18" charset="0"/>
                            </a:rPr>
                            <a:t>Angle embedding </a:t>
                          </a:r>
                          <a:r>
                            <a:rPr lang="en" altLang="ko-KR" sz="1200" dirty="0">
                              <a:latin typeface="Georgia" panose="02040502050405020303" pitchFamily="18" charset="0"/>
                              <a:sym typeface="Wingdings" pitchFamily="2" charset="2"/>
                            </a:rPr>
                            <a:t></a:t>
                          </a:r>
                          <a:r>
                            <a:rPr lang="en" altLang="ko-KR" sz="1200" dirty="0">
                              <a:latin typeface="Georgia" panose="02040502050405020303" pitchFamily="18" charset="0"/>
                            </a:rPr>
                            <a:t> Only 4 values can be expressed</a:t>
                          </a:r>
                        </a:p>
                        <a:p>
                          <a:pPr algn="ctr" latinLnBrk="1"/>
                          <a:r>
                            <a:rPr lang="en" altLang="ko-KR" sz="1200" dirty="0">
                              <a:latin typeface="Georgia" panose="02040502050405020303" pitchFamily="18" charset="0"/>
                            </a:rPr>
                            <a:t>Amplitude embedding </a:t>
                          </a:r>
                          <a:r>
                            <a:rPr lang="en" altLang="ko-KR" sz="1200" dirty="0">
                              <a:latin typeface="Georgia" panose="02040502050405020303" pitchFamily="18" charset="0"/>
                              <a:sym typeface="Wingdings" pitchFamily="2" charset="2"/>
                            </a:rPr>
                            <a:t></a:t>
                          </a:r>
                          <a:r>
                            <a:rPr lang="en" altLang="ko-KR" sz="1200" dirty="0">
                              <a:latin typeface="Georgia" panose="02040502050405020303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  <m:r>
                                <a:rPr lang="en" altLang="ko-KR" sz="120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" altLang="ko-KR" sz="1200" dirty="0">
                              <a:solidFill>
                                <a:srgbClr val="0070C0"/>
                              </a:solidFill>
                              <a:latin typeface="Georgia" panose="02040502050405020303" pitchFamily="18" charset="0"/>
                            </a:rPr>
                            <a:t>values </a:t>
                          </a:r>
                          <a:r>
                            <a:rPr lang="en" altLang="ko-KR" sz="1200" dirty="0">
                              <a:latin typeface="Georgia" panose="02040502050405020303" pitchFamily="18" charset="0"/>
                            </a:rPr>
                            <a:t>can be expressed </a:t>
                          </a:r>
                          <a:endParaRPr lang="ko-KR" altLang="en-US" sz="12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75734893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Georgia" panose="02040502050405020303" pitchFamily="18" charset="0"/>
                            </a:rPr>
                            <a:t>Parameterized quantum circuit</a:t>
                          </a:r>
                          <a:endParaRPr lang="ko-KR" altLang="en-US" sz="14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Georgia" panose="02040502050405020303" pitchFamily="18" charset="0"/>
                            </a:rPr>
                            <a:t>Strongly entangle</a:t>
                          </a:r>
                          <a:endParaRPr lang="ko-KR" altLang="en-US" sz="14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" altLang="ko-KR" sz="1200" dirty="0">
                              <a:latin typeface="Georgia" panose="02040502050405020303" pitchFamily="18" charset="0"/>
                            </a:rPr>
                            <a:t>Unlike general circuits (Basic circuit, random circuit, etc.), </a:t>
                          </a:r>
                          <a:br>
                            <a:rPr lang="en" altLang="ko-KR" sz="1200" dirty="0">
                              <a:latin typeface="Georgia" panose="02040502050405020303" pitchFamily="18" charset="0"/>
                            </a:rPr>
                          </a:br>
                          <a:r>
                            <a:rPr lang="en" altLang="ko-KR" sz="1200" dirty="0">
                              <a:latin typeface="Georgia" panose="02040502050405020303" pitchFamily="18" charset="0"/>
                            </a:rPr>
                            <a:t>there are more rotation gates and more entanglement.</a:t>
                          </a:r>
                        </a:p>
                        <a:p>
                          <a:pPr algn="ctr" latinLnBrk="1"/>
                          <a:r>
                            <a:rPr lang="en" altLang="ko-KR" sz="1200" dirty="0">
                              <a:latin typeface="Georgia" panose="02040502050405020303" pitchFamily="18" charset="0"/>
                              <a:sym typeface="Wingdings" pitchFamily="2" charset="2"/>
                            </a:rPr>
                            <a:t> </a:t>
                          </a:r>
                          <a:r>
                            <a:rPr lang="en" altLang="ko-KR" sz="1200" dirty="0">
                              <a:solidFill>
                                <a:srgbClr val="0070C0"/>
                              </a:solidFill>
                              <a:latin typeface="Georgia" panose="02040502050405020303" pitchFamily="18" charset="0"/>
                              <a:sym typeface="Wingdings" pitchFamily="2" charset="2"/>
                            </a:rPr>
                            <a:t>Stable and higher performance</a:t>
                          </a:r>
                          <a:endParaRPr lang="ko-KR" altLang="en-US" sz="1200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33149834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Georgia" panose="02040502050405020303" pitchFamily="18" charset="0"/>
                            </a:rPr>
                            <a:t>The number of (#)</a:t>
                          </a:r>
                          <a:endParaRPr lang="ko-KR" altLang="en-US" sz="14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Georgia" panose="02040502050405020303" pitchFamily="18" charset="0"/>
                            </a:rPr>
                            <a:t>Quantum circuit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" altLang="ko-KR" sz="1200" dirty="0">
                              <a:latin typeface="Georgia" panose="02040502050405020303" pitchFamily="18" charset="0"/>
                            </a:rPr>
                            <a:t>S-AES is a more complex cipher than S-DES </a:t>
                          </a:r>
                          <a:r>
                            <a:rPr lang="en" altLang="ko-KR" sz="1200" dirty="0">
                              <a:latin typeface="Georgia" panose="02040502050405020303" pitchFamily="18" charset="0"/>
                              <a:sym typeface="Wingdings" pitchFamily="2" charset="2"/>
                            </a:rPr>
                            <a:t> </a:t>
                          </a:r>
                          <a:r>
                            <a:rPr lang="en" altLang="ko-KR" sz="1200" b="0" dirty="0">
                              <a:solidFill>
                                <a:srgbClr val="0070C0"/>
                              </a:solidFill>
                              <a:latin typeface="Georgia" panose="02040502050405020303" pitchFamily="18" charset="0"/>
                              <a:sym typeface="Wingdings" pitchFamily="2" charset="2"/>
                            </a:rPr>
                            <a:t>Need more quantum resources</a:t>
                          </a:r>
                        </a:p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" altLang="ko-KR" sz="1200" i="1" dirty="0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𝑁</m:t>
                              </m:r>
                              <m:r>
                                <a:rPr lang="en" altLang="ko-KR" sz="1200" i="1" baseline="-25000" dirty="0" err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𝑞𝑐</m:t>
                              </m:r>
                              <m:r>
                                <a:rPr lang="en" altLang="ko-KR" sz="1200" i="1" dirty="0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, </m:t>
                              </m:r>
                              <m:r>
                                <a:rPr lang="en" altLang="ko-KR" sz="1200" i="1" dirty="0" err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𝑁</m:t>
                              </m:r>
                              <m:r>
                                <a:rPr lang="en" altLang="ko-KR" sz="1200" i="1" baseline="-25000" dirty="0" err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𝑞𝑢𝑏𝑖𝑡</m:t>
                              </m:r>
                              <m:r>
                                <a:rPr lang="en" altLang="ko-KR" sz="1200" i="1" dirty="0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,</m:t>
                              </m:r>
                              <m:r>
                                <a:rPr lang="en" altLang="ko-KR" sz="1200" i="1" baseline="-25000" dirty="0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 </m:t>
                              </m:r>
                              <m:r>
                                <a:rPr lang="en" altLang="ko-KR" sz="1200" i="1" dirty="0" err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𝑁</m:t>
                              </m:r>
                              <m:r>
                                <a:rPr lang="en" altLang="ko-KR" sz="1200" i="1" baseline="-25000" dirty="0" err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𝑞𝑙</m:t>
                              </m:r>
                              <m:r>
                                <a:rPr lang="en" altLang="ko-KR" sz="1200" i="1" baseline="-25000" dirty="0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 </m:t>
                              </m:r>
                            </m:oMath>
                          </a14:m>
                          <a:r>
                            <a:rPr lang="en" altLang="ko-KR" sz="1200" baseline="-25000" dirty="0">
                              <a:latin typeface="Georgia" panose="02040502050405020303" pitchFamily="18" charset="0"/>
                              <a:sym typeface="Wingdings" pitchFamily="2" charset="2"/>
                            </a:rPr>
                            <a:t> </a:t>
                          </a:r>
                          <a:r>
                            <a:rPr lang="en" altLang="ko-KR" sz="1200" dirty="0">
                              <a:latin typeface="Georgia" panose="02040502050405020303" pitchFamily="18" charset="0"/>
                              <a:sym typeface="Wingdings" pitchFamily="2" charset="2"/>
                            </a:rPr>
                            <a:t>: #quantum circuit, #qubit and #quantum layer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" altLang="ko-KR" sz="1200" i="1" dirty="0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𝑁</m:t>
                              </m:r>
                              <m:r>
                                <a:rPr lang="en" altLang="ko-KR" sz="1200" i="1" baseline="-25000" dirty="0" err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𝑅𝑜𝑡𝑎𝑡𝑖𝑜𝑛</m:t>
                              </m:r>
                            </m:oMath>
                          </a14:m>
                          <a:r>
                            <a:rPr lang="en" altLang="ko-KR" sz="1200" baseline="-25000" dirty="0">
                              <a:latin typeface="Georgia" panose="02040502050405020303" pitchFamily="18" charset="0"/>
                              <a:sym typeface="Wingdings" pitchFamily="2" charset="2"/>
                            </a:rPr>
                            <a:t> </a:t>
                          </a:r>
                          <a:r>
                            <a:rPr lang="en" altLang="ko-KR" sz="1200" dirty="0">
                              <a:latin typeface="Georgia" panose="02040502050405020303" pitchFamily="18" charset="0"/>
                              <a:sym typeface="Wingdings" pitchFamily="2" charset="2"/>
                            </a:rPr>
                            <a:t>: #rotation gates (</a:t>
                          </a:r>
                          <a:r>
                            <a:rPr lang="en" altLang="ko-KR" sz="1200" dirty="0">
                              <a:latin typeface="Georgia" panose="02040502050405020303" pitchFamily="18" charset="0"/>
                            </a:rPr>
                            <a:t>equal to #total parameters in the quantum circuit</a:t>
                          </a:r>
                          <a:r>
                            <a:rPr lang="en" altLang="ko-KR" sz="1200" dirty="0">
                              <a:latin typeface="Georgia" panose="02040502050405020303" pitchFamily="18" charset="0"/>
                              <a:sym typeface="Wingdings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" altLang="ko-KR" sz="500" dirty="0">
                            <a:latin typeface="Georgia" panose="02040502050405020303" pitchFamily="18" charset="0"/>
                            <a:sym typeface="Wingdings" pitchFamily="2" charset="2"/>
                          </a:endParaRPr>
                        </a:p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" altLang="ko-KR" sz="1200" i="1" dirty="0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𝑁</m:t>
                              </m:r>
                              <m:r>
                                <a:rPr lang="en" altLang="ko-KR" sz="1200" i="1" baseline="-25000" dirty="0" err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𝑅𝑜𝑡𝑎𝑡𝑖𝑜𝑛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Georgia" panose="02040502050405020303" pitchFamily="18" charset="0"/>
                            </a:rPr>
                            <a:t>= </a:t>
                          </a:r>
                          <a14:m>
                            <m:oMath xmlns:m="http://schemas.openxmlformats.org/officeDocument/2006/math">
                              <m:r>
                                <a:rPr lang="en" altLang="ko-KR" sz="1200" i="1" dirty="0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𝑁</m:t>
                              </m:r>
                              <m:r>
                                <a:rPr lang="en" altLang="ko-KR" sz="1200" i="1" baseline="-25000" dirty="0" err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𝑞𝑐</m:t>
                              </m:r>
                              <m:r>
                                <a:rPr lang="en" altLang="ko-KR" sz="12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∙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Georgia" panose="02040502050405020303" pitchFamily="18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3</m:t>
                              </m:r>
                              <m:r>
                                <a:rPr lang="en" altLang="ko-KR" sz="12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∙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Georgia" panose="02040502050405020303" pitchFamily="18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" altLang="ko-KR" sz="1200" i="1" dirty="0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𝑁</m:t>
                              </m:r>
                              <m:r>
                                <a:rPr lang="en" altLang="ko-KR" sz="1200" i="1" baseline="-25000" dirty="0" err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𝑞𝑢𝑏𝑖𝑡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Georgia" panose="02040502050405020303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" altLang="ko-KR" sz="12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∙</m:t>
                              </m:r>
                              <m:r>
                                <a:rPr lang="en" altLang="ko-KR" sz="1200" i="1" dirty="0" err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𝑁</m:t>
                              </m:r>
                              <m:r>
                                <a:rPr lang="en" altLang="ko-KR" sz="1200" i="1" baseline="-25000" dirty="0" err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𝑞𝑙</m:t>
                              </m:r>
                              <m:r>
                                <a:rPr lang="en" altLang="ko-KR" sz="1200" i="1" baseline="-25000" dirty="0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Georgia" panose="02040502050405020303" pitchFamily="18" charset="0"/>
                            </a:rPr>
                            <a:t>))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805075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Georgia" panose="02040502050405020303" pitchFamily="18" charset="0"/>
                            </a:rPr>
                            <a:t>The number of</a:t>
                          </a:r>
                          <a:endParaRPr lang="ko-KR" altLang="en-US" sz="14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Georgia" panose="02040502050405020303" pitchFamily="18" charset="0"/>
                            </a:rPr>
                            <a:t>Quantum layer</a:t>
                          </a:r>
                          <a:endParaRPr lang="ko-KR" altLang="en-US" sz="14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dirty="0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98069639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Georgia" panose="02040502050405020303" pitchFamily="18" charset="0"/>
                            </a:rPr>
                            <a:t>Rotation gate</a:t>
                          </a:r>
                          <a:endParaRPr lang="ko-KR" altLang="en-US" sz="14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dirty="0" smtClean="0">
                                    <a:latin typeface="Cambria Math" panose="02040503050406030204" pitchFamily="18" charset="0"/>
                                  </a:rPr>
                                  <m:t>180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dirty="0" smtClean="0">
                                    <a:latin typeface="Cambria Math" panose="02040503050406030204" pitchFamily="18" charset="0"/>
                                  </a:rPr>
                                  <m:t>480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16639042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Georgia" panose="02040502050405020303" pitchFamily="18" charset="0"/>
                            </a:rPr>
                            <a:t>#parameters of hybrid NN</a:t>
                          </a:r>
                        </a:p>
                        <a:p>
                          <a:pPr algn="ctr" latinLnBrk="1"/>
                          <a:r>
                            <a:rPr lang="en-US" altLang="ko-KR" sz="1400" dirty="0">
                              <a:latin typeface="Georgia" panose="02040502050405020303" pitchFamily="18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ko-KR" sz="1400" i="1" baseline="-25000" dirty="0" err="1" smtClean="0">
                                  <a:latin typeface="Cambria Math" panose="02040503050406030204" pitchFamily="18" charset="0"/>
                                </a:rPr>
                                <m:t>𝑃𝑎𝑟𝑎𝑚𝑠</m:t>
                              </m:r>
                            </m:oMath>
                          </a14:m>
                          <a:r>
                            <a:rPr lang="en-US" altLang="ko-KR" sz="1400" dirty="0">
                              <a:latin typeface="Georgia" panose="02040502050405020303" pitchFamily="18" charset="0"/>
                            </a:rPr>
                            <a:t>)</a:t>
                          </a:r>
                          <a:endParaRPr lang="ko-KR" altLang="en-US" sz="14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dirty="0" smtClean="0">
                                    <a:latin typeface="Cambria Math" panose="02040503050406030204" pitchFamily="18" charset="0"/>
                                  </a:rPr>
                                  <m:t>457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dirty="0" smtClean="0">
                                    <a:latin typeface="Cambria Math" panose="02040503050406030204" pitchFamily="18" charset="0"/>
                                  </a:rPr>
                                  <m:t>777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rgbClr val="0070C0"/>
                              </a:solidFill>
                              <a:latin typeface="Georgia" panose="02040502050405020303" pitchFamily="18" charset="0"/>
                            </a:rPr>
                            <a:t>#parameters </a:t>
                          </a:r>
                          <a:r>
                            <a:rPr lang="en-US" altLang="ko-KR" sz="1200" baseline="0" dirty="0">
                              <a:solidFill>
                                <a:srgbClr val="0070C0"/>
                              </a:solidFill>
                              <a:latin typeface="Georgia" panose="02040502050405020303" pitchFamily="18" charset="0"/>
                            </a:rPr>
                            <a:t>of S-AES is larger than that of S-DES.</a:t>
                          </a:r>
                        </a:p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1200" i="1" baseline="0" dirty="0" smtClean="0">
                                  <a:latin typeface="Cambria Math" panose="02040503050406030204" pitchFamily="18" charset="0"/>
                                </a:rPr>
                                <m:t>1. </m:t>
                              </m:r>
                            </m:oMath>
                          </a14:m>
                          <a:r>
                            <a:rPr lang="en-US" altLang="ko-KR" sz="1200" baseline="0" dirty="0">
                              <a:solidFill>
                                <a:srgbClr val="0070C0"/>
                              </a:solidFill>
                              <a:latin typeface="Georgia" panose="02040502050405020303" pitchFamily="18" charset="0"/>
                              <a:sym typeface="Wingdings" pitchFamily="2" charset="2"/>
                            </a:rPr>
                            <a:t>More quantum resources 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Georgia" panose="02040502050405020303" pitchFamily="18" charset="0"/>
                              <a:sym typeface="Wingdings" pitchFamily="2" charset="2"/>
                            </a:rPr>
                            <a:t>are used</a:t>
                          </a:r>
                        </a:p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1200" i="1" baseline="0" dirty="0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2.</m:t>
                              </m:r>
                            </m:oMath>
                          </a14:m>
                          <a:r>
                            <a:rPr lang="en-US" altLang="ko-KR" sz="1200" baseline="0" dirty="0">
                              <a:latin typeface="Georgia" panose="02040502050405020303" pitchFamily="18" charset="0"/>
                              <a:sym typeface="Wingdings" pitchFamily="2" charset="2"/>
                            </a:rPr>
                            <a:t> </a:t>
                          </a:r>
                          <a:r>
                            <a:rPr lang="en-US" altLang="ko-KR" sz="1200" baseline="0" dirty="0">
                              <a:solidFill>
                                <a:srgbClr val="0070C0"/>
                              </a:solidFill>
                              <a:latin typeface="Georgia" panose="02040502050405020303" pitchFamily="18" charset="0"/>
                              <a:sym typeface="Wingdings" pitchFamily="2" charset="2"/>
                            </a:rPr>
                            <a:t>#neurons of input layer is larger </a:t>
                          </a:r>
                          <a:r>
                            <a:rPr lang="en-US" altLang="ko-KR" sz="1200" baseline="0" dirty="0">
                              <a:latin typeface="Georgia" panose="02040502050405020303" pitchFamily="18" charset="0"/>
                              <a:sym typeface="Wingdings" pitchFamily="2" charset="2"/>
                            </a:rPr>
                            <a:t>than S-DES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40639328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Georgia" panose="02040502050405020303" pitchFamily="18" charset="0"/>
                            </a:rPr>
                            <a:t>The number of data</a:t>
                          </a:r>
                          <a:endParaRPr lang="ko-KR" altLang="en-US" sz="14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dirty="0" smtClean="0">
                                    <a:latin typeface="Cambria Math" panose="02040503050406030204" pitchFamily="18" charset="0"/>
                                  </a:rPr>
                                  <m:t>1000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dirty="0" smtClean="0">
                                    <a:latin typeface="Cambria Math" panose="02040503050406030204" pitchFamily="18" charset="0"/>
                                  </a:rPr>
                                  <m:t>2000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Georgia" panose="02040502050405020303" pitchFamily="18" charset="0"/>
                            </a:rPr>
                            <a:t>S-DES has a smaller key size than S-AES </a:t>
                          </a:r>
                          <a:r>
                            <a:rPr lang="en-US" altLang="ko-KR" sz="1200" dirty="0">
                              <a:latin typeface="Georgia" panose="02040502050405020303" pitchFamily="18" charset="0"/>
                              <a:sym typeface="Wingdings" pitchFamily="2" charset="2"/>
                            </a:rPr>
                            <a:t> </a:t>
                          </a:r>
                          <a:r>
                            <a:rPr lang="en-US" altLang="ko-KR" sz="1200" dirty="0">
                              <a:solidFill>
                                <a:srgbClr val="0070C0"/>
                              </a:solidFill>
                              <a:latin typeface="Georgia" panose="02040502050405020303" pitchFamily="18" charset="0"/>
                              <a:sym typeface="Wingdings" pitchFamily="2" charset="2"/>
                            </a:rPr>
                            <a:t>Less data is required for S-DES</a:t>
                          </a:r>
                          <a:endParaRPr lang="en-US" altLang="ko-KR" sz="1200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9969227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Georgia" panose="02040502050405020303" pitchFamily="18" charset="0"/>
                            </a:rPr>
                            <a:t>Epoch</a:t>
                          </a:r>
                          <a:endParaRPr lang="ko-KR" altLang="en-US" sz="14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dirty="0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" altLang="ko-KR" sz="1200" i="1" dirty="0" smtClean="0">
                                  <a:latin typeface="Cambria Math" panose="02040503050406030204" pitchFamily="18" charset="0"/>
                                </a:rPr>
                                <m:t>25 </m:t>
                              </m:r>
                            </m:oMath>
                          </a14:m>
                          <a:r>
                            <a:rPr lang="en" altLang="ko-KR" sz="1200" dirty="0">
                              <a:latin typeface="Georgia" panose="02040502050405020303" pitchFamily="18" charset="0"/>
                            </a:rPr>
                            <a:t>epochs is </a:t>
                          </a:r>
                          <a:r>
                            <a:rPr lang="en" altLang="ko-KR" sz="1200" dirty="0">
                              <a:solidFill>
                                <a:srgbClr val="0070C0"/>
                              </a:solidFill>
                              <a:latin typeface="Georgia" panose="02040502050405020303" pitchFamily="18" charset="0"/>
                            </a:rPr>
                            <a:t>enough</a:t>
                          </a:r>
                          <a:r>
                            <a:rPr lang="en" altLang="ko-KR" sz="1200" dirty="0">
                              <a:latin typeface="Georgia" panose="02040502050405020303" pitchFamily="18" charset="0"/>
                            </a:rPr>
                            <a:t>.</a:t>
                          </a:r>
                        </a:p>
                        <a:p>
                          <a:pPr algn="ctr" latinLnBrk="1"/>
                          <a:r>
                            <a:rPr lang="en" altLang="ko-KR" sz="1200" dirty="0">
                              <a:latin typeface="Georgia" panose="02040502050405020303" pitchFamily="18" charset="0"/>
                            </a:rPr>
                            <a:t>More than that has little effect</a:t>
                          </a:r>
                          <a:endParaRPr lang="ko-KR" altLang="en-US" sz="12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08832694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Georgia" panose="02040502050405020303" pitchFamily="18" charset="0"/>
                            </a:rPr>
                            <a:t>Test accuracy</a:t>
                          </a:r>
                          <a:endParaRPr lang="ko-KR" altLang="en-US" sz="14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dirty="0" smtClean="0">
                                    <a:latin typeface="Cambria Math" panose="02040503050406030204" pitchFamily="18" charset="0"/>
                                  </a:rPr>
                                  <m:t>98%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dirty="0" smtClean="0">
                                    <a:latin typeface="Cambria Math" panose="02040503050406030204" pitchFamily="18" charset="0"/>
                                  </a:rPr>
                                  <m:t>99%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Georgia" panose="02040502050405020303" pitchFamily="18" charset="0"/>
                            </a:rPr>
                            <a:t>If</a:t>
                          </a:r>
                          <a:r>
                            <a:rPr lang="en" altLang="ko-KR" sz="1200" dirty="0">
                              <a:latin typeface="Georgia" panose="02040502050405020303" pitchFamily="18" charset="0"/>
                            </a:rPr>
                            <a:t> other input difference is used </a:t>
                          </a:r>
                          <a:r>
                            <a:rPr lang="en" altLang="ko-KR" sz="1200" dirty="0">
                              <a:latin typeface="Georgia" panose="02040502050405020303" pitchFamily="18" charset="0"/>
                              <a:sym typeface="Wingdings" pitchFamily="2" charset="2"/>
                            </a:rPr>
                            <a:t></a:t>
                          </a:r>
                          <a:r>
                            <a:rPr lang="en" altLang="ko-KR" sz="1200" dirty="0">
                              <a:latin typeface="Georgia" panose="02040502050405020303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dirty="0" smtClean="0">
                                  <a:latin typeface="Cambria Math" panose="02040503050406030204" pitchFamily="18" charset="0"/>
                                </a:rPr>
                                <m:t>𝑎𝑐𝑐</m:t>
                              </m:r>
                              <m:r>
                                <a:rPr lang="en-US" altLang="ko-KR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≈0.5</m:t>
                              </m:r>
                            </m:oMath>
                          </a14:m>
                          <a:endParaRPr lang="en-US" altLang="ko-KR" sz="1200" dirty="0">
                            <a:latin typeface="Georgia" panose="02040502050405020303" pitchFamily="18" charset="0"/>
                          </a:endParaRPr>
                        </a:p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But the input difference we used </a:t>
                          </a:r>
                          <a:r>
                            <a:rPr lang="en-US" altLang="ko-KR" sz="1200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  <a:sym typeface="Wingdings" pitchFamily="2" charset="2"/>
                            </a:rPr>
                            <a:t>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𝑎𝑐𝑐</m:t>
                              </m:r>
                            </m:oMath>
                          </a14:m>
                          <a:r>
                            <a:rPr lang="ko-KR" altLang="en-US" sz="1200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 </a:t>
                          </a:r>
                          <a:r>
                            <a:rPr lang="en-US" altLang="ko-KR" sz="1200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=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98%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  <m:r>
                                <a:rPr lang="en-US" altLang="ko-KR" sz="1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  <m:r>
                                <a:rPr lang="en-US" altLang="ko-KR" sz="12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%</m:t>
                              </m:r>
                            </m:oMath>
                          </a14:m>
                          <a:endParaRPr lang="ko-KR" altLang="en-US" sz="1200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8547879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표 14">
                <a:extLst>
                  <a:ext uri="{FF2B5EF4-FFF2-40B4-BE49-F238E27FC236}">
                    <a16:creationId xmlns:a16="http://schemas.microsoft.com/office/drawing/2014/main" id="{05591E85-38F4-834D-D3FC-27DF37E2D4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1213325"/>
                  </p:ext>
                </p:extLst>
              </p:nvPr>
            </p:nvGraphicFramePr>
            <p:xfrm>
              <a:off x="107496" y="1550317"/>
              <a:ext cx="11977008" cy="4963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47133">
                      <a:extLst>
                        <a:ext uri="{9D8B030D-6E8A-4147-A177-3AD203B41FA5}">
                          <a16:colId xmlns:a16="http://schemas.microsoft.com/office/drawing/2014/main" val="1135288229"/>
                        </a:ext>
                      </a:extLst>
                    </a:gridCol>
                    <a:gridCol w="1547133">
                      <a:extLst>
                        <a:ext uri="{9D8B030D-6E8A-4147-A177-3AD203B41FA5}">
                          <a16:colId xmlns:a16="http://schemas.microsoft.com/office/drawing/2014/main" val="2770295008"/>
                        </a:ext>
                      </a:extLst>
                    </a:gridCol>
                    <a:gridCol w="815178">
                      <a:extLst>
                        <a:ext uri="{9D8B030D-6E8A-4147-A177-3AD203B41FA5}">
                          <a16:colId xmlns:a16="http://schemas.microsoft.com/office/drawing/2014/main" val="3784412494"/>
                        </a:ext>
                      </a:extLst>
                    </a:gridCol>
                    <a:gridCol w="795040">
                      <a:extLst>
                        <a:ext uri="{9D8B030D-6E8A-4147-A177-3AD203B41FA5}">
                          <a16:colId xmlns:a16="http://schemas.microsoft.com/office/drawing/2014/main" val="2795008985"/>
                        </a:ext>
                      </a:extLst>
                    </a:gridCol>
                    <a:gridCol w="7272524">
                      <a:extLst>
                        <a:ext uri="{9D8B030D-6E8A-4147-A177-3AD203B41FA5}">
                          <a16:colId xmlns:a16="http://schemas.microsoft.com/office/drawing/2014/main" val="3796221570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Georgia" panose="02040502050405020303" pitchFamily="18" charset="0"/>
                            </a:rPr>
                            <a:t>S-DES</a:t>
                          </a:r>
                          <a:endParaRPr lang="ko-KR" altLang="en-US" sz="14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Georgia" panose="02040502050405020303" pitchFamily="18" charset="0"/>
                            </a:rPr>
                            <a:t>S-AES</a:t>
                          </a:r>
                          <a:endParaRPr lang="ko-KR" altLang="en-US" sz="14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Georgia" panose="02040502050405020303" pitchFamily="18" charset="0"/>
                            </a:rPr>
                            <a:t>Description</a:t>
                          </a:r>
                          <a:endParaRPr lang="ko-KR" altLang="en-US" sz="14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9518370"/>
                      </a:ext>
                    </a:extLst>
                  </a:tr>
                  <a:tr h="45720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Georgia" panose="02040502050405020303" pitchFamily="18" charset="0"/>
                            </a:rPr>
                            <a:t>The number of qubits</a:t>
                          </a:r>
                          <a:endParaRPr lang="ko-KR" altLang="en-US" sz="14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2913" t="-83333" r="-451969" b="-91666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4921" t="-83333" r="-175" b="-9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0668119"/>
                      </a:ext>
                    </a:extLst>
                  </a:tr>
                  <a:tr h="45720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Georgia" panose="02040502050405020303" pitchFamily="18" charset="0"/>
                            </a:rPr>
                            <a:t>Quantum embedding</a:t>
                          </a:r>
                          <a:endParaRPr lang="ko-KR" altLang="en-US" sz="14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Georgia" panose="02040502050405020303" pitchFamily="18" charset="0"/>
                            </a:rPr>
                            <a:t>Amplitude</a:t>
                          </a:r>
                          <a:endParaRPr lang="ko-KR" altLang="en-US" sz="14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4921" t="-183333" r="-175" b="-8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5734893"/>
                      </a:ext>
                    </a:extLst>
                  </a:tr>
                  <a:tr h="64008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Georgia" panose="02040502050405020303" pitchFamily="18" charset="0"/>
                            </a:rPr>
                            <a:t>Parameterized quantum circuit</a:t>
                          </a:r>
                          <a:endParaRPr lang="ko-KR" altLang="en-US" sz="14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Georgia" panose="02040502050405020303" pitchFamily="18" charset="0"/>
                            </a:rPr>
                            <a:t>Strongly entangle</a:t>
                          </a:r>
                          <a:endParaRPr lang="ko-KR" altLang="en-US" sz="14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" altLang="ko-KR" sz="1200" dirty="0">
                              <a:latin typeface="Georgia" panose="02040502050405020303" pitchFamily="18" charset="0"/>
                            </a:rPr>
                            <a:t>Unlike general circuits (Basic circuit, random circuit, etc.), </a:t>
                          </a:r>
                          <a:br>
                            <a:rPr lang="en" altLang="ko-KR" sz="1200" dirty="0">
                              <a:latin typeface="Georgia" panose="02040502050405020303" pitchFamily="18" charset="0"/>
                            </a:rPr>
                          </a:br>
                          <a:r>
                            <a:rPr lang="en" altLang="ko-KR" sz="1200" dirty="0">
                              <a:latin typeface="Georgia" panose="02040502050405020303" pitchFamily="18" charset="0"/>
                            </a:rPr>
                            <a:t>there are more rotation gates and more entanglement.</a:t>
                          </a:r>
                        </a:p>
                        <a:p>
                          <a:pPr algn="ctr" latinLnBrk="1"/>
                          <a:r>
                            <a:rPr lang="en" altLang="ko-KR" sz="1200" dirty="0">
                              <a:latin typeface="Georgia" panose="02040502050405020303" pitchFamily="18" charset="0"/>
                              <a:sym typeface="Wingdings" pitchFamily="2" charset="2"/>
                            </a:rPr>
                            <a:t> </a:t>
                          </a:r>
                          <a:r>
                            <a:rPr lang="en" altLang="ko-KR" sz="1200" dirty="0">
                              <a:solidFill>
                                <a:srgbClr val="0070C0"/>
                              </a:solidFill>
                              <a:latin typeface="Georgia" panose="02040502050405020303" pitchFamily="18" charset="0"/>
                              <a:sym typeface="Wingdings" pitchFamily="2" charset="2"/>
                            </a:rPr>
                            <a:t>Stable and higher performance</a:t>
                          </a:r>
                          <a:endParaRPr lang="ko-KR" altLang="en-US" sz="1200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33149834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Georgia" panose="02040502050405020303" pitchFamily="18" charset="0"/>
                            </a:rPr>
                            <a:t>The number of (#)</a:t>
                          </a:r>
                          <a:endParaRPr lang="ko-KR" altLang="en-US" sz="14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Georgia" panose="02040502050405020303" pitchFamily="18" charset="0"/>
                            </a:rPr>
                            <a:t>Quantum circuit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82813" t="-527586" r="-995313" b="-7379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90476" t="-527586" r="-911111" b="-737931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4921" t="-175862" r="-175" b="-1793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05075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Georgia" panose="02040502050405020303" pitchFamily="18" charset="0"/>
                            </a:rPr>
                            <a:t>The number of</a:t>
                          </a:r>
                          <a:endParaRPr lang="ko-KR" altLang="en-US" sz="14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Georgia" panose="02040502050405020303" pitchFamily="18" charset="0"/>
                            </a:rPr>
                            <a:t>Quantum layer</a:t>
                          </a:r>
                          <a:endParaRPr lang="ko-KR" altLang="en-US" sz="14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82813" t="-627586" r="-995313" b="-6379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90476" t="-627586" r="-911111" b="-637931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98069639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Georgia" panose="02040502050405020303" pitchFamily="18" charset="0"/>
                            </a:rPr>
                            <a:t>Rotation gate</a:t>
                          </a:r>
                          <a:endParaRPr lang="ko-KR" altLang="en-US" sz="14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82813" t="-727586" r="-995313" b="-5379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90476" t="-727586" r="-911111" b="-537931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16639042"/>
                      </a:ext>
                    </a:extLst>
                  </a:tr>
                  <a:tr h="640080"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0" t="-470588" r="-287295" b="-20588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82813" t="-470588" r="-995313" b="-2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90476" t="-470588" r="-911111" b="-2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4921" t="-470588" r="-175" b="-20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0639328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Georgia" panose="02040502050405020303" pitchFamily="18" charset="0"/>
                            </a:rPr>
                            <a:t>The number of data</a:t>
                          </a:r>
                          <a:endParaRPr lang="ko-KR" altLang="en-US" sz="14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82813" t="-1003448" r="-995313" b="-26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90476" t="-1003448" r="-911111" b="-26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Georgia" panose="02040502050405020303" pitchFamily="18" charset="0"/>
                            </a:rPr>
                            <a:t>S-DES has a smaller key size than S-AES </a:t>
                          </a:r>
                          <a:r>
                            <a:rPr lang="en-US" altLang="ko-KR" sz="1200" dirty="0">
                              <a:latin typeface="Georgia" panose="02040502050405020303" pitchFamily="18" charset="0"/>
                              <a:sym typeface="Wingdings" pitchFamily="2" charset="2"/>
                            </a:rPr>
                            <a:t> </a:t>
                          </a:r>
                          <a:r>
                            <a:rPr lang="en-US" altLang="ko-KR" sz="1200" dirty="0">
                              <a:solidFill>
                                <a:srgbClr val="0070C0"/>
                              </a:solidFill>
                              <a:latin typeface="Georgia" panose="02040502050405020303" pitchFamily="18" charset="0"/>
                              <a:sym typeface="Wingdings" pitchFamily="2" charset="2"/>
                            </a:rPr>
                            <a:t>Less data is required for S-DES</a:t>
                          </a:r>
                          <a:endParaRPr lang="en-US" altLang="ko-KR" sz="1200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9969227"/>
                      </a:ext>
                    </a:extLst>
                  </a:tr>
                  <a:tr h="45720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Georgia" panose="02040502050405020303" pitchFamily="18" charset="0"/>
                            </a:rPr>
                            <a:t>Epoch</a:t>
                          </a:r>
                          <a:endParaRPr lang="ko-KR" altLang="en-US" sz="14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2913" t="-888889" r="-451969" b="-11111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4921" t="-888889" r="-175" b="-1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832694"/>
                      </a:ext>
                    </a:extLst>
                  </a:tr>
                  <a:tr h="45720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Georgia" panose="02040502050405020303" pitchFamily="18" charset="0"/>
                            </a:rPr>
                            <a:t>Test accuracy</a:t>
                          </a:r>
                          <a:endParaRPr lang="ko-KR" altLang="en-US" sz="14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82813" t="-988889" r="-995313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90476" t="-988889" r="-911111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4921" t="-988889" r="-175" b="-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54787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00904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0ABA533C-A7C6-665A-9488-4991A8CA4135}"/>
              </a:ext>
            </a:extLst>
          </p:cNvPr>
          <p:cNvSpPr/>
          <p:nvPr/>
        </p:nvSpPr>
        <p:spPr>
          <a:xfrm>
            <a:off x="123324" y="3969636"/>
            <a:ext cx="4465551" cy="2349413"/>
          </a:xfrm>
          <a:prstGeom prst="roundRect">
            <a:avLst>
              <a:gd name="adj" fmla="val 4976"/>
            </a:avLst>
          </a:prstGeom>
          <a:solidFill>
            <a:srgbClr val="DEEBF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1507DC-B6BB-8249-1BD3-9DE41C09B076}"/>
                  </a:ext>
                </a:extLst>
              </p:cNvPr>
              <p:cNvSpPr txBox="1"/>
              <p:nvPr/>
            </p:nvSpPr>
            <p:spPr>
              <a:xfrm>
                <a:off x="9573768" y="6559814"/>
                <a:ext cx="261823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ko-KR" sz="1100" dirty="0">
                    <a:solidFill>
                      <a:srgbClr val="002060"/>
                    </a:solidFill>
                    <a:latin typeface="Georgia" panose="02040502050405020303" pitchFamily="18" charset="0"/>
                  </a:rPr>
                  <a:t>National Cryptography Contest </a:t>
                </a:r>
                <a14:m>
                  <m:oMath xmlns:m="http://schemas.openxmlformats.org/officeDocument/2006/math">
                    <m:r>
                      <a:rPr kumimoji="1" lang="en-US" altLang="ko-KR" sz="11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2022</m:t>
                    </m:r>
                  </m:oMath>
                </a14:m>
                <a:endParaRPr kumimoji="1" lang="ko-KR" altLang="en-US" sz="1100" dirty="0">
                  <a:solidFill>
                    <a:srgbClr val="002060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1507DC-B6BB-8249-1BD3-9DE41C09B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3768" y="6559814"/>
                <a:ext cx="2618232" cy="261610"/>
              </a:xfrm>
              <a:prstGeom prst="rect">
                <a:avLst/>
              </a:prstGeom>
              <a:blipFill>
                <a:blip r:embed="rId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그룹 19">
            <a:extLst>
              <a:ext uri="{FF2B5EF4-FFF2-40B4-BE49-F238E27FC236}">
                <a16:creationId xmlns:a16="http://schemas.microsoft.com/office/drawing/2014/main" id="{A188B041-5D89-E12E-74D7-B656E7BA5EED}"/>
              </a:ext>
            </a:extLst>
          </p:cNvPr>
          <p:cNvGrpSpPr/>
          <p:nvPr/>
        </p:nvGrpSpPr>
        <p:grpSpPr>
          <a:xfrm>
            <a:off x="137529" y="91440"/>
            <a:ext cx="11649087" cy="882551"/>
            <a:chOff x="137529" y="152424"/>
            <a:chExt cx="11649087" cy="88255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CFE6E47-A7A8-38A3-5E44-AF5E6980E21B}"/>
                </a:ext>
              </a:extLst>
            </p:cNvPr>
            <p:cNvGrpSpPr/>
            <p:nvPr/>
          </p:nvGrpSpPr>
          <p:grpSpPr>
            <a:xfrm>
              <a:off x="137529" y="152424"/>
              <a:ext cx="898530" cy="882551"/>
              <a:chOff x="582706" y="2133599"/>
              <a:chExt cx="493060" cy="524435"/>
            </a:xfrm>
            <a:solidFill>
              <a:srgbClr val="B4C7E7">
                <a:alpha val="29804"/>
              </a:srgbClr>
            </a:solidFill>
          </p:grpSpPr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C6DB0774-ED1C-9466-BB82-0694B8F55248}"/>
                  </a:ext>
                </a:extLst>
              </p:cNvPr>
              <p:cNvSpPr/>
              <p:nvPr/>
            </p:nvSpPr>
            <p:spPr>
              <a:xfrm>
                <a:off x="582706" y="2223247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800"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C04A3B4E-430A-7E7B-E0CD-411C4A6C1023}"/>
                  </a:ext>
                </a:extLst>
              </p:cNvPr>
              <p:cNvSpPr/>
              <p:nvPr/>
            </p:nvSpPr>
            <p:spPr>
              <a:xfrm>
                <a:off x="690283" y="2133599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800"/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F6E798E3-C965-9DAD-B8AF-0D64D6C851C1}"/>
                  </a:ext>
                </a:extLst>
              </p:cNvPr>
              <p:cNvSpPr/>
              <p:nvPr/>
            </p:nvSpPr>
            <p:spPr>
              <a:xfrm>
                <a:off x="770966" y="2214282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800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471D7D25-96A4-95DB-7641-E364389768EE}"/>
                  </a:ext>
                </a:extLst>
              </p:cNvPr>
              <p:cNvSpPr/>
              <p:nvPr/>
            </p:nvSpPr>
            <p:spPr>
              <a:xfrm>
                <a:off x="596156" y="2335305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800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C05FA887-0B11-05FB-8403-1EC44BB2C320}"/>
                  </a:ext>
                </a:extLst>
              </p:cNvPr>
              <p:cNvSpPr/>
              <p:nvPr/>
            </p:nvSpPr>
            <p:spPr>
              <a:xfrm>
                <a:off x="748556" y="2335304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800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1ED453-FB09-B1B5-1BF1-55E2BAB2D391}"/>
                </a:ext>
              </a:extLst>
            </p:cNvPr>
            <p:cNvSpPr txBox="1"/>
            <p:nvPr/>
          </p:nvSpPr>
          <p:spPr>
            <a:xfrm>
              <a:off x="203517" y="308549"/>
              <a:ext cx="739760" cy="584775"/>
            </a:xfrm>
            <a:prstGeom prst="rect">
              <a:avLst/>
            </a:prstGeom>
            <a:noFill/>
            <a:effectLst>
              <a:outerShdw blurRad="27311" dist="19050" dir="2400000" algn="tl" rotWithShape="0">
                <a:prstClr val="black">
                  <a:alpha val="51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3200" dirty="0">
                  <a:solidFill>
                    <a:schemeClr val="accent5">
                      <a:lumMod val="50000"/>
                    </a:schemeClr>
                  </a:solidFill>
                  <a:latin typeface="Georgia" panose="02040502050405020303" pitchFamily="18" charset="0"/>
                  <a:ea typeface="BM HANNA 11yrs old OTF" panose="020B0600000101010101" pitchFamily="34" charset="-127"/>
                </a:rPr>
                <a:t>04</a:t>
              </a:r>
              <a:endParaRPr kumimoji="1" lang="ko-KR" altLang="en-US" sz="3200" dirty="0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  <a:ea typeface="BM HANNA 11yrs old OTF" panose="020B0600000101010101" pitchFamily="34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3387410-488E-3822-ABF6-1B6C7C826E99}"/>
                </a:ext>
              </a:extLst>
            </p:cNvPr>
            <p:cNvSpPr txBox="1"/>
            <p:nvPr/>
          </p:nvSpPr>
          <p:spPr>
            <a:xfrm>
              <a:off x="1060558" y="370104"/>
              <a:ext cx="50354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800" dirty="0">
                  <a:solidFill>
                    <a:srgbClr val="002060"/>
                  </a:solidFill>
                  <a:latin typeface="Georgia" panose="02040502050405020303" pitchFamily="18" charset="0"/>
                </a:rPr>
                <a:t>Experiment and Evaluation</a:t>
              </a:r>
              <a:endParaRPr kumimoji="1" lang="ko-KR" altLang="en-US" sz="2800" dirty="0">
                <a:solidFill>
                  <a:srgbClr val="002060"/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17" name="직선 연결선[R] 16">
              <a:extLst>
                <a:ext uri="{FF2B5EF4-FFF2-40B4-BE49-F238E27FC236}">
                  <a16:creationId xmlns:a16="http://schemas.microsoft.com/office/drawing/2014/main" id="{2B30DE52-F786-DCB0-4F94-5FDB38B90751}"/>
                </a:ext>
              </a:extLst>
            </p:cNvPr>
            <p:cNvCxnSpPr>
              <a:cxnSpLocks/>
            </p:cNvCxnSpPr>
            <p:nvPr/>
          </p:nvCxnSpPr>
          <p:spPr>
            <a:xfrm>
              <a:off x="1124566" y="907889"/>
              <a:ext cx="10662050" cy="0"/>
            </a:xfrm>
            <a:prstGeom prst="line">
              <a:avLst/>
            </a:prstGeom>
            <a:ln w="12700">
              <a:solidFill>
                <a:srgbClr val="4757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직선 연결선[R] 1">
            <a:extLst>
              <a:ext uri="{FF2B5EF4-FFF2-40B4-BE49-F238E27FC236}">
                <a16:creationId xmlns:a16="http://schemas.microsoft.com/office/drawing/2014/main" id="{9B6030DA-B72B-DFB5-D8DF-3AE5EB538FB4}"/>
              </a:ext>
            </a:extLst>
          </p:cNvPr>
          <p:cNvCxnSpPr>
            <a:cxnSpLocks/>
          </p:cNvCxnSpPr>
          <p:nvPr/>
        </p:nvCxnSpPr>
        <p:spPr>
          <a:xfrm>
            <a:off x="1124566" y="808823"/>
            <a:ext cx="1066205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C967DF4-EAB9-8431-8603-67797FBB3EA8}"/>
              </a:ext>
            </a:extLst>
          </p:cNvPr>
          <p:cNvSpPr txBox="1"/>
          <p:nvPr/>
        </p:nvSpPr>
        <p:spPr>
          <a:xfrm>
            <a:off x="255460" y="998207"/>
            <a:ext cx="10482877" cy="457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Georgia" panose="02040502050405020303" pitchFamily="18" charset="0"/>
              </a:rPr>
              <a:t>Comparison with quantum-classical hybrid network and classical neural network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표 11">
                <a:extLst>
                  <a:ext uri="{FF2B5EF4-FFF2-40B4-BE49-F238E27FC236}">
                    <a16:creationId xmlns:a16="http://schemas.microsoft.com/office/drawing/2014/main" id="{328D34C2-6F57-CA56-18AE-4F775D923E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5029591"/>
                  </p:ext>
                </p:extLst>
              </p:nvPr>
            </p:nvGraphicFramePr>
            <p:xfrm>
              <a:off x="127904" y="1949489"/>
              <a:ext cx="4456392" cy="193101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03710">
                      <a:extLst>
                        <a:ext uri="{9D8B030D-6E8A-4147-A177-3AD203B41FA5}">
                          <a16:colId xmlns:a16="http://schemas.microsoft.com/office/drawing/2014/main" val="3208082154"/>
                        </a:ext>
                      </a:extLst>
                    </a:gridCol>
                    <a:gridCol w="1471513">
                      <a:extLst>
                        <a:ext uri="{9D8B030D-6E8A-4147-A177-3AD203B41FA5}">
                          <a16:colId xmlns:a16="http://schemas.microsoft.com/office/drawing/2014/main" val="3939236851"/>
                        </a:ext>
                      </a:extLst>
                    </a:gridCol>
                    <a:gridCol w="1781169">
                      <a:extLst>
                        <a:ext uri="{9D8B030D-6E8A-4147-A177-3AD203B41FA5}">
                          <a16:colId xmlns:a16="http://schemas.microsoft.com/office/drawing/2014/main" val="51511608"/>
                        </a:ext>
                      </a:extLst>
                    </a:gridCol>
                  </a:tblGrid>
                  <a:tr h="29476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Georgia" panose="02040502050405020303" pitchFamily="18" charset="0"/>
                            </a:rPr>
                            <a:t>(Epoch,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ko-KR" sz="1200" i="1" baseline="-25000" dirty="0" err="1" smtClean="0">
                                  <a:latin typeface="Cambria Math" panose="02040503050406030204" pitchFamily="18" charset="0"/>
                                </a:rPr>
                                <m:t>𝐷𝑎𝑡𝑎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Georgia" panose="02040502050405020303" pitchFamily="18" charset="0"/>
                            </a:rPr>
                            <a:t>)</a:t>
                          </a:r>
                          <a:endParaRPr lang="ko-KR" altLang="en-US" sz="12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i="1" dirty="0" smtClean="0">
                                    <a:latin typeface="Cambria Math" panose="02040503050406030204" pitchFamily="18" charset="0"/>
                                  </a:rPr>
                                  <m:t>(25,1000)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2685744"/>
                      </a:ext>
                    </a:extLst>
                  </a:tr>
                  <a:tr h="41201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Georgia" panose="02040502050405020303" pitchFamily="18" charset="0"/>
                            </a:rPr>
                            <a:t>Target</a:t>
                          </a:r>
                          <a:endParaRPr lang="ko-KR" altLang="en-US" sz="12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Georgia" panose="02040502050405020303" pitchFamily="18" charset="0"/>
                            </a:rPr>
                            <a:t>S-DES</a:t>
                          </a:r>
                          <a:br>
                            <a:rPr lang="en-US" altLang="ko-KR" sz="1200" dirty="0">
                              <a:latin typeface="Georgia" panose="02040502050405020303" pitchFamily="18" charset="0"/>
                            </a:rPr>
                          </a:br>
                          <a:r>
                            <a:rPr lang="en-US" altLang="ko-KR" sz="1200" dirty="0">
                              <a:latin typeface="Georgia" panose="02040502050405020303" pitchFamily="18" charset="0"/>
                            </a:rPr>
                            <a:t>(Classical)</a:t>
                          </a:r>
                          <a:endParaRPr lang="ko-KR" altLang="en-US" sz="12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Georgia" panose="02040502050405020303" pitchFamily="18" charset="0"/>
                            </a:rPr>
                            <a:t>S-DES</a:t>
                          </a:r>
                          <a:br>
                            <a:rPr lang="en-US" altLang="ko-KR" sz="1200" dirty="0">
                              <a:latin typeface="Georgia" panose="02040502050405020303" pitchFamily="18" charset="0"/>
                            </a:rPr>
                          </a:br>
                          <a:r>
                            <a:rPr lang="en-US" altLang="ko-KR" sz="1200" dirty="0">
                              <a:latin typeface="Georgia" panose="02040502050405020303" pitchFamily="18" charset="0"/>
                            </a:rPr>
                            <a:t>(Quantum, This work)</a:t>
                          </a:r>
                          <a:endParaRPr lang="ko-KR" altLang="en-US" sz="12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rgbClr val="DEEBF7">
                            <a:alpha val="69804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5924145"/>
                      </a:ext>
                    </a:extLst>
                  </a:tr>
                  <a:tr h="294763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i="1" dirty="0" smtClean="0">
                                    <a:latin typeface="Cambria Math" panose="02040503050406030204" pitchFamily="18" charset="0"/>
                                  </a:rPr>
                                  <m:t>𝑇𝑟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dirty="0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altLang="ko-KR" sz="1200" i="1" dirty="0" smtClean="0">
                                    <a:latin typeface="Cambria Math" panose="02040503050406030204" pitchFamily="18" charset="0"/>
                                  </a:rPr>
                                  <m:t>96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dirty="0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altLang="ko-KR" sz="1200" i="1" dirty="0" smtClean="0">
                                    <a:latin typeface="Cambria Math" panose="02040503050406030204" pitchFamily="18" charset="0"/>
                                  </a:rPr>
                                  <m:t>97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rgbClr val="DEEBF7">
                            <a:alpha val="69804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5242243"/>
                      </a:ext>
                    </a:extLst>
                  </a:tr>
                  <a:tr h="294763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i="1" dirty="0" smtClean="0">
                                    <a:latin typeface="Cambria Math" panose="02040503050406030204" pitchFamily="18" charset="0"/>
                                  </a:rPr>
                                  <m:t>𝑉𝑎𝑙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dirty="0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altLang="ko-KR" sz="1200" i="1" dirty="0" smtClean="0">
                                    <a:latin typeface="Cambria Math" panose="02040503050406030204" pitchFamily="18" charset="0"/>
                                  </a:rPr>
                                  <m:t>97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dirty="0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altLang="ko-KR" sz="1200" i="1" dirty="0" smtClean="0">
                                    <a:latin typeface="Cambria Math" panose="02040503050406030204" pitchFamily="18" charset="0"/>
                                  </a:rPr>
                                  <m:t>97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rgbClr val="DEEBF7">
                            <a:alpha val="69804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8037678"/>
                      </a:ext>
                    </a:extLst>
                  </a:tr>
                  <a:tr h="294763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i="1" dirty="0" smtClean="0">
                                    <a:latin typeface="Cambria Math" panose="02040503050406030204" pitchFamily="18" charset="0"/>
                                  </a:rPr>
                                  <m:t>𝑇𝑠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dirty="0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altLang="ko-KR" sz="1200" i="1" dirty="0" smtClean="0">
                                    <a:latin typeface="Cambria Math" panose="02040503050406030204" pitchFamily="18" charset="0"/>
                                  </a:rPr>
                                  <m:t>96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dirty="0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altLang="ko-KR" sz="1200" i="1" dirty="0" smtClean="0">
                                    <a:latin typeface="Cambria Math" panose="02040503050406030204" pitchFamily="18" charset="0"/>
                                  </a:rPr>
                                  <m:t>98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rgbClr val="DEEBF7">
                            <a:alpha val="69804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9688810"/>
                      </a:ext>
                    </a:extLst>
                  </a:tr>
                  <a:tr h="294763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i="1" dirty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ko-KR" sz="1200" i="1" baseline="-25000" dirty="0" err="1" smtClean="0">
                                    <a:latin typeface="Cambria Math" panose="02040503050406030204" pitchFamily="18" charset="0"/>
                                  </a:rPr>
                                  <m:t>𝑃𝑎𝑟𝑎𝑚𝑠</m:t>
                                </m:r>
                              </m:oMath>
                            </m:oMathPara>
                          </a14:m>
                          <a:endParaRPr lang="ko-KR" altLang="en-US" sz="1200" baseline="-250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i="1" dirty="0" smtClean="0">
                                    <a:latin typeface="Cambria Math" panose="02040503050406030204" pitchFamily="18" charset="0"/>
                                  </a:rPr>
                                  <m:t>641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i="1" dirty="0" smtClean="0">
                                    <a:latin typeface="Cambria Math" panose="02040503050406030204" pitchFamily="18" charset="0"/>
                                  </a:rPr>
                                  <m:t>457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rgbClr val="DEEBF7">
                            <a:alpha val="69804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976393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표 11">
                <a:extLst>
                  <a:ext uri="{FF2B5EF4-FFF2-40B4-BE49-F238E27FC236}">
                    <a16:creationId xmlns:a16="http://schemas.microsoft.com/office/drawing/2014/main" id="{328D34C2-6F57-CA56-18AE-4F775D923E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5029591"/>
                  </p:ext>
                </p:extLst>
              </p:nvPr>
            </p:nvGraphicFramePr>
            <p:xfrm>
              <a:off x="127904" y="1949489"/>
              <a:ext cx="4456392" cy="193101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03710">
                      <a:extLst>
                        <a:ext uri="{9D8B030D-6E8A-4147-A177-3AD203B41FA5}">
                          <a16:colId xmlns:a16="http://schemas.microsoft.com/office/drawing/2014/main" val="3208082154"/>
                        </a:ext>
                      </a:extLst>
                    </a:gridCol>
                    <a:gridCol w="1471513">
                      <a:extLst>
                        <a:ext uri="{9D8B030D-6E8A-4147-A177-3AD203B41FA5}">
                          <a16:colId xmlns:a16="http://schemas.microsoft.com/office/drawing/2014/main" val="3939236851"/>
                        </a:ext>
                      </a:extLst>
                    </a:gridCol>
                    <a:gridCol w="1781169">
                      <a:extLst>
                        <a:ext uri="{9D8B030D-6E8A-4147-A177-3AD203B41FA5}">
                          <a16:colId xmlns:a16="http://schemas.microsoft.com/office/drawing/2014/main" val="51511608"/>
                        </a:ext>
                      </a:extLst>
                    </a:gridCol>
                  </a:tblGrid>
                  <a:tr h="29476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53" t="-4348" r="-271579" b="-569565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7500" t="-4348" r="-781" b="-56956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268574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Georgia" panose="02040502050405020303" pitchFamily="18" charset="0"/>
                            </a:rPr>
                            <a:t>Target</a:t>
                          </a:r>
                          <a:endParaRPr lang="ko-KR" altLang="en-US" sz="12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Georgia" panose="02040502050405020303" pitchFamily="18" charset="0"/>
                            </a:rPr>
                            <a:t>S-DES</a:t>
                          </a:r>
                          <a:br>
                            <a:rPr lang="en-US" altLang="ko-KR" sz="1200" dirty="0">
                              <a:latin typeface="Georgia" panose="02040502050405020303" pitchFamily="18" charset="0"/>
                            </a:rPr>
                          </a:br>
                          <a:r>
                            <a:rPr lang="en-US" altLang="ko-KR" sz="1200" dirty="0">
                              <a:latin typeface="Georgia" panose="02040502050405020303" pitchFamily="18" charset="0"/>
                            </a:rPr>
                            <a:t>(Classical)</a:t>
                          </a:r>
                          <a:endParaRPr lang="ko-KR" altLang="en-US" sz="12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Georgia" panose="02040502050405020303" pitchFamily="18" charset="0"/>
                            </a:rPr>
                            <a:t>S-DES</a:t>
                          </a:r>
                          <a:br>
                            <a:rPr lang="en-US" altLang="ko-KR" sz="1200" dirty="0">
                              <a:latin typeface="Georgia" panose="02040502050405020303" pitchFamily="18" charset="0"/>
                            </a:rPr>
                          </a:br>
                          <a:r>
                            <a:rPr lang="en-US" altLang="ko-KR" sz="1200" dirty="0">
                              <a:latin typeface="Georgia" panose="02040502050405020303" pitchFamily="18" charset="0"/>
                            </a:rPr>
                            <a:t>(Quantum, This work)</a:t>
                          </a:r>
                          <a:endParaRPr lang="ko-KR" altLang="en-US" sz="12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rgbClr val="DEEBF7">
                            <a:alpha val="69804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5924145"/>
                      </a:ext>
                    </a:extLst>
                  </a:tr>
                  <a:tr h="29476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53" t="-265217" r="-271579" b="-3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2759" t="-265217" r="-122414" b="-3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51429" t="-265217" r="-1429" b="-3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5242243"/>
                      </a:ext>
                    </a:extLst>
                  </a:tr>
                  <a:tr h="29476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53" t="-365217" r="-271579" b="-2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2759" t="-365217" r="-122414" b="-2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51429" t="-365217" r="-1429" b="-2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8037678"/>
                      </a:ext>
                    </a:extLst>
                  </a:tr>
                  <a:tr h="29476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53" t="-445833" r="-27157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2759" t="-445833" r="-122414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51429" t="-445833" r="-1429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9688810"/>
                      </a:ext>
                    </a:extLst>
                  </a:tr>
                  <a:tr h="29476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53" t="-569565" r="-271579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2759" t="-569565" r="-122414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51429" t="-569565" r="-1429" b="-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976393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61A6F2F-7D2B-8BBF-81B1-D7C4F875DEEA}"/>
                  </a:ext>
                </a:extLst>
              </p:cNvPr>
              <p:cNvSpPr txBox="1"/>
              <p:nvPr/>
            </p:nvSpPr>
            <p:spPr>
              <a:xfrm>
                <a:off x="6821625" y="1713658"/>
                <a:ext cx="545774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* </a:t>
                </a:r>
                <a14:m>
                  <m:oMath xmlns:m="http://schemas.openxmlformats.org/officeDocument/2006/math">
                    <m:r>
                      <a:rPr lang="en-US" altLang="ko-KR" sz="9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900" i="1" baseline="-25000" dirty="0" err="1">
                        <a:latin typeface="Cambria Math" panose="02040503050406030204" pitchFamily="18" charset="0"/>
                      </a:rPr>
                      <m:t>𝐷𝑎𝑡𝑎</m:t>
                    </m:r>
                  </m:oMath>
                </a14:m>
                <a:r>
                  <a:rPr kumimoji="1" lang="en-US" altLang="ko-KR" sz="900" dirty="0">
                    <a:latin typeface="Georgia" panose="02040502050405020303" pitchFamily="18" charset="0"/>
                  </a:rPr>
                  <a:t> : # data,  </a:t>
                </a:r>
                <a14:m>
                  <m:oMath xmlns:m="http://schemas.openxmlformats.org/officeDocument/2006/math">
                    <m:r>
                      <a:rPr lang="en-US" altLang="ko-KR" sz="900" i="1" dirty="0">
                        <a:latin typeface="Cambria Math" panose="02040503050406030204" pitchFamily="18" charset="0"/>
                      </a:rPr>
                      <m:t>𝑇𝑟</m:t>
                    </m:r>
                  </m:oMath>
                </a14:m>
                <a:r>
                  <a:rPr kumimoji="1" lang="en-US" altLang="ko-KR" sz="900" dirty="0">
                    <a:latin typeface="Georgia" panose="02040502050405020303" pitchFamily="18" charset="0"/>
                  </a:rPr>
                  <a:t>/ </a:t>
                </a:r>
                <a14:m>
                  <m:oMath xmlns:m="http://schemas.openxmlformats.org/officeDocument/2006/math">
                    <m:r>
                      <a:rPr lang="en-US" altLang="ko-KR" sz="900" i="1" dirty="0">
                        <a:latin typeface="Cambria Math" panose="02040503050406030204" pitchFamily="18" charset="0"/>
                      </a:rPr>
                      <m:t>𝑉𝑎𝑙</m:t>
                    </m:r>
                    <m:r>
                      <a:rPr lang="en-US" altLang="ko-KR" sz="900" b="0" i="0" dirty="0" smtClean="0">
                        <a:latin typeface="Cambria Math" panose="02040503050406030204" pitchFamily="18" charset="0"/>
                      </a:rPr>
                      <m:t>/</m:t>
                    </m:r>
                  </m:oMath>
                </a14:m>
                <a:r>
                  <a:rPr kumimoji="1" lang="en-US" altLang="ko-KR" sz="900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900" i="1" dirty="0">
                        <a:latin typeface="Cambria Math" panose="02040503050406030204" pitchFamily="18" charset="0"/>
                      </a:rPr>
                      <m:t>𝑇𝑠</m:t>
                    </m:r>
                  </m:oMath>
                </a14:m>
                <a:r>
                  <a:rPr kumimoji="1" lang="en-US" altLang="ko-KR" sz="900" dirty="0">
                    <a:latin typeface="Georgia" panose="02040502050405020303" pitchFamily="18" charset="0"/>
                  </a:rPr>
                  <a:t> : Accuracy of training/validation/test, </a:t>
                </a:r>
                <a14:m>
                  <m:oMath xmlns:m="http://schemas.openxmlformats.org/officeDocument/2006/math">
                    <m:r>
                      <a:rPr lang="en-US" altLang="ko-KR" sz="90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900" i="1" baseline="-25000" dirty="0" err="1">
                        <a:latin typeface="Cambria Math" panose="02040503050406030204" pitchFamily="18" charset="0"/>
                      </a:rPr>
                      <m:t>𝑃𝑎𝑟𝑎𝑚𝑠</m:t>
                    </m:r>
                  </m:oMath>
                </a14:m>
                <a:r>
                  <a:rPr lang="en-US" altLang="ko-KR" sz="900" baseline="-25000" dirty="0">
                    <a:latin typeface="Georgia" panose="02040502050405020303" pitchFamily="18" charset="0"/>
                  </a:rPr>
                  <a:t> </a:t>
                </a:r>
                <a:r>
                  <a:rPr kumimoji="1" lang="en-US" altLang="ko-KR" sz="900" dirty="0">
                    <a:latin typeface="Georgia" panose="02040502050405020303" pitchFamily="18" charset="0"/>
                  </a:rPr>
                  <a:t>: #parameters of hybrid NN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61A6F2F-7D2B-8BBF-81B1-D7C4F875D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1625" y="1713658"/>
                <a:ext cx="5457745" cy="2308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표 11">
                <a:extLst>
                  <a:ext uri="{FF2B5EF4-FFF2-40B4-BE49-F238E27FC236}">
                    <a16:creationId xmlns:a16="http://schemas.microsoft.com/office/drawing/2014/main" id="{A608EAE4-1E48-8937-4B1C-20E73F6620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2021931"/>
                  </p:ext>
                </p:extLst>
              </p:nvPr>
            </p:nvGraphicFramePr>
            <p:xfrm>
              <a:off x="4717217" y="1949489"/>
              <a:ext cx="7357609" cy="19286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03520">
                      <a:extLst>
                        <a:ext uri="{9D8B030D-6E8A-4147-A177-3AD203B41FA5}">
                          <a16:colId xmlns:a16="http://schemas.microsoft.com/office/drawing/2014/main" val="3208082154"/>
                        </a:ext>
                      </a:extLst>
                    </a:gridCol>
                    <a:gridCol w="1349035">
                      <a:extLst>
                        <a:ext uri="{9D8B030D-6E8A-4147-A177-3AD203B41FA5}">
                          <a16:colId xmlns:a16="http://schemas.microsoft.com/office/drawing/2014/main" val="3939236851"/>
                        </a:ext>
                      </a:extLst>
                    </a:gridCol>
                    <a:gridCol w="1635018">
                      <a:extLst>
                        <a:ext uri="{9D8B030D-6E8A-4147-A177-3AD203B41FA5}">
                          <a16:colId xmlns:a16="http://schemas.microsoft.com/office/drawing/2014/main" val="51511608"/>
                        </a:ext>
                      </a:extLst>
                    </a:gridCol>
                    <a:gridCol w="1635018">
                      <a:extLst>
                        <a:ext uri="{9D8B030D-6E8A-4147-A177-3AD203B41FA5}">
                          <a16:colId xmlns:a16="http://schemas.microsoft.com/office/drawing/2014/main" val="3883395338"/>
                        </a:ext>
                      </a:extLst>
                    </a:gridCol>
                    <a:gridCol w="1635018">
                      <a:extLst>
                        <a:ext uri="{9D8B030D-6E8A-4147-A177-3AD203B41FA5}">
                          <a16:colId xmlns:a16="http://schemas.microsoft.com/office/drawing/2014/main" val="1641280491"/>
                        </a:ext>
                      </a:extLst>
                    </a:gridCol>
                  </a:tblGrid>
                  <a:tr h="29362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Georgia" panose="02040502050405020303" pitchFamily="18" charset="0"/>
                            </a:rPr>
                            <a:t>(Epoch,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ko-KR" sz="1200" i="1" baseline="-25000" dirty="0" err="1" smtClean="0">
                                  <a:latin typeface="Cambria Math" panose="02040503050406030204" pitchFamily="18" charset="0"/>
                                </a:rPr>
                                <m:t>𝐷𝑎𝑡𝑎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Georgia" panose="02040502050405020303" pitchFamily="18" charset="0"/>
                            </a:rPr>
                            <a:t>)</a:t>
                          </a:r>
                          <a:endParaRPr lang="ko-KR" altLang="en-US" sz="12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i="1" dirty="0" smtClean="0">
                                    <a:latin typeface="Cambria Math" panose="02040503050406030204" pitchFamily="18" charset="0"/>
                                  </a:rPr>
                                  <m:t>(25,1000)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i="1" dirty="0" smtClean="0">
                                    <a:latin typeface="Cambria Math" panose="02040503050406030204" pitchFamily="18" charset="0"/>
                                  </a:rPr>
                                  <m:t>(25,</m:t>
                                </m:r>
                                <m:r>
                                  <a:rPr lang="en-US" altLang="ko-KR" sz="12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sz="1200" i="1" dirty="0" smtClean="0">
                                    <a:latin typeface="Cambria Math" panose="02040503050406030204" pitchFamily="18" charset="0"/>
                                  </a:rPr>
                                  <m:t>000)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42685744"/>
                      </a:ext>
                    </a:extLst>
                  </a:tr>
                  <a:tr h="46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Georgia" panose="02040502050405020303" pitchFamily="18" charset="0"/>
                            </a:rPr>
                            <a:t>Target</a:t>
                          </a:r>
                          <a:endParaRPr lang="ko-KR" altLang="en-US" sz="12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Georgia" panose="02040502050405020303" pitchFamily="18" charset="0"/>
                            </a:rPr>
                            <a:t>S-AES</a:t>
                          </a:r>
                          <a:br>
                            <a:rPr lang="en-US" altLang="ko-KR" sz="1200" dirty="0">
                              <a:latin typeface="Georgia" panose="02040502050405020303" pitchFamily="18" charset="0"/>
                            </a:rPr>
                          </a:br>
                          <a:r>
                            <a:rPr lang="en-US" altLang="ko-KR" sz="1200" dirty="0">
                              <a:latin typeface="Georgia" panose="02040502050405020303" pitchFamily="18" charset="0"/>
                            </a:rPr>
                            <a:t>(Classical)</a:t>
                          </a:r>
                          <a:endParaRPr lang="ko-KR" altLang="en-US" sz="12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Georgia" panose="02040502050405020303" pitchFamily="18" charset="0"/>
                            </a:rPr>
                            <a:t>S-AES</a:t>
                          </a:r>
                          <a:br>
                            <a:rPr lang="en-US" altLang="ko-KR" sz="1200" dirty="0">
                              <a:latin typeface="Georgia" panose="02040502050405020303" pitchFamily="18" charset="0"/>
                            </a:rPr>
                          </a:br>
                          <a:r>
                            <a:rPr lang="en-US" altLang="ko-KR" sz="1200" dirty="0">
                              <a:latin typeface="Georgia" panose="02040502050405020303" pitchFamily="18" charset="0"/>
                            </a:rPr>
                            <a:t>(Quantum, This work)</a:t>
                          </a:r>
                          <a:endParaRPr lang="ko-KR" altLang="en-US" sz="12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rgbClr val="F6E1D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Georgia" panose="02040502050405020303" pitchFamily="18" charset="0"/>
                            </a:rPr>
                            <a:t>S-AES</a:t>
                          </a:r>
                          <a:br>
                            <a:rPr lang="en-US" altLang="ko-KR" sz="1200" dirty="0">
                              <a:latin typeface="Georgia" panose="02040502050405020303" pitchFamily="18" charset="0"/>
                            </a:rPr>
                          </a:br>
                          <a:r>
                            <a:rPr lang="en-US" altLang="ko-KR" sz="1200" dirty="0">
                              <a:latin typeface="Georgia" panose="02040502050405020303" pitchFamily="18" charset="0"/>
                            </a:rPr>
                            <a:t>(Classical)</a:t>
                          </a:r>
                          <a:endParaRPr lang="ko-KR" altLang="en-US" sz="12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Georgia" panose="02040502050405020303" pitchFamily="18" charset="0"/>
                            </a:rPr>
                            <a:t>S-AES</a:t>
                          </a:r>
                          <a:br>
                            <a:rPr lang="en-US" altLang="ko-KR" sz="1200" dirty="0">
                              <a:latin typeface="Georgia" panose="02040502050405020303" pitchFamily="18" charset="0"/>
                            </a:rPr>
                          </a:br>
                          <a:r>
                            <a:rPr lang="en-US" altLang="ko-KR" sz="1200" dirty="0">
                              <a:latin typeface="Georgia" panose="02040502050405020303" pitchFamily="18" charset="0"/>
                            </a:rPr>
                            <a:t>(Quantum, This work)</a:t>
                          </a:r>
                          <a:endParaRPr lang="ko-KR" altLang="en-US" sz="12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rgbClr val="F6E1D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5924145"/>
                      </a:ext>
                    </a:extLst>
                  </a:tr>
                  <a:tr h="2936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i="1" dirty="0" smtClean="0">
                                    <a:latin typeface="Cambria Math" panose="02040503050406030204" pitchFamily="18" charset="0"/>
                                  </a:rPr>
                                  <m:t>𝑇𝑟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dirty="0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altLang="ko-KR" sz="1200" i="1" dirty="0" smtClean="0">
                                    <a:latin typeface="Cambria Math" panose="02040503050406030204" pitchFamily="18" charset="0"/>
                                  </a:rPr>
                                  <m:t>68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dirty="0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altLang="ko-KR" sz="1200" i="1" dirty="0" smtClean="0">
                                    <a:latin typeface="Cambria Math" panose="02040503050406030204" pitchFamily="18" charset="0"/>
                                  </a:rPr>
                                  <m:t>92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rgbClr val="F6E1D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dirty="0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altLang="ko-KR" sz="1200" i="1" dirty="0" smtClean="0">
                                    <a:latin typeface="Cambria Math" panose="02040503050406030204" pitchFamily="18" charset="0"/>
                                  </a:rPr>
                                  <m:t>92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dirty="0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rgbClr val="F6E1D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5242243"/>
                      </a:ext>
                    </a:extLst>
                  </a:tr>
                  <a:tr h="2936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i="1" dirty="0" smtClean="0">
                                    <a:latin typeface="Cambria Math" panose="02040503050406030204" pitchFamily="18" charset="0"/>
                                  </a:rPr>
                                  <m:t>𝑉𝑎𝑙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dirty="0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altLang="ko-KR" sz="1200" i="1" dirty="0" smtClean="0">
                                    <a:latin typeface="Cambria Math" panose="02040503050406030204" pitchFamily="18" charset="0"/>
                                  </a:rPr>
                                  <m:t>75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dirty="0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altLang="ko-KR" sz="1200" i="1" dirty="0" smtClean="0">
                                    <a:latin typeface="Cambria Math" panose="02040503050406030204" pitchFamily="18" charset="0"/>
                                  </a:rPr>
                                  <m:t>86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rgbClr val="F6E1D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dirty="0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altLang="ko-KR" sz="1200" i="1" dirty="0" smtClean="0">
                                    <a:latin typeface="Cambria Math" panose="02040503050406030204" pitchFamily="18" charset="0"/>
                                  </a:rPr>
                                  <m:t>99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dirty="0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altLang="ko-KR" sz="1200" i="1" dirty="0" smtClean="0">
                                    <a:latin typeface="Cambria Math" panose="02040503050406030204" pitchFamily="18" charset="0"/>
                                  </a:rPr>
                                  <m:t>99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rgbClr val="F6E1D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8037678"/>
                      </a:ext>
                    </a:extLst>
                  </a:tr>
                  <a:tr h="2936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i="1" dirty="0" smtClean="0">
                                    <a:latin typeface="Cambria Math" panose="02040503050406030204" pitchFamily="18" charset="0"/>
                                  </a:rPr>
                                  <m:t>𝑇𝑠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dirty="0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altLang="ko-KR" sz="1200" i="1" dirty="0" smtClean="0">
                                    <a:latin typeface="Cambria Math" panose="02040503050406030204" pitchFamily="18" charset="0"/>
                                  </a:rPr>
                                  <m:t>65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dirty="0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altLang="ko-KR" sz="1200" i="1" dirty="0" smtClean="0">
                                    <a:latin typeface="Cambria Math" panose="02040503050406030204" pitchFamily="18" charset="0"/>
                                  </a:rPr>
                                  <m:t>83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rgbClr val="F6E1D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dirty="0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altLang="ko-KR" sz="1200" i="1" dirty="0" smtClean="0">
                                    <a:latin typeface="Cambria Math" panose="02040503050406030204" pitchFamily="18" charset="0"/>
                                  </a:rPr>
                                  <m:t>98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dirty="0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altLang="ko-KR" sz="1200" i="1" dirty="0" smtClean="0">
                                    <a:latin typeface="Cambria Math" panose="02040503050406030204" pitchFamily="18" charset="0"/>
                                  </a:rPr>
                                  <m:t>99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rgbClr val="F6E1D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9688810"/>
                      </a:ext>
                    </a:extLst>
                  </a:tr>
                  <a:tr h="2936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i="1" dirty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ko-KR" sz="1200" i="1" baseline="-25000" dirty="0" err="1" smtClean="0">
                                    <a:latin typeface="Cambria Math" panose="02040503050406030204" pitchFamily="18" charset="0"/>
                                  </a:rPr>
                                  <m:t>𝑃𝑎𝑟𝑎𝑚𝑠</m:t>
                                </m:r>
                              </m:oMath>
                            </m:oMathPara>
                          </a14:m>
                          <a:endParaRPr lang="ko-KR" altLang="en-US" sz="1200" baseline="-250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i="1" dirty="0" smtClean="0">
                                    <a:latin typeface="Cambria Math" panose="02040503050406030204" pitchFamily="18" charset="0"/>
                                  </a:rPr>
                                  <m:t>1089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i="1" dirty="0" smtClean="0">
                                    <a:latin typeface="Cambria Math" panose="02040503050406030204" pitchFamily="18" charset="0"/>
                                  </a:rPr>
                                  <m:t>617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rgbClr val="F6E1D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i="1" dirty="0" smtClean="0">
                                    <a:latin typeface="Cambria Math" panose="02040503050406030204" pitchFamily="18" charset="0"/>
                                  </a:rPr>
                                  <m:t>1089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i="1" dirty="0" smtClean="0">
                                    <a:latin typeface="Cambria Math" panose="02040503050406030204" pitchFamily="18" charset="0"/>
                                  </a:rPr>
                                  <m:t>777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rgbClr val="F6E1D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976393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표 11">
                <a:extLst>
                  <a:ext uri="{FF2B5EF4-FFF2-40B4-BE49-F238E27FC236}">
                    <a16:creationId xmlns:a16="http://schemas.microsoft.com/office/drawing/2014/main" id="{A608EAE4-1E48-8937-4B1C-20E73F6620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2021931"/>
                  </p:ext>
                </p:extLst>
              </p:nvPr>
            </p:nvGraphicFramePr>
            <p:xfrm>
              <a:off x="4717217" y="1949489"/>
              <a:ext cx="7357609" cy="19286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03520">
                      <a:extLst>
                        <a:ext uri="{9D8B030D-6E8A-4147-A177-3AD203B41FA5}">
                          <a16:colId xmlns:a16="http://schemas.microsoft.com/office/drawing/2014/main" val="3208082154"/>
                        </a:ext>
                      </a:extLst>
                    </a:gridCol>
                    <a:gridCol w="1349035">
                      <a:extLst>
                        <a:ext uri="{9D8B030D-6E8A-4147-A177-3AD203B41FA5}">
                          <a16:colId xmlns:a16="http://schemas.microsoft.com/office/drawing/2014/main" val="3939236851"/>
                        </a:ext>
                      </a:extLst>
                    </a:gridCol>
                    <a:gridCol w="1635018">
                      <a:extLst>
                        <a:ext uri="{9D8B030D-6E8A-4147-A177-3AD203B41FA5}">
                          <a16:colId xmlns:a16="http://schemas.microsoft.com/office/drawing/2014/main" val="51511608"/>
                        </a:ext>
                      </a:extLst>
                    </a:gridCol>
                    <a:gridCol w="1635018">
                      <a:extLst>
                        <a:ext uri="{9D8B030D-6E8A-4147-A177-3AD203B41FA5}">
                          <a16:colId xmlns:a16="http://schemas.microsoft.com/office/drawing/2014/main" val="3883395338"/>
                        </a:ext>
                      </a:extLst>
                    </a:gridCol>
                    <a:gridCol w="1635018">
                      <a:extLst>
                        <a:ext uri="{9D8B030D-6E8A-4147-A177-3AD203B41FA5}">
                          <a16:colId xmlns:a16="http://schemas.microsoft.com/office/drawing/2014/main" val="1641280491"/>
                        </a:ext>
                      </a:extLst>
                    </a:gridCol>
                  </a:tblGrid>
                  <a:tr h="29362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149" t="-4348" r="-567816" b="-569565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37447" t="-4348" r="-110213" b="-56956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25194" t="-4348" r="-388" b="-56956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42685744"/>
                      </a:ext>
                    </a:extLst>
                  </a:tr>
                  <a:tr h="46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Georgia" panose="02040502050405020303" pitchFamily="18" charset="0"/>
                            </a:rPr>
                            <a:t>Target</a:t>
                          </a:r>
                          <a:endParaRPr lang="ko-KR" altLang="en-US" sz="12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Georgia" panose="02040502050405020303" pitchFamily="18" charset="0"/>
                            </a:rPr>
                            <a:t>S-AES</a:t>
                          </a:r>
                          <a:br>
                            <a:rPr lang="en-US" altLang="ko-KR" sz="1200" dirty="0">
                              <a:latin typeface="Georgia" panose="02040502050405020303" pitchFamily="18" charset="0"/>
                            </a:rPr>
                          </a:br>
                          <a:r>
                            <a:rPr lang="en-US" altLang="ko-KR" sz="1200" dirty="0">
                              <a:latin typeface="Georgia" panose="02040502050405020303" pitchFamily="18" charset="0"/>
                            </a:rPr>
                            <a:t>(Classical)</a:t>
                          </a:r>
                          <a:endParaRPr lang="ko-KR" altLang="en-US" sz="12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Georgia" panose="02040502050405020303" pitchFamily="18" charset="0"/>
                            </a:rPr>
                            <a:t>S-AES</a:t>
                          </a:r>
                          <a:br>
                            <a:rPr lang="en-US" altLang="ko-KR" sz="1200" dirty="0">
                              <a:latin typeface="Georgia" panose="02040502050405020303" pitchFamily="18" charset="0"/>
                            </a:rPr>
                          </a:br>
                          <a:r>
                            <a:rPr lang="en-US" altLang="ko-KR" sz="1200" dirty="0">
                              <a:latin typeface="Georgia" panose="02040502050405020303" pitchFamily="18" charset="0"/>
                            </a:rPr>
                            <a:t>(Quantum, This work)</a:t>
                          </a:r>
                          <a:endParaRPr lang="ko-KR" altLang="en-US" sz="12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rgbClr val="F6E1D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Georgia" panose="02040502050405020303" pitchFamily="18" charset="0"/>
                            </a:rPr>
                            <a:t>S-AES</a:t>
                          </a:r>
                          <a:br>
                            <a:rPr lang="en-US" altLang="ko-KR" sz="1200" dirty="0">
                              <a:latin typeface="Georgia" panose="02040502050405020303" pitchFamily="18" charset="0"/>
                            </a:rPr>
                          </a:br>
                          <a:r>
                            <a:rPr lang="en-US" altLang="ko-KR" sz="1200" dirty="0">
                              <a:latin typeface="Georgia" panose="02040502050405020303" pitchFamily="18" charset="0"/>
                            </a:rPr>
                            <a:t>(Classical)</a:t>
                          </a:r>
                          <a:endParaRPr lang="ko-KR" altLang="en-US" sz="12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Georgia" panose="02040502050405020303" pitchFamily="18" charset="0"/>
                            </a:rPr>
                            <a:t>S-AES</a:t>
                          </a:r>
                          <a:br>
                            <a:rPr lang="en-US" altLang="ko-KR" sz="1200" dirty="0">
                              <a:latin typeface="Georgia" panose="02040502050405020303" pitchFamily="18" charset="0"/>
                            </a:rPr>
                          </a:br>
                          <a:r>
                            <a:rPr lang="en-US" altLang="ko-KR" sz="1200" dirty="0">
                              <a:latin typeface="Georgia" panose="02040502050405020303" pitchFamily="18" charset="0"/>
                            </a:rPr>
                            <a:t>(Quantum, This work)</a:t>
                          </a:r>
                          <a:endParaRPr lang="ko-KR" altLang="en-US" sz="12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rgbClr val="F6E1D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5924145"/>
                      </a:ext>
                    </a:extLst>
                  </a:tr>
                  <a:tr h="29362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149" t="-265217" r="-567816" b="-3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83019" t="-265217" r="-366038" b="-3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50388" t="-265217" r="-200775" b="-3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50388" t="-265217" r="-100775" b="-3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350388" t="-265217" r="-775" b="-3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5242243"/>
                      </a:ext>
                    </a:extLst>
                  </a:tr>
                  <a:tr h="29362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149" t="-365217" r="-567816" b="-2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83019" t="-365217" r="-366038" b="-2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50388" t="-365217" r="-200775" b="-2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50388" t="-365217" r="-100775" b="-2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350388" t="-365217" r="-775" b="-2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8037678"/>
                      </a:ext>
                    </a:extLst>
                  </a:tr>
                  <a:tr h="29362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149" t="-445833" r="-567816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83019" t="-445833" r="-366038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50388" t="-445833" r="-20077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50388" t="-445833" r="-10077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350388" t="-445833" r="-775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9688810"/>
                      </a:ext>
                    </a:extLst>
                  </a:tr>
                  <a:tr h="29362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149" t="-569565" r="-567816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83019" t="-569565" r="-366038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50388" t="-569565" r="-200775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50388" t="-569565" r="-100775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350388" t="-569565" r="-775" b="-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976393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349378E-78C0-B624-6231-28B0B5524E36}"/>
                  </a:ext>
                </a:extLst>
              </p:cNvPr>
              <p:cNvSpPr txBox="1"/>
              <p:nvPr/>
            </p:nvSpPr>
            <p:spPr>
              <a:xfrm>
                <a:off x="114857" y="4469795"/>
                <a:ext cx="4653791" cy="1443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ko-KR" sz="1200" dirty="0">
                    <a:latin typeface="Georgia" panose="02040502050405020303" pitchFamily="18" charset="0"/>
                  </a:rPr>
                  <a:t>The same epoch and </a:t>
                </a:r>
                <a14:m>
                  <m:oMath xmlns:m="http://schemas.openxmlformats.org/officeDocument/2006/math">
                    <m:r>
                      <a:rPr lang="en-US" altLang="ko-KR" sz="120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200" i="1" baseline="-25000" dirty="0" err="1">
                        <a:latin typeface="Cambria Math" panose="02040503050406030204" pitchFamily="18" charset="0"/>
                      </a:rPr>
                      <m:t>𝐷𝑎𝑡𝑎</m:t>
                    </m:r>
                    <m:r>
                      <a:rPr lang="en-US" altLang="ko-KR" sz="1200" b="0" i="0" baseline="-2500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200" b="0" baseline="-25000" dirty="0">
                    <a:latin typeface="Georgia" panose="02040502050405020303" pitchFamily="18" charset="0"/>
                  </a:rPr>
                  <a:t>, </a:t>
                </a:r>
                <a:r>
                  <a:rPr kumimoji="1" lang="en-US" altLang="ko-KR" sz="1200" dirty="0">
                    <a:latin typeface="Georgia" panose="02040502050405020303" pitchFamily="18" charset="0"/>
                  </a:rPr>
                  <a:t>but this work :</a:t>
                </a:r>
                <a:br>
                  <a:rPr lang="en-US" altLang="ko-KR" sz="1200" b="0" baseline="-25000" dirty="0">
                    <a:latin typeface="Georgia" panose="02040502050405020303" pitchFamily="18" charset="0"/>
                  </a:rPr>
                </a:br>
                <a14:m>
                  <m:oMath xmlns:m="http://schemas.openxmlformats.org/officeDocument/2006/math">
                    <m:r>
                      <a:rPr kumimoji="1" lang="en-US" altLang="ko-KR" sz="12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1.</m:t>
                    </m:r>
                  </m:oMath>
                </a14:m>
                <a:r>
                  <a:rPr kumimoji="1" lang="en-US" altLang="ko-KR" sz="1200" dirty="0">
                    <a:latin typeface="Georgia" panose="02040502050405020303" pitchFamily="18" charset="0"/>
                    <a:sym typeface="Wingdings" pitchFamily="2" charset="2"/>
                  </a:rPr>
                  <a:t> </a:t>
                </a:r>
                <a:r>
                  <a:rPr kumimoji="1" lang="en-US" altLang="ko-KR" sz="1200" dirty="0">
                    <a:solidFill>
                      <a:srgbClr val="0070C0"/>
                    </a:solidFill>
                    <a:latin typeface="Georgia" panose="02040502050405020303" pitchFamily="18" charset="0"/>
                    <a:sym typeface="Wingdings" pitchFamily="2" charset="2"/>
                  </a:rPr>
                  <a:t>A</a:t>
                </a:r>
                <a:r>
                  <a:rPr kumimoji="1" lang="en-US" altLang="ko-KR" sz="1200" dirty="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chieved</a:t>
                </a:r>
                <a14:m>
                  <m:oMath xmlns:m="http://schemas.openxmlformats.org/officeDocument/2006/math">
                    <m:r>
                      <a:rPr kumimoji="1" lang="en-US" altLang="ko-KR" sz="12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2</m:t>
                    </m:r>
                  </m:oMath>
                </a14:m>
                <a:r>
                  <a:rPr kumimoji="1" lang="en-US" altLang="ko-KR" sz="1200" dirty="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% higher accuracy</a:t>
                </a:r>
                <a:br>
                  <a:rPr kumimoji="1" lang="en-US" altLang="ko-KR" sz="1200" dirty="0">
                    <a:solidFill>
                      <a:srgbClr val="0070C0"/>
                    </a:solidFill>
                    <a:latin typeface="Georgia" panose="02040502050405020303" pitchFamily="18" charset="0"/>
                  </a:rPr>
                </a:br>
                <a14:m>
                  <m:oMath xmlns:m="http://schemas.openxmlformats.org/officeDocument/2006/math">
                    <m:r>
                      <a:rPr kumimoji="1" lang="en-US" altLang="ko-KR" sz="1200" b="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2</m:t>
                    </m:r>
                    <m:r>
                      <a:rPr kumimoji="1" lang="en-US" altLang="ko-KR" sz="1200" i="1" dirty="0">
                        <a:latin typeface="Cambria Math" panose="02040503050406030204" pitchFamily="18" charset="0"/>
                        <a:sym typeface="Wingdings" pitchFamily="2" charset="2"/>
                      </a:rPr>
                      <m:t>. </m:t>
                    </m:r>
                  </m:oMath>
                </a14:m>
                <a:r>
                  <a:rPr kumimoji="1" lang="en-US" altLang="ko-KR" sz="1200" dirty="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Reduced </a:t>
                </a:r>
                <a14:m>
                  <m:oMath xmlns:m="http://schemas.openxmlformats.org/officeDocument/2006/math">
                    <m:r>
                      <a:rPr lang="en-US" altLang="ko-KR" sz="12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200" i="1" baseline="-25000" dirty="0" err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𝑃𝑎𝑟𝑎𝑚𝑠</m:t>
                    </m:r>
                  </m:oMath>
                </a14:m>
                <a:r>
                  <a:rPr kumimoji="1" lang="en-US" altLang="ko-KR" sz="1200" dirty="0">
                    <a:latin typeface="Georgia" panose="02040502050405020303" pitchFamily="18" charset="0"/>
                  </a:rPr>
                  <a:t> </a:t>
                </a:r>
                <a:r>
                  <a:rPr kumimoji="1" lang="en-US" altLang="ko-KR" sz="1200" dirty="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by </a:t>
                </a:r>
                <a14:m>
                  <m:oMath xmlns:m="http://schemas.openxmlformats.org/officeDocument/2006/math">
                    <m:r>
                      <a:rPr kumimoji="1" lang="en-US" altLang="ko-KR" sz="12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28.7%</m:t>
                    </m:r>
                  </m:oMath>
                </a14:m>
                <a:endParaRPr kumimoji="1" lang="en-US" altLang="ko-KR" sz="1200" dirty="0">
                  <a:latin typeface="Georgia" panose="02040502050405020303" pitchFamily="18" charset="0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ko-KR" sz="1200" dirty="0">
                    <a:latin typeface="Georgia" panose="02040502050405020303" pitchFamily="18" charset="0"/>
                  </a:rPr>
                  <a:t>S-DES is </a:t>
                </a:r>
                <a:r>
                  <a:rPr lang="en" altLang="ko-KR" sz="1200" dirty="0">
                    <a:latin typeface="Georgia" panose="02040502050405020303" pitchFamily="18" charset="0"/>
                  </a:rPr>
                  <a:t>relatively </a:t>
                </a:r>
                <a:r>
                  <a:rPr kumimoji="1" lang="en-US" altLang="ko-KR" sz="1200" dirty="0">
                    <a:latin typeface="Georgia" panose="02040502050405020303" pitchFamily="18" charset="0"/>
                  </a:rPr>
                  <a:t>simple cipher</a:t>
                </a:r>
                <a:br>
                  <a:rPr kumimoji="1" lang="en-US" altLang="ko-KR" sz="1200" dirty="0">
                    <a:latin typeface="Georgia" panose="02040502050405020303" pitchFamily="18" charset="0"/>
                  </a:rPr>
                </a:br>
                <a:r>
                  <a:rPr kumimoji="1" lang="en-US" altLang="ko-KR" sz="1200" dirty="0">
                    <a:latin typeface="Georgia" panose="02040502050405020303" pitchFamily="18" charset="0"/>
                    <a:sym typeface="Wingdings" pitchFamily="2" charset="2"/>
                  </a:rPr>
                  <a:t> </a:t>
                </a:r>
                <a:r>
                  <a:rPr lang="en" altLang="ko-KR" sz="1200" dirty="0">
                    <a:latin typeface="Georgia" panose="02040502050405020303" pitchFamily="18" charset="0"/>
                  </a:rPr>
                  <a:t>Sufficient performance even with classical neural networks</a:t>
                </a:r>
                <a:endParaRPr kumimoji="1" lang="ko-KR" altLang="en-US" sz="1200" dirty="0">
                  <a:latin typeface="Georgia" panose="02040502050405020303" pitchFamily="18" charset="0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349378E-78C0-B624-6231-28B0B5524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57" y="4469795"/>
                <a:ext cx="4653791" cy="1443600"/>
              </a:xfrm>
              <a:prstGeom prst="rect">
                <a:avLst/>
              </a:prstGeom>
              <a:blipFill>
                <a:blip r:embed="rId7"/>
                <a:stretch>
                  <a:fillRect b="-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29A99249-2A83-D3AC-5E34-5DF20F7A7216}"/>
              </a:ext>
            </a:extLst>
          </p:cNvPr>
          <p:cNvSpPr txBox="1"/>
          <p:nvPr/>
        </p:nvSpPr>
        <p:spPr>
          <a:xfrm>
            <a:off x="-9625" y="1595848"/>
            <a:ext cx="908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solidFill>
                  <a:srgbClr val="0070C0"/>
                </a:solidFill>
                <a:latin typeface="Georgia" panose="02040502050405020303" pitchFamily="18" charset="0"/>
              </a:rPr>
              <a:t>S-DES</a:t>
            </a:r>
            <a:endParaRPr kumimoji="1" lang="ko-KR" altLang="en-US" sz="1600" dirty="0">
              <a:solidFill>
                <a:srgbClr val="0070C0"/>
              </a:solidFill>
              <a:latin typeface="Georgia" panose="02040502050405020303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F981F2-E4D5-F30C-477E-62A5A6710137}"/>
              </a:ext>
            </a:extLst>
          </p:cNvPr>
          <p:cNvSpPr txBox="1"/>
          <p:nvPr/>
        </p:nvSpPr>
        <p:spPr>
          <a:xfrm>
            <a:off x="4544496" y="1603392"/>
            <a:ext cx="908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solidFill>
                  <a:srgbClr val="C00000"/>
                </a:solidFill>
                <a:latin typeface="Georgia" panose="02040502050405020303" pitchFamily="18" charset="0"/>
              </a:rPr>
              <a:t>S-AES</a:t>
            </a:r>
            <a:endParaRPr kumimoji="1" lang="ko-KR" altLang="en-US" sz="16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CEC07D12-A9BB-569A-091F-BF4DC39210AC}"/>
              </a:ext>
            </a:extLst>
          </p:cNvPr>
          <p:cNvSpPr/>
          <p:nvPr/>
        </p:nvSpPr>
        <p:spPr>
          <a:xfrm>
            <a:off x="4706807" y="3969636"/>
            <a:ext cx="7342618" cy="2349413"/>
          </a:xfrm>
          <a:prstGeom prst="roundRect">
            <a:avLst>
              <a:gd name="adj" fmla="val 5508"/>
            </a:avLst>
          </a:prstGeom>
          <a:solidFill>
            <a:srgbClr val="F6E1DE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6CD5FB0-A804-14CB-0B33-75C62970CE66}"/>
                  </a:ext>
                </a:extLst>
              </p:cNvPr>
              <p:cNvSpPr txBox="1"/>
              <p:nvPr/>
            </p:nvSpPr>
            <p:spPr>
              <a:xfrm>
                <a:off x="4814117" y="4007043"/>
                <a:ext cx="7235308" cy="2274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" altLang="ko-KR" sz="12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25,1000</m:t>
                        </m:r>
                      </m:e>
                    </m:d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:</a:t>
                </a:r>
                <a:br>
                  <a:rPr lang="en-US" altLang="ko-KR" sz="1200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</a:br>
                <a14:m>
                  <m:oMath xmlns:m="http://schemas.openxmlformats.org/officeDocument/2006/math">
                    <m:r>
                      <a:rPr kumimoji="1" lang="en-US" altLang="ko-KR" sz="1200" i="1" dirty="0">
                        <a:latin typeface="Cambria Math" panose="02040503050406030204" pitchFamily="18" charset="0"/>
                        <a:sym typeface="Wingdings" pitchFamily="2" charset="2"/>
                      </a:rPr>
                      <m:t>1.</m:t>
                    </m:r>
                  </m:oMath>
                </a14:m>
                <a:r>
                  <a:rPr kumimoji="1" lang="en-US" altLang="ko-KR" sz="1200" dirty="0">
                    <a:latin typeface="Georgia" panose="02040502050405020303" pitchFamily="18" charset="0"/>
                    <a:sym typeface="Wingdings" pitchFamily="2" charset="2"/>
                  </a:rPr>
                  <a:t> </a:t>
                </a:r>
                <a:r>
                  <a:rPr lang="en" altLang="ko-KR" sz="1200" dirty="0">
                    <a:latin typeface="Georgia" panose="02040502050405020303" pitchFamily="18" charset="0"/>
                  </a:rPr>
                  <a:t>The quantum achieved </a:t>
                </a:r>
                <a14:m>
                  <m:oMath xmlns:m="http://schemas.openxmlformats.org/officeDocument/2006/math">
                    <m:r>
                      <a:rPr lang="en" altLang="ko-KR" sz="1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18</m:t>
                    </m:r>
                  </m:oMath>
                </a14:m>
                <a:r>
                  <a:rPr lang="en" altLang="ko-KR" sz="1200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% higher accuracy</a:t>
                </a:r>
                <a:br>
                  <a:rPr lang="en" altLang="ko-KR" sz="1200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</a:br>
                <a14:m>
                  <m:oMath xmlns:m="http://schemas.openxmlformats.org/officeDocument/2006/math">
                    <m:r>
                      <a:rPr kumimoji="1" lang="en-US" altLang="ko-KR" sz="1200" b="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2</m:t>
                    </m:r>
                    <m:r>
                      <a:rPr kumimoji="1" lang="en-US" altLang="ko-KR" sz="1200" i="1" dirty="0">
                        <a:latin typeface="Cambria Math" panose="02040503050406030204" pitchFamily="18" charset="0"/>
                        <a:sym typeface="Wingdings" pitchFamily="2" charset="2"/>
                      </a:rPr>
                      <m:t>.</m:t>
                    </m:r>
                  </m:oMath>
                </a14:m>
                <a:r>
                  <a:rPr kumimoji="1" lang="en-US" altLang="ko-KR" sz="1200" dirty="0">
                    <a:latin typeface="Georgia" panose="02040502050405020303" pitchFamily="18" charset="0"/>
                    <a:sym typeface="Wingdings" pitchFamily="2" charset="2"/>
                  </a:rPr>
                  <a:t> </a:t>
                </a:r>
                <a:r>
                  <a:rPr lang="en" altLang="ko-KR" sz="1200" dirty="0">
                    <a:solidFill>
                      <a:srgbClr val="C00000"/>
                    </a:solidFill>
                    <a:latin typeface="Georgia" panose="02040502050405020303" pitchFamily="18" charset="0"/>
                    <a:sym typeface="Wingdings" pitchFamily="2" charset="2"/>
                  </a:rPr>
                  <a:t>R</a:t>
                </a:r>
                <a:r>
                  <a:rPr lang="en" altLang="ko-KR" sz="1200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educed </a:t>
                </a:r>
                <a14:m>
                  <m:oMath xmlns:m="http://schemas.openxmlformats.org/officeDocument/2006/math">
                    <m:r>
                      <a:rPr lang="en-US" altLang="ko-KR" sz="1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200" i="1" baseline="-25000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𝑃𝑎𝑟𝑎𝑚𝑠</m:t>
                    </m:r>
                    <m:r>
                      <a:rPr lang="en-US" altLang="ko-KR" sz="1200" i="1" baseline="-25000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ko-KR" sz="1200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by</a:t>
                </a:r>
                <a14:m>
                  <m:oMath xmlns:m="http://schemas.openxmlformats.org/officeDocument/2006/math">
                    <m:r>
                      <a:rPr lang="en-US" altLang="ko-KR" sz="1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43%</m:t>
                    </m:r>
                  </m:oMath>
                </a14:m>
                <a:endParaRPr kumimoji="1" lang="en-US" altLang="ko-KR" sz="1200" dirty="0">
                  <a:solidFill>
                    <a:schemeClr val="bg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" altLang="ko-KR" sz="12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In</a:t>
                </a:r>
                <a14:m>
                  <m:oMath xmlns:m="http://schemas.openxmlformats.org/officeDocument/2006/math">
                    <m:r>
                      <a:rPr lang="en-US" altLang="ko-KR" sz="1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25,</m:t>
                        </m:r>
                        <m:r>
                          <a:rPr lang="en-US" altLang="ko-KR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000</m:t>
                        </m:r>
                      </m:e>
                    </m:d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:</a:t>
                </a:r>
                <a:br>
                  <a:rPr lang="en-US" altLang="ko-KR" sz="1200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</a:br>
                <a14:m>
                  <m:oMath xmlns:m="http://schemas.openxmlformats.org/officeDocument/2006/math">
                    <m:r>
                      <a:rPr kumimoji="1" lang="en-US" altLang="ko-KR" sz="1200" i="1" dirty="0">
                        <a:latin typeface="Cambria Math" panose="02040503050406030204" pitchFamily="18" charset="0"/>
                        <a:sym typeface="Wingdings" pitchFamily="2" charset="2"/>
                      </a:rPr>
                      <m:t>1.</m:t>
                    </m:r>
                  </m:oMath>
                </a14:m>
                <a:r>
                  <a:rPr kumimoji="1" lang="en-US" altLang="ko-KR" sz="1200" dirty="0">
                    <a:latin typeface="Georgia" panose="02040502050405020303" pitchFamily="18" charset="0"/>
                    <a:sym typeface="Wingdings" pitchFamily="2" charset="2"/>
                  </a:rPr>
                  <a:t> </a:t>
                </a:r>
                <a:r>
                  <a:rPr lang="en" altLang="ko-KR" sz="1200" dirty="0">
                    <a:latin typeface="Georgia" panose="02040502050405020303" pitchFamily="18" charset="0"/>
                  </a:rPr>
                  <a:t>The quantum achieved </a:t>
                </a:r>
                <a14:m>
                  <m:oMath xmlns:m="http://schemas.openxmlformats.org/officeDocument/2006/math">
                    <m:r>
                      <a:rPr lang="en" altLang="ko-KR" sz="1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" altLang="ko-KR" sz="1200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% higher accuracy </a:t>
                </a:r>
                <a:r>
                  <a:rPr lang="en" altLang="ko-KR" sz="1050" dirty="0">
                    <a:latin typeface="Georgia" panose="02040502050405020303" pitchFamily="18" charset="0"/>
                  </a:rPr>
                  <a:t>(</a:t>
                </a:r>
                <a:r>
                  <a:rPr lang="en" altLang="ko-KR" sz="1050" dirty="0">
                    <a:latin typeface="Georgia" panose="02040502050405020303" pitchFamily="18" charset="0"/>
                    <a:sym typeface="Wingdings" pitchFamily="2" charset="2"/>
                  </a:rPr>
                  <a:t>A</a:t>
                </a:r>
                <a:r>
                  <a:rPr lang="en" altLang="ko-KR" sz="1050" dirty="0">
                    <a:latin typeface="Georgia" panose="02040502050405020303" pitchFamily="18" charset="0"/>
                  </a:rPr>
                  <a:t>ccuracy is </a:t>
                </a:r>
                <a:r>
                  <a:rPr lang="en" altLang="ko-KR" sz="1050" dirty="0">
                    <a:latin typeface="Georgia" panose="02040502050405020303" pitchFamily="18" charset="0"/>
                    <a:sym typeface="Wingdings" pitchFamily="2" charset="2"/>
                  </a:rPr>
                  <a:t>s</a:t>
                </a:r>
                <a:r>
                  <a:rPr lang="en" altLang="ko-KR" sz="1050" dirty="0">
                    <a:latin typeface="Georgia" panose="02040502050405020303" pitchFamily="18" charset="0"/>
                  </a:rPr>
                  <a:t>imilar because </a:t>
                </a:r>
                <a14:m>
                  <m:oMath xmlns:m="http://schemas.openxmlformats.org/officeDocument/2006/math">
                    <m:r>
                      <a:rPr lang="en-US" altLang="ko-KR" sz="105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050" i="1" baseline="-25000" dirty="0" err="1">
                        <a:latin typeface="Cambria Math" panose="02040503050406030204" pitchFamily="18" charset="0"/>
                      </a:rPr>
                      <m:t>𝐷𝑎𝑡𝑎</m:t>
                    </m:r>
                    <m:r>
                      <a:rPr lang="en-US" altLang="ko-KR" sz="1050" i="1" baseline="-25000" dirty="0" err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ko-KR" sz="1050" dirty="0">
                    <a:latin typeface="Georgia" panose="02040502050405020303" pitchFamily="18" charset="0"/>
                  </a:rPr>
                  <a:t> is increased)</a:t>
                </a:r>
                <a:r>
                  <a:rPr lang="en" altLang="ko-KR" sz="1200" dirty="0">
                    <a:solidFill>
                      <a:schemeClr val="bg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</a:t>
                </a:r>
                <a:br>
                  <a:rPr lang="en" altLang="ko-KR" sz="1200" dirty="0">
                    <a:solidFill>
                      <a:schemeClr val="bg1">
                        <a:lumMod val="50000"/>
                      </a:schemeClr>
                    </a:solidFill>
                    <a:latin typeface="Georgia" panose="02040502050405020303" pitchFamily="18" charset="0"/>
                  </a:rPr>
                </a:br>
                <a14:m>
                  <m:oMath xmlns:m="http://schemas.openxmlformats.org/officeDocument/2006/math">
                    <m:r>
                      <a:rPr kumimoji="1" lang="en-US" altLang="ko-KR" sz="1200" i="1" dirty="0">
                        <a:latin typeface="Cambria Math" panose="02040503050406030204" pitchFamily="18" charset="0"/>
                        <a:sym typeface="Wingdings" pitchFamily="2" charset="2"/>
                      </a:rPr>
                      <m:t>2</m:t>
                    </m:r>
                    <m:r>
                      <a:rPr kumimoji="1" lang="en-US" altLang="ko-KR" sz="1200" i="1" dirty="0">
                        <a:latin typeface="Cambria Math" panose="02040503050406030204" pitchFamily="18" charset="0"/>
                        <a:sym typeface="Wingdings" pitchFamily="2" charset="2"/>
                      </a:rPr>
                      <m:t>.</m:t>
                    </m:r>
                  </m:oMath>
                </a14:m>
                <a:r>
                  <a:rPr kumimoji="1" lang="en-US" altLang="ko-KR" sz="1200" dirty="0">
                    <a:latin typeface="Georgia" panose="02040502050405020303" pitchFamily="18" charset="0"/>
                    <a:sym typeface="Wingdings" pitchFamily="2" charset="2"/>
                  </a:rPr>
                  <a:t> </a:t>
                </a:r>
                <a:r>
                  <a:rPr lang="en" altLang="ko-KR" sz="1200" dirty="0">
                    <a:solidFill>
                      <a:srgbClr val="C00000"/>
                    </a:solidFill>
                    <a:latin typeface="Georgia" panose="02040502050405020303" pitchFamily="18" charset="0"/>
                    <a:sym typeface="Wingdings" pitchFamily="2" charset="2"/>
                  </a:rPr>
                  <a:t>R</a:t>
                </a:r>
                <a:r>
                  <a:rPr lang="en" altLang="ko-KR" sz="1200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educed </a:t>
                </a:r>
                <a14:m>
                  <m:oMath xmlns:m="http://schemas.openxmlformats.org/officeDocument/2006/math">
                    <m:r>
                      <a:rPr lang="en-US" altLang="ko-KR" sz="1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200" i="1" baseline="-25000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𝑃𝑎𝑟𝑎𝑚𝑠</m:t>
                    </m:r>
                    <m:r>
                      <a:rPr lang="en-US" altLang="ko-KR" sz="1200" i="1" baseline="-25000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ko-KR" sz="1200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by</a:t>
                </a:r>
                <a14:m>
                  <m:oMath xmlns:m="http://schemas.openxmlformats.org/officeDocument/2006/math">
                    <m:r>
                      <a:rPr lang="en-US" altLang="ko-KR" sz="1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28.6</m:t>
                    </m:r>
                    <m:r>
                      <a:rPr lang="en-US" altLang="ko-KR" sz="1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en" altLang="ko-KR" sz="1200" dirty="0">
                  <a:latin typeface="Georgia" panose="02040502050405020303" pitchFamily="18" charset="0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" altLang="ko-KR" sz="1200" dirty="0">
                    <a:latin typeface="Georgia" panose="02040502050405020303" pitchFamily="18" charset="0"/>
                  </a:rPr>
                  <a:t>S-AES is more complex than S-DES</a:t>
                </a:r>
                <a:br>
                  <a:rPr lang="en" altLang="ko-KR" sz="1200" dirty="0">
                    <a:latin typeface="Georgia" panose="02040502050405020303" pitchFamily="18" charset="0"/>
                  </a:rPr>
                </a:br>
                <a:r>
                  <a:rPr lang="en" altLang="ko-KR" sz="1200" dirty="0">
                    <a:latin typeface="Georgia" panose="02040502050405020303" pitchFamily="18" charset="0"/>
                    <a:sym typeface="Wingdings" pitchFamily="2" charset="2"/>
                  </a:rPr>
                  <a:t> Need more </a:t>
                </a:r>
                <a14:m>
                  <m:oMath xmlns:m="http://schemas.openxmlformats.org/officeDocument/2006/math">
                    <m:r>
                      <a:rPr lang="en-US" altLang="ko-KR" sz="120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200" i="1" baseline="-25000" dirty="0" err="1">
                        <a:latin typeface="Cambria Math" panose="02040503050406030204" pitchFamily="18" charset="0"/>
                      </a:rPr>
                      <m:t>𝐷𝑎𝑡𝑎</m:t>
                    </m:r>
                  </m:oMath>
                </a14:m>
                <a:r>
                  <a:rPr lang="en-US" altLang="ko-KR" sz="1200" dirty="0">
                    <a:latin typeface="Georgia" panose="02040502050405020303" pitchFamily="18" charset="0"/>
                  </a:rPr>
                  <a:t> than S-DES (</a:t>
                </a:r>
                <a14:m>
                  <m:oMath xmlns:m="http://schemas.openxmlformats.org/officeDocument/2006/math">
                    <m:r>
                      <a:rPr lang="en-US" altLang="ko-KR" sz="1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99</m:t>
                    </m:r>
                  </m:oMath>
                </a14:m>
                <a:r>
                  <a:rPr lang="en-US" altLang="ko-KR" sz="1200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% with </a:t>
                </a:r>
                <a14:m>
                  <m:oMath xmlns:m="http://schemas.openxmlformats.org/officeDocument/2006/math">
                    <m:r>
                      <a:rPr lang="en-US" altLang="ko-KR" sz="1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2000</m:t>
                    </m:r>
                  </m:oMath>
                </a14:m>
                <a:r>
                  <a:rPr lang="en-US" altLang="ko-KR" sz="1200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 data</a:t>
                </a:r>
                <a:r>
                  <a:rPr lang="en-US" altLang="ko-KR" sz="1200" dirty="0">
                    <a:latin typeface="Georgia" panose="02040502050405020303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6CD5FB0-A804-14CB-0B33-75C62970C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117" y="4007043"/>
                <a:ext cx="7235308" cy="2274597"/>
              </a:xfrm>
              <a:prstGeom prst="rect">
                <a:avLst/>
              </a:prstGeom>
              <a:blipFill>
                <a:blip r:embed="rId8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E06754E-BFEE-62DF-5C61-5E4AD731408A}"/>
                  </a:ext>
                </a:extLst>
              </p:cNvPr>
              <p:cNvSpPr txBox="1"/>
              <p:nvPr/>
            </p:nvSpPr>
            <p:spPr>
              <a:xfrm>
                <a:off x="849032" y="6348797"/>
                <a:ext cx="30141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400" b="1" dirty="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R</a:t>
                </a:r>
                <a:r>
                  <a:rPr kumimoji="1" lang="en" altLang="ko-KR" sz="1400" b="1" dirty="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eliability : </a:t>
                </a:r>
                <a14:m>
                  <m:oMath xmlns:m="http://schemas.openxmlformats.org/officeDocument/2006/math">
                    <m:r>
                      <a:rPr kumimoji="1" lang="en" altLang="ko-KR" sz="1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kumimoji="1" lang="en" altLang="ko-KR" sz="1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kumimoji="1" lang="en" altLang="ko-KR" sz="1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𝟒𝟖</m:t>
                    </m:r>
                    <m:r>
                      <a:rPr kumimoji="1" lang="en-US" altLang="ko-KR" sz="1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" altLang="ko-KR" sz="1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(=</m:t>
                    </m:r>
                    <m:r>
                      <a:rPr kumimoji="1" lang="en" altLang="ko-KR" sz="1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kumimoji="1" lang="en" altLang="ko-KR" sz="1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kumimoji="1" lang="en" altLang="ko-KR" sz="1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𝟗𝟖</m:t>
                    </m:r>
                    <m:r>
                      <a:rPr kumimoji="1" lang="en" altLang="ko-KR" sz="1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" altLang="ko-KR" sz="1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kumimoji="1" lang="en" altLang="ko-KR" sz="1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kumimoji="1" lang="en" altLang="ko-KR" sz="1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kumimoji="1" lang="en" altLang="ko-KR" sz="1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ko-KR" altLang="en-US" sz="1400" b="1" dirty="0">
                  <a:solidFill>
                    <a:srgbClr val="0070C0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E06754E-BFEE-62DF-5C61-5E4AD7314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032" y="6348797"/>
                <a:ext cx="3014134" cy="307777"/>
              </a:xfrm>
              <a:prstGeom prst="rect">
                <a:avLst/>
              </a:prstGeom>
              <a:blipFill>
                <a:blip r:embed="rId9"/>
                <a:stretch>
                  <a:fillRect b="-1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1604106-DE04-28C0-2699-795DD3F27036}"/>
                  </a:ext>
                </a:extLst>
              </p:cNvPr>
              <p:cNvSpPr txBox="1"/>
              <p:nvPr/>
            </p:nvSpPr>
            <p:spPr>
              <a:xfrm>
                <a:off x="6871049" y="6348797"/>
                <a:ext cx="30141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400" b="1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R</a:t>
                </a:r>
                <a:r>
                  <a:rPr kumimoji="1" lang="en" altLang="ko-KR" sz="1400" b="1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eliability : </a:t>
                </a:r>
                <a14:m>
                  <m:oMath xmlns:m="http://schemas.openxmlformats.org/officeDocument/2006/math">
                    <m:r>
                      <a:rPr kumimoji="1" lang="en" altLang="ko-KR" sz="1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kumimoji="1" lang="en" altLang="ko-KR" sz="1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kumimoji="1" lang="en" altLang="ko-KR" sz="1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𝟒𝟗</m:t>
                    </m:r>
                    <m:r>
                      <a:rPr kumimoji="1" lang="en-US" altLang="ko-KR" sz="1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(=</m:t>
                    </m:r>
                    <m:r>
                      <a:rPr kumimoji="1" lang="en" altLang="ko-KR" sz="1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kumimoji="1" lang="en" altLang="ko-KR" sz="1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kumimoji="1" lang="en" altLang="ko-KR" sz="1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𝟗𝟗</m:t>
                    </m:r>
                    <m:r>
                      <a:rPr kumimoji="1" lang="en" altLang="ko-KR" sz="1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" altLang="ko-KR" sz="1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kumimoji="1" lang="en" altLang="ko-KR" sz="1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kumimoji="1" lang="en" altLang="ko-KR" sz="1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kumimoji="1" lang="en" altLang="ko-KR" sz="1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ko-KR" altLang="en-US" sz="1400" b="1" dirty="0">
                  <a:solidFill>
                    <a:srgbClr val="C00000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1604106-DE04-28C0-2699-795DD3F27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1049" y="6348797"/>
                <a:ext cx="3014134" cy="307777"/>
              </a:xfrm>
              <a:prstGeom prst="rect">
                <a:avLst/>
              </a:prstGeom>
              <a:blipFill>
                <a:blip r:embed="rId10"/>
                <a:stretch>
                  <a:fillRect b="-1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3366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1507DC-B6BB-8249-1BD3-9DE41C09B076}"/>
                  </a:ext>
                </a:extLst>
              </p:cNvPr>
              <p:cNvSpPr txBox="1"/>
              <p:nvPr/>
            </p:nvSpPr>
            <p:spPr>
              <a:xfrm>
                <a:off x="9573768" y="6559814"/>
                <a:ext cx="261823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ko-KR" sz="1100" dirty="0">
                    <a:solidFill>
                      <a:srgbClr val="002060"/>
                    </a:solidFill>
                    <a:latin typeface="Georgia" panose="02040502050405020303" pitchFamily="18" charset="0"/>
                  </a:rPr>
                  <a:t>National Cryptography Contest </a:t>
                </a:r>
                <a14:m>
                  <m:oMath xmlns:m="http://schemas.openxmlformats.org/officeDocument/2006/math">
                    <m:r>
                      <a:rPr kumimoji="1" lang="en-US" altLang="ko-KR" sz="11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2022</m:t>
                    </m:r>
                  </m:oMath>
                </a14:m>
                <a:endParaRPr kumimoji="1" lang="ko-KR" altLang="en-US" sz="1100" dirty="0">
                  <a:solidFill>
                    <a:srgbClr val="002060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1507DC-B6BB-8249-1BD3-9DE41C09B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3768" y="6559814"/>
                <a:ext cx="2618232" cy="261610"/>
              </a:xfrm>
              <a:prstGeom prst="rect">
                <a:avLst/>
              </a:prstGeom>
              <a:blipFill>
                <a:blip r:embed="rId2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그룹 19">
            <a:extLst>
              <a:ext uri="{FF2B5EF4-FFF2-40B4-BE49-F238E27FC236}">
                <a16:creationId xmlns:a16="http://schemas.microsoft.com/office/drawing/2014/main" id="{A188B041-5D89-E12E-74D7-B656E7BA5EED}"/>
              </a:ext>
            </a:extLst>
          </p:cNvPr>
          <p:cNvGrpSpPr/>
          <p:nvPr/>
        </p:nvGrpSpPr>
        <p:grpSpPr>
          <a:xfrm>
            <a:off x="137529" y="91440"/>
            <a:ext cx="11649087" cy="882551"/>
            <a:chOff x="137529" y="152424"/>
            <a:chExt cx="11649087" cy="88255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CFE6E47-A7A8-38A3-5E44-AF5E6980E21B}"/>
                </a:ext>
              </a:extLst>
            </p:cNvPr>
            <p:cNvGrpSpPr/>
            <p:nvPr/>
          </p:nvGrpSpPr>
          <p:grpSpPr>
            <a:xfrm>
              <a:off x="137529" y="152424"/>
              <a:ext cx="898530" cy="882551"/>
              <a:chOff x="582706" y="2133599"/>
              <a:chExt cx="493060" cy="524435"/>
            </a:xfrm>
            <a:solidFill>
              <a:srgbClr val="B4C7E7">
                <a:alpha val="29804"/>
              </a:srgbClr>
            </a:solidFill>
          </p:grpSpPr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C6DB0774-ED1C-9466-BB82-0694B8F55248}"/>
                  </a:ext>
                </a:extLst>
              </p:cNvPr>
              <p:cNvSpPr/>
              <p:nvPr/>
            </p:nvSpPr>
            <p:spPr>
              <a:xfrm>
                <a:off x="582706" y="2223247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800"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C04A3B4E-430A-7E7B-E0CD-411C4A6C1023}"/>
                  </a:ext>
                </a:extLst>
              </p:cNvPr>
              <p:cNvSpPr/>
              <p:nvPr/>
            </p:nvSpPr>
            <p:spPr>
              <a:xfrm>
                <a:off x="690283" y="2133599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800"/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F6E798E3-C965-9DAD-B8AF-0D64D6C851C1}"/>
                  </a:ext>
                </a:extLst>
              </p:cNvPr>
              <p:cNvSpPr/>
              <p:nvPr/>
            </p:nvSpPr>
            <p:spPr>
              <a:xfrm>
                <a:off x="770966" y="2214282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800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471D7D25-96A4-95DB-7641-E364389768EE}"/>
                  </a:ext>
                </a:extLst>
              </p:cNvPr>
              <p:cNvSpPr/>
              <p:nvPr/>
            </p:nvSpPr>
            <p:spPr>
              <a:xfrm>
                <a:off x="596156" y="2335305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800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C05FA887-0B11-05FB-8403-1EC44BB2C320}"/>
                  </a:ext>
                </a:extLst>
              </p:cNvPr>
              <p:cNvSpPr/>
              <p:nvPr/>
            </p:nvSpPr>
            <p:spPr>
              <a:xfrm>
                <a:off x="748556" y="2335304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800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1ED453-FB09-B1B5-1BF1-55E2BAB2D391}"/>
                </a:ext>
              </a:extLst>
            </p:cNvPr>
            <p:cNvSpPr txBox="1"/>
            <p:nvPr/>
          </p:nvSpPr>
          <p:spPr>
            <a:xfrm>
              <a:off x="203517" y="308549"/>
              <a:ext cx="739760" cy="584775"/>
            </a:xfrm>
            <a:prstGeom prst="rect">
              <a:avLst/>
            </a:prstGeom>
            <a:noFill/>
            <a:effectLst>
              <a:outerShdw blurRad="27311" dist="19050" dir="2400000" algn="tl" rotWithShape="0">
                <a:prstClr val="black">
                  <a:alpha val="51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3200" dirty="0">
                  <a:solidFill>
                    <a:schemeClr val="accent5">
                      <a:lumMod val="50000"/>
                    </a:schemeClr>
                  </a:solidFill>
                  <a:latin typeface="Georgia" panose="02040502050405020303" pitchFamily="18" charset="0"/>
                  <a:ea typeface="BM HANNA 11yrs old OTF" panose="020B0600000101010101" pitchFamily="34" charset="-127"/>
                </a:rPr>
                <a:t>04</a:t>
              </a:r>
              <a:endParaRPr kumimoji="1" lang="ko-KR" altLang="en-US" sz="3200" dirty="0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  <a:ea typeface="BM HANNA 11yrs old OTF" panose="020B0600000101010101" pitchFamily="34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3387410-488E-3822-ABF6-1B6C7C826E99}"/>
                </a:ext>
              </a:extLst>
            </p:cNvPr>
            <p:cNvSpPr txBox="1"/>
            <p:nvPr/>
          </p:nvSpPr>
          <p:spPr>
            <a:xfrm>
              <a:off x="1060558" y="370104"/>
              <a:ext cx="50354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800" dirty="0">
                  <a:solidFill>
                    <a:srgbClr val="002060"/>
                  </a:solidFill>
                  <a:latin typeface="Georgia" panose="02040502050405020303" pitchFamily="18" charset="0"/>
                </a:rPr>
                <a:t>Experiment and Evaluation</a:t>
              </a:r>
              <a:endParaRPr kumimoji="1" lang="ko-KR" altLang="en-US" sz="2800" dirty="0">
                <a:solidFill>
                  <a:srgbClr val="002060"/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17" name="직선 연결선[R] 16">
              <a:extLst>
                <a:ext uri="{FF2B5EF4-FFF2-40B4-BE49-F238E27FC236}">
                  <a16:creationId xmlns:a16="http://schemas.microsoft.com/office/drawing/2014/main" id="{2B30DE52-F786-DCB0-4F94-5FDB38B90751}"/>
                </a:ext>
              </a:extLst>
            </p:cNvPr>
            <p:cNvCxnSpPr>
              <a:cxnSpLocks/>
            </p:cNvCxnSpPr>
            <p:nvPr/>
          </p:nvCxnSpPr>
          <p:spPr>
            <a:xfrm>
              <a:off x="1124566" y="907889"/>
              <a:ext cx="10662050" cy="0"/>
            </a:xfrm>
            <a:prstGeom prst="line">
              <a:avLst/>
            </a:prstGeom>
            <a:ln w="12700">
              <a:solidFill>
                <a:srgbClr val="4757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직선 연결선[R] 1">
            <a:extLst>
              <a:ext uri="{FF2B5EF4-FFF2-40B4-BE49-F238E27FC236}">
                <a16:creationId xmlns:a16="http://schemas.microsoft.com/office/drawing/2014/main" id="{9B6030DA-B72B-DFB5-D8DF-3AE5EB538FB4}"/>
              </a:ext>
            </a:extLst>
          </p:cNvPr>
          <p:cNvCxnSpPr>
            <a:cxnSpLocks/>
          </p:cNvCxnSpPr>
          <p:nvPr/>
        </p:nvCxnSpPr>
        <p:spPr>
          <a:xfrm>
            <a:off x="1124566" y="808823"/>
            <a:ext cx="1066205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C967DF4-EAB9-8431-8603-67797FBB3EA8}"/>
              </a:ext>
            </a:extLst>
          </p:cNvPr>
          <p:cNvSpPr txBox="1"/>
          <p:nvPr/>
        </p:nvSpPr>
        <p:spPr>
          <a:xfrm>
            <a:off x="255460" y="998207"/>
            <a:ext cx="10482877" cy="457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Georgia" panose="02040502050405020303" pitchFamily="18" charset="0"/>
              </a:rPr>
              <a:t>Quantum advantage of proposed method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25D2981-6EC2-2347-F558-314EB4026320}"/>
              </a:ext>
            </a:extLst>
          </p:cNvPr>
          <p:cNvGrpSpPr/>
          <p:nvPr/>
        </p:nvGrpSpPr>
        <p:grpSpPr>
          <a:xfrm>
            <a:off x="214778" y="1563515"/>
            <a:ext cx="11935834" cy="5187242"/>
            <a:chOff x="253278" y="1525015"/>
            <a:chExt cx="11935834" cy="5187242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EF337826-3A0C-904A-E66D-0F1CCD766FDE}"/>
                </a:ext>
              </a:extLst>
            </p:cNvPr>
            <p:cNvGrpSpPr/>
            <p:nvPr/>
          </p:nvGrpSpPr>
          <p:grpSpPr>
            <a:xfrm>
              <a:off x="6514857" y="5173798"/>
              <a:ext cx="5170505" cy="646331"/>
              <a:chOff x="6607630" y="5154278"/>
              <a:chExt cx="5170505" cy="646331"/>
            </a:xfrm>
          </p:grpSpPr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4CC56CBF-CBF8-C883-6647-4F8E5C006EE5}"/>
                  </a:ext>
                </a:extLst>
              </p:cNvPr>
              <p:cNvSpPr/>
              <p:nvPr/>
            </p:nvSpPr>
            <p:spPr>
              <a:xfrm>
                <a:off x="6988043" y="5330659"/>
                <a:ext cx="4483518" cy="182538"/>
              </a:xfrm>
              <a:prstGeom prst="ellipse">
                <a:avLst/>
              </a:prstGeom>
              <a:solidFill>
                <a:srgbClr val="F6E1DE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DD27153-7C06-F0CE-35BE-DDA21239145C}"/>
                  </a:ext>
                </a:extLst>
              </p:cNvPr>
              <p:cNvSpPr txBox="1"/>
              <p:nvPr/>
            </p:nvSpPr>
            <p:spPr>
              <a:xfrm>
                <a:off x="6607630" y="5154278"/>
                <a:ext cx="51705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R" b="1" dirty="0">
                    <a:solidFill>
                      <a:srgbClr val="FF0000"/>
                    </a:solidFill>
                    <a:latin typeface="Georgia" panose="02040502050405020303" pitchFamily="18" charset="0"/>
                  </a:rPr>
                  <a:t>A reliable quantum neural distinguisher</a:t>
                </a:r>
                <a:br>
                  <a:rPr kumimoji="1" lang="en" altLang="ko-KR" b="1" dirty="0">
                    <a:solidFill>
                      <a:srgbClr val="FF0000"/>
                    </a:solidFill>
                    <a:latin typeface="Georgia" panose="02040502050405020303" pitchFamily="18" charset="0"/>
                  </a:rPr>
                </a:br>
                <a:r>
                  <a:rPr kumimoji="1" lang="en" altLang="ko-KR" b="1" dirty="0">
                    <a:solidFill>
                      <a:srgbClr val="FF0000"/>
                    </a:solidFill>
                    <a:latin typeface="Georgia" panose="02040502050405020303" pitchFamily="18" charset="0"/>
                  </a:rPr>
                  <a:t>for simplified ciphers!</a:t>
                </a:r>
                <a:endParaRPr kumimoji="1" lang="ko-KR" altLang="en-US" b="1" dirty="0">
                  <a:solidFill>
                    <a:srgbClr val="FF0000"/>
                  </a:solidFill>
                  <a:latin typeface="Georgia" panose="02040502050405020303" pitchFamily="18" charset="0"/>
                </a:endParaRPr>
              </a:p>
            </p:txBody>
          </p:sp>
        </p:grpSp>
        <p:sp>
          <p:nvSpPr>
            <p:cNvPr id="44" name="자유형 43">
              <a:extLst>
                <a:ext uri="{FF2B5EF4-FFF2-40B4-BE49-F238E27FC236}">
                  <a16:creationId xmlns:a16="http://schemas.microsoft.com/office/drawing/2014/main" id="{6CC29597-3B2C-53E4-622C-AA4F42F29E15}"/>
                </a:ext>
              </a:extLst>
            </p:cNvPr>
            <p:cNvSpPr/>
            <p:nvPr/>
          </p:nvSpPr>
          <p:spPr>
            <a:xfrm>
              <a:off x="253278" y="1684200"/>
              <a:ext cx="6402682" cy="3719940"/>
            </a:xfrm>
            <a:custGeom>
              <a:avLst/>
              <a:gdLst>
                <a:gd name="connsiteX0" fmla="*/ 122459 w 6402682"/>
                <a:gd name="connsiteY0" fmla="*/ 0 h 3719940"/>
                <a:gd name="connsiteX1" fmla="*/ 5301408 w 6402682"/>
                <a:gd name="connsiteY1" fmla="*/ 0 h 3719940"/>
                <a:gd name="connsiteX2" fmla="*/ 5423867 w 6402682"/>
                <a:gd name="connsiteY2" fmla="*/ 122459 h 3719940"/>
                <a:gd name="connsiteX3" fmla="*/ 5423867 w 6402682"/>
                <a:gd name="connsiteY3" fmla="*/ 2338533 h 3719940"/>
                <a:gd name="connsiteX4" fmla="*/ 5414244 w 6402682"/>
                <a:gd name="connsiteY4" fmla="*/ 2386200 h 3719940"/>
                <a:gd name="connsiteX5" fmla="*/ 5411722 w 6402682"/>
                <a:gd name="connsiteY5" fmla="*/ 2389940 h 3719940"/>
                <a:gd name="connsiteX6" fmla="*/ 5410668 w 6402682"/>
                <a:gd name="connsiteY6" fmla="*/ 2395161 h 3719940"/>
                <a:gd name="connsiteX7" fmla="*/ 5360757 w 6402682"/>
                <a:gd name="connsiteY7" fmla="*/ 2445072 h 3719940"/>
                <a:gd name="connsiteX8" fmla="*/ 5357413 w 6402682"/>
                <a:gd name="connsiteY8" fmla="*/ 2445747 h 3719940"/>
                <a:gd name="connsiteX9" fmla="*/ 5349075 w 6402682"/>
                <a:gd name="connsiteY9" fmla="*/ 2451369 h 3719940"/>
                <a:gd name="connsiteX10" fmla="*/ 5312201 w 6402682"/>
                <a:gd name="connsiteY10" fmla="*/ 2458813 h 3719940"/>
                <a:gd name="connsiteX11" fmla="*/ 6402682 w 6402682"/>
                <a:gd name="connsiteY11" fmla="*/ 3719940 h 3719940"/>
                <a:gd name="connsiteX12" fmla="*/ 5148193 w 6402682"/>
                <a:gd name="connsiteY12" fmla="*/ 2460992 h 3719940"/>
                <a:gd name="connsiteX13" fmla="*/ 122459 w 6402682"/>
                <a:gd name="connsiteY13" fmla="*/ 2460992 h 3719940"/>
                <a:gd name="connsiteX14" fmla="*/ 0 w 6402682"/>
                <a:gd name="connsiteY14" fmla="*/ 2338533 h 3719940"/>
                <a:gd name="connsiteX15" fmla="*/ 0 w 6402682"/>
                <a:gd name="connsiteY15" fmla="*/ 122459 h 3719940"/>
                <a:gd name="connsiteX16" fmla="*/ 122459 w 6402682"/>
                <a:gd name="connsiteY16" fmla="*/ 0 h 3719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402682" h="3719940">
                  <a:moveTo>
                    <a:pt x="122459" y="0"/>
                  </a:moveTo>
                  <a:lnTo>
                    <a:pt x="5301408" y="0"/>
                  </a:lnTo>
                  <a:cubicBezTo>
                    <a:pt x="5369040" y="0"/>
                    <a:pt x="5423867" y="54827"/>
                    <a:pt x="5423867" y="122459"/>
                  </a:cubicBezTo>
                  <a:lnTo>
                    <a:pt x="5423867" y="2338533"/>
                  </a:lnTo>
                  <a:cubicBezTo>
                    <a:pt x="5423867" y="2355441"/>
                    <a:pt x="5420441" y="2371549"/>
                    <a:pt x="5414244" y="2386200"/>
                  </a:cubicBezTo>
                  <a:lnTo>
                    <a:pt x="5411722" y="2389940"/>
                  </a:lnTo>
                  <a:lnTo>
                    <a:pt x="5410668" y="2395161"/>
                  </a:lnTo>
                  <a:cubicBezTo>
                    <a:pt x="5401176" y="2417602"/>
                    <a:pt x="5383198" y="2435580"/>
                    <a:pt x="5360757" y="2445072"/>
                  </a:cubicBezTo>
                  <a:lnTo>
                    <a:pt x="5357413" y="2445747"/>
                  </a:lnTo>
                  <a:lnTo>
                    <a:pt x="5349075" y="2451369"/>
                  </a:lnTo>
                  <a:lnTo>
                    <a:pt x="5312201" y="2458813"/>
                  </a:lnTo>
                  <a:lnTo>
                    <a:pt x="6402682" y="3719940"/>
                  </a:lnTo>
                  <a:lnTo>
                    <a:pt x="5148193" y="2460992"/>
                  </a:lnTo>
                  <a:lnTo>
                    <a:pt x="122459" y="2460992"/>
                  </a:lnTo>
                  <a:cubicBezTo>
                    <a:pt x="54827" y="2460992"/>
                    <a:pt x="0" y="2406165"/>
                    <a:pt x="0" y="2338533"/>
                  </a:cubicBezTo>
                  <a:lnTo>
                    <a:pt x="0" y="122459"/>
                  </a:lnTo>
                  <a:cubicBezTo>
                    <a:pt x="0" y="54827"/>
                    <a:pt x="54827" y="0"/>
                    <a:pt x="122459" y="0"/>
                  </a:cubicBezTo>
                  <a:close/>
                </a:path>
              </a:pathLst>
            </a:custGeom>
            <a:solidFill>
              <a:srgbClr val="F6E1DE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ko-Kore-KR" altLang="en-US" sz="140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모서리가 둥근 직사각형 29">
                  <a:extLst>
                    <a:ext uri="{FF2B5EF4-FFF2-40B4-BE49-F238E27FC236}">
                      <a16:creationId xmlns:a16="http://schemas.microsoft.com/office/drawing/2014/main" id="{F9489CED-C476-042E-798B-54115BF4151D}"/>
                    </a:ext>
                  </a:extLst>
                </p:cNvPr>
                <p:cNvSpPr/>
                <p:nvPr/>
              </p:nvSpPr>
              <p:spPr>
                <a:xfrm>
                  <a:off x="367651" y="1525015"/>
                  <a:ext cx="3372942" cy="318370"/>
                </a:xfrm>
                <a:prstGeom prst="roundRect">
                  <a:avLst>
                    <a:gd name="adj" fmla="val 4976"/>
                  </a:avLst>
                </a:prstGeom>
                <a:solidFill>
                  <a:srgbClr val="F6E1D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" altLang="ko-KR" sz="1400" dirty="0">
                      <a:solidFill>
                        <a:srgbClr val="C00000"/>
                      </a:solidFill>
                      <a:latin typeface="Georgia" panose="02040502050405020303" pitchFamily="18" charset="0"/>
                    </a:rPr>
                    <a:t>Converge more stable and </a:t>
                  </a:r>
                  <a:r>
                    <a:rPr kumimoji="1" lang="en-US" altLang="en-US" sz="1400" dirty="0">
                      <a:solidFill>
                        <a:srgbClr val="C00000"/>
                      </a:solidFill>
                      <a:latin typeface="Georgia" panose="02040502050405020303" pitchFamily="18" charset="0"/>
                    </a:rPr>
                    <a:t>fewer </a:t>
                  </a:r>
                  <a14:m>
                    <m:oMath xmlns:m="http://schemas.openxmlformats.org/officeDocument/2006/math">
                      <m:r>
                        <a:rPr lang="en-US" altLang="ko-KR" sz="1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1400" i="1" baseline="-25000" dirty="0" err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𝐷𝑎𝑡𝑎</m:t>
                      </m:r>
                    </m:oMath>
                  </a14:m>
                  <a:endParaRPr kumimoji="1" lang="ko-Kore-KR" altLang="en-US" sz="1400">
                    <a:solidFill>
                      <a:srgbClr val="C00000"/>
                    </a:solidFill>
                    <a:latin typeface="Georgia" panose="02040502050405020303" pitchFamily="18" charset="0"/>
                  </a:endParaRPr>
                </a:p>
              </p:txBody>
            </p:sp>
          </mc:Choice>
          <mc:Fallback>
            <p:sp>
              <p:nvSpPr>
                <p:cNvPr id="30" name="모서리가 둥근 직사각형 29">
                  <a:extLst>
                    <a:ext uri="{FF2B5EF4-FFF2-40B4-BE49-F238E27FC236}">
                      <a16:creationId xmlns:a16="http://schemas.microsoft.com/office/drawing/2014/main" id="{F9489CED-C476-042E-798B-54115BF415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651" y="1525015"/>
                  <a:ext cx="3372942" cy="318370"/>
                </a:xfrm>
                <a:prstGeom prst="roundRect">
                  <a:avLst>
                    <a:gd name="adj" fmla="val 4976"/>
                  </a:avLst>
                </a:prstGeom>
                <a:blipFill>
                  <a:blip r:embed="rId3"/>
                  <a:stretch>
                    <a:fillRect b="-1851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42787BF-5418-13E8-0795-046EDAD45808}"/>
                    </a:ext>
                  </a:extLst>
                </p:cNvPr>
                <p:cNvSpPr txBox="1"/>
                <p:nvPr/>
              </p:nvSpPr>
              <p:spPr>
                <a:xfrm>
                  <a:off x="342288" y="1963912"/>
                  <a:ext cx="5423867" cy="231524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kumimoji="1" lang="en" altLang="ko-KR" sz="140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kumimoji="1" lang="en" altLang="ko-KR" sz="1400" dirty="0">
                      <a:latin typeface="Georgia" panose="02040502050405020303" pitchFamily="18" charset="0"/>
                    </a:rPr>
                    <a:t>. </a:t>
                  </a:r>
                  <a:r>
                    <a:rPr kumimoji="1" lang="en-US" altLang="ko-KR" sz="1400" dirty="0">
                      <a:solidFill>
                        <a:srgbClr val="C00000"/>
                      </a:solidFill>
                      <a:latin typeface="Georgia" panose="02040502050405020303" pitchFamily="18" charset="0"/>
                    </a:rPr>
                    <a:t>Q</a:t>
                  </a:r>
                  <a:r>
                    <a:rPr kumimoji="1" lang="en" altLang="ko-KR" sz="1400" dirty="0">
                      <a:solidFill>
                        <a:srgbClr val="C00000"/>
                      </a:solidFill>
                      <a:latin typeface="Georgia" panose="02040502050405020303" pitchFamily="18" charset="0"/>
                    </a:rPr>
                    <a:t>ubits have a wider data representation range</a:t>
                  </a:r>
                  <a:r>
                    <a:rPr kumimoji="1" lang="en" altLang="ko-KR" sz="1400" dirty="0">
                      <a:latin typeface="Georgia" panose="02040502050405020303" pitchFamily="18" charset="0"/>
                    </a:rPr>
                    <a:t> than classical bit.</a:t>
                  </a:r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kumimoji="1" lang="en-US" altLang="ko-KR" sz="14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a14:m>
                  <a:r>
                    <a:rPr kumimoji="1" lang="en" altLang="ko-KR" sz="1400" dirty="0">
                      <a:latin typeface="Georgia" panose="02040502050405020303" pitchFamily="18" charset="0"/>
                    </a:rPr>
                    <a:t>. Sophisticated training</a:t>
                  </a:r>
                  <a:br>
                    <a:rPr kumimoji="1" lang="en" altLang="ko-KR" sz="1400" dirty="0">
                      <a:latin typeface="Georgia" panose="02040502050405020303" pitchFamily="18" charset="0"/>
                    </a:rPr>
                  </a:br>
                  <a:r>
                    <a:rPr kumimoji="1" lang="en" altLang="ko-KR" sz="1400" dirty="0">
                      <a:latin typeface="Georgia" panose="02040502050405020303" pitchFamily="18" charset="0"/>
                    </a:rPr>
                    <a:t>    </a:t>
                  </a:r>
                  <a:r>
                    <a:rPr kumimoji="1" lang="en" altLang="ko-KR" sz="1400" dirty="0">
                      <a:latin typeface="Georgia" panose="02040502050405020303" pitchFamily="18" charset="0"/>
                      <a:sym typeface="Wingdings" pitchFamily="2" charset="2"/>
                    </a:rPr>
                    <a:t> </a:t>
                  </a:r>
                  <a:r>
                    <a:rPr kumimoji="1" lang="en" altLang="ko-KR" sz="1400" dirty="0">
                      <a:latin typeface="Georgia" panose="02040502050405020303" pitchFamily="18" charset="0"/>
                    </a:rPr>
                    <a:t>Because qubits are affected by strong entanglement</a:t>
                  </a:r>
                  <a:br>
                    <a:rPr kumimoji="1" lang="en" altLang="ko-KR" sz="1400" dirty="0">
                      <a:latin typeface="Georgia" panose="02040502050405020303" pitchFamily="18" charset="0"/>
                    </a:rPr>
                  </a:br>
                  <a:r>
                    <a:rPr kumimoji="1" lang="en" altLang="ko-KR" sz="1400" dirty="0">
                      <a:latin typeface="Georgia" panose="02040502050405020303" pitchFamily="18" charset="0"/>
                    </a:rPr>
                    <a:t>         (circuit with less entanglement is not sufficiently trained)</a:t>
                  </a:r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kumimoji="1" lang="en-US" altLang="ko-KR" sz="1400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a14:m>
                  <a:r>
                    <a:rPr kumimoji="1" lang="en" altLang="ko-KR" sz="1400" dirty="0">
                      <a:latin typeface="Georgia" panose="02040502050405020303" pitchFamily="18" charset="0"/>
                    </a:rPr>
                    <a:t>. In S-AES</a:t>
                  </a:r>
                  <a:r>
                    <a:rPr lang="en-US" altLang="ko-KR" sz="1400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25,1000</m:t>
                          </m:r>
                        </m:e>
                      </m:d>
                    </m:oMath>
                  </a14:m>
                  <a:r>
                    <a:rPr kumimoji="1" lang="en" altLang="ko-KR" sz="1400" dirty="0">
                      <a:latin typeface="Georgia" panose="02040502050405020303" pitchFamily="18" charset="0"/>
                    </a:rPr>
                    <a:t>: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" altLang="ko-KR" sz="1400" dirty="0">
                      <a:latin typeface="Georgia" panose="02040502050405020303" pitchFamily="18" charset="0"/>
                    </a:rPr>
                    <a:t>    </a:t>
                  </a:r>
                  <a:r>
                    <a:rPr kumimoji="1" lang="en" altLang="ko-KR" sz="1400" dirty="0">
                      <a:latin typeface="Georgia" panose="02040502050405020303" pitchFamily="18" charset="0"/>
                      <a:sym typeface="Wingdings" pitchFamily="2" charset="2"/>
                    </a:rPr>
                    <a:t> </a:t>
                  </a:r>
                  <a:r>
                    <a:rPr kumimoji="1" lang="en" altLang="ko-KR" sz="1400" dirty="0">
                      <a:solidFill>
                        <a:srgbClr val="C00000"/>
                      </a:solidFill>
                      <a:latin typeface="Georgia" panose="02040502050405020303" pitchFamily="18" charset="0"/>
                      <a:sym typeface="Wingdings" pitchFamily="2" charset="2"/>
                    </a:rPr>
                    <a:t>Higher accuracy can be achieved with less data</a:t>
                  </a:r>
                  <a:endParaRPr kumimoji="1" lang="en" altLang="ko-KR" sz="1400" dirty="0">
                    <a:solidFill>
                      <a:srgbClr val="C00000"/>
                    </a:solidFill>
                    <a:latin typeface="Georgia" panose="02040502050405020303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:endParaRPr kumimoji="1" lang="en" altLang="ko-KR" sz="1400" dirty="0">
                    <a:latin typeface="Georgia" panose="02040502050405020303" pitchFamily="18" charset="0"/>
                  </a:endParaRPr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42787BF-5418-13E8-0795-046EDAD458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288" y="1963912"/>
                  <a:ext cx="5423867" cy="231524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8CA87EA2-B11A-37CC-D95E-EBF98827B419}"/>
                </a:ext>
              </a:extLst>
            </p:cNvPr>
            <p:cNvGrpSpPr/>
            <p:nvPr/>
          </p:nvGrpSpPr>
          <p:grpSpPr>
            <a:xfrm>
              <a:off x="6096000" y="1525015"/>
              <a:ext cx="6093112" cy="2754018"/>
              <a:chOff x="158457" y="3765491"/>
              <a:chExt cx="6093112" cy="2754018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7CF4DBD1-D959-26DA-F4A6-4C1B9831FC47}"/>
                  </a:ext>
                </a:extLst>
              </p:cNvPr>
              <p:cNvGrpSpPr/>
              <p:nvPr/>
            </p:nvGrpSpPr>
            <p:grpSpPr>
              <a:xfrm>
                <a:off x="158457" y="3765491"/>
                <a:ext cx="5920652" cy="2620173"/>
                <a:chOff x="1060557" y="4115454"/>
                <a:chExt cx="5920652" cy="2620173"/>
              </a:xfrm>
            </p:grpSpPr>
            <p:sp>
              <p:nvSpPr>
                <p:cNvPr id="22" name="모서리가 둥근 직사각형 21">
                  <a:extLst>
                    <a:ext uri="{FF2B5EF4-FFF2-40B4-BE49-F238E27FC236}">
                      <a16:creationId xmlns:a16="http://schemas.microsoft.com/office/drawing/2014/main" id="{FBABEBE5-CADA-0DB9-C86B-BBB7A8709C30}"/>
                    </a:ext>
                  </a:extLst>
                </p:cNvPr>
                <p:cNvSpPr/>
                <p:nvPr/>
              </p:nvSpPr>
              <p:spPr>
                <a:xfrm>
                  <a:off x="1060557" y="4274641"/>
                  <a:ext cx="5920652" cy="2460986"/>
                </a:xfrm>
                <a:prstGeom prst="roundRect">
                  <a:avLst>
                    <a:gd name="adj" fmla="val 4976"/>
                  </a:avLst>
                </a:prstGeom>
                <a:solidFill>
                  <a:srgbClr val="DEEBF7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1400">
                    <a:solidFill>
                      <a:schemeClr val="tx1"/>
                    </a:solidFill>
                    <a:latin typeface="Georgia" panose="02040502050405020303" pitchFamily="18" charset="0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3" name="모서리가 둥근 직사각형 22">
                      <a:extLst>
                        <a:ext uri="{FF2B5EF4-FFF2-40B4-BE49-F238E27FC236}">
                          <a16:creationId xmlns:a16="http://schemas.microsoft.com/office/drawing/2014/main" id="{FF43CB33-3C0C-C2AF-4830-6FD3A29A1D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21143" y="4115454"/>
                      <a:ext cx="1380893" cy="318370"/>
                    </a:xfrm>
                    <a:prstGeom prst="roundRect">
                      <a:avLst>
                        <a:gd name="adj" fmla="val 4976"/>
                      </a:avLst>
                    </a:prstGeom>
                    <a:solidFill>
                      <a:srgbClr val="DAE3F3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en-US" sz="1400" dirty="0">
                          <a:solidFill>
                            <a:srgbClr val="002060"/>
                          </a:solidFill>
                          <a:latin typeface="Georgia" panose="02040502050405020303" pitchFamily="18" charset="0"/>
                        </a:rPr>
                        <a:t>Fewer </a:t>
                      </a:r>
                      <a14:m>
                        <m:oMath xmlns:m="http://schemas.openxmlformats.org/officeDocument/2006/math">
                          <m:r>
                            <a:rPr lang="en-US" altLang="ko-KR" sz="14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1400" i="1" baseline="-25000" dirty="0" err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𝑃𝑎𝑟𝑎𝑚𝑠</m:t>
                          </m:r>
                          <m:r>
                            <m:rPr>
                              <m:nor/>
                            </m:rPr>
                            <a:rPr lang="en-US" altLang="ko-KR" sz="1400" b="0" i="0" baseline="-25000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a14:m>
                      <a:endParaRPr kumimoji="1" lang="ko-Kore-KR" altLang="en-US" sz="1400">
                        <a:solidFill>
                          <a:srgbClr val="002060"/>
                        </a:solidFill>
                        <a:latin typeface="Georgia" panose="02040502050405020303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23" name="모서리가 둥근 직사각형 22">
                      <a:extLst>
                        <a:ext uri="{FF2B5EF4-FFF2-40B4-BE49-F238E27FC236}">
                          <a16:creationId xmlns:a16="http://schemas.microsoft.com/office/drawing/2014/main" id="{FF43CB33-3C0C-C2AF-4830-6FD3A29A1D8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21143" y="4115454"/>
                      <a:ext cx="1380893" cy="318370"/>
                    </a:xfrm>
                    <a:prstGeom prst="roundRect">
                      <a:avLst>
                        <a:gd name="adj" fmla="val 4976"/>
                      </a:avLst>
                    </a:prstGeom>
                    <a:blipFill>
                      <a:blip r:embed="rId5"/>
                      <a:stretch>
                        <a:fillRect b="-18519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81A00F00-CC35-5CAD-1BE6-08341D075DC3}"/>
                      </a:ext>
                    </a:extLst>
                  </p:cNvPr>
                  <p:cNvSpPr txBox="1"/>
                  <p:nvPr/>
                </p:nvSpPr>
                <p:spPr>
                  <a:xfrm>
                    <a:off x="272828" y="4204388"/>
                    <a:ext cx="5978741" cy="231512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14:m>
                      <m:oMath xmlns:m="http://schemas.openxmlformats.org/officeDocument/2006/math">
                        <m:r>
                          <a:rPr kumimoji="1" lang="en" altLang="ko-KR" sz="1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a14:m>
                    <a:r>
                      <a:rPr kumimoji="1" lang="en" altLang="ko-KR" sz="1400" dirty="0">
                        <a:latin typeface="Georgia" panose="02040502050405020303" pitchFamily="18" charset="0"/>
                      </a:rPr>
                      <a:t>. </a:t>
                    </a:r>
                    <a:r>
                      <a:rPr kumimoji="1" lang="en-US" altLang="ko-KR" sz="1400" dirty="0">
                        <a:latin typeface="Georgia" panose="02040502050405020303" pitchFamily="18" charset="0"/>
                      </a:rPr>
                      <a:t>Classical NN :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1400" dirty="0">
                        <a:latin typeface="Georgia" panose="02040502050405020303" pitchFamily="18" charset="0"/>
                      </a:rPr>
                      <a:t>    </a:t>
                    </a:r>
                    <a14:m>
                      <m:oMath xmlns:m="http://schemas.openxmlformats.org/officeDocument/2006/math">
                        <m: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  <m:t> 1) </m:t>
                        </m:r>
                      </m:oMath>
                    </a14:m>
                    <a:r>
                      <a:rPr lang="en-US" altLang="ko-KR" sz="1400" dirty="0">
                        <a:latin typeface="Georgia" panose="02040502050405020303" pitchFamily="18" charset="0"/>
                      </a:rPr>
                      <a:t>Most of the neurons in layers are connected to each other</a:t>
                    </a:r>
                    <a:br>
                      <a:rPr lang="en-US" altLang="ko-KR" sz="1400" dirty="0">
                        <a:latin typeface="Georgia" panose="02040502050405020303" pitchFamily="18" charset="0"/>
                      </a:rPr>
                    </a:br>
                    <a:r>
                      <a:rPr lang="en-US" altLang="ko-KR" sz="1400" dirty="0">
                        <a:latin typeface="Georgia" panose="02040502050405020303" pitchFamily="18" charset="0"/>
                      </a:rPr>
                      <a:t>          </a:t>
                    </a:r>
                    <a:r>
                      <a:rPr lang="en-US" altLang="ko-KR" sz="1400" dirty="0">
                        <a:latin typeface="Georgia" panose="02040502050405020303" pitchFamily="18" charset="0"/>
                        <a:sym typeface="Wingdings" pitchFamily="2" charset="2"/>
                      </a:rPr>
                      <a:t> </a:t>
                    </a:r>
                    <a14:m>
                      <m:oMath xmlns:m="http://schemas.openxmlformats.org/officeDocument/2006/math"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1400" i="1" baseline="-25000" dirty="0" err="1">
                            <a:latin typeface="Cambria Math" panose="02040503050406030204" pitchFamily="18" charset="0"/>
                          </a:rPr>
                          <m:t>𝑃𝑎𝑟𝑎𝑚𝑠</m:t>
                        </m:r>
                        <m:r>
                          <a:rPr lang="en-US" altLang="ko-KR" sz="1400" i="1" baseline="-25000" dirty="0" err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altLang="ko-KR" sz="1400" dirty="0">
                        <a:latin typeface="Georgia" panose="02040502050405020303" pitchFamily="18" charset="0"/>
                        <a:sym typeface="Wingdings" pitchFamily="2" charset="2"/>
                      </a:rPr>
                      <a:t> dramatically </a:t>
                    </a:r>
                    <a14:m>
                      <m:oMath xmlns:m="http://schemas.openxmlformats.org/officeDocument/2006/math">
                        <m:r>
                          <a:rPr lang="en-US" altLang="ko-K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↑</m:t>
                        </m:r>
                      </m:oMath>
                    </a14:m>
                    <a:r>
                      <a:rPr lang="en-US" altLang="ko-KR" sz="1400" dirty="0">
                        <a:latin typeface="Georgia" panose="02040502050405020303" pitchFamily="18" charset="0"/>
                        <a:sym typeface="Wingdings" pitchFamily="2" charset="2"/>
                      </a:rPr>
                      <a:t>  (as #neuron and the network’s depth </a:t>
                    </a:r>
                    <a14:m>
                      <m:oMath xmlns:m="http://schemas.openxmlformats.org/officeDocument/2006/math">
                        <m:r>
                          <a:rPr lang="en-US" altLang="ko-K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↑</m:t>
                        </m:r>
                      </m:oMath>
                    </a14:m>
                    <a:r>
                      <a:rPr lang="en-US" altLang="ko-KR" sz="1400" dirty="0">
                        <a:latin typeface="Georgia" panose="02040502050405020303" pitchFamily="18" charset="0"/>
                        <a:sym typeface="Wingdings" pitchFamily="2" charset="2"/>
                      </a:rPr>
                      <a:t>)</a:t>
                    </a:r>
                    <a:br>
                      <a:rPr lang="en-US" altLang="ko-KR" sz="1400" dirty="0">
                        <a:latin typeface="Georgia" panose="02040502050405020303" pitchFamily="18" charset="0"/>
                      </a:rPr>
                    </a:br>
                    <a14:m>
                      <m:oMath xmlns:m="http://schemas.openxmlformats.org/officeDocument/2006/math">
                        <m:r>
                          <a:rPr kumimoji="1" lang="en-US" altLang="ko-KR" sz="1400" i="1" dirty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a14:m>
                    <a:r>
                      <a:rPr kumimoji="1" lang="en" altLang="ko-KR" sz="1400" dirty="0">
                        <a:latin typeface="Georgia" panose="02040502050405020303" pitchFamily="18" charset="0"/>
                      </a:rPr>
                      <a:t>. Quantum NN : </a:t>
                    </a:r>
                    <a:br>
                      <a:rPr kumimoji="1" lang="en" altLang="ko-KR" sz="1400" dirty="0">
                        <a:latin typeface="Georgia" panose="02040502050405020303" pitchFamily="18" charset="0"/>
                      </a:rPr>
                    </a:br>
                    <a:r>
                      <a:rPr kumimoji="1" lang="en" altLang="ko-KR" sz="1400" dirty="0">
                        <a:latin typeface="Georgia" panose="02040502050405020303" pitchFamily="18" charset="0"/>
                      </a:rPr>
                      <a:t>     </a:t>
                    </a:r>
                    <a14:m>
                      <m:oMath xmlns:m="http://schemas.openxmlformats.org/officeDocument/2006/math"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1) </m:t>
                        </m:r>
                      </m:oMath>
                    </a14:m>
                    <a:r>
                      <a:rPr kumimoji="1" lang="en" altLang="ko-KR" sz="1400" dirty="0">
                        <a:solidFill>
                          <a:srgbClr val="002060"/>
                        </a:solidFill>
                        <a:latin typeface="Georgia" panose="02040502050405020303" pitchFamily="18" charset="0"/>
                      </a:rPr>
                      <a:t>S-DES (</a:t>
                    </a:r>
                    <a14:m>
                      <m:oMath xmlns:m="http://schemas.openxmlformats.org/officeDocument/2006/math">
                        <m:r>
                          <a:rPr kumimoji="1" lang="en-US" altLang="ko-KR" sz="14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28.7% </m:t>
                        </m:r>
                        <m:r>
                          <a:rPr kumimoji="1" lang="en" altLang="ko-KR" sz="1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↓</m:t>
                        </m:r>
                      </m:oMath>
                    </a14:m>
                    <a:r>
                      <a:rPr kumimoji="1" lang="en" altLang="ko-KR" sz="1400" dirty="0">
                        <a:solidFill>
                          <a:srgbClr val="002060"/>
                        </a:solidFill>
                        <a:latin typeface="Georgia" panose="02040502050405020303" pitchFamily="18" charset="0"/>
                      </a:rPr>
                      <a:t>), S-AES (</a:t>
                    </a:r>
                    <a14:m>
                      <m:oMath xmlns:m="http://schemas.openxmlformats.org/officeDocument/2006/math">
                        <m:r>
                          <a:rPr kumimoji="1" lang="en-US" altLang="ko-KR" sz="14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43%</m:t>
                        </m:r>
                        <m:r>
                          <m:rPr>
                            <m:nor/>
                          </m:rPr>
                          <a:rPr kumimoji="1" lang="en-US" altLang="ko-KR" sz="14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1400" dirty="0">
                            <a:solidFill>
                              <a:srgbClr val="002060"/>
                            </a:solidFill>
                            <a:latin typeface="Georgia" panose="02040502050405020303" pitchFamily="18" charset="0"/>
                            <a:sym typeface="Wingdings" pitchFamily="2" charset="2"/>
                          </a:rPr>
                          <m:t>and</m:t>
                        </m:r>
                        <m:r>
                          <a:rPr lang="en-US" altLang="ko-KR" sz="1400" b="0" i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 </m:t>
                        </m:r>
                        <m:r>
                          <a:rPr kumimoji="1" lang="en-US" altLang="ko-KR" sz="14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28.</m:t>
                        </m:r>
                        <m:r>
                          <a:rPr kumimoji="1" lang="en-US" altLang="ko-KR" sz="14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  <m:r>
                          <a:rPr kumimoji="1" lang="en-US" altLang="ko-KR" sz="14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% </m:t>
                        </m:r>
                        <m:r>
                          <a:rPr kumimoji="1" lang="en" altLang="ko-KR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↓</m:t>
                        </m:r>
                      </m:oMath>
                    </a14:m>
                    <a:r>
                      <a:rPr kumimoji="1" lang="en" altLang="ko-KR" sz="1400" dirty="0">
                        <a:solidFill>
                          <a:srgbClr val="002060"/>
                        </a:solidFill>
                        <a:latin typeface="Georgia" panose="02040502050405020303" pitchFamily="18" charset="0"/>
                      </a:rPr>
                      <a:t>) </a:t>
                    </a:r>
                    <a:br>
                      <a:rPr kumimoji="1" lang="en" altLang="ko-KR" sz="1400" dirty="0">
                        <a:latin typeface="Georgia" panose="02040502050405020303" pitchFamily="18" charset="0"/>
                      </a:rPr>
                    </a:br>
                    <a:r>
                      <a:rPr kumimoji="1" lang="en" altLang="ko-KR" sz="1400" dirty="0">
                        <a:latin typeface="Georgia" panose="02040502050405020303" pitchFamily="18" charset="0"/>
                      </a:rPr>
                      <a:t>     </a:t>
                    </a:r>
                    <a14:m>
                      <m:oMath xmlns:m="http://schemas.openxmlformats.org/officeDocument/2006/math">
                        <m: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r>
                      <a:rPr kumimoji="1" lang="en" altLang="ko-KR" sz="1400" dirty="0">
                        <a:latin typeface="Georgia" panose="02040502050405020303" pitchFamily="18" charset="0"/>
                      </a:rPr>
                      <a:t> Because </a:t>
                    </a:r>
                    <a:r>
                      <a:rPr kumimoji="1" lang="en-US" altLang="ko-KR" sz="1400" dirty="0">
                        <a:latin typeface="Georgia" panose="02040502050405020303" pitchFamily="18" charset="0"/>
                      </a:rPr>
                      <a:t>quantum layer</a:t>
                    </a:r>
                    <a:r>
                      <a:rPr kumimoji="1" lang="en" altLang="ko-KR" sz="1400" dirty="0">
                        <a:latin typeface="Georgia" panose="02040502050405020303" pitchFamily="18" charset="0"/>
                      </a:rPr>
                      <a:t> requires </a:t>
                    </a:r>
                    <a14:m>
                      <m:oMath xmlns:m="http://schemas.openxmlformats.org/officeDocument/2006/math"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1400" i="1" baseline="-25000" dirty="0" err="1">
                            <a:latin typeface="Cambria Math" panose="02040503050406030204" pitchFamily="18" charset="0"/>
                          </a:rPr>
                          <m:t>𝑃𝑎𝑟𝑎𝑚𝑠</m:t>
                        </m:r>
                      </m:oMath>
                    </a14:m>
                    <a:r>
                      <a:rPr kumimoji="1" lang="en" altLang="ko-KR" sz="1400" dirty="0">
                        <a:latin typeface="Georgia" panose="02040502050405020303" pitchFamily="18" charset="0"/>
                      </a:rPr>
                      <a:t> equal to </a:t>
                    </a:r>
                    <a14:m>
                      <m:oMath xmlns:m="http://schemas.openxmlformats.org/officeDocument/2006/math">
                        <m:r>
                          <a:rPr lang="en" altLang="ko-KR" sz="1400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𝑁</m:t>
                        </m:r>
                        <m:r>
                          <a:rPr lang="en" altLang="ko-KR" sz="1400" i="1" baseline="-25000" dirty="0" err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𝑅𝑜𝑡𝑎𝑡𝑖𝑜𝑛</m:t>
                        </m:r>
                      </m:oMath>
                    </a14:m>
                    <a:r>
                      <a:rPr kumimoji="1" lang="en" altLang="ko-KR" sz="1400" dirty="0">
                        <a:latin typeface="Georgia" panose="02040502050405020303" pitchFamily="18" charset="0"/>
                      </a:rPr>
                      <a:t> used.</a:t>
                    </a:r>
                    <a:br>
                      <a:rPr kumimoji="1" lang="en" altLang="ko-KR" sz="1400" dirty="0">
                        <a:latin typeface="Georgia" panose="02040502050405020303" pitchFamily="18" charset="0"/>
                      </a:rPr>
                    </a:br>
                    <a:r>
                      <a:rPr kumimoji="1" lang="en" altLang="ko-KR" sz="1400" dirty="0">
                        <a:latin typeface="Georgia" panose="02040502050405020303" pitchFamily="18" charset="0"/>
                      </a:rPr>
                      <a:t>          </a:t>
                    </a:r>
                    <a:endParaRPr lang="en-US" altLang="ko-KR" sz="1400" dirty="0">
                      <a:latin typeface="Georgia" panose="02040502050405020303" pitchFamily="18" charset="0"/>
                    </a:endParaRPr>
                  </a:p>
                </p:txBody>
              </p:sp>
            </mc:Choice>
            <mc:Fallback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81A00F00-CC35-5CAD-1BE6-08341D075D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2828" y="4204388"/>
                    <a:ext cx="5978741" cy="231512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342C8A2-A6B4-1175-4E38-C2D403A9B9B6}"/>
                </a:ext>
              </a:extLst>
            </p:cNvPr>
            <p:cNvGrpSpPr/>
            <p:nvPr/>
          </p:nvGrpSpPr>
          <p:grpSpPr>
            <a:xfrm>
              <a:off x="253278" y="4237823"/>
              <a:ext cx="5423867" cy="2474434"/>
              <a:chOff x="611299" y="127402"/>
              <a:chExt cx="5423867" cy="2474434"/>
            </a:xfrm>
          </p:grpSpPr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C6D0D031-632E-0E16-6CA0-115CC054BD5E}"/>
                  </a:ext>
                </a:extLst>
              </p:cNvPr>
              <p:cNvGrpSpPr/>
              <p:nvPr/>
            </p:nvGrpSpPr>
            <p:grpSpPr>
              <a:xfrm>
                <a:off x="611299" y="127402"/>
                <a:ext cx="5423867" cy="2474434"/>
                <a:chOff x="1060557" y="4115454"/>
                <a:chExt cx="5423867" cy="2474434"/>
              </a:xfrm>
            </p:grpSpPr>
            <p:sp>
              <p:nvSpPr>
                <p:cNvPr id="26" name="모서리가 둥근 직사각형 25">
                  <a:extLst>
                    <a:ext uri="{FF2B5EF4-FFF2-40B4-BE49-F238E27FC236}">
                      <a16:creationId xmlns:a16="http://schemas.microsoft.com/office/drawing/2014/main" id="{944E800E-BC36-0011-AAE9-40897C92EEFC}"/>
                    </a:ext>
                  </a:extLst>
                </p:cNvPr>
                <p:cNvSpPr/>
                <p:nvPr/>
              </p:nvSpPr>
              <p:spPr>
                <a:xfrm>
                  <a:off x="1060557" y="4274639"/>
                  <a:ext cx="5423867" cy="2315249"/>
                </a:xfrm>
                <a:prstGeom prst="roundRect">
                  <a:avLst>
                    <a:gd name="adj" fmla="val 4976"/>
                  </a:avLst>
                </a:prstGeom>
                <a:solidFill>
                  <a:srgbClr val="E2F0D9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1400">
                    <a:solidFill>
                      <a:schemeClr val="tx1"/>
                    </a:solidFill>
                    <a:latin typeface="Georgia" panose="02040502050405020303" pitchFamily="18" charset="0"/>
                  </a:endParaRPr>
                </a:p>
              </p:txBody>
            </p:sp>
            <p:sp>
              <p:nvSpPr>
                <p:cNvPr id="27" name="모서리가 둥근 직사각형 26">
                  <a:extLst>
                    <a:ext uri="{FF2B5EF4-FFF2-40B4-BE49-F238E27FC236}">
                      <a16:creationId xmlns:a16="http://schemas.microsoft.com/office/drawing/2014/main" id="{97A3D057-F1A9-2DBA-5752-E999E6DAB233}"/>
                    </a:ext>
                  </a:extLst>
                </p:cNvPr>
                <p:cNvSpPr/>
                <p:nvPr/>
              </p:nvSpPr>
              <p:spPr>
                <a:xfrm>
                  <a:off x="1221144" y="4115454"/>
                  <a:ext cx="2637140" cy="318370"/>
                </a:xfrm>
                <a:prstGeom prst="roundRect">
                  <a:avLst>
                    <a:gd name="adj" fmla="val 4976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en-US" sz="1400" dirty="0">
                      <a:solidFill>
                        <a:schemeClr val="accent6">
                          <a:lumMod val="50000"/>
                        </a:schemeClr>
                      </a:solidFill>
                      <a:latin typeface="Georgia" panose="02040502050405020303" pitchFamily="18" charset="0"/>
                    </a:rPr>
                    <a:t>Higher accuracy and r</a:t>
                  </a:r>
                  <a:r>
                    <a:rPr kumimoji="1" lang="en" altLang="ko-KR" sz="1400" dirty="0">
                      <a:solidFill>
                        <a:schemeClr val="accent6">
                          <a:lumMod val="50000"/>
                        </a:schemeClr>
                      </a:solidFill>
                      <a:latin typeface="Georgia" panose="02040502050405020303" pitchFamily="18" charset="0"/>
                    </a:rPr>
                    <a:t>eliability</a:t>
                  </a:r>
                  <a:r>
                    <a:rPr kumimoji="1" lang="en-US" altLang="en-US" sz="1400" dirty="0">
                      <a:solidFill>
                        <a:schemeClr val="accent6">
                          <a:lumMod val="50000"/>
                        </a:schemeClr>
                      </a:solidFill>
                      <a:latin typeface="Georgia" panose="02040502050405020303" pitchFamily="18" charset="0"/>
                    </a:rPr>
                    <a:t> </a:t>
                  </a:r>
                  <a:endParaRPr kumimoji="1" lang="ko-Kore-KR" altLang="en-US" sz="1400">
                    <a:solidFill>
                      <a:schemeClr val="accent6">
                        <a:lumMod val="50000"/>
                      </a:schemeClr>
                    </a:solidFill>
                    <a:latin typeface="Georgia" panose="02040502050405020303" pitchFamily="18" charset="0"/>
                  </a:endParaRPr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90A70439-6F71-4A05-05A6-8A3D74518512}"/>
                      </a:ext>
                    </a:extLst>
                  </p:cNvPr>
                  <p:cNvSpPr txBox="1"/>
                  <p:nvPr/>
                </p:nvSpPr>
                <p:spPr>
                  <a:xfrm>
                    <a:off x="771886" y="483555"/>
                    <a:ext cx="4833049" cy="199208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14:m>
                      <m:oMath xmlns:m="http://schemas.openxmlformats.org/officeDocument/2006/math">
                        <m:r>
                          <a:rPr kumimoji="1" lang="en" altLang="ko-KR" sz="1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a14:m>
                    <a:r>
                      <a:rPr kumimoji="1" lang="en" altLang="ko-KR" sz="1400" dirty="0">
                        <a:latin typeface="Georgia" panose="02040502050405020303" pitchFamily="18" charset="0"/>
                      </a:rPr>
                      <a:t>. S-DES: </a:t>
                    </a:r>
                    <a:br>
                      <a:rPr kumimoji="1" lang="en" altLang="ko-KR" sz="1400" dirty="0">
                        <a:latin typeface="Georgia" panose="02040502050405020303" pitchFamily="18" charset="0"/>
                      </a:rPr>
                    </a:br>
                    <a:r>
                      <a:rPr kumimoji="1" lang="en" altLang="ko-KR" sz="1400" dirty="0">
                        <a:latin typeface="Georgia" panose="02040502050405020303" pitchFamily="18" charset="0"/>
                      </a:rPr>
                      <a:t>    </a:t>
                    </a:r>
                    <a14:m>
                      <m:oMath xmlns:m="http://schemas.openxmlformats.org/officeDocument/2006/math">
                        <m:r>
                          <a:rPr kumimoji="1" lang="en" altLang="ko-KR" sz="1400" i="1" dirty="0" smtClean="0">
                            <a:latin typeface="Cambria Math" panose="02040503050406030204" pitchFamily="18" charset="0"/>
                          </a:rPr>
                          <m:t> 1)</m:t>
                        </m:r>
                      </m:oMath>
                    </a14:m>
                    <a:r>
                      <a:rPr kumimoji="1" lang="en" altLang="ko-KR" sz="1400" dirty="0">
                        <a:latin typeface="Georgia" panose="02040502050405020303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kumimoji="1" lang="en" altLang="ko-KR" sz="140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2% </m:t>
                        </m:r>
                      </m:oMath>
                    </a14:m>
                    <a:r>
                      <a:rPr kumimoji="1" lang="en" altLang="ko-KR" sz="1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Georgia" panose="02040502050405020303" pitchFamily="18" charset="0"/>
                      </a:rPr>
                      <a:t>accuracy </a:t>
                    </a:r>
                    <a14:m>
                      <m:oMath xmlns:m="http://schemas.openxmlformats.org/officeDocument/2006/math">
                        <m:r>
                          <a:rPr kumimoji="1" lang="en" altLang="ko-KR" sz="1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</m:t>
                        </m:r>
                      </m:oMath>
                    </a14:m>
                    <a:r>
                      <a:rPr kumimoji="1" lang="en" altLang="ko-KR" sz="1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Georgia" panose="02040502050405020303" pitchFamily="18" charset="0"/>
                      </a:rPr>
                      <a:t> </a:t>
                    </a:r>
                    <a:r>
                      <a:rPr kumimoji="1" lang="en" altLang="ko-KR" sz="1400" dirty="0">
                        <a:latin typeface="Georgia" panose="02040502050405020303" pitchFamily="18" charset="0"/>
                      </a:rPr>
                      <a:t>in same epoch and </a:t>
                    </a:r>
                    <a14:m>
                      <m:oMath xmlns:m="http://schemas.openxmlformats.org/officeDocument/2006/math"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1400" i="1" baseline="-25000" dirty="0" err="1">
                            <a:latin typeface="Cambria Math" panose="02040503050406030204" pitchFamily="18" charset="0"/>
                          </a:rPr>
                          <m:t>𝐷𝑎𝑡𝑎</m:t>
                        </m:r>
                      </m:oMath>
                    </a14:m>
                    <a:endParaRPr kumimoji="1" lang="en" altLang="ko-KR" sz="1400" dirty="0">
                      <a:latin typeface="Georgia" panose="02040502050405020303" pitchFamily="18" charset="0"/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kumimoji="1" lang="en" altLang="ko-KR" sz="1400" dirty="0">
                        <a:latin typeface="Georgia" panose="02040502050405020303" pitchFamily="18" charset="0"/>
                      </a:rPr>
                      <a:t>     </a:t>
                    </a:r>
                    <a14:m>
                      <m:oMath xmlns:m="http://schemas.openxmlformats.org/officeDocument/2006/math">
                        <m:r>
                          <a:rPr kumimoji="1" lang="en" altLang="ko-KR" sz="1400" i="1" dirty="0" smtClean="0">
                            <a:latin typeface="Cambria Math" panose="02040503050406030204" pitchFamily="18" charset="0"/>
                          </a:rPr>
                          <m:t>2)</m:t>
                        </m:r>
                        <m:r>
                          <m:rPr>
                            <m:nor/>
                          </m:rPr>
                          <a:rPr kumimoji="1" lang="en-US" altLang="ko-KR" sz="1400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ko-KR" sz="1400" b="0" i="0" dirty="0" smtClean="0">
                            <a:latin typeface="Georgia" panose="02040502050405020303" pitchFamily="18" charset="0"/>
                          </a:rPr>
                          <m:t>R</m:t>
                        </m:r>
                        <m:r>
                          <m:rPr>
                            <m:nor/>
                          </m:rPr>
                          <a:rPr kumimoji="1" lang="en" altLang="ko-KR" sz="1400" dirty="0">
                            <a:latin typeface="Georgia" panose="02040502050405020303" pitchFamily="18" charset="0"/>
                          </a:rPr>
                          <m:t>eliability</m:t>
                        </m:r>
                        <m:r>
                          <a:rPr kumimoji="1" lang="en-US" altLang="ko-KR" sz="1400" b="0" i="1" dirty="0" smtClean="0">
                            <a:latin typeface="Cambria Math" panose="02040503050406030204" pitchFamily="18" charset="0"/>
                          </a:rPr>
                          <m:t> : </m:t>
                        </m:r>
                        <m:r>
                          <a:rPr kumimoji="1" lang="en" altLang="ko-KR" sz="140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0.48</m:t>
                        </m:r>
                      </m:oMath>
                    </a14:m>
                    <a:endParaRPr kumimoji="1" lang="en" altLang="ko-KR" sz="1400" dirty="0">
                      <a:latin typeface="Georgia" panose="02040502050405020303" pitchFamily="18" charset="0"/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14:m>
                      <m:oMath xmlns:m="http://schemas.openxmlformats.org/officeDocument/2006/math">
                        <m:r>
                          <a:rPr kumimoji="1" lang="en-US" altLang="ko-KR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a14:m>
                    <a:r>
                      <a:rPr kumimoji="1" lang="en" altLang="ko-KR" sz="1400" dirty="0">
                        <a:latin typeface="Georgia" panose="02040502050405020303" pitchFamily="18" charset="0"/>
                      </a:rPr>
                      <a:t>. S-AES</a:t>
                    </a:r>
                    <a:br>
                      <a:rPr kumimoji="1" lang="en" altLang="ko-KR" sz="1400" dirty="0">
                        <a:latin typeface="Georgia" panose="02040502050405020303" pitchFamily="18" charset="0"/>
                      </a:rPr>
                    </a:br>
                    <a:r>
                      <a:rPr kumimoji="1" lang="en" altLang="ko-KR" sz="1400" dirty="0">
                        <a:latin typeface="Georgia" panose="02040502050405020303" pitchFamily="18" charset="0"/>
                      </a:rPr>
                      <a:t>     </a:t>
                    </a:r>
                    <a14:m>
                      <m:oMath xmlns:m="http://schemas.openxmlformats.org/officeDocument/2006/math">
                        <m:r>
                          <a:rPr kumimoji="1" lang="en" altLang="ko-KR" sz="1400" i="1" dirty="0">
                            <a:latin typeface="Cambria Math" panose="02040503050406030204" pitchFamily="18" charset="0"/>
                          </a:rPr>
                          <m:t>1)</m:t>
                        </m:r>
                      </m:oMath>
                    </a14:m>
                    <a:r>
                      <a:rPr kumimoji="1" lang="en" altLang="ko-KR" sz="1400" dirty="0">
                        <a:latin typeface="Georgia" panose="02040502050405020303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kumimoji="1" lang="en" altLang="ko-KR" sz="140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kumimoji="1" lang="en-US" altLang="ko-KR" sz="1400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8%</m:t>
                        </m:r>
                        <m:r>
                          <m:rPr>
                            <m:nor/>
                          </m:rPr>
                          <a:rPr kumimoji="1" lang="en-US" altLang="ko-KR" sz="1400" b="0" i="0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" altLang="ko-KR" sz="14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Georgia" panose="02040502050405020303" pitchFamily="18" charset="0"/>
                          </a:rPr>
                          <m:t>and</m:t>
                        </m:r>
                        <m:r>
                          <a:rPr kumimoji="1" lang="en-US" altLang="ko-KR" sz="1400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1</m:t>
                        </m:r>
                        <m:r>
                          <a:rPr kumimoji="1" lang="en" altLang="ko-KR" sz="1400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% </m:t>
                        </m:r>
                      </m:oMath>
                    </a14:m>
                    <a:r>
                      <a:rPr kumimoji="1" lang="en" altLang="ko-KR" sz="1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Georgia" panose="02040502050405020303" pitchFamily="18" charset="0"/>
                      </a:rPr>
                      <a:t>accuracy </a:t>
                    </a:r>
                    <a14:m>
                      <m:oMath xmlns:m="http://schemas.openxmlformats.org/officeDocument/2006/math">
                        <m:r>
                          <a:rPr kumimoji="1" lang="en" altLang="ko-KR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</m:t>
                        </m:r>
                      </m:oMath>
                    </a14:m>
                    <a:r>
                      <a:rPr kumimoji="1" lang="en" altLang="ko-KR" sz="1400" dirty="0">
                        <a:latin typeface="Georgia" panose="02040502050405020303" pitchFamily="18" charset="0"/>
                      </a:rPr>
                      <a:t> in same epoch and </a:t>
                    </a:r>
                    <a14:m>
                      <m:oMath xmlns:m="http://schemas.openxmlformats.org/officeDocument/2006/math"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1400" i="1" baseline="-25000" dirty="0" err="1">
                            <a:latin typeface="Cambria Math" panose="02040503050406030204" pitchFamily="18" charset="0"/>
                          </a:rPr>
                          <m:t>𝐷𝑎𝑡𝑎</m:t>
                        </m:r>
                      </m:oMath>
                    </a14:m>
                    <a:endParaRPr kumimoji="1" lang="en" altLang="ko-KR" sz="1400" dirty="0">
                      <a:latin typeface="Georgia" panose="02040502050405020303" pitchFamily="18" charset="0"/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kumimoji="1" lang="en" altLang="ko-KR" sz="1400" dirty="0">
                        <a:latin typeface="Georgia" panose="02040502050405020303" pitchFamily="18" charset="0"/>
                      </a:rPr>
                      <a:t>     </a:t>
                    </a:r>
                    <a14:m>
                      <m:oMath xmlns:m="http://schemas.openxmlformats.org/officeDocument/2006/math">
                        <m:r>
                          <a:rPr kumimoji="1" lang="en" altLang="ko-KR" sz="1400" i="1" dirty="0">
                            <a:latin typeface="Cambria Math" panose="02040503050406030204" pitchFamily="18" charset="0"/>
                          </a:rPr>
                          <m:t>2)</m:t>
                        </m:r>
                        <m:r>
                          <m:rPr>
                            <m:nor/>
                          </m:rPr>
                          <a:rPr kumimoji="1" lang="en-US" altLang="ko-KR" sz="140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ko-KR" sz="1400" dirty="0">
                            <a:latin typeface="Georgia" panose="02040502050405020303" pitchFamily="18" charset="0"/>
                          </a:rPr>
                          <m:t>R</m:t>
                        </m:r>
                        <m:r>
                          <m:rPr>
                            <m:nor/>
                          </m:rPr>
                          <a:rPr kumimoji="1" lang="en" altLang="ko-KR" sz="1400" dirty="0">
                            <a:latin typeface="Georgia" panose="02040502050405020303" pitchFamily="18" charset="0"/>
                          </a:rPr>
                          <m:t>eliability</m:t>
                        </m:r>
                        <m:r>
                          <a:rPr kumimoji="1" lang="en-US" altLang="ko-KR" sz="1400" i="1" dirty="0">
                            <a:latin typeface="Cambria Math" panose="02040503050406030204" pitchFamily="18" charset="0"/>
                          </a:rPr>
                          <m:t> : </m:t>
                        </m:r>
                        <m:r>
                          <a:rPr kumimoji="1" lang="en" altLang="ko-KR" sz="140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0.4</m:t>
                        </m:r>
                        <m:r>
                          <a:rPr kumimoji="1" lang="en-US" altLang="ko-KR" sz="1400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a14:m>
                    <a:endParaRPr kumimoji="1" lang="en" altLang="ko-KR" sz="1400" dirty="0">
                      <a:latin typeface="Georgia" panose="02040502050405020303" pitchFamily="18" charset="0"/>
                    </a:endParaRPr>
                  </a:p>
                </p:txBody>
              </p:sp>
            </mc:Choice>
            <mc:Fallback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90A70439-6F71-4A05-05A6-8A3D745185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1886" y="483555"/>
                    <a:ext cx="4833049" cy="199208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26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A8FFB6F7-C76A-F525-8447-7D8FB52C6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677613" y="5315642"/>
              <a:ext cx="1009794" cy="238336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2BE61D58-D4EC-81ED-F737-3104EB2D3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519267" y="4146370"/>
              <a:ext cx="259481" cy="11582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397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FCCF0A69-9753-B3E9-AE9B-D2BEC7A25EF5}"/>
              </a:ext>
            </a:extLst>
          </p:cNvPr>
          <p:cNvGrpSpPr/>
          <p:nvPr/>
        </p:nvGrpSpPr>
        <p:grpSpPr>
          <a:xfrm>
            <a:off x="265417" y="254672"/>
            <a:ext cx="3600411" cy="584775"/>
            <a:chOff x="265417" y="359240"/>
            <a:chExt cx="3600411" cy="584775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AC47A900-617D-EFBC-4404-7656FC628324}"/>
                </a:ext>
              </a:extLst>
            </p:cNvPr>
            <p:cNvSpPr/>
            <p:nvPr/>
          </p:nvSpPr>
          <p:spPr>
            <a:xfrm>
              <a:off x="340160" y="702906"/>
              <a:ext cx="1981010" cy="167136"/>
            </a:xfrm>
            <a:prstGeom prst="ellipse">
              <a:avLst/>
            </a:prstGeom>
            <a:solidFill>
              <a:srgbClr val="B4C7E7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0A2520E-04CC-195B-CB09-0E61A47C80C6}"/>
                </a:ext>
              </a:extLst>
            </p:cNvPr>
            <p:cNvSpPr txBox="1"/>
            <p:nvPr/>
          </p:nvSpPr>
          <p:spPr>
            <a:xfrm>
              <a:off x="265417" y="359240"/>
              <a:ext cx="36004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3200" b="1" dirty="0">
                  <a:solidFill>
                    <a:srgbClr val="002060"/>
                  </a:solidFill>
                  <a:latin typeface="Georgia" panose="02040502050405020303" pitchFamily="18" charset="0"/>
                </a:rPr>
                <a:t>Contents</a:t>
              </a:r>
              <a:endParaRPr kumimoji="1" lang="ko-KR" altLang="en-US" sz="2800" b="1" dirty="0">
                <a:solidFill>
                  <a:srgbClr val="002060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DEA8635-2C91-F44D-25AD-4F8F95C0B64B}"/>
              </a:ext>
            </a:extLst>
          </p:cNvPr>
          <p:cNvGrpSpPr/>
          <p:nvPr/>
        </p:nvGrpSpPr>
        <p:grpSpPr>
          <a:xfrm>
            <a:off x="265417" y="978826"/>
            <a:ext cx="4441017" cy="746072"/>
            <a:chOff x="137529" y="152424"/>
            <a:chExt cx="4876465" cy="88255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AF30C86F-8FAC-4AAC-D474-F98E7DA45C61}"/>
                </a:ext>
              </a:extLst>
            </p:cNvPr>
            <p:cNvGrpSpPr/>
            <p:nvPr/>
          </p:nvGrpSpPr>
          <p:grpSpPr>
            <a:xfrm>
              <a:off x="137529" y="152424"/>
              <a:ext cx="898530" cy="882551"/>
              <a:chOff x="582706" y="2133599"/>
              <a:chExt cx="493060" cy="524435"/>
            </a:xfrm>
            <a:solidFill>
              <a:srgbClr val="B4C7E7">
                <a:alpha val="29804"/>
              </a:srgbClr>
            </a:solidFill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6056E11D-CC99-B681-E787-2BD49725AD5F}"/>
                  </a:ext>
                </a:extLst>
              </p:cNvPr>
              <p:cNvSpPr/>
              <p:nvPr/>
            </p:nvSpPr>
            <p:spPr>
              <a:xfrm>
                <a:off x="582706" y="2223247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065145E4-A81B-7B3E-91BF-E3B8F341228C}"/>
                  </a:ext>
                </a:extLst>
              </p:cNvPr>
              <p:cNvSpPr/>
              <p:nvPr/>
            </p:nvSpPr>
            <p:spPr>
              <a:xfrm>
                <a:off x="690283" y="2133599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56CA291-8458-1AA5-DE01-EBDF9080C401}"/>
                  </a:ext>
                </a:extLst>
              </p:cNvPr>
              <p:cNvSpPr/>
              <p:nvPr/>
            </p:nvSpPr>
            <p:spPr>
              <a:xfrm>
                <a:off x="770966" y="2214282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E933F0BF-F30E-2E37-A948-0A2B7B7B1023}"/>
                  </a:ext>
                </a:extLst>
              </p:cNvPr>
              <p:cNvSpPr/>
              <p:nvPr/>
            </p:nvSpPr>
            <p:spPr>
              <a:xfrm>
                <a:off x="596156" y="2335305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E7A18ABE-05F4-756D-798A-10724FDD0E5A}"/>
                  </a:ext>
                </a:extLst>
              </p:cNvPr>
              <p:cNvSpPr/>
              <p:nvPr/>
            </p:nvSpPr>
            <p:spPr>
              <a:xfrm>
                <a:off x="748556" y="2335304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EA7BBB7-3C9A-8CED-C3AF-76EEE7FDED9E}"/>
                </a:ext>
              </a:extLst>
            </p:cNvPr>
            <p:cNvSpPr txBox="1"/>
            <p:nvPr/>
          </p:nvSpPr>
          <p:spPr>
            <a:xfrm>
              <a:off x="255461" y="280814"/>
              <a:ext cx="609054" cy="523219"/>
            </a:xfrm>
            <a:prstGeom prst="rect">
              <a:avLst/>
            </a:prstGeom>
            <a:noFill/>
            <a:effectLst>
              <a:outerShdw blurRad="27311" dist="19050" dir="2400000" algn="tl" rotWithShape="0">
                <a:prstClr val="black">
                  <a:alpha val="51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800" dirty="0">
                  <a:solidFill>
                    <a:schemeClr val="accent5">
                      <a:lumMod val="50000"/>
                    </a:schemeClr>
                  </a:solidFill>
                  <a:latin typeface="Georgia" panose="02040502050405020303" pitchFamily="18" charset="0"/>
                  <a:ea typeface="BM HANNA 11yrs old OTF" panose="020B0600000101010101" pitchFamily="34" charset="-127"/>
                </a:rPr>
                <a:t>01</a:t>
              </a:r>
              <a:endParaRPr kumimoji="1" lang="ko-KR" altLang="en-US" sz="2800" dirty="0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  <a:ea typeface="BM HANNA 11yrs old OTF" panose="020B0600000101010101" pitchFamily="34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888BF7-4659-863B-3DFC-3AA55A068F9D}"/>
                </a:ext>
              </a:extLst>
            </p:cNvPr>
            <p:cNvSpPr txBox="1"/>
            <p:nvPr/>
          </p:nvSpPr>
          <p:spPr>
            <a:xfrm>
              <a:off x="1060558" y="370104"/>
              <a:ext cx="3953436" cy="546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400" b="1" dirty="0">
                  <a:solidFill>
                    <a:srgbClr val="002060"/>
                  </a:solidFill>
                  <a:latin typeface="Georgia" panose="02040502050405020303" pitchFamily="18" charset="0"/>
                </a:rPr>
                <a:t>Introduction</a:t>
              </a:r>
              <a:endParaRPr kumimoji="1" lang="ko-KR" altLang="en-US" sz="2400" b="1" dirty="0">
                <a:solidFill>
                  <a:srgbClr val="002060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0E5B5AE-4A5E-1415-2B9C-D1AED177B4B4}"/>
              </a:ext>
            </a:extLst>
          </p:cNvPr>
          <p:cNvGrpSpPr/>
          <p:nvPr/>
        </p:nvGrpSpPr>
        <p:grpSpPr>
          <a:xfrm>
            <a:off x="265417" y="1831217"/>
            <a:ext cx="4441017" cy="746072"/>
            <a:chOff x="137529" y="152424"/>
            <a:chExt cx="4876465" cy="882551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9D9A97A8-CA9A-1306-B9D7-85B156882A27}"/>
                </a:ext>
              </a:extLst>
            </p:cNvPr>
            <p:cNvGrpSpPr/>
            <p:nvPr/>
          </p:nvGrpSpPr>
          <p:grpSpPr>
            <a:xfrm>
              <a:off x="137529" y="152424"/>
              <a:ext cx="898530" cy="882551"/>
              <a:chOff x="582706" y="2133599"/>
              <a:chExt cx="493060" cy="524435"/>
            </a:xfrm>
            <a:solidFill>
              <a:srgbClr val="B4C7E7">
                <a:alpha val="29804"/>
              </a:srgbClr>
            </a:solidFill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8735364C-4ED9-A74A-EB42-A9E5A8E4DE4E}"/>
                  </a:ext>
                </a:extLst>
              </p:cNvPr>
              <p:cNvSpPr/>
              <p:nvPr/>
            </p:nvSpPr>
            <p:spPr>
              <a:xfrm>
                <a:off x="582706" y="2223247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93F8A78C-8399-F092-E60E-EFAE760A8819}"/>
                  </a:ext>
                </a:extLst>
              </p:cNvPr>
              <p:cNvSpPr/>
              <p:nvPr/>
            </p:nvSpPr>
            <p:spPr>
              <a:xfrm>
                <a:off x="690283" y="2133599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A647023F-E28B-C47E-640F-C6925E36EA2D}"/>
                  </a:ext>
                </a:extLst>
              </p:cNvPr>
              <p:cNvSpPr/>
              <p:nvPr/>
            </p:nvSpPr>
            <p:spPr>
              <a:xfrm>
                <a:off x="770966" y="2214282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E8EB3A72-3A3C-7074-EE7E-1271417ECED3}"/>
                  </a:ext>
                </a:extLst>
              </p:cNvPr>
              <p:cNvSpPr/>
              <p:nvPr/>
            </p:nvSpPr>
            <p:spPr>
              <a:xfrm>
                <a:off x="596156" y="2335305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E6563338-48C0-3F47-CA70-A876E7FDEAF8}"/>
                  </a:ext>
                </a:extLst>
              </p:cNvPr>
              <p:cNvSpPr/>
              <p:nvPr/>
            </p:nvSpPr>
            <p:spPr>
              <a:xfrm>
                <a:off x="748556" y="2335304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4D8A4F-0581-D8FE-C228-73D7EC9639D1}"/>
                </a:ext>
              </a:extLst>
            </p:cNvPr>
            <p:cNvSpPr txBox="1"/>
            <p:nvPr/>
          </p:nvSpPr>
          <p:spPr>
            <a:xfrm>
              <a:off x="219601" y="280814"/>
              <a:ext cx="715248" cy="523219"/>
            </a:xfrm>
            <a:prstGeom prst="rect">
              <a:avLst/>
            </a:prstGeom>
            <a:noFill/>
            <a:effectLst>
              <a:outerShdw blurRad="27311" dist="19050" dir="2400000" algn="tl" rotWithShape="0">
                <a:prstClr val="black">
                  <a:alpha val="51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800" dirty="0">
                  <a:solidFill>
                    <a:schemeClr val="accent5">
                      <a:lumMod val="50000"/>
                    </a:schemeClr>
                  </a:solidFill>
                  <a:latin typeface="Georgia" panose="02040502050405020303" pitchFamily="18" charset="0"/>
                  <a:ea typeface="BM HANNA 11yrs old OTF" panose="020B0600000101010101" pitchFamily="34" charset="-127"/>
                </a:rPr>
                <a:t>02</a:t>
              </a:r>
              <a:endParaRPr kumimoji="1" lang="ko-KR" altLang="en-US" sz="2800" dirty="0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  <a:ea typeface="BM HANNA 11yrs old OTF" panose="020B0600000101010101" pitchFamily="34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02A2A50-546A-5A32-8D89-B34EBAAA2EF6}"/>
                </a:ext>
              </a:extLst>
            </p:cNvPr>
            <p:cNvSpPr txBox="1"/>
            <p:nvPr/>
          </p:nvSpPr>
          <p:spPr>
            <a:xfrm>
              <a:off x="1060558" y="370104"/>
              <a:ext cx="3953436" cy="546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400" b="1" dirty="0">
                  <a:solidFill>
                    <a:srgbClr val="002060"/>
                  </a:solidFill>
                  <a:latin typeface="Georgia" panose="02040502050405020303" pitchFamily="18" charset="0"/>
                </a:rPr>
                <a:t>Background</a:t>
              </a:r>
              <a:endParaRPr kumimoji="1" lang="ko-KR" altLang="en-US" sz="2400" b="1" dirty="0">
                <a:solidFill>
                  <a:srgbClr val="002060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3AA5A57-6675-121B-C470-41E03B3BCD8B}"/>
              </a:ext>
            </a:extLst>
          </p:cNvPr>
          <p:cNvGrpSpPr/>
          <p:nvPr/>
        </p:nvGrpSpPr>
        <p:grpSpPr>
          <a:xfrm>
            <a:off x="265417" y="3123766"/>
            <a:ext cx="4441017" cy="746072"/>
            <a:chOff x="137529" y="152424"/>
            <a:chExt cx="4876465" cy="88255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34A1413B-F430-9497-6387-FEEBE1B916A5}"/>
                </a:ext>
              </a:extLst>
            </p:cNvPr>
            <p:cNvGrpSpPr/>
            <p:nvPr/>
          </p:nvGrpSpPr>
          <p:grpSpPr>
            <a:xfrm>
              <a:off x="137529" y="152424"/>
              <a:ext cx="898530" cy="882551"/>
              <a:chOff x="582706" y="2133599"/>
              <a:chExt cx="493060" cy="524435"/>
            </a:xfrm>
            <a:solidFill>
              <a:srgbClr val="B4C7E7">
                <a:alpha val="29804"/>
              </a:srgbClr>
            </a:solidFill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1527AF2E-8898-7D7A-BBB4-EC00583D5E45}"/>
                  </a:ext>
                </a:extLst>
              </p:cNvPr>
              <p:cNvSpPr/>
              <p:nvPr/>
            </p:nvSpPr>
            <p:spPr>
              <a:xfrm>
                <a:off x="582706" y="2223247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DA746663-CFC6-04B5-670E-0805F4281EAF}"/>
                  </a:ext>
                </a:extLst>
              </p:cNvPr>
              <p:cNvSpPr/>
              <p:nvPr/>
            </p:nvSpPr>
            <p:spPr>
              <a:xfrm>
                <a:off x="690283" y="2133599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F269792D-D669-D828-D6EA-3C90A733BB37}"/>
                  </a:ext>
                </a:extLst>
              </p:cNvPr>
              <p:cNvSpPr/>
              <p:nvPr/>
            </p:nvSpPr>
            <p:spPr>
              <a:xfrm>
                <a:off x="770966" y="2214282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35D84A6B-F28F-9FE0-39CD-9DD42BC56CC3}"/>
                  </a:ext>
                </a:extLst>
              </p:cNvPr>
              <p:cNvSpPr/>
              <p:nvPr/>
            </p:nvSpPr>
            <p:spPr>
              <a:xfrm>
                <a:off x="596156" y="2335305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E32B5343-2DA4-49B6-A30D-69D353C1F043}"/>
                  </a:ext>
                </a:extLst>
              </p:cNvPr>
              <p:cNvSpPr/>
              <p:nvPr/>
            </p:nvSpPr>
            <p:spPr>
              <a:xfrm>
                <a:off x="748556" y="2335304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88A787E-1D2E-4F81-9753-4B90C9DC587B}"/>
                </a:ext>
              </a:extLst>
            </p:cNvPr>
            <p:cNvSpPr txBox="1"/>
            <p:nvPr/>
          </p:nvSpPr>
          <p:spPr>
            <a:xfrm>
              <a:off x="219601" y="280814"/>
              <a:ext cx="715248" cy="523219"/>
            </a:xfrm>
            <a:prstGeom prst="rect">
              <a:avLst/>
            </a:prstGeom>
            <a:noFill/>
            <a:effectLst>
              <a:outerShdw blurRad="27311" dist="19050" dir="2400000" algn="tl" rotWithShape="0">
                <a:prstClr val="black">
                  <a:alpha val="51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800" dirty="0">
                  <a:solidFill>
                    <a:schemeClr val="accent5">
                      <a:lumMod val="50000"/>
                    </a:schemeClr>
                  </a:solidFill>
                  <a:latin typeface="Georgia" panose="02040502050405020303" pitchFamily="18" charset="0"/>
                  <a:ea typeface="BM HANNA 11yrs old OTF" panose="020B0600000101010101" pitchFamily="34" charset="-127"/>
                </a:rPr>
                <a:t>03</a:t>
              </a:r>
              <a:endParaRPr kumimoji="1" lang="ko-KR" altLang="en-US" sz="2800" dirty="0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  <a:ea typeface="BM HANNA 11yrs old OTF" panose="020B0600000101010101" pitchFamily="34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6B30EC3-A858-3E2F-350A-F89884FE56A7}"/>
                </a:ext>
              </a:extLst>
            </p:cNvPr>
            <p:cNvSpPr txBox="1"/>
            <p:nvPr/>
          </p:nvSpPr>
          <p:spPr>
            <a:xfrm>
              <a:off x="1060558" y="370104"/>
              <a:ext cx="3953436" cy="546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400" b="1" dirty="0">
                  <a:solidFill>
                    <a:srgbClr val="002060"/>
                  </a:solidFill>
                  <a:latin typeface="Georgia" panose="02040502050405020303" pitchFamily="18" charset="0"/>
                </a:rPr>
                <a:t>Proposed Method</a:t>
              </a:r>
              <a:endParaRPr kumimoji="1" lang="ko-KR" altLang="en-US" sz="2400" b="1" dirty="0">
                <a:solidFill>
                  <a:srgbClr val="002060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0E47190-22C2-69D0-01BD-1CCB17B6D593}"/>
              </a:ext>
            </a:extLst>
          </p:cNvPr>
          <p:cNvGrpSpPr/>
          <p:nvPr/>
        </p:nvGrpSpPr>
        <p:grpSpPr>
          <a:xfrm>
            <a:off x="265417" y="4405576"/>
            <a:ext cx="5572675" cy="746072"/>
            <a:chOff x="137529" y="152424"/>
            <a:chExt cx="6119084" cy="882551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9650327C-1262-D77D-4B7F-9874AC975D01}"/>
                </a:ext>
              </a:extLst>
            </p:cNvPr>
            <p:cNvGrpSpPr/>
            <p:nvPr/>
          </p:nvGrpSpPr>
          <p:grpSpPr>
            <a:xfrm>
              <a:off x="137529" y="152424"/>
              <a:ext cx="898530" cy="882551"/>
              <a:chOff x="582706" y="2133599"/>
              <a:chExt cx="493060" cy="524435"/>
            </a:xfrm>
            <a:solidFill>
              <a:srgbClr val="B4C7E7">
                <a:alpha val="29804"/>
              </a:srgbClr>
            </a:solidFill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9B82E3A2-F6CD-2C2F-D624-B15A605FA627}"/>
                  </a:ext>
                </a:extLst>
              </p:cNvPr>
              <p:cNvSpPr/>
              <p:nvPr/>
            </p:nvSpPr>
            <p:spPr>
              <a:xfrm>
                <a:off x="582706" y="2223247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1154CA06-8414-77B1-F7FE-8AA0D33DDAE5}"/>
                  </a:ext>
                </a:extLst>
              </p:cNvPr>
              <p:cNvSpPr/>
              <p:nvPr/>
            </p:nvSpPr>
            <p:spPr>
              <a:xfrm>
                <a:off x="690283" y="2133599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2CB74695-92A9-B622-BA91-2A406980BC9B}"/>
                  </a:ext>
                </a:extLst>
              </p:cNvPr>
              <p:cNvSpPr/>
              <p:nvPr/>
            </p:nvSpPr>
            <p:spPr>
              <a:xfrm>
                <a:off x="770966" y="2214282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AD0636FA-B4A7-664E-15FE-ED092C9A6419}"/>
                  </a:ext>
                </a:extLst>
              </p:cNvPr>
              <p:cNvSpPr/>
              <p:nvPr/>
            </p:nvSpPr>
            <p:spPr>
              <a:xfrm>
                <a:off x="596156" y="2335305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E05CCD1F-C0D3-566F-06FE-5FE2822ED672}"/>
                  </a:ext>
                </a:extLst>
              </p:cNvPr>
              <p:cNvSpPr/>
              <p:nvPr/>
            </p:nvSpPr>
            <p:spPr>
              <a:xfrm>
                <a:off x="748556" y="2335304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B03B320-276D-CFF5-D1AD-434001750D1C}"/>
                </a:ext>
              </a:extLst>
            </p:cNvPr>
            <p:cNvSpPr txBox="1"/>
            <p:nvPr/>
          </p:nvSpPr>
          <p:spPr>
            <a:xfrm>
              <a:off x="219601" y="280814"/>
              <a:ext cx="715248" cy="523219"/>
            </a:xfrm>
            <a:prstGeom prst="rect">
              <a:avLst/>
            </a:prstGeom>
            <a:noFill/>
            <a:effectLst>
              <a:outerShdw blurRad="27311" dist="19050" dir="2400000" algn="tl" rotWithShape="0">
                <a:prstClr val="black">
                  <a:alpha val="51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800" dirty="0">
                  <a:solidFill>
                    <a:schemeClr val="accent5">
                      <a:lumMod val="50000"/>
                    </a:schemeClr>
                  </a:solidFill>
                  <a:latin typeface="Georgia" panose="02040502050405020303" pitchFamily="18" charset="0"/>
                  <a:ea typeface="BM HANNA 11yrs old OTF" panose="020B0600000101010101" pitchFamily="34" charset="-127"/>
                </a:rPr>
                <a:t>04</a:t>
              </a:r>
              <a:endParaRPr kumimoji="1" lang="ko-KR" altLang="en-US" sz="2800" dirty="0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  <a:ea typeface="BM HANNA 11yrs old OTF" panose="020B0600000101010101" pitchFamily="34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8FDEE06-B21C-E4CB-956F-759EBC1BC1DC}"/>
                </a:ext>
              </a:extLst>
            </p:cNvPr>
            <p:cNvSpPr txBox="1"/>
            <p:nvPr/>
          </p:nvSpPr>
          <p:spPr>
            <a:xfrm>
              <a:off x="1060558" y="370105"/>
              <a:ext cx="5196055" cy="54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400" b="1" dirty="0">
                  <a:solidFill>
                    <a:srgbClr val="002060"/>
                  </a:solidFill>
                  <a:latin typeface="Georgia" panose="02040502050405020303" pitchFamily="18" charset="0"/>
                </a:rPr>
                <a:t>Experiments and Evaluation</a:t>
              </a:r>
              <a:endParaRPr kumimoji="1" lang="ko-KR" altLang="en-US" sz="2400" b="1" dirty="0">
                <a:solidFill>
                  <a:srgbClr val="002060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65748DB-0ABC-079C-6E33-B35D4AD7A62F}"/>
              </a:ext>
            </a:extLst>
          </p:cNvPr>
          <p:cNvGrpSpPr/>
          <p:nvPr/>
        </p:nvGrpSpPr>
        <p:grpSpPr>
          <a:xfrm>
            <a:off x="265417" y="5907585"/>
            <a:ext cx="4441017" cy="746072"/>
            <a:chOff x="137529" y="152424"/>
            <a:chExt cx="4876465" cy="882551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1CE731AA-B99D-56F3-020A-8F7AB39DF3B2}"/>
                </a:ext>
              </a:extLst>
            </p:cNvPr>
            <p:cNvGrpSpPr/>
            <p:nvPr/>
          </p:nvGrpSpPr>
          <p:grpSpPr>
            <a:xfrm>
              <a:off x="137529" y="152424"/>
              <a:ext cx="898530" cy="882551"/>
              <a:chOff x="582706" y="2133599"/>
              <a:chExt cx="493060" cy="524435"/>
            </a:xfrm>
            <a:solidFill>
              <a:srgbClr val="B4C7E7">
                <a:alpha val="29804"/>
              </a:srgbClr>
            </a:solidFill>
          </p:grpSpPr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D3AE31FB-3F4D-1676-2377-0DFFA571F43A}"/>
                  </a:ext>
                </a:extLst>
              </p:cNvPr>
              <p:cNvSpPr/>
              <p:nvPr/>
            </p:nvSpPr>
            <p:spPr>
              <a:xfrm>
                <a:off x="582706" y="2223247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F473F361-EF82-33A5-4C74-9D049F1CADE2}"/>
                  </a:ext>
                </a:extLst>
              </p:cNvPr>
              <p:cNvSpPr/>
              <p:nvPr/>
            </p:nvSpPr>
            <p:spPr>
              <a:xfrm>
                <a:off x="690283" y="2133599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1D90CF6E-9729-10D2-3173-61D3AEC2928E}"/>
                  </a:ext>
                </a:extLst>
              </p:cNvPr>
              <p:cNvSpPr/>
              <p:nvPr/>
            </p:nvSpPr>
            <p:spPr>
              <a:xfrm>
                <a:off x="770966" y="2214282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202D0A1D-F99F-2ED1-AD66-A90463A51725}"/>
                  </a:ext>
                </a:extLst>
              </p:cNvPr>
              <p:cNvSpPr/>
              <p:nvPr/>
            </p:nvSpPr>
            <p:spPr>
              <a:xfrm>
                <a:off x="596156" y="2335305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2D3609E7-84ED-1DAB-09F9-78AC8DA22055}"/>
                  </a:ext>
                </a:extLst>
              </p:cNvPr>
              <p:cNvSpPr/>
              <p:nvPr/>
            </p:nvSpPr>
            <p:spPr>
              <a:xfrm>
                <a:off x="748556" y="2335303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0081E81-9758-EC06-144E-7FB7A26F7325}"/>
                </a:ext>
              </a:extLst>
            </p:cNvPr>
            <p:cNvSpPr txBox="1"/>
            <p:nvPr/>
          </p:nvSpPr>
          <p:spPr>
            <a:xfrm>
              <a:off x="219601" y="280814"/>
              <a:ext cx="715248" cy="523219"/>
            </a:xfrm>
            <a:prstGeom prst="rect">
              <a:avLst/>
            </a:prstGeom>
            <a:noFill/>
            <a:effectLst>
              <a:outerShdw blurRad="27311" dist="19050" dir="2400000" algn="tl" rotWithShape="0">
                <a:prstClr val="black">
                  <a:alpha val="51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800" dirty="0">
                  <a:solidFill>
                    <a:schemeClr val="accent5">
                      <a:lumMod val="50000"/>
                    </a:schemeClr>
                  </a:solidFill>
                  <a:latin typeface="Georgia" panose="02040502050405020303" pitchFamily="18" charset="0"/>
                  <a:ea typeface="BM HANNA 11yrs old OTF" panose="020B0600000101010101" pitchFamily="34" charset="-127"/>
                </a:rPr>
                <a:t>05</a:t>
              </a:r>
              <a:endParaRPr kumimoji="1" lang="ko-KR" altLang="en-US" sz="2800" dirty="0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  <a:ea typeface="BM HANNA 11yrs old OTF" panose="020B0600000101010101" pitchFamily="34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C61C4FE-BCC8-AB15-F4BE-016470A9F243}"/>
                </a:ext>
              </a:extLst>
            </p:cNvPr>
            <p:cNvSpPr txBox="1"/>
            <p:nvPr/>
          </p:nvSpPr>
          <p:spPr>
            <a:xfrm>
              <a:off x="1060558" y="370104"/>
              <a:ext cx="3953436" cy="546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400" b="1" dirty="0">
                  <a:solidFill>
                    <a:srgbClr val="002060"/>
                  </a:solidFill>
                  <a:latin typeface="Georgia" panose="02040502050405020303" pitchFamily="18" charset="0"/>
                </a:rPr>
                <a:t>Conclusion</a:t>
              </a:r>
              <a:endParaRPr kumimoji="1" lang="ko-KR" altLang="en-US" sz="2400" b="1" dirty="0">
                <a:solidFill>
                  <a:srgbClr val="002060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6CF52FC0-AFFA-7B11-8834-25E3B5006FEB}"/>
              </a:ext>
            </a:extLst>
          </p:cNvPr>
          <p:cNvSpPr txBox="1"/>
          <p:nvPr/>
        </p:nvSpPr>
        <p:spPr>
          <a:xfrm>
            <a:off x="1117579" y="2462561"/>
            <a:ext cx="4501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Georgia" panose="02040502050405020303" pitchFamily="18" charset="0"/>
              </a:rPr>
              <a:t>Quantum neural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Georgia" panose="02040502050405020303" pitchFamily="18" charset="0"/>
              </a:rPr>
              <a:t>Neural network-based distinguisher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D26BC3D-C437-D153-E68E-07D9404D47D5}"/>
              </a:ext>
            </a:extLst>
          </p:cNvPr>
          <p:cNvSpPr txBox="1"/>
          <p:nvPr/>
        </p:nvSpPr>
        <p:spPr>
          <a:xfrm>
            <a:off x="1083712" y="3754440"/>
            <a:ext cx="9326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Georgia" panose="02040502050405020303" pitchFamily="18" charset="0"/>
              </a:rPr>
              <a:t>Dataset preparation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Georgia" panose="02040502050405020303" pitchFamily="18" charset="0"/>
              </a:rPr>
              <a:t>Design of quantum neural network-based distinguisher for simplified block cipher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2303394-1037-D531-EBFC-BFA3B69BDD4D}"/>
              </a:ext>
            </a:extLst>
          </p:cNvPr>
          <p:cNvSpPr txBox="1"/>
          <p:nvPr/>
        </p:nvSpPr>
        <p:spPr>
          <a:xfrm>
            <a:off x="1106023" y="5034596"/>
            <a:ext cx="9326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Georgia" panose="02040502050405020303" pitchFamily="18" charset="0"/>
              </a:rPr>
              <a:t>Details of proposed quantum neural distinguisher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Georgia" panose="02040502050405020303" pitchFamily="18" charset="0"/>
              </a:rPr>
              <a:t>Quantum-classical Hybrid Network vs. Classical Neural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Georgia" panose="02040502050405020303" pitchFamily="18" charset="0"/>
              </a:rPr>
              <a:t>Quantum advantage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32BB93-2B87-C145-BC0D-37CFFC17986A}"/>
              </a:ext>
            </a:extLst>
          </p:cNvPr>
          <p:cNvSpPr/>
          <p:nvPr/>
        </p:nvSpPr>
        <p:spPr>
          <a:xfrm>
            <a:off x="0" y="1777585"/>
            <a:ext cx="12192000" cy="482574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D94C488-3647-9843-A903-331E9D7EDF7B}"/>
              </a:ext>
            </a:extLst>
          </p:cNvPr>
          <p:cNvSpPr/>
          <p:nvPr/>
        </p:nvSpPr>
        <p:spPr>
          <a:xfrm>
            <a:off x="350608" y="6603326"/>
            <a:ext cx="695912" cy="17216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F06C6D0-D85A-6F6B-3B04-FEF2B2399D05}"/>
              </a:ext>
            </a:extLst>
          </p:cNvPr>
          <p:cNvSpPr/>
          <p:nvPr/>
        </p:nvSpPr>
        <p:spPr>
          <a:xfrm>
            <a:off x="0" y="0"/>
            <a:ext cx="12192000" cy="132704"/>
          </a:xfrm>
          <a:prstGeom prst="rect">
            <a:avLst/>
          </a:prstGeom>
          <a:solidFill>
            <a:srgbClr val="00206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6140A4F-1C90-8004-EAF4-5F8ADF32F8FC}"/>
              </a:ext>
            </a:extLst>
          </p:cNvPr>
          <p:cNvSpPr/>
          <p:nvPr/>
        </p:nvSpPr>
        <p:spPr>
          <a:xfrm>
            <a:off x="0" y="6725296"/>
            <a:ext cx="12192000" cy="132704"/>
          </a:xfrm>
          <a:prstGeom prst="rect">
            <a:avLst/>
          </a:prstGeom>
          <a:solidFill>
            <a:srgbClr val="00206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004C076-4444-1099-976B-035E8E63FEF8}"/>
                  </a:ext>
                </a:extLst>
              </p:cNvPr>
              <p:cNvSpPr txBox="1"/>
              <p:nvPr/>
            </p:nvSpPr>
            <p:spPr>
              <a:xfrm>
                <a:off x="9573768" y="6466382"/>
                <a:ext cx="261823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ko-KR" sz="1100" dirty="0">
                    <a:solidFill>
                      <a:srgbClr val="002060"/>
                    </a:solidFill>
                    <a:latin typeface="Georgia" panose="02040502050405020303" pitchFamily="18" charset="0"/>
                  </a:rPr>
                  <a:t>National Cryptography Contest </a:t>
                </a:r>
                <a14:m>
                  <m:oMath xmlns:m="http://schemas.openxmlformats.org/officeDocument/2006/math">
                    <m:r>
                      <a:rPr kumimoji="1" lang="en-US" altLang="ko-KR" sz="11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2022</m:t>
                    </m:r>
                  </m:oMath>
                </a14:m>
                <a:endParaRPr kumimoji="1" lang="ko-KR" altLang="en-US" sz="1100" dirty="0">
                  <a:solidFill>
                    <a:srgbClr val="002060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004C076-4444-1099-976B-035E8E63F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3768" y="6466382"/>
                <a:ext cx="2618232" cy="261610"/>
              </a:xfrm>
              <a:prstGeom prst="rect">
                <a:avLst/>
              </a:prstGeom>
              <a:blipFill>
                <a:blip r:embed="rId2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758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FCCF0A69-9753-B3E9-AE9B-D2BEC7A25EF5}"/>
              </a:ext>
            </a:extLst>
          </p:cNvPr>
          <p:cNvGrpSpPr/>
          <p:nvPr/>
        </p:nvGrpSpPr>
        <p:grpSpPr>
          <a:xfrm>
            <a:off x="265417" y="254672"/>
            <a:ext cx="3600411" cy="584775"/>
            <a:chOff x="265417" y="359240"/>
            <a:chExt cx="3600411" cy="584775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AC47A900-617D-EFBC-4404-7656FC628324}"/>
                </a:ext>
              </a:extLst>
            </p:cNvPr>
            <p:cNvSpPr/>
            <p:nvPr/>
          </p:nvSpPr>
          <p:spPr>
            <a:xfrm>
              <a:off x="340160" y="702906"/>
              <a:ext cx="1981010" cy="167136"/>
            </a:xfrm>
            <a:prstGeom prst="ellipse">
              <a:avLst/>
            </a:prstGeom>
            <a:solidFill>
              <a:srgbClr val="B4C7E7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0A2520E-04CC-195B-CB09-0E61A47C80C6}"/>
                </a:ext>
              </a:extLst>
            </p:cNvPr>
            <p:cNvSpPr txBox="1"/>
            <p:nvPr/>
          </p:nvSpPr>
          <p:spPr>
            <a:xfrm>
              <a:off x="265417" y="359240"/>
              <a:ext cx="36004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3200" b="1" dirty="0">
                  <a:solidFill>
                    <a:srgbClr val="002060"/>
                  </a:solidFill>
                  <a:latin typeface="Georgia" panose="02040502050405020303" pitchFamily="18" charset="0"/>
                </a:rPr>
                <a:t>Contents</a:t>
              </a:r>
              <a:endParaRPr kumimoji="1" lang="ko-KR" altLang="en-US" sz="2800" b="1" dirty="0">
                <a:solidFill>
                  <a:srgbClr val="002060"/>
                </a:solidFill>
                <a:latin typeface="Georgia" panose="02040502050405020303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34DD9F-1DB3-1E4A-4D7B-4AEEC602A4F9}"/>
                  </a:ext>
                </a:extLst>
              </p:cNvPr>
              <p:cNvSpPr txBox="1"/>
              <p:nvPr/>
            </p:nvSpPr>
            <p:spPr>
              <a:xfrm>
                <a:off x="9573768" y="6559814"/>
                <a:ext cx="261823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ko-KR" sz="1100" dirty="0">
                    <a:solidFill>
                      <a:srgbClr val="002060"/>
                    </a:solidFill>
                    <a:latin typeface="Georgia" panose="02040502050405020303" pitchFamily="18" charset="0"/>
                  </a:rPr>
                  <a:t>National Cryptography Contest </a:t>
                </a:r>
                <a14:m>
                  <m:oMath xmlns:m="http://schemas.openxmlformats.org/officeDocument/2006/math">
                    <m:r>
                      <a:rPr kumimoji="1" lang="en-US" altLang="ko-KR" sz="11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2022</m:t>
                    </m:r>
                  </m:oMath>
                </a14:m>
                <a:endParaRPr kumimoji="1" lang="ko-KR" altLang="en-US" sz="1100" dirty="0">
                  <a:solidFill>
                    <a:srgbClr val="002060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34DD9F-1DB3-1E4A-4D7B-4AEEC602A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3768" y="6559814"/>
                <a:ext cx="2618232" cy="261610"/>
              </a:xfrm>
              <a:prstGeom prst="rect">
                <a:avLst/>
              </a:prstGeom>
              <a:blipFill>
                <a:blip r:embed="rId2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그룹 1">
            <a:extLst>
              <a:ext uri="{FF2B5EF4-FFF2-40B4-BE49-F238E27FC236}">
                <a16:creationId xmlns:a16="http://schemas.microsoft.com/office/drawing/2014/main" id="{BDEA8635-2C91-F44D-25AD-4F8F95C0B64B}"/>
              </a:ext>
            </a:extLst>
          </p:cNvPr>
          <p:cNvGrpSpPr/>
          <p:nvPr/>
        </p:nvGrpSpPr>
        <p:grpSpPr>
          <a:xfrm>
            <a:off x="265417" y="978826"/>
            <a:ext cx="4441017" cy="746072"/>
            <a:chOff x="137529" y="152424"/>
            <a:chExt cx="4876465" cy="88255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AF30C86F-8FAC-4AAC-D474-F98E7DA45C61}"/>
                </a:ext>
              </a:extLst>
            </p:cNvPr>
            <p:cNvGrpSpPr/>
            <p:nvPr/>
          </p:nvGrpSpPr>
          <p:grpSpPr>
            <a:xfrm>
              <a:off x="137529" y="152424"/>
              <a:ext cx="898530" cy="882551"/>
              <a:chOff x="582706" y="2133599"/>
              <a:chExt cx="493060" cy="524435"/>
            </a:xfrm>
            <a:solidFill>
              <a:srgbClr val="B4C7E7">
                <a:alpha val="29804"/>
              </a:srgbClr>
            </a:solidFill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6056E11D-CC99-B681-E787-2BD49725AD5F}"/>
                  </a:ext>
                </a:extLst>
              </p:cNvPr>
              <p:cNvSpPr/>
              <p:nvPr/>
            </p:nvSpPr>
            <p:spPr>
              <a:xfrm>
                <a:off x="582706" y="2223247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065145E4-A81B-7B3E-91BF-E3B8F341228C}"/>
                  </a:ext>
                </a:extLst>
              </p:cNvPr>
              <p:cNvSpPr/>
              <p:nvPr/>
            </p:nvSpPr>
            <p:spPr>
              <a:xfrm>
                <a:off x="690283" y="2133599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56CA291-8458-1AA5-DE01-EBDF9080C401}"/>
                  </a:ext>
                </a:extLst>
              </p:cNvPr>
              <p:cNvSpPr/>
              <p:nvPr/>
            </p:nvSpPr>
            <p:spPr>
              <a:xfrm>
                <a:off x="770966" y="2214282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E933F0BF-F30E-2E37-A948-0A2B7B7B1023}"/>
                  </a:ext>
                </a:extLst>
              </p:cNvPr>
              <p:cNvSpPr/>
              <p:nvPr/>
            </p:nvSpPr>
            <p:spPr>
              <a:xfrm>
                <a:off x="596156" y="2335305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E7A18ABE-05F4-756D-798A-10724FDD0E5A}"/>
                  </a:ext>
                </a:extLst>
              </p:cNvPr>
              <p:cNvSpPr/>
              <p:nvPr/>
            </p:nvSpPr>
            <p:spPr>
              <a:xfrm>
                <a:off x="748556" y="2335304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EA7BBB7-3C9A-8CED-C3AF-76EEE7FDED9E}"/>
                </a:ext>
              </a:extLst>
            </p:cNvPr>
            <p:cNvSpPr txBox="1"/>
            <p:nvPr/>
          </p:nvSpPr>
          <p:spPr>
            <a:xfrm>
              <a:off x="255461" y="280814"/>
              <a:ext cx="609054" cy="523219"/>
            </a:xfrm>
            <a:prstGeom prst="rect">
              <a:avLst/>
            </a:prstGeom>
            <a:noFill/>
            <a:effectLst>
              <a:outerShdw blurRad="27311" dist="19050" dir="2400000" algn="tl" rotWithShape="0">
                <a:prstClr val="black">
                  <a:alpha val="51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800" dirty="0">
                  <a:solidFill>
                    <a:schemeClr val="accent5">
                      <a:lumMod val="50000"/>
                    </a:schemeClr>
                  </a:solidFill>
                  <a:latin typeface="Georgia" panose="02040502050405020303" pitchFamily="18" charset="0"/>
                  <a:ea typeface="BM HANNA 11yrs old OTF" panose="020B0600000101010101" pitchFamily="34" charset="-127"/>
                </a:rPr>
                <a:t>01</a:t>
              </a:r>
              <a:endParaRPr kumimoji="1" lang="ko-KR" altLang="en-US" sz="2800" dirty="0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  <a:ea typeface="BM HANNA 11yrs old OTF" panose="020B0600000101010101" pitchFamily="34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888BF7-4659-863B-3DFC-3AA55A068F9D}"/>
                </a:ext>
              </a:extLst>
            </p:cNvPr>
            <p:cNvSpPr txBox="1"/>
            <p:nvPr/>
          </p:nvSpPr>
          <p:spPr>
            <a:xfrm>
              <a:off x="1060558" y="370104"/>
              <a:ext cx="3953436" cy="546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400" b="1" dirty="0">
                  <a:solidFill>
                    <a:srgbClr val="002060"/>
                  </a:solidFill>
                  <a:latin typeface="Georgia" panose="02040502050405020303" pitchFamily="18" charset="0"/>
                </a:rPr>
                <a:t>Introduction</a:t>
              </a:r>
              <a:endParaRPr kumimoji="1" lang="ko-KR" altLang="en-US" sz="2400" b="1" dirty="0">
                <a:solidFill>
                  <a:srgbClr val="002060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0E5B5AE-4A5E-1415-2B9C-D1AED177B4B4}"/>
              </a:ext>
            </a:extLst>
          </p:cNvPr>
          <p:cNvGrpSpPr/>
          <p:nvPr/>
        </p:nvGrpSpPr>
        <p:grpSpPr>
          <a:xfrm>
            <a:off x="265417" y="1831217"/>
            <a:ext cx="4441017" cy="746072"/>
            <a:chOff x="137529" y="152424"/>
            <a:chExt cx="4876465" cy="882551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9D9A97A8-CA9A-1306-B9D7-85B156882A27}"/>
                </a:ext>
              </a:extLst>
            </p:cNvPr>
            <p:cNvGrpSpPr/>
            <p:nvPr/>
          </p:nvGrpSpPr>
          <p:grpSpPr>
            <a:xfrm>
              <a:off x="137529" y="152424"/>
              <a:ext cx="898530" cy="882551"/>
              <a:chOff x="582706" y="2133599"/>
              <a:chExt cx="493060" cy="524435"/>
            </a:xfrm>
            <a:solidFill>
              <a:srgbClr val="B4C7E7">
                <a:alpha val="29804"/>
              </a:srgbClr>
            </a:solidFill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8735364C-4ED9-A74A-EB42-A9E5A8E4DE4E}"/>
                  </a:ext>
                </a:extLst>
              </p:cNvPr>
              <p:cNvSpPr/>
              <p:nvPr/>
            </p:nvSpPr>
            <p:spPr>
              <a:xfrm>
                <a:off x="582706" y="2223247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93F8A78C-8399-F092-E60E-EFAE760A8819}"/>
                  </a:ext>
                </a:extLst>
              </p:cNvPr>
              <p:cNvSpPr/>
              <p:nvPr/>
            </p:nvSpPr>
            <p:spPr>
              <a:xfrm>
                <a:off x="690283" y="2133599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A647023F-E28B-C47E-640F-C6925E36EA2D}"/>
                  </a:ext>
                </a:extLst>
              </p:cNvPr>
              <p:cNvSpPr/>
              <p:nvPr/>
            </p:nvSpPr>
            <p:spPr>
              <a:xfrm>
                <a:off x="770966" y="2214282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E8EB3A72-3A3C-7074-EE7E-1271417ECED3}"/>
                  </a:ext>
                </a:extLst>
              </p:cNvPr>
              <p:cNvSpPr/>
              <p:nvPr/>
            </p:nvSpPr>
            <p:spPr>
              <a:xfrm>
                <a:off x="596156" y="2335305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E6563338-48C0-3F47-CA70-A876E7FDEAF8}"/>
                  </a:ext>
                </a:extLst>
              </p:cNvPr>
              <p:cNvSpPr/>
              <p:nvPr/>
            </p:nvSpPr>
            <p:spPr>
              <a:xfrm>
                <a:off x="748556" y="2335304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4D8A4F-0581-D8FE-C228-73D7EC9639D1}"/>
                </a:ext>
              </a:extLst>
            </p:cNvPr>
            <p:cNvSpPr txBox="1"/>
            <p:nvPr/>
          </p:nvSpPr>
          <p:spPr>
            <a:xfrm>
              <a:off x="219601" y="280814"/>
              <a:ext cx="715248" cy="523219"/>
            </a:xfrm>
            <a:prstGeom prst="rect">
              <a:avLst/>
            </a:prstGeom>
            <a:noFill/>
            <a:effectLst>
              <a:outerShdw blurRad="27311" dist="19050" dir="2400000" algn="tl" rotWithShape="0">
                <a:prstClr val="black">
                  <a:alpha val="51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800" dirty="0">
                  <a:solidFill>
                    <a:schemeClr val="accent5">
                      <a:lumMod val="50000"/>
                    </a:schemeClr>
                  </a:solidFill>
                  <a:latin typeface="Georgia" panose="02040502050405020303" pitchFamily="18" charset="0"/>
                  <a:ea typeface="BM HANNA 11yrs old OTF" panose="020B0600000101010101" pitchFamily="34" charset="-127"/>
                </a:rPr>
                <a:t>02</a:t>
              </a:r>
              <a:endParaRPr kumimoji="1" lang="ko-KR" altLang="en-US" sz="2800" dirty="0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  <a:ea typeface="BM HANNA 11yrs old OTF" panose="020B0600000101010101" pitchFamily="34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02A2A50-546A-5A32-8D89-B34EBAAA2EF6}"/>
                </a:ext>
              </a:extLst>
            </p:cNvPr>
            <p:cNvSpPr txBox="1"/>
            <p:nvPr/>
          </p:nvSpPr>
          <p:spPr>
            <a:xfrm>
              <a:off x="1060558" y="370104"/>
              <a:ext cx="3953436" cy="546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400" b="1" dirty="0">
                  <a:solidFill>
                    <a:srgbClr val="002060"/>
                  </a:solidFill>
                  <a:latin typeface="Georgia" panose="02040502050405020303" pitchFamily="18" charset="0"/>
                </a:rPr>
                <a:t>Background</a:t>
              </a:r>
              <a:endParaRPr kumimoji="1" lang="ko-KR" altLang="en-US" sz="2400" b="1" dirty="0">
                <a:solidFill>
                  <a:srgbClr val="002060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3AA5A57-6675-121B-C470-41E03B3BCD8B}"/>
              </a:ext>
            </a:extLst>
          </p:cNvPr>
          <p:cNvGrpSpPr/>
          <p:nvPr/>
        </p:nvGrpSpPr>
        <p:grpSpPr>
          <a:xfrm>
            <a:off x="265417" y="3123766"/>
            <a:ext cx="4441017" cy="746072"/>
            <a:chOff x="137529" y="152424"/>
            <a:chExt cx="4876465" cy="88255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34A1413B-F430-9497-6387-FEEBE1B916A5}"/>
                </a:ext>
              </a:extLst>
            </p:cNvPr>
            <p:cNvGrpSpPr/>
            <p:nvPr/>
          </p:nvGrpSpPr>
          <p:grpSpPr>
            <a:xfrm>
              <a:off x="137529" y="152424"/>
              <a:ext cx="898530" cy="882551"/>
              <a:chOff x="582706" y="2133599"/>
              <a:chExt cx="493060" cy="524435"/>
            </a:xfrm>
            <a:solidFill>
              <a:srgbClr val="B4C7E7">
                <a:alpha val="29804"/>
              </a:srgbClr>
            </a:solidFill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1527AF2E-8898-7D7A-BBB4-EC00583D5E45}"/>
                  </a:ext>
                </a:extLst>
              </p:cNvPr>
              <p:cNvSpPr/>
              <p:nvPr/>
            </p:nvSpPr>
            <p:spPr>
              <a:xfrm>
                <a:off x="582706" y="2223247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DA746663-CFC6-04B5-670E-0805F4281EAF}"/>
                  </a:ext>
                </a:extLst>
              </p:cNvPr>
              <p:cNvSpPr/>
              <p:nvPr/>
            </p:nvSpPr>
            <p:spPr>
              <a:xfrm>
                <a:off x="690283" y="2133599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F269792D-D669-D828-D6EA-3C90A733BB37}"/>
                  </a:ext>
                </a:extLst>
              </p:cNvPr>
              <p:cNvSpPr/>
              <p:nvPr/>
            </p:nvSpPr>
            <p:spPr>
              <a:xfrm>
                <a:off x="770966" y="2214282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35D84A6B-F28F-9FE0-39CD-9DD42BC56CC3}"/>
                  </a:ext>
                </a:extLst>
              </p:cNvPr>
              <p:cNvSpPr/>
              <p:nvPr/>
            </p:nvSpPr>
            <p:spPr>
              <a:xfrm>
                <a:off x="596156" y="2335305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E32B5343-2DA4-49B6-A30D-69D353C1F043}"/>
                  </a:ext>
                </a:extLst>
              </p:cNvPr>
              <p:cNvSpPr/>
              <p:nvPr/>
            </p:nvSpPr>
            <p:spPr>
              <a:xfrm>
                <a:off x="748556" y="2335304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88A787E-1D2E-4F81-9753-4B90C9DC587B}"/>
                </a:ext>
              </a:extLst>
            </p:cNvPr>
            <p:cNvSpPr txBox="1"/>
            <p:nvPr/>
          </p:nvSpPr>
          <p:spPr>
            <a:xfrm>
              <a:off x="219601" y="280814"/>
              <a:ext cx="715248" cy="523219"/>
            </a:xfrm>
            <a:prstGeom prst="rect">
              <a:avLst/>
            </a:prstGeom>
            <a:noFill/>
            <a:effectLst>
              <a:outerShdw blurRad="27311" dist="19050" dir="2400000" algn="tl" rotWithShape="0">
                <a:prstClr val="black">
                  <a:alpha val="51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800" dirty="0">
                  <a:solidFill>
                    <a:schemeClr val="accent5">
                      <a:lumMod val="50000"/>
                    </a:schemeClr>
                  </a:solidFill>
                  <a:latin typeface="Georgia" panose="02040502050405020303" pitchFamily="18" charset="0"/>
                  <a:ea typeface="BM HANNA 11yrs old OTF" panose="020B0600000101010101" pitchFamily="34" charset="-127"/>
                </a:rPr>
                <a:t>03</a:t>
              </a:r>
              <a:endParaRPr kumimoji="1" lang="ko-KR" altLang="en-US" sz="2800" dirty="0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  <a:ea typeface="BM HANNA 11yrs old OTF" panose="020B0600000101010101" pitchFamily="34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6B30EC3-A858-3E2F-350A-F89884FE56A7}"/>
                </a:ext>
              </a:extLst>
            </p:cNvPr>
            <p:cNvSpPr txBox="1"/>
            <p:nvPr/>
          </p:nvSpPr>
          <p:spPr>
            <a:xfrm>
              <a:off x="1060558" y="370104"/>
              <a:ext cx="3953436" cy="546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400" b="1" dirty="0">
                  <a:solidFill>
                    <a:srgbClr val="002060"/>
                  </a:solidFill>
                  <a:latin typeface="Georgia" panose="02040502050405020303" pitchFamily="18" charset="0"/>
                </a:rPr>
                <a:t>Proposed Method</a:t>
              </a:r>
              <a:endParaRPr kumimoji="1" lang="ko-KR" altLang="en-US" sz="2400" b="1" dirty="0">
                <a:solidFill>
                  <a:srgbClr val="002060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0E47190-22C2-69D0-01BD-1CCB17B6D593}"/>
              </a:ext>
            </a:extLst>
          </p:cNvPr>
          <p:cNvGrpSpPr/>
          <p:nvPr/>
        </p:nvGrpSpPr>
        <p:grpSpPr>
          <a:xfrm>
            <a:off x="265417" y="4405576"/>
            <a:ext cx="5572675" cy="746072"/>
            <a:chOff x="137529" y="152424"/>
            <a:chExt cx="6119084" cy="882551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9650327C-1262-D77D-4B7F-9874AC975D01}"/>
                </a:ext>
              </a:extLst>
            </p:cNvPr>
            <p:cNvGrpSpPr/>
            <p:nvPr/>
          </p:nvGrpSpPr>
          <p:grpSpPr>
            <a:xfrm>
              <a:off x="137529" y="152424"/>
              <a:ext cx="898530" cy="882551"/>
              <a:chOff x="582706" y="2133599"/>
              <a:chExt cx="493060" cy="524435"/>
            </a:xfrm>
            <a:solidFill>
              <a:srgbClr val="B4C7E7">
                <a:alpha val="29804"/>
              </a:srgbClr>
            </a:solidFill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9B82E3A2-F6CD-2C2F-D624-B15A605FA627}"/>
                  </a:ext>
                </a:extLst>
              </p:cNvPr>
              <p:cNvSpPr/>
              <p:nvPr/>
            </p:nvSpPr>
            <p:spPr>
              <a:xfrm>
                <a:off x="582706" y="2223247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1154CA06-8414-77B1-F7FE-8AA0D33DDAE5}"/>
                  </a:ext>
                </a:extLst>
              </p:cNvPr>
              <p:cNvSpPr/>
              <p:nvPr/>
            </p:nvSpPr>
            <p:spPr>
              <a:xfrm>
                <a:off x="690283" y="2133599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2CB74695-92A9-B622-BA91-2A406980BC9B}"/>
                  </a:ext>
                </a:extLst>
              </p:cNvPr>
              <p:cNvSpPr/>
              <p:nvPr/>
            </p:nvSpPr>
            <p:spPr>
              <a:xfrm>
                <a:off x="770966" y="2214282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AD0636FA-B4A7-664E-15FE-ED092C9A6419}"/>
                  </a:ext>
                </a:extLst>
              </p:cNvPr>
              <p:cNvSpPr/>
              <p:nvPr/>
            </p:nvSpPr>
            <p:spPr>
              <a:xfrm>
                <a:off x="596156" y="2335305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E05CCD1F-C0D3-566F-06FE-5FE2822ED672}"/>
                  </a:ext>
                </a:extLst>
              </p:cNvPr>
              <p:cNvSpPr/>
              <p:nvPr/>
            </p:nvSpPr>
            <p:spPr>
              <a:xfrm>
                <a:off x="748556" y="2335304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B03B320-276D-CFF5-D1AD-434001750D1C}"/>
                </a:ext>
              </a:extLst>
            </p:cNvPr>
            <p:cNvSpPr txBox="1"/>
            <p:nvPr/>
          </p:nvSpPr>
          <p:spPr>
            <a:xfrm>
              <a:off x="219601" y="280814"/>
              <a:ext cx="715248" cy="523219"/>
            </a:xfrm>
            <a:prstGeom prst="rect">
              <a:avLst/>
            </a:prstGeom>
            <a:noFill/>
            <a:effectLst>
              <a:outerShdw blurRad="27311" dist="19050" dir="2400000" algn="tl" rotWithShape="0">
                <a:prstClr val="black">
                  <a:alpha val="51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800" dirty="0">
                  <a:solidFill>
                    <a:schemeClr val="accent5">
                      <a:lumMod val="50000"/>
                    </a:schemeClr>
                  </a:solidFill>
                  <a:latin typeface="Georgia" panose="02040502050405020303" pitchFamily="18" charset="0"/>
                  <a:ea typeface="BM HANNA 11yrs old OTF" panose="020B0600000101010101" pitchFamily="34" charset="-127"/>
                </a:rPr>
                <a:t>04</a:t>
              </a:r>
              <a:endParaRPr kumimoji="1" lang="ko-KR" altLang="en-US" sz="2800" dirty="0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  <a:ea typeface="BM HANNA 11yrs old OTF" panose="020B0600000101010101" pitchFamily="34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8FDEE06-B21C-E4CB-956F-759EBC1BC1DC}"/>
                </a:ext>
              </a:extLst>
            </p:cNvPr>
            <p:cNvSpPr txBox="1"/>
            <p:nvPr/>
          </p:nvSpPr>
          <p:spPr>
            <a:xfrm>
              <a:off x="1060558" y="370105"/>
              <a:ext cx="5196055" cy="54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400" b="1" dirty="0">
                  <a:solidFill>
                    <a:srgbClr val="002060"/>
                  </a:solidFill>
                  <a:latin typeface="Georgia" panose="02040502050405020303" pitchFamily="18" charset="0"/>
                </a:rPr>
                <a:t>Experiments and Evaluation</a:t>
              </a:r>
              <a:endParaRPr kumimoji="1" lang="ko-KR" altLang="en-US" sz="2400" b="1" dirty="0">
                <a:solidFill>
                  <a:srgbClr val="002060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65748DB-0ABC-079C-6E33-B35D4AD7A62F}"/>
              </a:ext>
            </a:extLst>
          </p:cNvPr>
          <p:cNvGrpSpPr/>
          <p:nvPr/>
        </p:nvGrpSpPr>
        <p:grpSpPr>
          <a:xfrm>
            <a:off x="265417" y="5907585"/>
            <a:ext cx="4441017" cy="746072"/>
            <a:chOff x="137529" y="152424"/>
            <a:chExt cx="4876465" cy="882551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1CE731AA-B99D-56F3-020A-8F7AB39DF3B2}"/>
                </a:ext>
              </a:extLst>
            </p:cNvPr>
            <p:cNvGrpSpPr/>
            <p:nvPr/>
          </p:nvGrpSpPr>
          <p:grpSpPr>
            <a:xfrm>
              <a:off x="137529" y="152424"/>
              <a:ext cx="898530" cy="882551"/>
              <a:chOff x="582706" y="2133599"/>
              <a:chExt cx="493060" cy="524435"/>
            </a:xfrm>
            <a:solidFill>
              <a:srgbClr val="B4C7E7">
                <a:alpha val="29804"/>
              </a:srgbClr>
            </a:solidFill>
          </p:grpSpPr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D3AE31FB-3F4D-1676-2377-0DFFA571F43A}"/>
                  </a:ext>
                </a:extLst>
              </p:cNvPr>
              <p:cNvSpPr/>
              <p:nvPr/>
            </p:nvSpPr>
            <p:spPr>
              <a:xfrm>
                <a:off x="582706" y="2223247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F473F361-EF82-33A5-4C74-9D049F1CADE2}"/>
                  </a:ext>
                </a:extLst>
              </p:cNvPr>
              <p:cNvSpPr/>
              <p:nvPr/>
            </p:nvSpPr>
            <p:spPr>
              <a:xfrm>
                <a:off x="690283" y="2133599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1D90CF6E-9729-10D2-3173-61D3AEC2928E}"/>
                  </a:ext>
                </a:extLst>
              </p:cNvPr>
              <p:cNvSpPr/>
              <p:nvPr/>
            </p:nvSpPr>
            <p:spPr>
              <a:xfrm>
                <a:off x="770966" y="2214282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202D0A1D-F99F-2ED1-AD66-A90463A51725}"/>
                  </a:ext>
                </a:extLst>
              </p:cNvPr>
              <p:cNvSpPr/>
              <p:nvPr/>
            </p:nvSpPr>
            <p:spPr>
              <a:xfrm>
                <a:off x="596156" y="2335305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2D3609E7-84ED-1DAB-09F9-78AC8DA22055}"/>
                  </a:ext>
                </a:extLst>
              </p:cNvPr>
              <p:cNvSpPr/>
              <p:nvPr/>
            </p:nvSpPr>
            <p:spPr>
              <a:xfrm>
                <a:off x="748556" y="2335303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0081E81-9758-EC06-144E-7FB7A26F7325}"/>
                </a:ext>
              </a:extLst>
            </p:cNvPr>
            <p:cNvSpPr txBox="1"/>
            <p:nvPr/>
          </p:nvSpPr>
          <p:spPr>
            <a:xfrm>
              <a:off x="219601" y="280814"/>
              <a:ext cx="715248" cy="523219"/>
            </a:xfrm>
            <a:prstGeom prst="rect">
              <a:avLst/>
            </a:prstGeom>
            <a:noFill/>
            <a:effectLst>
              <a:outerShdw blurRad="27311" dist="19050" dir="2400000" algn="tl" rotWithShape="0">
                <a:prstClr val="black">
                  <a:alpha val="51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800" dirty="0">
                  <a:solidFill>
                    <a:schemeClr val="accent5">
                      <a:lumMod val="50000"/>
                    </a:schemeClr>
                  </a:solidFill>
                  <a:latin typeface="Georgia" panose="02040502050405020303" pitchFamily="18" charset="0"/>
                  <a:ea typeface="BM HANNA 11yrs old OTF" panose="020B0600000101010101" pitchFamily="34" charset="-127"/>
                </a:rPr>
                <a:t>05</a:t>
              </a:r>
              <a:endParaRPr kumimoji="1" lang="ko-KR" altLang="en-US" sz="2800" dirty="0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  <a:ea typeface="BM HANNA 11yrs old OTF" panose="020B0600000101010101" pitchFamily="34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C61C4FE-BCC8-AB15-F4BE-016470A9F243}"/>
                </a:ext>
              </a:extLst>
            </p:cNvPr>
            <p:cNvSpPr txBox="1"/>
            <p:nvPr/>
          </p:nvSpPr>
          <p:spPr>
            <a:xfrm>
              <a:off x="1060558" y="370104"/>
              <a:ext cx="3953436" cy="546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400" b="1" dirty="0">
                  <a:solidFill>
                    <a:srgbClr val="002060"/>
                  </a:solidFill>
                  <a:latin typeface="Georgia" panose="02040502050405020303" pitchFamily="18" charset="0"/>
                </a:rPr>
                <a:t>Conclusion</a:t>
              </a:r>
              <a:endParaRPr kumimoji="1" lang="ko-KR" altLang="en-US" sz="2400" b="1" dirty="0">
                <a:solidFill>
                  <a:srgbClr val="002060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6CF52FC0-AFFA-7B11-8834-25E3B5006FEB}"/>
              </a:ext>
            </a:extLst>
          </p:cNvPr>
          <p:cNvSpPr txBox="1"/>
          <p:nvPr/>
        </p:nvSpPr>
        <p:spPr>
          <a:xfrm>
            <a:off x="1117579" y="2462561"/>
            <a:ext cx="4501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Georgia" panose="02040502050405020303" pitchFamily="18" charset="0"/>
              </a:rPr>
              <a:t>Quantum neural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Georgia" panose="02040502050405020303" pitchFamily="18" charset="0"/>
              </a:rPr>
              <a:t>Neural network-based distinguisher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D26BC3D-C437-D153-E68E-07D9404D47D5}"/>
              </a:ext>
            </a:extLst>
          </p:cNvPr>
          <p:cNvSpPr txBox="1"/>
          <p:nvPr/>
        </p:nvSpPr>
        <p:spPr>
          <a:xfrm>
            <a:off x="1083712" y="3754440"/>
            <a:ext cx="9326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Georgia" panose="02040502050405020303" pitchFamily="18" charset="0"/>
              </a:rPr>
              <a:t>Dataset preparation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Georgia" panose="02040502050405020303" pitchFamily="18" charset="0"/>
              </a:rPr>
              <a:t>Design of quantum neural network-based distinguisher for simplified block cipher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2303394-1037-D531-EBFC-BFA3B69BDD4D}"/>
              </a:ext>
            </a:extLst>
          </p:cNvPr>
          <p:cNvSpPr txBox="1"/>
          <p:nvPr/>
        </p:nvSpPr>
        <p:spPr>
          <a:xfrm>
            <a:off x="1106023" y="5034596"/>
            <a:ext cx="9326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Georgia" panose="02040502050405020303" pitchFamily="18" charset="0"/>
              </a:rPr>
              <a:t>Details of proposed quantum neural distinguisher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Georgia" panose="02040502050405020303" pitchFamily="18" charset="0"/>
              </a:rPr>
              <a:t>Quantum-classical Hybrid Network vs. Classical Neural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Georgia" panose="02040502050405020303" pitchFamily="18" charset="0"/>
              </a:rPr>
              <a:t>Quantum advantage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F3CA7A0-1367-5A44-9420-A3394E1434C2}"/>
              </a:ext>
            </a:extLst>
          </p:cNvPr>
          <p:cNvSpPr/>
          <p:nvPr/>
        </p:nvSpPr>
        <p:spPr>
          <a:xfrm flipV="1">
            <a:off x="0" y="839447"/>
            <a:ext cx="12192000" cy="505538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24C5396-704D-82B4-7517-2975FE250706}"/>
              </a:ext>
            </a:extLst>
          </p:cNvPr>
          <p:cNvSpPr/>
          <p:nvPr/>
        </p:nvSpPr>
        <p:spPr>
          <a:xfrm>
            <a:off x="0" y="0"/>
            <a:ext cx="12192000" cy="132704"/>
          </a:xfrm>
          <a:prstGeom prst="rect">
            <a:avLst/>
          </a:prstGeom>
          <a:solidFill>
            <a:srgbClr val="00206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41D753-16ED-A4D3-C08D-FA10BCCE74EC}"/>
              </a:ext>
            </a:extLst>
          </p:cNvPr>
          <p:cNvSpPr/>
          <p:nvPr/>
        </p:nvSpPr>
        <p:spPr>
          <a:xfrm>
            <a:off x="0" y="6725296"/>
            <a:ext cx="12192000" cy="132704"/>
          </a:xfrm>
          <a:prstGeom prst="rect">
            <a:avLst/>
          </a:prstGeom>
          <a:solidFill>
            <a:srgbClr val="00206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9915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1507DC-B6BB-8249-1BD3-9DE41C09B076}"/>
                  </a:ext>
                </a:extLst>
              </p:cNvPr>
              <p:cNvSpPr txBox="1"/>
              <p:nvPr/>
            </p:nvSpPr>
            <p:spPr>
              <a:xfrm>
                <a:off x="9573768" y="6559814"/>
                <a:ext cx="261823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ko-KR" sz="1100" dirty="0">
                    <a:solidFill>
                      <a:srgbClr val="002060"/>
                    </a:solidFill>
                    <a:latin typeface="Georgia" panose="02040502050405020303" pitchFamily="18" charset="0"/>
                  </a:rPr>
                  <a:t>National Cryptography Contest </a:t>
                </a:r>
                <a14:m>
                  <m:oMath xmlns:m="http://schemas.openxmlformats.org/officeDocument/2006/math">
                    <m:r>
                      <a:rPr kumimoji="1" lang="en-US" altLang="ko-KR" sz="11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2022</m:t>
                    </m:r>
                  </m:oMath>
                </a14:m>
                <a:endParaRPr kumimoji="1" lang="ko-KR" altLang="en-US" sz="1100" dirty="0">
                  <a:solidFill>
                    <a:srgbClr val="002060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1507DC-B6BB-8249-1BD3-9DE41C09B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3768" y="6559814"/>
                <a:ext cx="2618232" cy="261610"/>
              </a:xfrm>
              <a:prstGeom prst="rect">
                <a:avLst/>
              </a:prstGeom>
              <a:blipFill>
                <a:blip r:embed="rId2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그룹 19">
            <a:extLst>
              <a:ext uri="{FF2B5EF4-FFF2-40B4-BE49-F238E27FC236}">
                <a16:creationId xmlns:a16="http://schemas.microsoft.com/office/drawing/2014/main" id="{A188B041-5D89-E12E-74D7-B656E7BA5EED}"/>
              </a:ext>
            </a:extLst>
          </p:cNvPr>
          <p:cNvGrpSpPr/>
          <p:nvPr/>
        </p:nvGrpSpPr>
        <p:grpSpPr>
          <a:xfrm>
            <a:off x="137529" y="91440"/>
            <a:ext cx="11649087" cy="882551"/>
            <a:chOff x="137529" y="152424"/>
            <a:chExt cx="11649087" cy="88255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CFE6E47-A7A8-38A3-5E44-AF5E6980E21B}"/>
                </a:ext>
              </a:extLst>
            </p:cNvPr>
            <p:cNvGrpSpPr/>
            <p:nvPr/>
          </p:nvGrpSpPr>
          <p:grpSpPr>
            <a:xfrm>
              <a:off x="137529" y="152424"/>
              <a:ext cx="898530" cy="882551"/>
              <a:chOff x="582706" y="2133599"/>
              <a:chExt cx="493060" cy="524435"/>
            </a:xfrm>
            <a:solidFill>
              <a:srgbClr val="B4C7E7">
                <a:alpha val="29804"/>
              </a:srgbClr>
            </a:solidFill>
          </p:grpSpPr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C6DB0774-ED1C-9466-BB82-0694B8F55248}"/>
                  </a:ext>
                </a:extLst>
              </p:cNvPr>
              <p:cNvSpPr/>
              <p:nvPr/>
            </p:nvSpPr>
            <p:spPr>
              <a:xfrm>
                <a:off x="582706" y="2223247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800"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C04A3B4E-430A-7E7B-E0CD-411C4A6C1023}"/>
                  </a:ext>
                </a:extLst>
              </p:cNvPr>
              <p:cNvSpPr/>
              <p:nvPr/>
            </p:nvSpPr>
            <p:spPr>
              <a:xfrm>
                <a:off x="690283" y="2133599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800"/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F6E798E3-C965-9DAD-B8AF-0D64D6C851C1}"/>
                  </a:ext>
                </a:extLst>
              </p:cNvPr>
              <p:cNvSpPr/>
              <p:nvPr/>
            </p:nvSpPr>
            <p:spPr>
              <a:xfrm>
                <a:off x="770966" y="2214282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800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471D7D25-96A4-95DB-7641-E364389768EE}"/>
                  </a:ext>
                </a:extLst>
              </p:cNvPr>
              <p:cNvSpPr/>
              <p:nvPr/>
            </p:nvSpPr>
            <p:spPr>
              <a:xfrm>
                <a:off x="596156" y="2335305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800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C05FA887-0B11-05FB-8403-1EC44BB2C320}"/>
                  </a:ext>
                </a:extLst>
              </p:cNvPr>
              <p:cNvSpPr/>
              <p:nvPr/>
            </p:nvSpPr>
            <p:spPr>
              <a:xfrm>
                <a:off x="748556" y="2335304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800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1ED453-FB09-B1B5-1BF1-55E2BAB2D391}"/>
                </a:ext>
              </a:extLst>
            </p:cNvPr>
            <p:cNvSpPr txBox="1"/>
            <p:nvPr/>
          </p:nvSpPr>
          <p:spPr>
            <a:xfrm>
              <a:off x="203517" y="308549"/>
              <a:ext cx="739760" cy="584775"/>
            </a:xfrm>
            <a:prstGeom prst="rect">
              <a:avLst/>
            </a:prstGeom>
            <a:noFill/>
            <a:effectLst>
              <a:outerShdw blurRad="27311" dist="19050" dir="2400000" algn="tl" rotWithShape="0">
                <a:prstClr val="black">
                  <a:alpha val="51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3200" dirty="0">
                  <a:solidFill>
                    <a:schemeClr val="accent5">
                      <a:lumMod val="50000"/>
                    </a:schemeClr>
                  </a:solidFill>
                  <a:latin typeface="Georgia" panose="02040502050405020303" pitchFamily="18" charset="0"/>
                  <a:ea typeface="BM HANNA 11yrs old OTF" panose="020B0600000101010101" pitchFamily="34" charset="-127"/>
                </a:rPr>
                <a:t>05</a:t>
              </a:r>
              <a:endParaRPr kumimoji="1" lang="ko-KR" altLang="en-US" sz="3200" dirty="0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  <a:ea typeface="BM HANNA 11yrs old OTF" panose="020B0600000101010101" pitchFamily="34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3387410-488E-3822-ABF6-1B6C7C826E99}"/>
                </a:ext>
              </a:extLst>
            </p:cNvPr>
            <p:cNvSpPr txBox="1"/>
            <p:nvPr/>
          </p:nvSpPr>
          <p:spPr>
            <a:xfrm>
              <a:off x="1060558" y="370104"/>
              <a:ext cx="39534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800" dirty="0">
                  <a:solidFill>
                    <a:srgbClr val="002060"/>
                  </a:solidFill>
                  <a:latin typeface="Georgia" panose="02040502050405020303" pitchFamily="18" charset="0"/>
                </a:rPr>
                <a:t>Conclusion</a:t>
              </a:r>
              <a:endParaRPr kumimoji="1" lang="ko-KR" altLang="en-US" sz="2800" dirty="0">
                <a:solidFill>
                  <a:srgbClr val="002060"/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17" name="직선 연결선[R] 16">
              <a:extLst>
                <a:ext uri="{FF2B5EF4-FFF2-40B4-BE49-F238E27FC236}">
                  <a16:creationId xmlns:a16="http://schemas.microsoft.com/office/drawing/2014/main" id="{2B30DE52-F786-DCB0-4F94-5FDB38B90751}"/>
                </a:ext>
              </a:extLst>
            </p:cNvPr>
            <p:cNvCxnSpPr>
              <a:cxnSpLocks/>
            </p:cNvCxnSpPr>
            <p:nvPr/>
          </p:nvCxnSpPr>
          <p:spPr>
            <a:xfrm>
              <a:off x="1124566" y="907889"/>
              <a:ext cx="10662050" cy="0"/>
            </a:xfrm>
            <a:prstGeom prst="line">
              <a:avLst/>
            </a:prstGeom>
            <a:ln w="12700">
              <a:solidFill>
                <a:srgbClr val="4757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직선 연결선[R] 1">
            <a:extLst>
              <a:ext uri="{FF2B5EF4-FFF2-40B4-BE49-F238E27FC236}">
                <a16:creationId xmlns:a16="http://schemas.microsoft.com/office/drawing/2014/main" id="{9B6030DA-B72B-DFB5-D8DF-3AE5EB538FB4}"/>
              </a:ext>
            </a:extLst>
          </p:cNvPr>
          <p:cNvCxnSpPr>
            <a:cxnSpLocks/>
          </p:cNvCxnSpPr>
          <p:nvPr/>
        </p:nvCxnSpPr>
        <p:spPr>
          <a:xfrm>
            <a:off x="1124566" y="808823"/>
            <a:ext cx="1066205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F59FCBB-7AE5-5F1D-DF52-91809B5E4BB5}"/>
                  </a:ext>
                </a:extLst>
              </p:cNvPr>
              <p:cNvSpPr txBox="1"/>
              <p:nvPr/>
            </p:nvSpPr>
            <p:spPr>
              <a:xfrm>
                <a:off x="255459" y="1132682"/>
                <a:ext cx="11813043" cy="2407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ko-KR" b="1" dirty="0">
                    <a:latin typeface="Georgia" panose="02040502050405020303" pitchFamily="18" charset="0"/>
                  </a:rPr>
                  <a:t>Conclusion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ko-KR" sz="1400" dirty="0">
                    <a:latin typeface="Georgia" panose="02040502050405020303" pitchFamily="18" charset="0"/>
                  </a:rPr>
                  <a:t>We implemented </a:t>
                </a:r>
                <a:r>
                  <a:rPr kumimoji="1" lang="en-US" altLang="ko-KR" sz="1400" b="1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the first quantum neural distinguisher </a:t>
                </a:r>
                <a:r>
                  <a:rPr kumimoji="1" lang="en-US" altLang="ko-KR" sz="1400" dirty="0">
                    <a:latin typeface="Georgia" panose="02040502050405020303" pitchFamily="18" charset="0"/>
                  </a:rPr>
                  <a:t>for simplified block ciphers based on quantum hybrid neural networks.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ko-KR" sz="1400" b="1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Get quantum advantages: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ko-KR" sz="1400" b="1" dirty="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Achieved higher accuracies </a:t>
                </a:r>
                <a:r>
                  <a:rPr kumimoji="1" lang="en-US" altLang="ko-KR" sz="1400" dirty="0">
                    <a:latin typeface="Georgia" panose="02040502050405020303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ko-KR" sz="14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kumimoji="1" lang="en-US" altLang="ko-KR" sz="1400" dirty="0">
                    <a:latin typeface="Georgia" panose="02040502050405020303" pitchFamily="18" charset="0"/>
                  </a:rPr>
                  <a:t>% for S-DES, </a:t>
                </a:r>
                <a14:m>
                  <m:oMath xmlns:m="http://schemas.openxmlformats.org/officeDocument/2006/math">
                    <m:r>
                      <a:rPr kumimoji="1" lang="en-US" altLang="ko-KR" sz="1400" i="1" dirty="0" smtClean="0">
                        <a:latin typeface="Cambria Math" panose="02040503050406030204" pitchFamily="18" charset="0"/>
                      </a:rPr>
                      <m:t>18</m:t>
                    </m:r>
                  </m:oMath>
                </a14:m>
                <a:r>
                  <a:rPr kumimoji="1" lang="en-US" altLang="ko-KR" sz="1400" dirty="0">
                    <a:latin typeface="Georgia" panose="02040502050405020303" pitchFamily="18" charset="0"/>
                  </a:rPr>
                  <a:t>% (</a:t>
                </a:r>
                <a14:m>
                  <m:oMath xmlns:m="http://schemas.openxmlformats.org/officeDocument/2006/math">
                    <m:r>
                      <a:rPr kumimoji="1" lang="en-US" altLang="ko-KR" sz="1400" i="1" dirty="0" smtClean="0">
                        <a:latin typeface="Cambria Math" panose="02040503050406030204" pitchFamily="18" charset="0"/>
                      </a:rPr>
                      <m:t>1000</m:t>
                    </m:r>
                  </m:oMath>
                </a14:m>
                <a:r>
                  <a:rPr kumimoji="1" lang="en-US" altLang="ko-KR" sz="1400" dirty="0">
                    <a:latin typeface="Georgia" panose="02040502050405020303" pitchFamily="18" charset="0"/>
                  </a:rPr>
                  <a:t> data) and </a:t>
                </a:r>
                <a14:m>
                  <m:oMath xmlns:m="http://schemas.openxmlformats.org/officeDocument/2006/math">
                    <m:r>
                      <a:rPr kumimoji="1" lang="en-US" altLang="ko-KR" sz="14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en-US" altLang="ko-KR" sz="1400" dirty="0">
                    <a:latin typeface="Georgia" panose="02040502050405020303" pitchFamily="18" charset="0"/>
                  </a:rPr>
                  <a:t>% (</a:t>
                </a:r>
                <a14:m>
                  <m:oMath xmlns:m="http://schemas.openxmlformats.org/officeDocument/2006/math">
                    <m:r>
                      <a:rPr kumimoji="1" lang="en-US" altLang="ko-KR" sz="1400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en-US" altLang="ko-KR" sz="1400" i="1" dirty="0"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r>
                  <a:rPr kumimoji="1" lang="en-US" altLang="ko-KR" sz="1400" dirty="0">
                    <a:latin typeface="Georgia" panose="02040502050405020303" pitchFamily="18" charset="0"/>
                  </a:rPr>
                  <a:t> data) for S-AES) than classical neural distinguisher.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ko-KR" sz="1400" b="1" dirty="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Reduced </a:t>
                </a:r>
                <a14:m>
                  <m:oMath xmlns:m="http://schemas.openxmlformats.org/officeDocument/2006/math">
                    <m:r>
                      <a:rPr lang="en-US" altLang="ko-KR" sz="1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ko-KR" sz="1400" b="1" i="1" baseline="-25000" dirty="0" err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𝑷𝒂𝒓𝒂𝒎𝒔</m:t>
                    </m:r>
                    <m:r>
                      <a:rPr lang="en-US" altLang="ko-KR" sz="1400" b="1" i="1" baseline="-25000" dirty="0" err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ko-KR" sz="1400" dirty="0">
                    <a:latin typeface="Georgia" panose="02040502050405020303" pitchFamily="18" charset="0"/>
                  </a:rPr>
                  <a:t>compared to the classical neural distinguisher:</a:t>
                </a:r>
                <a:br>
                  <a:rPr kumimoji="1" lang="en-US" altLang="ko-KR" sz="1400" dirty="0">
                    <a:latin typeface="Georgia" panose="02040502050405020303" pitchFamily="18" charset="0"/>
                  </a:rPr>
                </a:br>
                <a:r>
                  <a:rPr kumimoji="1" lang="en-US" altLang="ko-KR" sz="1400" dirty="0">
                    <a:latin typeface="Georgia" panose="02040502050405020303" pitchFamily="18" charset="0"/>
                  </a:rPr>
                  <a:t>S-DES : </a:t>
                </a:r>
                <a14:m>
                  <m:oMath xmlns:m="http://schemas.openxmlformats.org/officeDocument/2006/math">
                    <m:r>
                      <a:rPr kumimoji="1" lang="en-US" altLang="ko-KR" sz="1400" i="1" dirty="0">
                        <a:latin typeface="Cambria Math" panose="02040503050406030204" pitchFamily="18" charset="0"/>
                      </a:rPr>
                      <m:t>28.</m:t>
                    </m:r>
                    <m:r>
                      <a:rPr kumimoji="1" lang="en-US" altLang="ko-KR" sz="1400" b="0" i="1" dirty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kumimoji="1" lang="en-US" altLang="ko-KR" sz="1400" i="1" dirty="0">
                        <a:latin typeface="Cambria Math" panose="02040503050406030204" pitchFamily="18" charset="0"/>
                      </a:rPr>
                      <m:t>%</m:t>
                    </m:r>
                    <m:r>
                      <a:rPr kumimoji="1" lang="en-US" altLang="ko-KR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br>
                  <a:rPr kumimoji="1" lang="en-US" altLang="ko-KR" sz="1400" dirty="0">
                    <a:latin typeface="Georgia" panose="02040502050405020303" pitchFamily="18" charset="0"/>
                  </a:rPr>
                </a:br>
                <a:r>
                  <a:rPr kumimoji="1" lang="en-US" altLang="ko-KR" sz="1400" dirty="0">
                    <a:latin typeface="Georgia" panose="02040502050405020303" pitchFamily="18" charset="0"/>
                  </a:rPr>
                  <a:t>S-AES : </a:t>
                </a:r>
                <a14:m>
                  <m:oMath xmlns:m="http://schemas.openxmlformats.org/officeDocument/2006/math">
                    <m:r>
                      <a:rPr kumimoji="1" lang="en-US" altLang="ko-KR" sz="1400" i="1" dirty="0">
                        <a:latin typeface="Cambria Math" panose="02040503050406030204" pitchFamily="18" charset="0"/>
                      </a:rPr>
                      <m:t>43%</m:t>
                    </m:r>
                    <m:r>
                      <a:rPr kumimoji="1" lang="en-US" altLang="ko-KR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  <m:r>
                      <m:rPr>
                        <m:nor/>
                      </m:rPr>
                      <a:rPr kumimoji="1" lang="en-US" altLang="ko-KR" sz="1400" dirty="0">
                        <a:latin typeface="Georgia" panose="02040502050405020303" pitchFamily="18" charset="0"/>
                      </a:rPr>
                      <m:t>(</m:t>
                    </m:r>
                    <m:r>
                      <a:rPr kumimoji="1" lang="en-US" altLang="ko-KR" sz="1400" i="1" dirty="0">
                        <a:latin typeface="Cambria Math" panose="02040503050406030204" pitchFamily="18" charset="0"/>
                      </a:rPr>
                      <m:t>1000</m:t>
                    </m:r>
                    <m:r>
                      <m:rPr>
                        <m:nor/>
                      </m:rPr>
                      <a:rPr kumimoji="1" lang="en-US" altLang="ko-KR" sz="1400" dirty="0">
                        <a:latin typeface="Georgia" panose="02040502050405020303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ko-KR" sz="1400" dirty="0">
                        <a:latin typeface="Georgia" panose="02040502050405020303" pitchFamily="18" charset="0"/>
                      </a:rPr>
                      <m:t>data</m:t>
                    </m:r>
                    <m:r>
                      <m:rPr>
                        <m:nor/>
                      </m:rPr>
                      <a:rPr kumimoji="1" lang="en-US" altLang="ko-KR" sz="1400" dirty="0">
                        <a:latin typeface="Georgia" panose="02040502050405020303" pitchFamily="18" charset="0"/>
                      </a:rPr>
                      <m:t>)</m:t>
                    </m:r>
                  </m:oMath>
                </a14:m>
                <a:r>
                  <a:rPr kumimoji="1" lang="en-US" altLang="ko-KR" sz="1400" dirty="0">
                    <a:latin typeface="Georgia" panose="020405020504050203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ko-KR" sz="1400" b="0" i="1" dirty="0" smtClean="0">
                        <a:latin typeface="Cambria Math" panose="02040503050406030204" pitchFamily="18" charset="0"/>
                      </a:rPr>
                      <m:t>28.6</m:t>
                    </m:r>
                    <m:r>
                      <a:rPr kumimoji="1" lang="en-US" altLang="ko-KR" sz="1400" i="1" dirty="0">
                        <a:latin typeface="Cambria Math" panose="02040503050406030204" pitchFamily="18" charset="0"/>
                      </a:rPr>
                      <m:t>%</m:t>
                    </m:r>
                    <m:r>
                      <a:rPr kumimoji="1" lang="en-US" altLang="ko-KR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  <m:r>
                      <m:rPr>
                        <m:nor/>
                      </m:rPr>
                      <a:rPr kumimoji="1" lang="en-US" altLang="ko-KR" sz="1400" dirty="0">
                        <a:latin typeface="Georgia" panose="02040502050405020303" pitchFamily="18" charset="0"/>
                      </a:rPr>
                      <m:t>(</m:t>
                    </m:r>
                    <m:r>
                      <a:rPr kumimoji="1" lang="en-US" altLang="ko-KR" sz="1400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en-US" altLang="ko-KR" sz="1400" i="1" dirty="0">
                        <a:latin typeface="Cambria Math" panose="02040503050406030204" pitchFamily="18" charset="0"/>
                      </a:rPr>
                      <m:t>000</m:t>
                    </m:r>
                    <m:r>
                      <m:rPr>
                        <m:nor/>
                      </m:rPr>
                      <a:rPr kumimoji="1" lang="en-US" altLang="ko-KR" sz="1400" dirty="0">
                        <a:latin typeface="Georgia" panose="02040502050405020303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ko-KR" sz="1400" dirty="0">
                        <a:latin typeface="Georgia" panose="02040502050405020303" pitchFamily="18" charset="0"/>
                      </a:rPr>
                      <m:t>data</m:t>
                    </m:r>
                    <m:r>
                      <m:rPr>
                        <m:nor/>
                      </m:rPr>
                      <a:rPr kumimoji="1" lang="en-US" altLang="ko-KR" sz="1400" dirty="0">
                        <a:latin typeface="Georgia" panose="02040502050405020303" pitchFamily="18" charset="0"/>
                      </a:rPr>
                      <m:t>)</m:t>
                    </m:r>
                  </m:oMath>
                </a14:m>
                <a:endParaRPr kumimoji="1" lang="en-US" altLang="ko-KR" sz="1400" dirty="0">
                  <a:latin typeface="Georgia" panose="02040502050405020303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F59FCBB-7AE5-5F1D-DF52-91809B5E4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459" y="1132682"/>
                <a:ext cx="11813043" cy="2407582"/>
              </a:xfrm>
              <a:prstGeom prst="rect">
                <a:avLst/>
              </a:prstGeom>
              <a:blipFill>
                <a:blip r:embed="rId3"/>
                <a:stretch>
                  <a:fillRect l="-322" b="-15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3C6244D-16DC-FFE6-23B7-02807F93C8C6}"/>
              </a:ext>
            </a:extLst>
          </p:cNvPr>
          <p:cNvSpPr txBox="1"/>
          <p:nvPr/>
        </p:nvSpPr>
        <p:spPr>
          <a:xfrm>
            <a:off x="255460" y="4098620"/>
            <a:ext cx="11531156" cy="791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b="1" dirty="0">
                <a:latin typeface="Georgia" panose="02040502050405020303" pitchFamily="18" charset="0"/>
              </a:rPr>
              <a:t>Future work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Georgia" panose="02040502050405020303" pitchFamily="18" charset="0"/>
              </a:rPr>
              <a:t>We will design a distinguisher </a:t>
            </a:r>
            <a:r>
              <a:rPr kumimoji="1" lang="en-US" altLang="ko-KR" sz="1400" b="1" dirty="0">
                <a:solidFill>
                  <a:srgbClr val="0070C0"/>
                </a:solidFill>
                <a:latin typeface="Georgia" panose="02040502050405020303" pitchFamily="18" charset="0"/>
              </a:rPr>
              <a:t>for other ciphers and multiple input differences.</a:t>
            </a:r>
          </a:p>
        </p:txBody>
      </p:sp>
    </p:spTree>
    <p:extLst>
      <p:ext uri="{BB962C8B-B14F-4D97-AF65-F5344CB8AC3E}">
        <p14:creationId xmlns:p14="http://schemas.microsoft.com/office/powerpoint/2010/main" val="3535802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FCB8EEDD-95DB-34BA-8CC8-5A245F3BD040}"/>
              </a:ext>
            </a:extLst>
          </p:cNvPr>
          <p:cNvGrpSpPr/>
          <p:nvPr/>
        </p:nvGrpSpPr>
        <p:grpSpPr>
          <a:xfrm>
            <a:off x="3267364" y="2982724"/>
            <a:ext cx="5657271" cy="947732"/>
            <a:chOff x="2707689" y="3089315"/>
            <a:chExt cx="5657271" cy="94773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AC7AB9B-BC5F-FD4E-84B0-A33678152378}"/>
                </a:ext>
              </a:extLst>
            </p:cNvPr>
            <p:cNvSpPr txBox="1"/>
            <p:nvPr/>
          </p:nvSpPr>
          <p:spPr>
            <a:xfrm>
              <a:off x="2707689" y="3089315"/>
              <a:ext cx="56572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3200" dirty="0">
                  <a:solidFill>
                    <a:srgbClr val="002060"/>
                  </a:solidFill>
                  <a:latin typeface="Georgia" panose="02040502050405020303" pitchFamily="18" charset="0"/>
                </a:rPr>
                <a:t>Thank you for your attention!</a:t>
              </a:r>
              <a:endParaRPr kumimoji="1" lang="ko-Kore-KR" altLang="en-US" sz="3200" dirty="0">
                <a:solidFill>
                  <a:srgbClr val="002060"/>
                </a:solidFill>
                <a:latin typeface="Georgia" panose="02040502050405020303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CB077891-F27B-5609-7BAB-4B4ACF5EAB87}"/>
                    </a:ext>
                  </a:extLst>
                </p:cNvPr>
                <p:cNvSpPr txBox="1"/>
                <p:nvPr/>
              </p:nvSpPr>
              <p:spPr>
                <a:xfrm>
                  <a:off x="3457325" y="3729270"/>
                  <a:ext cx="415799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sz="1400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Georgia" panose="02040502050405020303" pitchFamily="18" charset="0"/>
                    </a:rPr>
                    <a:t>National Cryptography Contest </a:t>
                  </a:r>
                  <a14:m>
                    <m:oMath xmlns:m="http://schemas.openxmlformats.org/officeDocument/2006/math">
                      <m:r>
                        <a:rPr kumimoji="1" lang="en-US" altLang="ko-KR" sz="14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2022</m:t>
                      </m:r>
                    </m:oMath>
                  </a14:m>
                  <a:endParaRPr kumimoji="1" lang="ko-KR" altLang="en-US" sz="14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Georgia" panose="02040502050405020303" pitchFamily="18" charset="0"/>
                  </a:endParaRPr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CB077891-F27B-5609-7BAB-4B4ACF5EAB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325" y="3729270"/>
                  <a:ext cx="4157998" cy="307777"/>
                </a:xfrm>
                <a:prstGeom prst="rect">
                  <a:avLst/>
                </a:prstGeom>
                <a:blipFill>
                  <a:blip r:embed="rId2"/>
                  <a:stretch>
                    <a:fillRect t="-4000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45A2DEF4-59E7-E546-F662-3F1D0B4F5EA2}"/>
              </a:ext>
            </a:extLst>
          </p:cNvPr>
          <p:cNvSpPr/>
          <p:nvPr/>
        </p:nvSpPr>
        <p:spPr>
          <a:xfrm>
            <a:off x="0" y="0"/>
            <a:ext cx="12192000" cy="132704"/>
          </a:xfrm>
          <a:prstGeom prst="rect">
            <a:avLst/>
          </a:prstGeom>
          <a:solidFill>
            <a:srgbClr val="00206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B7A29E4-013B-9B18-67D6-1086539A358F}"/>
              </a:ext>
            </a:extLst>
          </p:cNvPr>
          <p:cNvSpPr/>
          <p:nvPr/>
        </p:nvSpPr>
        <p:spPr>
          <a:xfrm>
            <a:off x="0" y="6725296"/>
            <a:ext cx="12192000" cy="132704"/>
          </a:xfrm>
          <a:prstGeom prst="rect">
            <a:avLst/>
          </a:prstGeom>
          <a:solidFill>
            <a:srgbClr val="00206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3507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1507DC-B6BB-8249-1BD3-9DE41C09B076}"/>
                  </a:ext>
                </a:extLst>
              </p:cNvPr>
              <p:cNvSpPr txBox="1"/>
              <p:nvPr/>
            </p:nvSpPr>
            <p:spPr>
              <a:xfrm>
                <a:off x="9573768" y="6559814"/>
                <a:ext cx="261823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ko-KR" sz="1100" dirty="0">
                    <a:solidFill>
                      <a:srgbClr val="002060"/>
                    </a:solidFill>
                    <a:latin typeface="Georgia" panose="02040502050405020303" pitchFamily="18" charset="0"/>
                  </a:rPr>
                  <a:t>National Cryptography Contest </a:t>
                </a:r>
                <a14:m>
                  <m:oMath xmlns:m="http://schemas.openxmlformats.org/officeDocument/2006/math">
                    <m:r>
                      <a:rPr kumimoji="1" lang="en-US" altLang="ko-KR" sz="11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2022</m:t>
                    </m:r>
                  </m:oMath>
                </a14:m>
                <a:endParaRPr kumimoji="1" lang="ko-KR" altLang="en-US" sz="1100" dirty="0">
                  <a:solidFill>
                    <a:srgbClr val="002060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1507DC-B6BB-8249-1BD3-9DE41C09B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3768" y="6559814"/>
                <a:ext cx="2618232" cy="261610"/>
              </a:xfrm>
              <a:prstGeom prst="rect">
                <a:avLst/>
              </a:prstGeom>
              <a:blipFill>
                <a:blip r:embed="rId2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그룹 19">
            <a:extLst>
              <a:ext uri="{FF2B5EF4-FFF2-40B4-BE49-F238E27FC236}">
                <a16:creationId xmlns:a16="http://schemas.microsoft.com/office/drawing/2014/main" id="{A188B041-5D89-E12E-74D7-B656E7BA5EED}"/>
              </a:ext>
            </a:extLst>
          </p:cNvPr>
          <p:cNvGrpSpPr/>
          <p:nvPr/>
        </p:nvGrpSpPr>
        <p:grpSpPr>
          <a:xfrm>
            <a:off x="137529" y="91440"/>
            <a:ext cx="11649087" cy="882551"/>
            <a:chOff x="137529" y="152424"/>
            <a:chExt cx="11649087" cy="882551"/>
          </a:xfrm>
        </p:grpSpPr>
        <p:cxnSp>
          <p:nvCxnSpPr>
            <p:cNvPr id="3" name="직선 연결선[R] 2">
              <a:extLst>
                <a:ext uri="{FF2B5EF4-FFF2-40B4-BE49-F238E27FC236}">
                  <a16:creationId xmlns:a16="http://schemas.microsoft.com/office/drawing/2014/main" id="{8206722D-D7CF-74E7-C7C8-D9788BCCDF91}"/>
                </a:ext>
              </a:extLst>
            </p:cNvPr>
            <p:cNvCxnSpPr>
              <a:cxnSpLocks/>
            </p:cNvCxnSpPr>
            <p:nvPr/>
          </p:nvCxnSpPr>
          <p:spPr>
            <a:xfrm>
              <a:off x="1124566" y="869807"/>
              <a:ext cx="10662050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CFE6E47-A7A8-38A3-5E44-AF5E6980E21B}"/>
                </a:ext>
              </a:extLst>
            </p:cNvPr>
            <p:cNvGrpSpPr/>
            <p:nvPr/>
          </p:nvGrpSpPr>
          <p:grpSpPr>
            <a:xfrm>
              <a:off x="137529" y="152424"/>
              <a:ext cx="898530" cy="882551"/>
              <a:chOff x="582706" y="2133599"/>
              <a:chExt cx="493060" cy="524435"/>
            </a:xfrm>
            <a:solidFill>
              <a:srgbClr val="B4C7E7">
                <a:alpha val="29804"/>
              </a:srgbClr>
            </a:solidFill>
          </p:grpSpPr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C6DB0774-ED1C-9466-BB82-0694B8F55248}"/>
                  </a:ext>
                </a:extLst>
              </p:cNvPr>
              <p:cNvSpPr/>
              <p:nvPr/>
            </p:nvSpPr>
            <p:spPr>
              <a:xfrm>
                <a:off x="582706" y="2223247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800"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C04A3B4E-430A-7E7B-E0CD-411C4A6C1023}"/>
                  </a:ext>
                </a:extLst>
              </p:cNvPr>
              <p:cNvSpPr/>
              <p:nvPr/>
            </p:nvSpPr>
            <p:spPr>
              <a:xfrm>
                <a:off x="690283" y="2133599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800"/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F6E798E3-C965-9DAD-B8AF-0D64D6C851C1}"/>
                  </a:ext>
                </a:extLst>
              </p:cNvPr>
              <p:cNvSpPr/>
              <p:nvPr/>
            </p:nvSpPr>
            <p:spPr>
              <a:xfrm>
                <a:off x="770966" y="2214282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800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471D7D25-96A4-95DB-7641-E364389768EE}"/>
                  </a:ext>
                </a:extLst>
              </p:cNvPr>
              <p:cNvSpPr/>
              <p:nvPr/>
            </p:nvSpPr>
            <p:spPr>
              <a:xfrm>
                <a:off x="596156" y="2335305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800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C05FA887-0B11-05FB-8403-1EC44BB2C320}"/>
                  </a:ext>
                </a:extLst>
              </p:cNvPr>
              <p:cNvSpPr/>
              <p:nvPr/>
            </p:nvSpPr>
            <p:spPr>
              <a:xfrm>
                <a:off x="748556" y="2335304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800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3387410-488E-3822-ABF6-1B6C7C826E99}"/>
                </a:ext>
              </a:extLst>
            </p:cNvPr>
            <p:cNvSpPr txBox="1"/>
            <p:nvPr/>
          </p:nvSpPr>
          <p:spPr>
            <a:xfrm>
              <a:off x="1060558" y="370104"/>
              <a:ext cx="39534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800" dirty="0">
                  <a:solidFill>
                    <a:srgbClr val="002060"/>
                  </a:solidFill>
                  <a:latin typeface="Georgia" panose="02040502050405020303" pitchFamily="18" charset="0"/>
                </a:rPr>
                <a:t>Introduction</a:t>
              </a:r>
              <a:endParaRPr kumimoji="1" lang="ko-KR" altLang="en-US" sz="2800" dirty="0">
                <a:solidFill>
                  <a:srgbClr val="002060"/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17" name="직선 연결선[R] 16">
              <a:extLst>
                <a:ext uri="{FF2B5EF4-FFF2-40B4-BE49-F238E27FC236}">
                  <a16:creationId xmlns:a16="http://schemas.microsoft.com/office/drawing/2014/main" id="{2B30DE52-F786-DCB0-4F94-5FDB38B90751}"/>
                </a:ext>
              </a:extLst>
            </p:cNvPr>
            <p:cNvCxnSpPr>
              <a:cxnSpLocks/>
            </p:cNvCxnSpPr>
            <p:nvPr/>
          </p:nvCxnSpPr>
          <p:spPr>
            <a:xfrm>
              <a:off x="1124566" y="909691"/>
              <a:ext cx="10662050" cy="0"/>
            </a:xfrm>
            <a:prstGeom prst="line">
              <a:avLst/>
            </a:prstGeom>
            <a:ln w="12700">
              <a:solidFill>
                <a:srgbClr val="4757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1ED453-FB09-B1B5-1BF1-55E2BAB2D391}"/>
                </a:ext>
              </a:extLst>
            </p:cNvPr>
            <p:cNvSpPr txBox="1"/>
            <p:nvPr/>
          </p:nvSpPr>
          <p:spPr>
            <a:xfrm>
              <a:off x="255461" y="308549"/>
              <a:ext cx="609054" cy="584775"/>
            </a:xfrm>
            <a:prstGeom prst="rect">
              <a:avLst/>
            </a:prstGeom>
            <a:noFill/>
            <a:effectLst>
              <a:outerShdw blurRad="27311" dist="19050" dir="2400000" algn="tl" rotWithShape="0">
                <a:prstClr val="black">
                  <a:alpha val="51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3200" dirty="0">
                  <a:solidFill>
                    <a:schemeClr val="accent5">
                      <a:lumMod val="50000"/>
                    </a:schemeClr>
                  </a:solidFill>
                  <a:latin typeface="Georgia" panose="02040502050405020303" pitchFamily="18" charset="0"/>
                  <a:ea typeface="BM HANNA 11yrs old OTF" panose="020B0600000101010101" pitchFamily="34" charset="-127"/>
                </a:rPr>
                <a:t>01</a:t>
              </a:r>
              <a:endParaRPr kumimoji="1" lang="ko-KR" altLang="en-US" sz="3200" dirty="0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  <a:ea typeface="BM HANNA 11yrs old OTF" panose="020B0600000101010101" pitchFamily="34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4BFDB7A-0EFF-E6DE-DEED-A84220A2C095}"/>
              </a:ext>
            </a:extLst>
          </p:cNvPr>
          <p:cNvSpPr txBox="1"/>
          <p:nvPr/>
        </p:nvSpPr>
        <p:spPr>
          <a:xfrm>
            <a:off x="255460" y="971312"/>
            <a:ext cx="11595880" cy="253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b="1" dirty="0">
                <a:latin typeface="Georgia" panose="02040502050405020303" pitchFamily="18" charset="0"/>
              </a:rPr>
              <a:t>Motivation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Georgia" panose="02040502050405020303" pitchFamily="18" charset="0"/>
              </a:rPr>
              <a:t>Many researches on </a:t>
            </a:r>
            <a:r>
              <a:rPr kumimoji="1" lang="en-US" altLang="ko-KR" b="1" dirty="0">
                <a:solidFill>
                  <a:srgbClr val="0070C0"/>
                </a:solidFill>
                <a:latin typeface="Georgia" panose="02040502050405020303" pitchFamily="18" charset="0"/>
              </a:rPr>
              <a:t>distinguisher based on deep learning </a:t>
            </a:r>
            <a:r>
              <a:rPr kumimoji="1" lang="en-US" altLang="ko-KR" dirty="0">
                <a:latin typeface="Georgia" panose="02040502050405020303" pitchFamily="18" charset="0"/>
              </a:rPr>
              <a:t>have been conducted.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ko-KR" b="1" dirty="0">
                <a:solidFill>
                  <a:srgbClr val="0070C0"/>
                </a:solidFill>
                <a:latin typeface="Georgia" panose="02040502050405020303" pitchFamily="18" charset="0"/>
              </a:rPr>
              <a:t>Quantum advantages </a:t>
            </a:r>
            <a:r>
              <a:rPr kumimoji="1" lang="en" altLang="ko-KR" dirty="0">
                <a:latin typeface="Georgia" panose="02040502050405020303" pitchFamily="18" charset="0"/>
              </a:rPr>
              <a:t>(i.e. fewer parameters and higher accuracy) can be achieved by using</a:t>
            </a:r>
            <a:br>
              <a:rPr kumimoji="1" lang="en" altLang="ko-KR" dirty="0">
                <a:latin typeface="Georgia" panose="02040502050405020303" pitchFamily="18" charset="0"/>
              </a:rPr>
            </a:br>
            <a:r>
              <a:rPr kumimoji="1" lang="en" altLang="ko-KR" dirty="0">
                <a:latin typeface="Georgia" panose="02040502050405020303" pitchFamily="18" charset="0"/>
              </a:rPr>
              <a:t>quantum neural networks compared to classical neural networks.</a:t>
            </a:r>
            <a:endParaRPr kumimoji="1" lang="en-US" altLang="ko-KR" dirty="0">
              <a:latin typeface="Georgia" panose="02040502050405020303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b="1" dirty="0">
                <a:solidFill>
                  <a:srgbClr val="C00000"/>
                </a:solidFill>
                <a:latin typeface="Georgia" panose="02040502050405020303" pitchFamily="18" charset="0"/>
              </a:rPr>
              <a:t>Let’s apply a quantum neural network for a deep learning-based distinguisher, </a:t>
            </a:r>
            <a:br>
              <a:rPr kumimoji="1" lang="en-US" altLang="ko-KR" b="1" dirty="0">
                <a:solidFill>
                  <a:srgbClr val="C00000"/>
                </a:solidFill>
                <a:latin typeface="Georgia" panose="02040502050405020303" pitchFamily="18" charset="0"/>
              </a:rPr>
            </a:br>
            <a:r>
              <a:rPr kumimoji="1" lang="en-US" altLang="ko-KR" b="1" dirty="0">
                <a:solidFill>
                  <a:srgbClr val="C00000"/>
                </a:solidFill>
                <a:latin typeface="Georgia" panose="02040502050405020303" pitchFamily="18" charset="0"/>
              </a:rPr>
              <a:t>and get quantum advantages!</a:t>
            </a:r>
            <a:endParaRPr kumimoji="1" lang="en-US" altLang="ko-KR" sz="1600" b="1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296A388-359F-D946-985E-6E8B68ED358D}"/>
              </a:ext>
            </a:extLst>
          </p:cNvPr>
          <p:cNvGrpSpPr/>
          <p:nvPr/>
        </p:nvGrpSpPr>
        <p:grpSpPr>
          <a:xfrm>
            <a:off x="864515" y="4260210"/>
            <a:ext cx="10618664" cy="1234289"/>
            <a:chOff x="909414" y="4529152"/>
            <a:chExt cx="10618664" cy="1234289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3FDC090C-52E8-7442-A602-16710E01CBF5}"/>
                </a:ext>
              </a:extLst>
            </p:cNvPr>
            <p:cNvGrpSpPr/>
            <p:nvPr/>
          </p:nvGrpSpPr>
          <p:grpSpPr>
            <a:xfrm>
              <a:off x="909414" y="4833845"/>
              <a:ext cx="10373172" cy="929596"/>
              <a:chOff x="1124566" y="4845345"/>
              <a:chExt cx="10373172" cy="929596"/>
            </a:xfrm>
          </p:grpSpPr>
          <p:sp>
            <p:nvSpPr>
              <p:cNvPr id="11" name="모서리가 둥근 직사각형 10">
                <a:extLst>
                  <a:ext uri="{FF2B5EF4-FFF2-40B4-BE49-F238E27FC236}">
                    <a16:creationId xmlns:a16="http://schemas.microsoft.com/office/drawing/2014/main" id="{F5BCE916-B104-DE43-9BCB-06F27721F63D}"/>
                  </a:ext>
                </a:extLst>
              </p:cNvPr>
              <p:cNvSpPr/>
              <p:nvPr/>
            </p:nvSpPr>
            <p:spPr>
              <a:xfrm>
                <a:off x="1124566" y="4905365"/>
                <a:ext cx="2357718" cy="869576"/>
              </a:xfrm>
              <a:prstGeom prst="roundRect">
                <a:avLst>
                  <a:gd name="adj" fmla="val 5678"/>
                </a:avLst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0070C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Deep learning-based</a:t>
                </a:r>
              </a:p>
              <a:p>
                <a:pPr algn="ctr"/>
                <a:r>
                  <a:rPr kumimoji="1" lang="en-US" altLang="ko-Kore-KR" dirty="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distinguisher</a:t>
                </a:r>
                <a:endParaRPr kumimoji="1" lang="ko-Kore-KR" altLang="en-US" dirty="0">
                  <a:solidFill>
                    <a:srgbClr val="0070C0"/>
                  </a:solidFill>
                  <a:latin typeface="Georgia" panose="02040502050405020303" pitchFamily="18" charset="0"/>
                </a:endParaRPr>
              </a:p>
            </p:txBody>
          </p:sp>
          <p:sp>
            <p:nvSpPr>
              <p:cNvPr id="19" name="모서리가 둥근 직사각형 18">
                <a:extLst>
                  <a:ext uri="{FF2B5EF4-FFF2-40B4-BE49-F238E27FC236}">
                    <a16:creationId xmlns:a16="http://schemas.microsoft.com/office/drawing/2014/main" id="{1C3AC07A-338F-094F-AB75-35CFE3FCD8FA}"/>
                  </a:ext>
                </a:extLst>
              </p:cNvPr>
              <p:cNvSpPr/>
              <p:nvPr/>
            </p:nvSpPr>
            <p:spPr>
              <a:xfrm>
                <a:off x="7902890" y="4899133"/>
                <a:ext cx="3594848" cy="869576"/>
              </a:xfrm>
              <a:prstGeom prst="roundRect">
                <a:avLst>
                  <a:gd name="adj" fmla="val 5678"/>
                </a:avLst>
              </a:prstGeom>
              <a:solidFill>
                <a:srgbClr val="F6E1DE"/>
              </a:solidFill>
              <a:ln w="1905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Quantum neural network-based distinguisher</a:t>
                </a:r>
                <a:endParaRPr kumimoji="1" lang="ko-Kore-KR" altLang="en-US" dirty="0">
                  <a:solidFill>
                    <a:srgbClr val="C00000"/>
                  </a:solidFill>
                  <a:latin typeface="Georgia" panose="02040502050405020303" pitchFamily="18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18CCD84-D4C0-F449-B9DB-C71C328CB39A}"/>
                  </a:ext>
                </a:extLst>
              </p:cNvPr>
              <p:cNvSpPr txBox="1"/>
              <p:nvPr/>
            </p:nvSpPr>
            <p:spPr>
              <a:xfrm>
                <a:off x="3628212" y="4845345"/>
                <a:ext cx="4128750" cy="872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kumimoji="1" lang="en-US" altLang="ko-Kore-KR" b="1" dirty="0">
                    <a:solidFill>
                      <a:srgbClr val="002060"/>
                    </a:solidFill>
                    <a:latin typeface="Georgia" panose="02040502050405020303" pitchFamily="18" charset="0"/>
                  </a:rPr>
                  <a:t>Apply a quantum neural network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kumimoji="1" lang="en-US" altLang="ko-Kore-KR" dirty="0">
                    <a:latin typeface="Georgia" panose="02040502050405020303" pitchFamily="18" charset="0"/>
                  </a:rPr>
                  <a:t>instead of classical neural network</a:t>
                </a:r>
                <a:endParaRPr kumimoji="1" lang="ko-Kore-KR" altLang="en-US" dirty="0">
                  <a:latin typeface="Georgia" panose="02040502050405020303" pitchFamily="18" charset="0"/>
                </a:endParaRPr>
              </a:p>
            </p:txBody>
          </p: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8C8F062C-55E4-8441-9E77-DA41577CA871}"/>
                  </a:ext>
                </a:extLst>
              </p:cNvPr>
              <p:cNvCxnSpPr>
                <a:stCxn id="11" idx="3"/>
                <a:endCxn id="19" idx="1"/>
              </p:cNvCxnSpPr>
              <p:nvPr/>
            </p:nvCxnSpPr>
            <p:spPr>
              <a:xfrm flipV="1">
                <a:off x="3482284" y="5333921"/>
                <a:ext cx="4420606" cy="623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E3C5A5B-9427-BA48-81B2-1311A78BFC8A}"/>
                </a:ext>
              </a:extLst>
            </p:cNvPr>
            <p:cNvSpPr txBox="1"/>
            <p:nvPr/>
          </p:nvSpPr>
          <p:spPr>
            <a:xfrm>
              <a:off x="9699278" y="4529152"/>
              <a:ext cx="1828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latin typeface="Georgia" panose="02040502050405020303" pitchFamily="18" charset="0"/>
                </a:rPr>
                <a:t>Let’s do this!</a:t>
              </a:r>
              <a:endParaRPr kumimoji="1" lang="ko-Kore-KR" altLang="en-US" sz="1600" b="1" dirty="0">
                <a:latin typeface="Georgia" panose="020405020504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8613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1507DC-B6BB-8249-1BD3-9DE41C09B076}"/>
                  </a:ext>
                </a:extLst>
              </p:cNvPr>
              <p:cNvSpPr txBox="1"/>
              <p:nvPr/>
            </p:nvSpPr>
            <p:spPr>
              <a:xfrm>
                <a:off x="9573768" y="6559814"/>
                <a:ext cx="261823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ko-KR" sz="1100" dirty="0">
                    <a:solidFill>
                      <a:srgbClr val="002060"/>
                    </a:solidFill>
                    <a:latin typeface="Georgia" panose="02040502050405020303" pitchFamily="18" charset="0"/>
                  </a:rPr>
                  <a:t>National Cryptography Contest </a:t>
                </a:r>
                <a14:m>
                  <m:oMath xmlns:m="http://schemas.openxmlformats.org/officeDocument/2006/math">
                    <m:r>
                      <a:rPr kumimoji="1" lang="en-US" altLang="ko-KR" sz="11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2022</m:t>
                    </m:r>
                  </m:oMath>
                </a14:m>
                <a:endParaRPr kumimoji="1" lang="ko-KR" altLang="en-US" sz="1100" dirty="0">
                  <a:solidFill>
                    <a:srgbClr val="002060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1507DC-B6BB-8249-1BD3-9DE41C09B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3768" y="6559814"/>
                <a:ext cx="2618232" cy="261610"/>
              </a:xfrm>
              <a:prstGeom prst="rect">
                <a:avLst/>
              </a:prstGeom>
              <a:blipFill>
                <a:blip r:embed="rId2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그룹 19">
            <a:extLst>
              <a:ext uri="{FF2B5EF4-FFF2-40B4-BE49-F238E27FC236}">
                <a16:creationId xmlns:a16="http://schemas.microsoft.com/office/drawing/2014/main" id="{A188B041-5D89-E12E-74D7-B656E7BA5EED}"/>
              </a:ext>
            </a:extLst>
          </p:cNvPr>
          <p:cNvGrpSpPr/>
          <p:nvPr/>
        </p:nvGrpSpPr>
        <p:grpSpPr>
          <a:xfrm>
            <a:off x="137529" y="91440"/>
            <a:ext cx="11649087" cy="882551"/>
            <a:chOff x="137529" y="152424"/>
            <a:chExt cx="11649087" cy="882551"/>
          </a:xfrm>
        </p:grpSpPr>
        <p:cxnSp>
          <p:nvCxnSpPr>
            <p:cNvPr id="3" name="직선 연결선[R] 2">
              <a:extLst>
                <a:ext uri="{FF2B5EF4-FFF2-40B4-BE49-F238E27FC236}">
                  <a16:creationId xmlns:a16="http://schemas.microsoft.com/office/drawing/2014/main" id="{8206722D-D7CF-74E7-C7C8-D9788BCCDF91}"/>
                </a:ext>
              </a:extLst>
            </p:cNvPr>
            <p:cNvCxnSpPr>
              <a:cxnSpLocks/>
            </p:cNvCxnSpPr>
            <p:nvPr/>
          </p:nvCxnSpPr>
          <p:spPr>
            <a:xfrm>
              <a:off x="1124566" y="869807"/>
              <a:ext cx="10662050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CFE6E47-A7A8-38A3-5E44-AF5E6980E21B}"/>
                </a:ext>
              </a:extLst>
            </p:cNvPr>
            <p:cNvGrpSpPr/>
            <p:nvPr/>
          </p:nvGrpSpPr>
          <p:grpSpPr>
            <a:xfrm>
              <a:off x="137529" y="152424"/>
              <a:ext cx="898530" cy="882551"/>
              <a:chOff x="582706" y="2133599"/>
              <a:chExt cx="493060" cy="524435"/>
            </a:xfrm>
            <a:solidFill>
              <a:srgbClr val="B4C7E7">
                <a:alpha val="29804"/>
              </a:srgbClr>
            </a:solidFill>
          </p:grpSpPr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C6DB0774-ED1C-9466-BB82-0694B8F55248}"/>
                  </a:ext>
                </a:extLst>
              </p:cNvPr>
              <p:cNvSpPr/>
              <p:nvPr/>
            </p:nvSpPr>
            <p:spPr>
              <a:xfrm>
                <a:off x="582706" y="2223247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800"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C04A3B4E-430A-7E7B-E0CD-411C4A6C1023}"/>
                  </a:ext>
                </a:extLst>
              </p:cNvPr>
              <p:cNvSpPr/>
              <p:nvPr/>
            </p:nvSpPr>
            <p:spPr>
              <a:xfrm>
                <a:off x="690283" y="2133599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800"/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F6E798E3-C965-9DAD-B8AF-0D64D6C851C1}"/>
                  </a:ext>
                </a:extLst>
              </p:cNvPr>
              <p:cNvSpPr/>
              <p:nvPr/>
            </p:nvSpPr>
            <p:spPr>
              <a:xfrm>
                <a:off x="770966" y="2214282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800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471D7D25-96A4-95DB-7641-E364389768EE}"/>
                  </a:ext>
                </a:extLst>
              </p:cNvPr>
              <p:cNvSpPr/>
              <p:nvPr/>
            </p:nvSpPr>
            <p:spPr>
              <a:xfrm>
                <a:off x="596156" y="2335305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800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C05FA887-0B11-05FB-8403-1EC44BB2C320}"/>
                  </a:ext>
                </a:extLst>
              </p:cNvPr>
              <p:cNvSpPr/>
              <p:nvPr/>
            </p:nvSpPr>
            <p:spPr>
              <a:xfrm>
                <a:off x="748556" y="2335304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800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3387410-488E-3822-ABF6-1B6C7C826E99}"/>
                </a:ext>
              </a:extLst>
            </p:cNvPr>
            <p:cNvSpPr txBox="1"/>
            <p:nvPr/>
          </p:nvSpPr>
          <p:spPr>
            <a:xfrm>
              <a:off x="1060558" y="370104"/>
              <a:ext cx="39534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800" dirty="0">
                  <a:solidFill>
                    <a:srgbClr val="002060"/>
                  </a:solidFill>
                  <a:latin typeface="Georgia" panose="02040502050405020303" pitchFamily="18" charset="0"/>
                </a:rPr>
                <a:t>Introduction</a:t>
              </a:r>
              <a:endParaRPr kumimoji="1" lang="ko-KR" altLang="en-US" sz="2800" dirty="0">
                <a:solidFill>
                  <a:srgbClr val="002060"/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17" name="직선 연결선[R] 16">
              <a:extLst>
                <a:ext uri="{FF2B5EF4-FFF2-40B4-BE49-F238E27FC236}">
                  <a16:creationId xmlns:a16="http://schemas.microsoft.com/office/drawing/2014/main" id="{2B30DE52-F786-DCB0-4F94-5FDB38B90751}"/>
                </a:ext>
              </a:extLst>
            </p:cNvPr>
            <p:cNvCxnSpPr>
              <a:cxnSpLocks/>
            </p:cNvCxnSpPr>
            <p:nvPr/>
          </p:nvCxnSpPr>
          <p:spPr>
            <a:xfrm>
              <a:off x="1124566" y="909691"/>
              <a:ext cx="10662050" cy="0"/>
            </a:xfrm>
            <a:prstGeom prst="line">
              <a:avLst/>
            </a:prstGeom>
            <a:ln w="12700">
              <a:solidFill>
                <a:srgbClr val="4757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1ED453-FB09-B1B5-1BF1-55E2BAB2D391}"/>
                </a:ext>
              </a:extLst>
            </p:cNvPr>
            <p:cNvSpPr txBox="1"/>
            <p:nvPr/>
          </p:nvSpPr>
          <p:spPr>
            <a:xfrm>
              <a:off x="255461" y="308549"/>
              <a:ext cx="609054" cy="584775"/>
            </a:xfrm>
            <a:prstGeom prst="rect">
              <a:avLst/>
            </a:prstGeom>
            <a:noFill/>
            <a:effectLst>
              <a:outerShdw blurRad="27311" dist="19050" dir="2400000" algn="tl" rotWithShape="0">
                <a:prstClr val="black">
                  <a:alpha val="51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3200" dirty="0">
                  <a:solidFill>
                    <a:schemeClr val="accent5">
                      <a:lumMod val="50000"/>
                    </a:schemeClr>
                  </a:solidFill>
                  <a:latin typeface="Georgia" panose="02040502050405020303" pitchFamily="18" charset="0"/>
                  <a:ea typeface="BM HANNA 11yrs old OTF" panose="020B0600000101010101" pitchFamily="34" charset="-127"/>
                </a:rPr>
                <a:t>01</a:t>
              </a:r>
              <a:endParaRPr kumimoji="1" lang="ko-KR" altLang="en-US" sz="3200" dirty="0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  <a:ea typeface="BM HANNA 11yrs old OTF" panose="020B0600000101010101" pitchFamily="34" charset="-127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4BFDB7A-0EFF-E6DE-DEED-A84220A2C095}"/>
                  </a:ext>
                </a:extLst>
              </p:cNvPr>
              <p:cNvSpPr txBox="1"/>
              <p:nvPr/>
            </p:nvSpPr>
            <p:spPr>
              <a:xfrm>
                <a:off x="255460" y="971312"/>
                <a:ext cx="11595880" cy="3781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ko-KR" b="1" dirty="0">
                    <a:latin typeface="Georgia" panose="02040502050405020303" pitchFamily="18" charset="0"/>
                  </a:rPr>
                  <a:t>Contribution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" altLang="ko-Kore-KR" b="1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First attempt </a:t>
                </a:r>
                <a:r>
                  <a:rPr lang="en" altLang="ko-Kore-KR" dirty="0">
                    <a:latin typeface="Georgia" panose="02040502050405020303" pitchFamily="18" charset="0"/>
                  </a:rPr>
                  <a:t>on </a:t>
                </a:r>
                <a:r>
                  <a:rPr lang="en-US" altLang="ko-Kore-KR" dirty="0">
                    <a:latin typeface="Georgia" panose="02040502050405020303" pitchFamily="18" charset="0"/>
                  </a:rPr>
                  <a:t>q</a:t>
                </a:r>
                <a:r>
                  <a:rPr lang="en" altLang="ko-Kore-KR" dirty="0">
                    <a:latin typeface="Georgia" panose="02040502050405020303" pitchFamily="18" charset="0"/>
                  </a:rPr>
                  <a:t>uantum neural distinguisher based on quantum-classical hybrid neural network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" altLang="ko-Kore-KR" b="1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Get quantum advantages </a:t>
                </a:r>
                <a:r>
                  <a:rPr lang="en" altLang="ko-Kore-KR" b="1" dirty="0">
                    <a:solidFill>
                      <a:srgbClr val="002060"/>
                    </a:solidFill>
                    <a:latin typeface="Georgia" panose="02040502050405020303" pitchFamily="18" charset="0"/>
                  </a:rPr>
                  <a:t>(higher accuracy, fewer parameters, and less data)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" altLang="ko-Kore-KR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Georgia" panose="02040502050405020303" pitchFamily="18" charset="0"/>
                  </a:rPr>
                  <a:t>S-DES</a:t>
                </a:r>
              </a:p>
              <a:p>
                <a:pPr marL="1657350" lvl="3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" altLang="ko-Kore-KR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" altLang="ko-Kore-KR" b="1" dirty="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%</a:t>
                </a:r>
                <a:r>
                  <a:rPr lang="en" altLang="ko-Kore-KR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Georgia" panose="02040502050405020303" pitchFamily="18" charset="0"/>
                  </a:rPr>
                  <a:t> higher accuracy and </a:t>
                </a:r>
                <a14:m>
                  <m:oMath xmlns:m="http://schemas.openxmlformats.org/officeDocument/2006/math">
                    <m:r>
                      <a:rPr lang="en" altLang="ko-Kore-KR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𝟐𝟖</m:t>
                    </m:r>
                    <m:r>
                      <a:rPr lang="en" altLang="ko-Kore-KR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" altLang="ko-Kore-KR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𝟕</m:t>
                    </m:r>
                  </m:oMath>
                </a14:m>
                <a:r>
                  <a:rPr lang="en" altLang="ko-Kore-KR" b="1" dirty="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% reduction </a:t>
                </a:r>
                <a:r>
                  <a:rPr lang="en" altLang="ko-Kore-KR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Georgia" panose="02040502050405020303" pitchFamily="18" charset="0"/>
                  </a:rPr>
                  <a:t>in the number of parameters </a:t>
                </a:r>
                <a:r>
                  <a:rPr lang="en-US" altLang="ko-KR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Georgia" panose="02040502050405020303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i="1" baseline="-25000" dirty="0" err="1">
                        <a:latin typeface="Cambria Math" panose="02040503050406030204" pitchFamily="18" charset="0"/>
                      </a:rPr>
                      <m:t>𝑃𝑎𝑟𝑎𝑚𝑠</m:t>
                    </m:r>
                  </m:oMath>
                </a14:m>
                <a:r>
                  <a:rPr lang="en" altLang="ko-Kore-KR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Georgia" panose="02040502050405020303" pitchFamily="18" charset="0"/>
                  </a:rPr>
                  <a:t>)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" altLang="ko-Kore-KR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Georgia" panose="02040502050405020303" pitchFamily="18" charset="0"/>
                  </a:rPr>
                  <a:t>S-AES</a:t>
                </a:r>
              </a:p>
              <a:p>
                <a:pPr marL="1657350" lvl="3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" altLang="ko-Kore-KR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𝟏𝟖</m:t>
                    </m:r>
                  </m:oMath>
                </a14:m>
                <a:r>
                  <a:rPr lang="en" altLang="ko-Kore-KR" b="1" dirty="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% </a:t>
                </a:r>
                <a:r>
                  <a:rPr lang="en" altLang="ko-Kore-KR" dirty="0">
                    <a:latin typeface="Georgia" panose="02040502050405020303" pitchFamily="18" charset="0"/>
                  </a:rPr>
                  <a:t>higher accuracy </a:t>
                </a:r>
                <a14:m>
                  <m:oMath xmlns:m="http://schemas.openxmlformats.org/officeDocument/2006/math">
                    <m:r>
                      <a:rPr lang="en-US" altLang="ko-Kore-KR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𝟒𝟑</m:t>
                    </m:r>
                  </m:oMath>
                </a14:m>
                <a:r>
                  <a:rPr lang="en-US" altLang="ko-Kore-KR" b="1" dirty="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% </a:t>
                </a:r>
                <a:r>
                  <a:rPr lang="en" altLang="ko-Kore-KR" b="1" dirty="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reduction </a:t>
                </a:r>
                <a:r>
                  <a:rPr lang="en" altLang="ko-Kore-KR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Georgia" panose="02040502050405020303" pitchFamily="18" charset="0"/>
                  </a:rPr>
                  <a:t>in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i="1" baseline="-25000" dirty="0" err="1">
                        <a:latin typeface="Cambria Math" panose="02040503050406030204" pitchFamily="18" charset="0"/>
                      </a:rPr>
                      <m:t>𝑃𝑎𝑟𝑎𝑚𝑠</m:t>
                    </m:r>
                  </m:oMath>
                </a14:m>
                <a:r>
                  <a:rPr lang="en" altLang="ko-Kore-KR" dirty="0">
                    <a:latin typeface="Georgia" panose="02040502050405020303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" altLang="ko-Kore-KR" i="1" dirty="0">
                        <a:latin typeface="Cambria Math" panose="02040503050406030204" pitchFamily="18" charset="0"/>
                      </a:rPr>
                      <m:t>1000</m:t>
                    </m:r>
                  </m:oMath>
                </a14:m>
                <a:r>
                  <a:rPr lang="en" altLang="ko-Kore-KR" dirty="0">
                    <a:latin typeface="Georgia" panose="02040502050405020303" pitchFamily="18" charset="0"/>
                  </a:rPr>
                  <a:t> data</a:t>
                </a:r>
              </a:p>
              <a:p>
                <a:pPr marL="1657350" lvl="3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" altLang="ko-Kore-KR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" altLang="ko-Kore-KR" b="1" dirty="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% </a:t>
                </a:r>
                <a:r>
                  <a:rPr lang="en" altLang="ko-Kore-KR" dirty="0">
                    <a:latin typeface="Georgia" panose="02040502050405020303" pitchFamily="18" charset="0"/>
                  </a:rPr>
                  <a:t>higher accuracy </a:t>
                </a:r>
                <a14:m>
                  <m:oMath xmlns:m="http://schemas.openxmlformats.org/officeDocument/2006/math">
                    <m:r>
                      <a:rPr lang="en" altLang="ko-Kore-KR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𝟐𝟖</m:t>
                    </m:r>
                    <m:r>
                      <a:rPr lang="en-US" altLang="ko-Kore-KR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ore-KR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" altLang="ko-Kore-KR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ore-KR" b="1" dirty="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% </a:t>
                </a:r>
                <a:r>
                  <a:rPr lang="en" altLang="ko-Kore-KR" b="1" dirty="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reduction</a:t>
                </a:r>
                <a:r>
                  <a:rPr lang="en" altLang="ko-Kore-KR" dirty="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n" altLang="ko-Kore-KR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Georgia" panose="02040502050405020303" pitchFamily="18" charset="0"/>
                  </a:rPr>
                  <a:t>in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i="1" baseline="-25000" dirty="0" err="1">
                        <a:latin typeface="Cambria Math" panose="02040503050406030204" pitchFamily="18" charset="0"/>
                      </a:rPr>
                      <m:t>𝑃𝑎𝑟𝑎𝑚𝑠</m:t>
                    </m:r>
                    <m:r>
                      <a:rPr lang="en-US" altLang="ko-KR" i="1" baseline="-25000" dirty="0" err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ko-Kore-KR" dirty="0">
                    <a:latin typeface="Georgia" panose="02040502050405020303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" altLang="ko-Kore-KR" i="1" dirty="0">
                        <a:latin typeface="Cambria Math" panose="02040503050406030204" pitchFamily="18" charset="0"/>
                      </a:rPr>
                      <m:t>2000</m:t>
                    </m:r>
                  </m:oMath>
                </a14:m>
                <a:r>
                  <a:rPr lang="en" altLang="ko-Kore-KR" dirty="0">
                    <a:latin typeface="Georgia" panose="02040502050405020303" pitchFamily="18" charset="0"/>
                  </a:rPr>
                  <a:t> data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" altLang="ko-Kore-KR" b="1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Can be successfully used as a quantum neural distinguisher with high reliability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4BFDB7A-0EFF-E6DE-DEED-A84220A2C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460" y="971312"/>
                <a:ext cx="11595880" cy="3781356"/>
              </a:xfrm>
              <a:prstGeom prst="rect">
                <a:avLst/>
              </a:prstGeom>
              <a:blipFill>
                <a:blip r:embed="rId3"/>
                <a:stretch>
                  <a:fillRect l="-328" b="-16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0086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FCCF0A69-9753-B3E9-AE9B-D2BEC7A25EF5}"/>
              </a:ext>
            </a:extLst>
          </p:cNvPr>
          <p:cNvGrpSpPr/>
          <p:nvPr/>
        </p:nvGrpSpPr>
        <p:grpSpPr>
          <a:xfrm>
            <a:off x="265417" y="254672"/>
            <a:ext cx="3600411" cy="584775"/>
            <a:chOff x="265417" y="359240"/>
            <a:chExt cx="3600411" cy="584775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AC47A900-617D-EFBC-4404-7656FC628324}"/>
                </a:ext>
              </a:extLst>
            </p:cNvPr>
            <p:cNvSpPr/>
            <p:nvPr/>
          </p:nvSpPr>
          <p:spPr>
            <a:xfrm>
              <a:off x="340160" y="702906"/>
              <a:ext cx="1981010" cy="167136"/>
            </a:xfrm>
            <a:prstGeom prst="ellipse">
              <a:avLst/>
            </a:prstGeom>
            <a:solidFill>
              <a:srgbClr val="B4C7E7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0A2520E-04CC-195B-CB09-0E61A47C80C6}"/>
                </a:ext>
              </a:extLst>
            </p:cNvPr>
            <p:cNvSpPr txBox="1"/>
            <p:nvPr/>
          </p:nvSpPr>
          <p:spPr>
            <a:xfrm>
              <a:off x="265417" y="359240"/>
              <a:ext cx="36004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3200" b="1" dirty="0">
                  <a:solidFill>
                    <a:srgbClr val="002060"/>
                  </a:solidFill>
                  <a:latin typeface="Georgia" panose="02040502050405020303" pitchFamily="18" charset="0"/>
                </a:rPr>
                <a:t>Contents</a:t>
              </a:r>
              <a:endParaRPr kumimoji="1" lang="ko-KR" altLang="en-US" sz="2800" b="1" dirty="0">
                <a:solidFill>
                  <a:srgbClr val="002060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DEA8635-2C91-F44D-25AD-4F8F95C0B64B}"/>
              </a:ext>
            </a:extLst>
          </p:cNvPr>
          <p:cNvGrpSpPr/>
          <p:nvPr/>
        </p:nvGrpSpPr>
        <p:grpSpPr>
          <a:xfrm>
            <a:off x="265417" y="978826"/>
            <a:ext cx="4441017" cy="746072"/>
            <a:chOff x="137529" y="152424"/>
            <a:chExt cx="4876465" cy="88255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AF30C86F-8FAC-4AAC-D474-F98E7DA45C61}"/>
                </a:ext>
              </a:extLst>
            </p:cNvPr>
            <p:cNvGrpSpPr/>
            <p:nvPr/>
          </p:nvGrpSpPr>
          <p:grpSpPr>
            <a:xfrm>
              <a:off x="137529" y="152424"/>
              <a:ext cx="898530" cy="882551"/>
              <a:chOff x="582706" y="2133599"/>
              <a:chExt cx="493060" cy="524435"/>
            </a:xfrm>
            <a:solidFill>
              <a:srgbClr val="B4C7E7">
                <a:alpha val="29804"/>
              </a:srgbClr>
            </a:solidFill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6056E11D-CC99-B681-E787-2BD49725AD5F}"/>
                  </a:ext>
                </a:extLst>
              </p:cNvPr>
              <p:cNvSpPr/>
              <p:nvPr/>
            </p:nvSpPr>
            <p:spPr>
              <a:xfrm>
                <a:off x="582706" y="2223247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065145E4-A81B-7B3E-91BF-E3B8F341228C}"/>
                  </a:ext>
                </a:extLst>
              </p:cNvPr>
              <p:cNvSpPr/>
              <p:nvPr/>
            </p:nvSpPr>
            <p:spPr>
              <a:xfrm>
                <a:off x="690283" y="2133599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56CA291-8458-1AA5-DE01-EBDF9080C401}"/>
                  </a:ext>
                </a:extLst>
              </p:cNvPr>
              <p:cNvSpPr/>
              <p:nvPr/>
            </p:nvSpPr>
            <p:spPr>
              <a:xfrm>
                <a:off x="770966" y="2214282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E933F0BF-F30E-2E37-A948-0A2B7B7B1023}"/>
                  </a:ext>
                </a:extLst>
              </p:cNvPr>
              <p:cNvSpPr/>
              <p:nvPr/>
            </p:nvSpPr>
            <p:spPr>
              <a:xfrm>
                <a:off x="596156" y="2335305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E7A18ABE-05F4-756D-798A-10724FDD0E5A}"/>
                  </a:ext>
                </a:extLst>
              </p:cNvPr>
              <p:cNvSpPr/>
              <p:nvPr/>
            </p:nvSpPr>
            <p:spPr>
              <a:xfrm>
                <a:off x="748556" y="2335304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EA7BBB7-3C9A-8CED-C3AF-76EEE7FDED9E}"/>
                </a:ext>
              </a:extLst>
            </p:cNvPr>
            <p:cNvSpPr txBox="1"/>
            <p:nvPr/>
          </p:nvSpPr>
          <p:spPr>
            <a:xfrm>
              <a:off x="255461" y="280814"/>
              <a:ext cx="609054" cy="523219"/>
            </a:xfrm>
            <a:prstGeom prst="rect">
              <a:avLst/>
            </a:prstGeom>
            <a:noFill/>
            <a:effectLst>
              <a:outerShdw blurRad="27311" dist="19050" dir="2400000" algn="tl" rotWithShape="0">
                <a:prstClr val="black">
                  <a:alpha val="51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800" dirty="0">
                  <a:solidFill>
                    <a:schemeClr val="accent5">
                      <a:lumMod val="50000"/>
                    </a:schemeClr>
                  </a:solidFill>
                  <a:latin typeface="Georgia" panose="02040502050405020303" pitchFamily="18" charset="0"/>
                  <a:ea typeface="BM HANNA 11yrs old OTF" panose="020B0600000101010101" pitchFamily="34" charset="-127"/>
                </a:rPr>
                <a:t>01</a:t>
              </a:r>
              <a:endParaRPr kumimoji="1" lang="ko-KR" altLang="en-US" sz="2800" dirty="0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  <a:ea typeface="BM HANNA 11yrs old OTF" panose="020B0600000101010101" pitchFamily="34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888BF7-4659-863B-3DFC-3AA55A068F9D}"/>
                </a:ext>
              </a:extLst>
            </p:cNvPr>
            <p:cNvSpPr txBox="1"/>
            <p:nvPr/>
          </p:nvSpPr>
          <p:spPr>
            <a:xfrm>
              <a:off x="1060558" y="370104"/>
              <a:ext cx="3953436" cy="546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400" b="1" dirty="0">
                  <a:solidFill>
                    <a:srgbClr val="002060"/>
                  </a:solidFill>
                  <a:latin typeface="Georgia" panose="02040502050405020303" pitchFamily="18" charset="0"/>
                </a:rPr>
                <a:t>Introduction</a:t>
              </a:r>
              <a:endParaRPr kumimoji="1" lang="ko-KR" altLang="en-US" sz="2400" b="1" dirty="0">
                <a:solidFill>
                  <a:srgbClr val="002060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0E5B5AE-4A5E-1415-2B9C-D1AED177B4B4}"/>
              </a:ext>
            </a:extLst>
          </p:cNvPr>
          <p:cNvGrpSpPr/>
          <p:nvPr/>
        </p:nvGrpSpPr>
        <p:grpSpPr>
          <a:xfrm>
            <a:off x="265417" y="1831217"/>
            <a:ext cx="4441017" cy="746072"/>
            <a:chOff x="137529" y="152424"/>
            <a:chExt cx="4876465" cy="882551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9D9A97A8-CA9A-1306-B9D7-85B156882A27}"/>
                </a:ext>
              </a:extLst>
            </p:cNvPr>
            <p:cNvGrpSpPr/>
            <p:nvPr/>
          </p:nvGrpSpPr>
          <p:grpSpPr>
            <a:xfrm>
              <a:off x="137529" y="152424"/>
              <a:ext cx="898530" cy="882551"/>
              <a:chOff x="582706" y="2133599"/>
              <a:chExt cx="493060" cy="524435"/>
            </a:xfrm>
            <a:solidFill>
              <a:srgbClr val="B4C7E7">
                <a:alpha val="29804"/>
              </a:srgbClr>
            </a:solidFill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8735364C-4ED9-A74A-EB42-A9E5A8E4DE4E}"/>
                  </a:ext>
                </a:extLst>
              </p:cNvPr>
              <p:cNvSpPr/>
              <p:nvPr/>
            </p:nvSpPr>
            <p:spPr>
              <a:xfrm>
                <a:off x="582706" y="2223247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93F8A78C-8399-F092-E60E-EFAE760A8819}"/>
                  </a:ext>
                </a:extLst>
              </p:cNvPr>
              <p:cNvSpPr/>
              <p:nvPr/>
            </p:nvSpPr>
            <p:spPr>
              <a:xfrm>
                <a:off x="690283" y="2133599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A647023F-E28B-C47E-640F-C6925E36EA2D}"/>
                  </a:ext>
                </a:extLst>
              </p:cNvPr>
              <p:cNvSpPr/>
              <p:nvPr/>
            </p:nvSpPr>
            <p:spPr>
              <a:xfrm>
                <a:off x="770966" y="2214282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E8EB3A72-3A3C-7074-EE7E-1271417ECED3}"/>
                  </a:ext>
                </a:extLst>
              </p:cNvPr>
              <p:cNvSpPr/>
              <p:nvPr/>
            </p:nvSpPr>
            <p:spPr>
              <a:xfrm>
                <a:off x="596156" y="2335305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E6563338-48C0-3F47-CA70-A876E7FDEAF8}"/>
                  </a:ext>
                </a:extLst>
              </p:cNvPr>
              <p:cNvSpPr/>
              <p:nvPr/>
            </p:nvSpPr>
            <p:spPr>
              <a:xfrm>
                <a:off x="748556" y="2335304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4D8A4F-0581-D8FE-C228-73D7EC9639D1}"/>
                </a:ext>
              </a:extLst>
            </p:cNvPr>
            <p:cNvSpPr txBox="1"/>
            <p:nvPr/>
          </p:nvSpPr>
          <p:spPr>
            <a:xfrm>
              <a:off x="219601" y="280814"/>
              <a:ext cx="715248" cy="523219"/>
            </a:xfrm>
            <a:prstGeom prst="rect">
              <a:avLst/>
            </a:prstGeom>
            <a:noFill/>
            <a:effectLst>
              <a:outerShdw blurRad="27311" dist="19050" dir="2400000" algn="tl" rotWithShape="0">
                <a:prstClr val="black">
                  <a:alpha val="51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800" dirty="0">
                  <a:solidFill>
                    <a:schemeClr val="accent5">
                      <a:lumMod val="50000"/>
                    </a:schemeClr>
                  </a:solidFill>
                  <a:latin typeface="Georgia" panose="02040502050405020303" pitchFamily="18" charset="0"/>
                  <a:ea typeface="BM HANNA 11yrs old OTF" panose="020B0600000101010101" pitchFamily="34" charset="-127"/>
                </a:rPr>
                <a:t>02</a:t>
              </a:r>
              <a:endParaRPr kumimoji="1" lang="ko-KR" altLang="en-US" sz="2800" dirty="0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  <a:ea typeface="BM HANNA 11yrs old OTF" panose="020B0600000101010101" pitchFamily="34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02A2A50-546A-5A32-8D89-B34EBAAA2EF6}"/>
                </a:ext>
              </a:extLst>
            </p:cNvPr>
            <p:cNvSpPr txBox="1"/>
            <p:nvPr/>
          </p:nvSpPr>
          <p:spPr>
            <a:xfrm>
              <a:off x="1060558" y="370104"/>
              <a:ext cx="3953436" cy="546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400" b="1" dirty="0">
                  <a:solidFill>
                    <a:srgbClr val="002060"/>
                  </a:solidFill>
                  <a:latin typeface="Georgia" panose="02040502050405020303" pitchFamily="18" charset="0"/>
                </a:rPr>
                <a:t>Background</a:t>
              </a:r>
              <a:endParaRPr kumimoji="1" lang="ko-KR" altLang="en-US" sz="2400" b="1" dirty="0">
                <a:solidFill>
                  <a:srgbClr val="002060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3AA5A57-6675-121B-C470-41E03B3BCD8B}"/>
              </a:ext>
            </a:extLst>
          </p:cNvPr>
          <p:cNvGrpSpPr/>
          <p:nvPr/>
        </p:nvGrpSpPr>
        <p:grpSpPr>
          <a:xfrm>
            <a:off x="265417" y="3123766"/>
            <a:ext cx="4441017" cy="746072"/>
            <a:chOff x="137529" y="152424"/>
            <a:chExt cx="4876465" cy="88255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34A1413B-F430-9497-6387-FEEBE1B916A5}"/>
                </a:ext>
              </a:extLst>
            </p:cNvPr>
            <p:cNvGrpSpPr/>
            <p:nvPr/>
          </p:nvGrpSpPr>
          <p:grpSpPr>
            <a:xfrm>
              <a:off x="137529" y="152424"/>
              <a:ext cx="898530" cy="882551"/>
              <a:chOff x="582706" y="2133599"/>
              <a:chExt cx="493060" cy="524435"/>
            </a:xfrm>
            <a:solidFill>
              <a:srgbClr val="B4C7E7">
                <a:alpha val="29804"/>
              </a:srgbClr>
            </a:solidFill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1527AF2E-8898-7D7A-BBB4-EC00583D5E45}"/>
                  </a:ext>
                </a:extLst>
              </p:cNvPr>
              <p:cNvSpPr/>
              <p:nvPr/>
            </p:nvSpPr>
            <p:spPr>
              <a:xfrm>
                <a:off x="582706" y="2223247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DA746663-CFC6-04B5-670E-0805F4281EAF}"/>
                  </a:ext>
                </a:extLst>
              </p:cNvPr>
              <p:cNvSpPr/>
              <p:nvPr/>
            </p:nvSpPr>
            <p:spPr>
              <a:xfrm>
                <a:off x="690283" y="2133599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F269792D-D669-D828-D6EA-3C90A733BB37}"/>
                  </a:ext>
                </a:extLst>
              </p:cNvPr>
              <p:cNvSpPr/>
              <p:nvPr/>
            </p:nvSpPr>
            <p:spPr>
              <a:xfrm>
                <a:off x="770966" y="2214282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35D84A6B-F28F-9FE0-39CD-9DD42BC56CC3}"/>
                  </a:ext>
                </a:extLst>
              </p:cNvPr>
              <p:cNvSpPr/>
              <p:nvPr/>
            </p:nvSpPr>
            <p:spPr>
              <a:xfrm>
                <a:off x="596156" y="2335305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E32B5343-2DA4-49B6-A30D-69D353C1F043}"/>
                  </a:ext>
                </a:extLst>
              </p:cNvPr>
              <p:cNvSpPr/>
              <p:nvPr/>
            </p:nvSpPr>
            <p:spPr>
              <a:xfrm>
                <a:off x="748556" y="2335304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88A787E-1D2E-4F81-9753-4B90C9DC587B}"/>
                </a:ext>
              </a:extLst>
            </p:cNvPr>
            <p:cNvSpPr txBox="1"/>
            <p:nvPr/>
          </p:nvSpPr>
          <p:spPr>
            <a:xfrm>
              <a:off x="219601" y="280814"/>
              <a:ext cx="715248" cy="523219"/>
            </a:xfrm>
            <a:prstGeom prst="rect">
              <a:avLst/>
            </a:prstGeom>
            <a:noFill/>
            <a:effectLst>
              <a:outerShdw blurRad="27311" dist="19050" dir="2400000" algn="tl" rotWithShape="0">
                <a:prstClr val="black">
                  <a:alpha val="51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800" dirty="0">
                  <a:solidFill>
                    <a:schemeClr val="accent5">
                      <a:lumMod val="50000"/>
                    </a:schemeClr>
                  </a:solidFill>
                  <a:latin typeface="Georgia" panose="02040502050405020303" pitchFamily="18" charset="0"/>
                  <a:ea typeface="BM HANNA 11yrs old OTF" panose="020B0600000101010101" pitchFamily="34" charset="-127"/>
                </a:rPr>
                <a:t>03</a:t>
              </a:r>
              <a:endParaRPr kumimoji="1" lang="ko-KR" altLang="en-US" sz="2800" dirty="0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  <a:ea typeface="BM HANNA 11yrs old OTF" panose="020B0600000101010101" pitchFamily="34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6B30EC3-A858-3E2F-350A-F89884FE56A7}"/>
                </a:ext>
              </a:extLst>
            </p:cNvPr>
            <p:cNvSpPr txBox="1"/>
            <p:nvPr/>
          </p:nvSpPr>
          <p:spPr>
            <a:xfrm>
              <a:off x="1060558" y="370104"/>
              <a:ext cx="3953436" cy="546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400" b="1" dirty="0">
                  <a:solidFill>
                    <a:srgbClr val="002060"/>
                  </a:solidFill>
                  <a:latin typeface="Georgia" panose="02040502050405020303" pitchFamily="18" charset="0"/>
                </a:rPr>
                <a:t>Proposed Method</a:t>
              </a:r>
              <a:endParaRPr kumimoji="1" lang="ko-KR" altLang="en-US" sz="2400" b="1" dirty="0">
                <a:solidFill>
                  <a:srgbClr val="002060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0E47190-22C2-69D0-01BD-1CCB17B6D593}"/>
              </a:ext>
            </a:extLst>
          </p:cNvPr>
          <p:cNvGrpSpPr/>
          <p:nvPr/>
        </p:nvGrpSpPr>
        <p:grpSpPr>
          <a:xfrm>
            <a:off x="265417" y="4405576"/>
            <a:ext cx="5572675" cy="746072"/>
            <a:chOff x="137529" y="152424"/>
            <a:chExt cx="6119084" cy="882551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9650327C-1262-D77D-4B7F-9874AC975D01}"/>
                </a:ext>
              </a:extLst>
            </p:cNvPr>
            <p:cNvGrpSpPr/>
            <p:nvPr/>
          </p:nvGrpSpPr>
          <p:grpSpPr>
            <a:xfrm>
              <a:off x="137529" y="152424"/>
              <a:ext cx="898530" cy="882551"/>
              <a:chOff x="582706" y="2133599"/>
              <a:chExt cx="493060" cy="524435"/>
            </a:xfrm>
            <a:solidFill>
              <a:srgbClr val="B4C7E7">
                <a:alpha val="29804"/>
              </a:srgbClr>
            </a:solidFill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9B82E3A2-F6CD-2C2F-D624-B15A605FA627}"/>
                  </a:ext>
                </a:extLst>
              </p:cNvPr>
              <p:cNvSpPr/>
              <p:nvPr/>
            </p:nvSpPr>
            <p:spPr>
              <a:xfrm>
                <a:off x="582706" y="2223247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1154CA06-8414-77B1-F7FE-8AA0D33DDAE5}"/>
                  </a:ext>
                </a:extLst>
              </p:cNvPr>
              <p:cNvSpPr/>
              <p:nvPr/>
            </p:nvSpPr>
            <p:spPr>
              <a:xfrm>
                <a:off x="690283" y="2133599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2CB74695-92A9-B622-BA91-2A406980BC9B}"/>
                  </a:ext>
                </a:extLst>
              </p:cNvPr>
              <p:cNvSpPr/>
              <p:nvPr/>
            </p:nvSpPr>
            <p:spPr>
              <a:xfrm>
                <a:off x="770966" y="2214282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AD0636FA-B4A7-664E-15FE-ED092C9A6419}"/>
                  </a:ext>
                </a:extLst>
              </p:cNvPr>
              <p:cNvSpPr/>
              <p:nvPr/>
            </p:nvSpPr>
            <p:spPr>
              <a:xfrm>
                <a:off x="596156" y="2335305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E05CCD1F-C0D3-566F-06FE-5FE2822ED672}"/>
                  </a:ext>
                </a:extLst>
              </p:cNvPr>
              <p:cNvSpPr/>
              <p:nvPr/>
            </p:nvSpPr>
            <p:spPr>
              <a:xfrm>
                <a:off x="748556" y="2335304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B03B320-276D-CFF5-D1AD-434001750D1C}"/>
                </a:ext>
              </a:extLst>
            </p:cNvPr>
            <p:cNvSpPr txBox="1"/>
            <p:nvPr/>
          </p:nvSpPr>
          <p:spPr>
            <a:xfrm>
              <a:off x="219601" y="280814"/>
              <a:ext cx="715248" cy="523219"/>
            </a:xfrm>
            <a:prstGeom prst="rect">
              <a:avLst/>
            </a:prstGeom>
            <a:noFill/>
            <a:effectLst>
              <a:outerShdw blurRad="27311" dist="19050" dir="2400000" algn="tl" rotWithShape="0">
                <a:prstClr val="black">
                  <a:alpha val="51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800" dirty="0">
                  <a:solidFill>
                    <a:schemeClr val="accent5">
                      <a:lumMod val="50000"/>
                    </a:schemeClr>
                  </a:solidFill>
                  <a:latin typeface="Georgia" panose="02040502050405020303" pitchFamily="18" charset="0"/>
                  <a:ea typeface="BM HANNA 11yrs old OTF" panose="020B0600000101010101" pitchFamily="34" charset="-127"/>
                </a:rPr>
                <a:t>04</a:t>
              </a:r>
              <a:endParaRPr kumimoji="1" lang="ko-KR" altLang="en-US" sz="2800" dirty="0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  <a:ea typeface="BM HANNA 11yrs old OTF" panose="020B0600000101010101" pitchFamily="34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8FDEE06-B21C-E4CB-956F-759EBC1BC1DC}"/>
                </a:ext>
              </a:extLst>
            </p:cNvPr>
            <p:cNvSpPr txBox="1"/>
            <p:nvPr/>
          </p:nvSpPr>
          <p:spPr>
            <a:xfrm>
              <a:off x="1060558" y="370105"/>
              <a:ext cx="5196055" cy="54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400" b="1" dirty="0">
                  <a:solidFill>
                    <a:srgbClr val="002060"/>
                  </a:solidFill>
                  <a:latin typeface="Georgia" panose="02040502050405020303" pitchFamily="18" charset="0"/>
                </a:rPr>
                <a:t>Experiments and Evaluation</a:t>
              </a:r>
              <a:endParaRPr kumimoji="1" lang="ko-KR" altLang="en-US" sz="2400" b="1" dirty="0">
                <a:solidFill>
                  <a:srgbClr val="002060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65748DB-0ABC-079C-6E33-B35D4AD7A62F}"/>
              </a:ext>
            </a:extLst>
          </p:cNvPr>
          <p:cNvGrpSpPr/>
          <p:nvPr/>
        </p:nvGrpSpPr>
        <p:grpSpPr>
          <a:xfrm>
            <a:off x="265417" y="5907585"/>
            <a:ext cx="4441017" cy="746072"/>
            <a:chOff x="137529" y="152424"/>
            <a:chExt cx="4876465" cy="882551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1CE731AA-B99D-56F3-020A-8F7AB39DF3B2}"/>
                </a:ext>
              </a:extLst>
            </p:cNvPr>
            <p:cNvGrpSpPr/>
            <p:nvPr/>
          </p:nvGrpSpPr>
          <p:grpSpPr>
            <a:xfrm>
              <a:off x="137529" y="152424"/>
              <a:ext cx="898530" cy="882551"/>
              <a:chOff x="582706" y="2133599"/>
              <a:chExt cx="493060" cy="524435"/>
            </a:xfrm>
            <a:solidFill>
              <a:srgbClr val="B4C7E7">
                <a:alpha val="29804"/>
              </a:srgbClr>
            </a:solidFill>
          </p:grpSpPr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D3AE31FB-3F4D-1676-2377-0DFFA571F43A}"/>
                  </a:ext>
                </a:extLst>
              </p:cNvPr>
              <p:cNvSpPr/>
              <p:nvPr/>
            </p:nvSpPr>
            <p:spPr>
              <a:xfrm>
                <a:off x="582706" y="2223247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F473F361-EF82-33A5-4C74-9D049F1CADE2}"/>
                  </a:ext>
                </a:extLst>
              </p:cNvPr>
              <p:cNvSpPr/>
              <p:nvPr/>
            </p:nvSpPr>
            <p:spPr>
              <a:xfrm>
                <a:off x="690283" y="2133599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1D90CF6E-9729-10D2-3173-61D3AEC2928E}"/>
                  </a:ext>
                </a:extLst>
              </p:cNvPr>
              <p:cNvSpPr/>
              <p:nvPr/>
            </p:nvSpPr>
            <p:spPr>
              <a:xfrm>
                <a:off x="770966" y="2214282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202D0A1D-F99F-2ED1-AD66-A90463A51725}"/>
                  </a:ext>
                </a:extLst>
              </p:cNvPr>
              <p:cNvSpPr/>
              <p:nvPr/>
            </p:nvSpPr>
            <p:spPr>
              <a:xfrm>
                <a:off x="596156" y="2335305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2D3609E7-84ED-1DAB-09F9-78AC8DA22055}"/>
                  </a:ext>
                </a:extLst>
              </p:cNvPr>
              <p:cNvSpPr/>
              <p:nvPr/>
            </p:nvSpPr>
            <p:spPr>
              <a:xfrm>
                <a:off x="748556" y="2335303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0081E81-9758-EC06-144E-7FB7A26F7325}"/>
                </a:ext>
              </a:extLst>
            </p:cNvPr>
            <p:cNvSpPr txBox="1"/>
            <p:nvPr/>
          </p:nvSpPr>
          <p:spPr>
            <a:xfrm>
              <a:off x="219601" y="280814"/>
              <a:ext cx="715248" cy="523219"/>
            </a:xfrm>
            <a:prstGeom prst="rect">
              <a:avLst/>
            </a:prstGeom>
            <a:noFill/>
            <a:effectLst>
              <a:outerShdw blurRad="27311" dist="19050" dir="2400000" algn="tl" rotWithShape="0">
                <a:prstClr val="black">
                  <a:alpha val="51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800" dirty="0">
                  <a:solidFill>
                    <a:schemeClr val="accent5">
                      <a:lumMod val="50000"/>
                    </a:schemeClr>
                  </a:solidFill>
                  <a:latin typeface="Georgia" panose="02040502050405020303" pitchFamily="18" charset="0"/>
                  <a:ea typeface="BM HANNA 11yrs old OTF" panose="020B0600000101010101" pitchFamily="34" charset="-127"/>
                </a:rPr>
                <a:t>05</a:t>
              </a:r>
              <a:endParaRPr kumimoji="1" lang="ko-KR" altLang="en-US" sz="2800" dirty="0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  <a:ea typeface="BM HANNA 11yrs old OTF" panose="020B0600000101010101" pitchFamily="34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C61C4FE-BCC8-AB15-F4BE-016470A9F243}"/>
                </a:ext>
              </a:extLst>
            </p:cNvPr>
            <p:cNvSpPr txBox="1"/>
            <p:nvPr/>
          </p:nvSpPr>
          <p:spPr>
            <a:xfrm>
              <a:off x="1060558" y="370104"/>
              <a:ext cx="3953436" cy="546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400" b="1" dirty="0">
                  <a:solidFill>
                    <a:srgbClr val="002060"/>
                  </a:solidFill>
                  <a:latin typeface="Georgia" panose="02040502050405020303" pitchFamily="18" charset="0"/>
                </a:rPr>
                <a:t>Conclusion</a:t>
              </a:r>
              <a:endParaRPr kumimoji="1" lang="ko-KR" altLang="en-US" sz="2400" b="1" dirty="0">
                <a:solidFill>
                  <a:srgbClr val="002060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6CF52FC0-AFFA-7B11-8834-25E3B5006FEB}"/>
              </a:ext>
            </a:extLst>
          </p:cNvPr>
          <p:cNvSpPr txBox="1"/>
          <p:nvPr/>
        </p:nvSpPr>
        <p:spPr>
          <a:xfrm>
            <a:off x="1117579" y="2462561"/>
            <a:ext cx="4501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Georgia" panose="02040502050405020303" pitchFamily="18" charset="0"/>
              </a:rPr>
              <a:t>Classical and quantum neural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Georgia" panose="02040502050405020303" pitchFamily="18" charset="0"/>
              </a:rPr>
              <a:t>Neural network-based distinguisher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D26BC3D-C437-D153-E68E-07D9404D47D5}"/>
              </a:ext>
            </a:extLst>
          </p:cNvPr>
          <p:cNvSpPr txBox="1"/>
          <p:nvPr/>
        </p:nvSpPr>
        <p:spPr>
          <a:xfrm>
            <a:off x="1083712" y="3754440"/>
            <a:ext cx="9326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Georgia" panose="02040502050405020303" pitchFamily="18" charset="0"/>
              </a:rPr>
              <a:t>Dataset preparation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Georgia" panose="02040502050405020303" pitchFamily="18" charset="0"/>
              </a:rPr>
              <a:t>Design of quantum neural network-based distinguisher for simplified block cipher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2303394-1037-D531-EBFC-BFA3B69BDD4D}"/>
              </a:ext>
            </a:extLst>
          </p:cNvPr>
          <p:cNvSpPr txBox="1"/>
          <p:nvPr/>
        </p:nvSpPr>
        <p:spPr>
          <a:xfrm>
            <a:off x="1106023" y="5034596"/>
            <a:ext cx="9326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Georgia" panose="02040502050405020303" pitchFamily="18" charset="0"/>
              </a:rPr>
              <a:t>Details of proposed quantum neural distinguisher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Georgia" panose="02040502050405020303" pitchFamily="18" charset="0"/>
              </a:rPr>
              <a:t>Quantum-classical Hybrid Network vs. Classical Neural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Georgia" panose="02040502050405020303" pitchFamily="18" charset="0"/>
              </a:rPr>
              <a:t>Quantum advantage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32BB93-2B87-C145-BC0D-37CFFC17986A}"/>
              </a:ext>
            </a:extLst>
          </p:cNvPr>
          <p:cNvSpPr/>
          <p:nvPr/>
        </p:nvSpPr>
        <p:spPr>
          <a:xfrm>
            <a:off x="0" y="3078788"/>
            <a:ext cx="12192000" cy="352454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F3CA7A0-1367-5A44-9420-A3394E1434C2}"/>
              </a:ext>
            </a:extLst>
          </p:cNvPr>
          <p:cNvSpPr/>
          <p:nvPr/>
        </p:nvSpPr>
        <p:spPr>
          <a:xfrm flipV="1">
            <a:off x="0" y="839448"/>
            <a:ext cx="12192000" cy="93813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2968D98-44EC-9D41-8094-792746EE615C}"/>
              </a:ext>
            </a:extLst>
          </p:cNvPr>
          <p:cNvSpPr/>
          <p:nvPr/>
        </p:nvSpPr>
        <p:spPr>
          <a:xfrm>
            <a:off x="350608" y="6603326"/>
            <a:ext cx="695912" cy="17216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CB09C9-EACF-636A-269D-E67B6DDDDCD2}"/>
              </a:ext>
            </a:extLst>
          </p:cNvPr>
          <p:cNvSpPr/>
          <p:nvPr/>
        </p:nvSpPr>
        <p:spPr>
          <a:xfrm>
            <a:off x="0" y="0"/>
            <a:ext cx="12192000" cy="132704"/>
          </a:xfrm>
          <a:prstGeom prst="rect">
            <a:avLst/>
          </a:prstGeom>
          <a:solidFill>
            <a:srgbClr val="00206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B94B3DF-7511-54DA-A3CF-25D252172B36}"/>
              </a:ext>
            </a:extLst>
          </p:cNvPr>
          <p:cNvSpPr/>
          <p:nvPr/>
        </p:nvSpPr>
        <p:spPr>
          <a:xfrm>
            <a:off x="0" y="6725296"/>
            <a:ext cx="12192000" cy="132704"/>
          </a:xfrm>
          <a:prstGeom prst="rect">
            <a:avLst/>
          </a:prstGeom>
          <a:solidFill>
            <a:srgbClr val="00206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3A66052-02D2-32BE-18AB-652197B8DC6F}"/>
                  </a:ext>
                </a:extLst>
              </p:cNvPr>
              <p:cNvSpPr txBox="1"/>
              <p:nvPr/>
            </p:nvSpPr>
            <p:spPr>
              <a:xfrm>
                <a:off x="9573768" y="6466382"/>
                <a:ext cx="261823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ko-KR" sz="1100" dirty="0">
                    <a:solidFill>
                      <a:srgbClr val="002060"/>
                    </a:solidFill>
                    <a:latin typeface="Georgia" panose="02040502050405020303" pitchFamily="18" charset="0"/>
                  </a:rPr>
                  <a:t>National Cryptography Contest </a:t>
                </a:r>
                <a14:m>
                  <m:oMath xmlns:m="http://schemas.openxmlformats.org/officeDocument/2006/math">
                    <m:r>
                      <a:rPr kumimoji="1" lang="en-US" altLang="ko-KR" sz="11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2022</m:t>
                    </m:r>
                  </m:oMath>
                </a14:m>
                <a:endParaRPr kumimoji="1" lang="ko-KR" altLang="en-US" sz="1100" dirty="0">
                  <a:solidFill>
                    <a:srgbClr val="002060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3A66052-02D2-32BE-18AB-652197B8D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3768" y="6466382"/>
                <a:ext cx="2618232" cy="261610"/>
              </a:xfrm>
              <a:prstGeom prst="rect">
                <a:avLst/>
              </a:prstGeom>
              <a:blipFill>
                <a:blip r:embed="rId2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8040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1507DC-B6BB-8249-1BD3-9DE41C09B076}"/>
                  </a:ext>
                </a:extLst>
              </p:cNvPr>
              <p:cNvSpPr txBox="1"/>
              <p:nvPr/>
            </p:nvSpPr>
            <p:spPr>
              <a:xfrm>
                <a:off x="9573768" y="6559814"/>
                <a:ext cx="261823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ko-KR" sz="1100" dirty="0">
                    <a:solidFill>
                      <a:srgbClr val="002060"/>
                    </a:solidFill>
                    <a:latin typeface="Georgia" panose="02040502050405020303" pitchFamily="18" charset="0"/>
                  </a:rPr>
                  <a:t>National Cryptography Contest </a:t>
                </a:r>
                <a14:m>
                  <m:oMath xmlns:m="http://schemas.openxmlformats.org/officeDocument/2006/math">
                    <m:r>
                      <a:rPr kumimoji="1" lang="en-US" altLang="ko-KR" sz="11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2022</m:t>
                    </m:r>
                  </m:oMath>
                </a14:m>
                <a:endParaRPr kumimoji="1" lang="ko-KR" altLang="en-US" sz="1100" dirty="0">
                  <a:solidFill>
                    <a:srgbClr val="002060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1507DC-B6BB-8249-1BD3-9DE41C09B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3768" y="6559814"/>
                <a:ext cx="2618232" cy="261610"/>
              </a:xfrm>
              <a:prstGeom prst="rect">
                <a:avLst/>
              </a:prstGeom>
              <a:blipFill>
                <a:blip r:embed="rId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그룹 19">
            <a:extLst>
              <a:ext uri="{FF2B5EF4-FFF2-40B4-BE49-F238E27FC236}">
                <a16:creationId xmlns:a16="http://schemas.microsoft.com/office/drawing/2014/main" id="{A188B041-5D89-E12E-74D7-B656E7BA5EED}"/>
              </a:ext>
            </a:extLst>
          </p:cNvPr>
          <p:cNvGrpSpPr/>
          <p:nvPr/>
        </p:nvGrpSpPr>
        <p:grpSpPr>
          <a:xfrm>
            <a:off x="137529" y="91440"/>
            <a:ext cx="11649087" cy="882551"/>
            <a:chOff x="137529" y="152424"/>
            <a:chExt cx="11649087" cy="882551"/>
          </a:xfrm>
        </p:grpSpPr>
        <p:cxnSp>
          <p:nvCxnSpPr>
            <p:cNvPr id="3" name="직선 연결선[R] 2">
              <a:extLst>
                <a:ext uri="{FF2B5EF4-FFF2-40B4-BE49-F238E27FC236}">
                  <a16:creationId xmlns:a16="http://schemas.microsoft.com/office/drawing/2014/main" id="{8206722D-D7CF-74E7-C7C8-D9788BCCDF91}"/>
                </a:ext>
              </a:extLst>
            </p:cNvPr>
            <p:cNvCxnSpPr>
              <a:cxnSpLocks/>
            </p:cNvCxnSpPr>
            <p:nvPr/>
          </p:nvCxnSpPr>
          <p:spPr>
            <a:xfrm>
              <a:off x="1124566" y="869807"/>
              <a:ext cx="10662050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CFE6E47-A7A8-38A3-5E44-AF5E6980E21B}"/>
                </a:ext>
              </a:extLst>
            </p:cNvPr>
            <p:cNvGrpSpPr/>
            <p:nvPr/>
          </p:nvGrpSpPr>
          <p:grpSpPr>
            <a:xfrm>
              <a:off x="137529" y="152424"/>
              <a:ext cx="898530" cy="882551"/>
              <a:chOff x="582706" y="2133599"/>
              <a:chExt cx="493060" cy="524435"/>
            </a:xfrm>
            <a:solidFill>
              <a:srgbClr val="B4C7E7">
                <a:alpha val="29804"/>
              </a:srgbClr>
            </a:solidFill>
          </p:grpSpPr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C6DB0774-ED1C-9466-BB82-0694B8F55248}"/>
                  </a:ext>
                </a:extLst>
              </p:cNvPr>
              <p:cNvSpPr/>
              <p:nvPr/>
            </p:nvSpPr>
            <p:spPr>
              <a:xfrm>
                <a:off x="582706" y="2223247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800"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C04A3B4E-430A-7E7B-E0CD-411C4A6C1023}"/>
                  </a:ext>
                </a:extLst>
              </p:cNvPr>
              <p:cNvSpPr/>
              <p:nvPr/>
            </p:nvSpPr>
            <p:spPr>
              <a:xfrm>
                <a:off x="690283" y="2133599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800"/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F6E798E3-C965-9DAD-B8AF-0D64D6C851C1}"/>
                  </a:ext>
                </a:extLst>
              </p:cNvPr>
              <p:cNvSpPr/>
              <p:nvPr/>
            </p:nvSpPr>
            <p:spPr>
              <a:xfrm>
                <a:off x="770966" y="2214282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800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471D7D25-96A4-95DB-7641-E364389768EE}"/>
                  </a:ext>
                </a:extLst>
              </p:cNvPr>
              <p:cNvSpPr/>
              <p:nvPr/>
            </p:nvSpPr>
            <p:spPr>
              <a:xfrm>
                <a:off x="596156" y="2335305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800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C05FA887-0B11-05FB-8403-1EC44BB2C320}"/>
                  </a:ext>
                </a:extLst>
              </p:cNvPr>
              <p:cNvSpPr/>
              <p:nvPr/>
            </p:nvSpPr>
            <p:spPr>
              <a:xfrm>
                <a:off x="748556" y="2335304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800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1ED453-FB09-B1B5-1BF1-55E2BAB2D391}"/>
                </a:ext>
              </a:extLst>
            </p:cNvPr>
            <p:cNvSpPr txBox="1"/>
            <p:nvPr/>
          </p:nvSpPr>
          <p:spPr>
            <a:xfrm>
              <a:off x="203517" y="308549"/>
              <a:ext cx="739760" cy="584775"/>
            </a:xfrm>
            <a:prstGeom prst="rect">
              <a:avLst/>
            </a:prstGeom>
            <a:noFill/>
            <a:effectLst>
              <a:outerShdw blurRad="27311" dist="19050" dir="2400000" algn="tl" rotWithShape="0">
                <a:prstClr val="black">
                  <a:alpha val="51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3200" dirty="0">
                  <a:solidFill>
                    <a:schemeClr val="accent5">
                      <a:lumMod val="50000"/>
                    </a:schemeClr>
                  </a:solidFill>
                  <a:latin typeface="Georgia" panose="02040502050405020303" pitchFamily="18" charset="0"/>
                  <a:ea typeface="BM HANNA 11yrs old OTF" panose="020B0600000101010101" pitchFamily="34" charset="-127"/>
                </a:rPr>
                <a:t>02</a:t>
              </a:r>
              <a:endParaRPr kumimoji="1" lang="ko-KR" altLang="en-US" sz="3200" dirty="0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  <a:ea typeface="BM HANNA 11yrs old OTF" panose="020B0600000101010101" pitchFamily="34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3387410-488E-3822-ABF6-1B6C7C826E99}"/>
                </a:ext>
              </a:extLst>
            </p:cNvPr>
            <p:cNvSpPr txBox="1"/>
            <p:nvPr/>
          </p:nvSpPr>
          <p:spPr>
            <a:xfrm>
              <a:off x="1060558" y="370104"/>
              <a:ext cx="80365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800" dirty="0">
                  <a:solidFill>
                    <a:srgbClr val="002060"/>
                  </a:solidFill>
                  <a:latin typeface="Georgia" panose="02040502050405020303" pitchFamily="18" charset="0"/>
                </a:rPr>
                <a:t>Background</a:t>
              </a:r>
              <a:endParaRPr kumimoji="1" lang="ko-KR" altLang="en-US" sz="2800" dirty="0">
                <a:solidFill>
                  <a:srgbClr val="002060"/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17" name="직선 연결선[R] 16">
              <a:extLst>
                <a:ext uri="{FF2B5EF4-FFF2-40B4-BE49-F238E27FC236}">
                  <a16:creationId xmlns:a16="http://schemas.microsoft.com/office/drawing/2014/main" id="{2B30DE52-F786-DCB0-4F94-5FDB38B90751}"/>
                </a:ext>
              </a:extLst>
            </p:cNvPr>
            <p:cNvCxnSpPr>
              <a:cxnSpLocks/>
            </p:cNvCxnSpPr>
            <p:nvPr/>
          </p:nvCxnSpPr>
          <p:spPr>
            <a:xfrm>
              <a:off x="1124566" y="909691"/>
              <a:ext cx="10662050" cy="0"/>
            </a:xfrm>
            <a:prstGeom prst="line">
              <a:avLst/>
            </a:prstGeom>
            <a:ln w="12700">
              <a:solidFill>
                <a:srgbClr val="4757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2" name="그림 71">
            <a:extLst>
              <a:ext uri="{FF2B5EF4-FFF2-40B4-BE49-F238E27FC236}">
                <a16:creationId xmlns:a16="http://schemas.microsoft.com/office/drawing/2014/main" id="{ACAA4CC4-2C90-FB46-9264-2BBDE1BC73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343"/>
          <a:stretch/>
        </p:blipFill>
        <p:spPr>
          <a:xfrm>
            <a:off x="3596129" y="2980260"/>
            <a:ext cx="4849818" cy="3510945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45EDD815-074C-624F-852D-80DA793B7D21}"/>
              </a:ext>
            </a:extLst>
          </p:cNvPr>
          <p:cNvSpPr txBox="1"/>
          <p:nvPr/>
        </p:nvSpPr>
        <p:spPr>
          <a:xfrm>
            <a:off x="255460" y="971312"/>
            <a:ext cx="11531156" cy="1940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b="1" dirty="0">
                <a:latin typeface="Georgia" panose="02040502050405020303" pitchFamily="18" charset="0"/>
              </a:rPr>
              <a:t>Classical neural network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ko-KR" sz="1600" b="1" dirty="0">
                <a:solidFill>
                  <a:srgbClr val="0070C0"/>
                </a:solidFill>
                <a:latin typeface="Georgia" panose="02040502050405020303" pitchFamily="18" charset="0"/>
              </a:rPr>
              <a:t>Prediction for data </a:t>
            </a:r>
            <a:r>
              <a:rPr kumimoji="1" lang="en" altLang="ko-KR" sz="1600" dirty="0">
                <a:latin typeface="Georgia" panose="02040502050405020303" pitchFamily="18" charset="0"/>
              </a:rPr>
              <a:t>by learning the features of the input data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ko-KR" sz="1600" dirty="0">
                <a:latin typeface="Georgia" panose="02040502050405020303" pitchFamily="18" charset="0"/>
              </a:rPr>
              <a:t>Neurons in each layer perform “multiply-add” using the neuron values and weights in the previous layer (connected).</a:t>
            </a:r>
            <a:endParaRPr kumimoji="1" lang="en-US" altLang="ko-KR" sz="1600" dirty="0">
              <a:latin typeface="Georgia" panose="02040502050405020303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R" sz="1600" b="1" dirty="0">
                <a:solidFill>
                  <a:srgbClr val="0070C0"/>
                </a:solidFill>
                <a:latin typeface="Georgia" panose="02040502050405020303" pitchFamily="18" charset="0"/>
              </a:rPr>
              <a:t>Calculate loss </a:t>
            </a:r>
            <a:r>
              <a:rPr lang="en" altLang="ko-KR" sz="1600" dirty="0">
                <a:latin typeface="Georgia" panose="02040502050405020303" pitchFamily="18" charset="0"/>
              </a:rPr>
              <a:t>after going through all layers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ore-KR" sz="1600" b="1" dirty="0">
                <a:solidFill>
                  <a:srgbClr val="0070C0"/>
                </a:solidFill>
                <a:latin typeface="Georgia" panose="02040502050405020303" pitchFamily="18" charset="0"/>
              </a:rPr>
              <a:t>Update the weights</a:t>
            </a:r>
            <a:r>
              <a:rPr lang="en" altLang="ko-Kore-KR" sz="1600" dirty="0">
                <a:latin typeface="Georgia" panose="02040502050405020303" pitchFamily="18" charset="0"/>
              </a:rPr>
              <a:t> of the </a:t>
            </a:r>
            <a:r>
              <a:rPr lang="en-US" altLang="ko-Kore-KR" sz="1600" dirty="0">
                <a:latin typeface="Georgia" panose="02040502050405020303" pitchFamily="18" charset="0"/>
              </a:rPr>
              <a:t>neural network (NN) </a:t>
            </a:r>
            <a:r>
              <a:rPr lang="en" altLang="ko-Kore-KR" sz="1600" dirty="0">
                <a:latin typeface="Georgia" panose="02040502050405020303" pitchFamily="18" charset="0"/>
              </a:rPr>
              <a:t>to minimize the loss</a:t>
            </a:r>
          </a:p>
        </p:txBody>
      </p:sp>
    </p:spTree>
    <p:extLst>
      <p:ext uri="{BB962C8B-B14F-4D97-AF65-F5344CB8AC3E}">
        <p14:creationId xmlns:p14="http://schemas.microsoft.com/office/powerpoint/2010/main" val="3847219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45EDD815-074C-624F-852D-80DA793B7D21}"/>
              </a:ext>
            </a:extLst>
          </p:cNvPr>
          <p:cNvSpPr txBox="1"/>
          <p:nvPr/>
        </p:nvSpPr>
        <p:spPr>
          <a:xfrm>
            <a:off x="255460" y="971312"/>
            <a:ext cx="11531156" cy="3048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b="1" dirty="0">
                <a:latin typeface="Georgia" panose="02040502050405020303" pitchFamily="18" charset="0"/>
              </a:rPr>
              <a:t>Quantum neural network (QNN)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Georgia" panose="02040502050405020303" pitchFamily="18" charset="0"/>
              </a:rPr>
              <a:t>Neural network </a:t>
            </a:r>
            <a:r>
              <a:rPr kumimoji="1" lang="en" altLang="ko-KR" sz="1600" b="1" dirty="0">
                <a:solidFill>
                  <a:srgbClr val="0070C0"/>
                </a:solidFill>
                <a:latin typeface="Georgia" panose="02040502050405020303" pitchFamily="18" charset="0"/>
              </a:rPr>
              <a:t>using quantum mechanical phenomena </a:t>
            </a:r>
            <a:r>
              <a:rPr kumimoji="1" lang="en" altLang="ko-KR" sz="1600" dirty="0">
                <a:latin typeface="Georgia" panose="02040502050405020303" pitchFamily="18" charset="0"/>
              </a:rPr>
              <a:t>(entanglement, superposition)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ko-Kore-KR" sz="1600" b="1" dirty="0">
                <a:solidFill>
                  <a:srgbClr val="0070C0"/>
                </a:solidFill>
                <a:latin typeface="Georgia" panose="02040502050405020303" pitchFamily="18" charset="0"/>
              </a:rPr>
              <a:t>Changing the training process </a:t>
            </a:r>
            <a:r>
              <a:rPr kumimoji="1" lang="en" altLang="ko-Kore-KR" sz="1600" dirty="0">
                <a:latin typeface="Georgia" panose="02040502050405020303" pitchFamily="18" charset="0"/>
              </a:rPr>
              <a:t>of classical </a:t>
            </a:r>
            <a:r>
              <a:rPr kumimoji="1" lang="en-US" altLang="ko-Kore-KR" sz="1600" dirty="0">
                <a:latin typeface="Georgia" panose="02040502050405020303" pitchFamily="18" charset="0"/>
              </a:rPr>
              <a:t>NN </a:t>
            </a:r>
            <a:r>
              <a:rPr kumimoji="1" lang="en" altLang="ko-Kore-KR" sz="1600" dirty="0">
                <a:latin typeface="Georgia" panose="02040502050405020303" pitchFamily="18" charset="0"/>
              </a:rPr>
              <a:t>to a quantum circuit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ko-Kore-KR" sz="1600" b="1" dirty="0">
                <a:solidFill>
                  <a:srgbClr val="0070C0"/>
                </a:solidFill>
                <a:latin typeface="Georgia" panose="02040502050405020303" pitchFamily="18" charset="0"/>
              </a:rPr>
              <a:t>Classical and quantum NN can be combined </a:t>
            </a:r>
            <a:r>
              <a:rPr kumimoji="1" lang="en" altLang="ko-Kore-KR" sz="1600" dirty="0">
                <a:latin typeface="Georgia" panose="02040502050405020303" pitchFamily="18" charset="0"/>
              </a:rPr>
              <a:t>(Hybrid)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ko-Kore-KR" sz="1600" dirty="0">
                <a:latin typeface="Georgia" panose="02040502050405020303" pitchFamily="18" charset="0"/>
              </a:rPr>
              <a:t>A part of the NN is composed of a quantum circuit (Using quantum circuits as layers)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b="1" dirty="0">
                <a:latin typeface="Georgia" panose="02040502050405020303" pitchFamily="18" charset="0"/>
              </a:rPr>
              <a:t>Training of hybrid QNN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Georgia" panose="02040502050405020303" pitchFamily="18" charset="0"/>
              </a:rPr>
              <a:t>Changing the state of a qubit by applying </a:t>
            </a:r>
            <a:r>
              <a:rPr kumimoji="1" lang="en-US" altLang="ko-KR" sz="1600" dirty="0">
                <a:solidFill>
                  <a:srgbClr val="0070C0"/>
                </a:solidFill>
                <a:latin typeface="Georgia" panose="02040502050405020303" pitchFamily="18" charset="0"/>
              </a:rPr>
              <a:t>rotation gate </a:t>
            </a:r>
            <a:r>
              <a:rPr kumimoji="1" lang="en-US" altLang="ko-KR" sz="1600" dirty="0">
                <a:latin typeface="Georgia" panose="02040502050405020303" pitchFamily="18" charset="0"/>
              </a:rPr>
              <a:t>(Rx, Ry, Rz, CRx, CRy, CRz)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b="1" dirty="0">
                <a:solidFill>
                  <a:srgbClr val="C00000"/>
                </a:solidFill>
                <a:latin typeface="Georgia" panose="02040502050405020303" pitchFamily="18" charset="0"/>
              </a:rPr>
              <a:t>Update the angle of rotation gate for changing qubit state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1507DC-B6BB-8249-1BD3-9DE41C09B076}"/>
                  </a:ext>
                </a:extLst>
              </p:cNvPr>
              <p:cNvSpPr txBox="1"/>
              <p:nvPr/>
            </p:nvSpPr>
            <p:spPr>
              <a:xfrm>
                <a:off x="9573768" y="6559814"/>
                <a:ext cx="261823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ko-KR" sz="1100" dirty="0">
                    <a:solidFill>
                      <a:srgbClr val="002060"/>
                    </a:solidFill>
                    <a:latin typeface="Georgia" panose="02040502050405020303" pitchFamily="18" charset="0"/>
                  </a:rPr>
                  <a:t>National Cryptography Contest </a:t>
                </a:r>
                <a14:m>
                  <m:oMath xmlns:m="http://schemas.openxmlformats.org/officeDocument/2006/math">
                    <m:r>
                      <a:rPr kumimoji="1" lang="en-US" altLang="ko-KR" sz="11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2022</m:t>
                    </m:r>
                  </m:oMath>
                </a14:m>
                <a:endParaRPr kumimoji="1" lang="ko-KR" altLang="en-US" sz="1100" dirty="0">
                  <a:solidFill>
                    <a:srgbClr val="002060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1507DC-B6BB-8249-1BD3-9DE41C09B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3768" y="6559814"/>
                <a:ext cx="2618232" cy="261610"/>
              </a:xfrm>
              <a:prstGeom prst="rect">
                <a:avLst/>
              </a:prstGeom>
              <a:blipFill>
                <a:blip r:embed="rId2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그룹 19">
            <a:extLst>
              <a:ext uri="{FF2B5EF4-FFF2-40B4-BE49-F238E27FC236}">
                <a16:creationId xmlns:a16="http://schemas.microsoft.com/office/drawing/2014/main" id="{A188B041-5D89-E12E-74D7-B656E7BA5EED}"/>
              </a:ext>
            </a:extLst>
          </p:cNvPr>
          <p:cNvGrpSpPr/>
          <p:nvPr/>
        </p:nvGrpSpPr>
        <p:grpSpPr>
          <a:xfrm>
            <a:off x="137529" y="91440"/>
            <a:ext cx="11649087" cy="882551"/>
            <a:chOff x="137529" y="152424"/>
            <a:chExt cx="11649087" cy="882551"/>
          </a:xfrm>
        </p:grpSpPr>
        <p:cxnSp>
          <p:nvCxnSpPr>
            <p:cNvPr id="3" name="직선 연결선[R] 2">
              <a:extLst>
                <a:ext uri="{FF2B5EF4-FFF2-40B4-BE49-F238E27FC236}">
                  <a16:creationId xmlns:a16="http://schemas.microsoft.com/office/drawing/2014/main" id="{8206722D-D7CF-74E7-C7C8-D9788BCCDF91}"/>
                </a:ext>
              </a:extLst>
            </p:cNvPr>
            <p:cNvCxnSpPr>
              <a:cxnSpLocks/>
            </p:cNvCxnSpPr>
            <p:nvPr/>
          </p:nvCxnSpPr>
          <p:spPr>
            <a:xfrm>
              <a:off x="1124566" y="869807"/>
              <a:ext cx="10662050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CFE6E47-A7A8-38A3-5E44-AF5E6980E21B}"/>
                </a:ext>
              </a:extLst>
            </p:cNvPr>
            <p:cNvGrpSpPr/>
            <p:nvPr/>
          </p:nvGrpSpPr>
          <p:grpSpPr>
            <a:xfrm>
              <a:off x="137529" y="152424"/>
              <a:ext cx="898530" cy="882551"/>
              <a:chOff x="582706" y="2133599"/>
              <a:chExt cx="493060" cy="524435"/>
            </a:xfrm>
            <a:solidFill>
              <a:srgbClr val="B4C7E7">
                <a:alpha val="29804"/>
              </a:srgbClr>
            </a:solidFill>
          </p:grpSpPr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C6DB0774-ED1C-9466-BB82-0694B8F55248}"/>
                  </a:ext>
                </a:extLst>
              </p:cNvPr>
              <p:cNvSpPr/>
              <p:nvPr/>
            </p:nvSpPr>
            <p:spPr>
              <a:xfrm>
                <a:off x="582706" y="2223247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800"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C04A3B4E-430A-7E7B-E0CD-411C4A6C1023}"/>
                  </a:ext>
                </a:extLst>
              </p:cNvPr>
              <p:cNvSpPr/>
              <p:nvPr/>
            </p:nvSpPr>
            <p:spPr>
              <a:xfrm>
                <a:off x="690283" y="2133599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800"/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F6E798E3-C965-9DAD-B8AF-0D64D6C851C1}"/>
                  </a:ext>
                </a:extLst>
              </p:cNvPr>
              <p:cNvSpPr/>
              <p:nvPr/>
            </p:nvSpPr>
            <p:spPr>
              <a:xfrm>
                <a:off x="770966" y="2214282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800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471D7D25-96A4-95DB-7641-E364389768EE}"/>
                  </a:ext>
                </a:extLst>
              </p:cNvPr>
              <p:cNvSpPr/>
              <p:nvPr/>
            </p:nvSpPr>
            <p:spPr>
              <a:xfrm>
                <a:off x="596156" y="2335305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800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C05FA887-0B11-05FB-8403-1EC44BB2C320}"/>
                  </a:ext>
                </a:extLst>
              </p:cNvPr>
              <p:cNvSpPr/>
              <p:nvPr/>
            </p:nvSpPr>
            <p:spPr>
              <a:xfrm>
                <a:off x="748556" y="2335304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800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1ED453-FB09-B1B5-1BF1-55E2BAB2D391}"/>
                </a:ext>
              </a:extLst>
            </p:cNvPr>
            <p:cNvSpPr txBox="1"/>
            <p:nvPr/>
          </p:nvSpPr>
          <p:spPr>
            <a:xfrm>
              <a:off x="203517" y="308549"/>
              <a:ext cx="739760" cy="584775"/>
            </a:xfrm>
            <a:prstGeom prst="rect">
              <a:avLst/>
            </a:prstGeom>
            <a:noFill/>
            <a:effectLst>
              <a:outerShdw blurRad="27311" dist="19050" dir="2400000" algn="tl" rotWithShape="0">
                <a:prstClr val="black">
                  <a:alpha val="51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3200" dirty="0">
                  <a:solidFill>
                    <a:schemeClr val="accent5">
                      <a:lumMod val="50000"/>
                    </a:schemeClr>
                  </a:solidFill>
                  <a:latin typeface="Georgia" panose="02040502050405020303" pitchFamily="18" charset="0"/>
                  <a:ea typeface="BM HANNA 11yrs old OTF" panose="020B0600000101010101" pitchFamily="34" charset="-127"/>
                </a:rPr>
                <a:t>02</a:t>
              </a:r>
              <a:endParaRPr kumimoji="1" lang="ko-KR" altLang="en-US" sz="3200" dirty="0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  <a:ea typeface="BM HANNA 11yrs old OTF" panose="020B0600000101010101" pitchFamily="34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3387410-488E-3822-ABF6-1B6C7C826E99}"/>
                </a:ext>
              </a:extLst>
            </p:cNvPr>
            <p:cNvSpPr txBox="1"/>
            <p:nvPr/>
          </p:nvSpPr>
          <p:spPr>
            <a:xfrm>
              <a:off x="1060558" y="370104"/>
              <a:ext cx="80365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800" dirty="0">
                  <a:solidFill>
                    <a:srgbClr val="002060"/>
                  </a:solidFill>
                  <a:latin typeface="Georgia" panose="02040502050405020303" pitchFamily="18" charset="0"/>
                </a:rPr>
                <a:t>Background</a:t>
              </a:r>
              <a:endParaRPr kumimoji="1" lang="ko-KR" altLang="en-US" sz="2800" dirty="0">
                <a:solidFill>
                  <a:srgbClr val="002060"/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17" name="직선 연결선[R] 16">
              <a:extLst>
                <a:ext uri="{FF2B5EF4-FFF2-40B4-BE49-F238E27FC236}">
                  <a16:creationId xmlns:a16="http://schemas.microsoft.com/office/drawing/2014/main" id="{2B30DE52-F786-DCB0-4F94-5FDB38B90751}"/>
                </a:ext>
              </a:extLst>
            </p:cNvPr>
            <p:cNvCxnSpPr>
              <a:cxnSpLocks/>
            </p:cNvCxnSpPr>
            <p:nvPr/>
          </p:nvCxnSpPr>
          <p:spPr>
            <a:xfrm>
              <a:off x="1124566" y="909691"/>
              <a:ext cx="10662050" cy="0"/>
            </a:xfrm>
            <a:prstGeom prst="line">
              <a:avLst/>
            </a:prstGeom>
            <a:ln w="12700">
              <a:solidFill>
                <a:srgbClr val="4757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682B160E-44CC-684F-B201-EFECCC080C49}"/>
              </a:ext>
            </a:extLst>
          </p:cNvPr>
          <p:cNvGrpSpPr/>
          <p:nvPr/>
        </p:nvGrpSpPr>
        <p:grpSpPr>
          <a:xfrm>
            <a:off x="0" y="4070734"/>
            <a:ext cx="12568768" cy="2481747"/>
            <a:chOff x="0" y="3999080"/>
            <a:chExt cx="12568768" cy="24817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23494948-6F50-B14C-B2A7-1E45FB73F333}"/>
                    </a:ext>
                  </a:extLst>
                </p:cNvPr>
                <p:cNvSpPr txBox="1"/>
                <p:nvPr/>
              </p:nvSpPr>
              <p:spPr>
                <a:xfrm>
                  <a:off x="9601128" y="3999091"/>
                  <a:ext cx="296764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kumimoji="1" lang="en-US" altLang="ko-KR" sz="1600" b="1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Apple SD Gothic Neo" panose="02000300000000000000" pitchFamily="2" charset="-127"/>
                        </a:rPr>
                        <m:t>𝟒</m:t>
                      </m:r>
                    </m:oMath>
                  </a14:m>
                  <a:r>
                    <a:rPr kumimoji="1" lang="en-US" altLang="ko-KR" sz="1600" b="1" dirty="0">
                      <a:solidFill>
                        <a:schemeClr val="accent6"/>
                      </a:solidFill>
                      <a:latin typeface="Georgia" panose="02040502050405020303" pitchFamily="18" charset="0"/>
                      <a:ea typeface="Apple SD Gothic Neo" panose="02000300000000000000" pitchFamily="2" charset="-127"/>
                    </a:rPr>
                    <a:t>. Calculate loss</a:t>
                  </a:r>
                  <a:endParaRPr kumimoji="1" lang="ko-KR" altLang="en-US" sz="1600" b="1" dirty="0">
                    <a:solidFill>
                      <a:schemeClr val="accent6"/>
                    </a:solidFill>
                    <a:latin typeface="Georgia" panose="02040502050405020303" pitchFamily="18" charset="0"/>
                    <a:ea typeface="Apple SD Gothic Neo" panose="02000300000000000000" pitchFamily="2" charset="-127"/>
                  </a:endParaRPr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23494948-6F50-B14C-B2A7-1E45FB73F3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01128" y="3999091"/>
                  <a:ext cx="2967640" cy="338554"/>
                </a:xfrm>
                <a:prstGeom prst="rect">
                  <a:avLst/>
                </a:prstGeom>
                <a:blipFill>
                  <a:blip r:embed="rId3"/>
                  <a:stretch>
                    <a:fillRect t="-3571" b="-17857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F7B2DDA8-83B9-0948-A147-2FE95A15DEA9}"/>
                </a:ext>
              </a:extLst>
            </p:cNvPr>
            <p:cNvGrpSpPr/>
            <p:nvPr/>
          </p:nvGrpSpPr>
          <p:grpSpPr>
            <a:xfrm>
              <a:off x="0" y="3999080"/>
              <a:ext cx="11872183" cy="2481747"/>
              <a:chOff x="0" y="3999080"/>
              <a:chExt cx="11872183" cy="2481747"/>
            </a:xfrm>
          </p:grpSpPr>
          <p:sp>
            <p:nvSpPr>
              <p:cNvPr id="106" name="모서리가 둥근 직사각형 105">
                <a:extLst>
                  <a:ext uri="{FF2B5EF4-FFF2-40B4-BE49-F238E27FC236}">
                    <a16:creationId xmlns:a16="http://schemas.microsoft.com/office/drawing/2014/main" id="{A8797EF9-0946-5A43-8F47-A3D00CA5C016}"/>
                  </a:ext>
                </a:extLst>
              </p:cNvPr>
              <p:cNvSpPr/>
              <p:nvPr/>
            </p:nvSpPr>
            <p:spPr>
              <a:xfrm>
                <a:off x="10369363" y="4635504"/>
                <a:ext cx="1502820" cy="1148874"/>
              </a:xfrm>
              <a:prstGeom prst="roundRect">
                <a:avLst>
                  <a:gd name="adj" fmla="val 2443"/>
                </a:avLst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04" name="모서리가 둥근 직사각형 103">
                <a:extLst>
                  <a:ext uri="{FF2B5EF4-FFF2-40B4-BE49-F238E27FC236}">
                    <a16:creationId xmlns:a16="http://schemas.microsoft.com/office/drawing/2014/main" id="{95FFBE02-858B-0A40-AF68-5D9DA98E7B7C}"/>
                  </a:ext>
                </a:extLst>
              </p:cNvPr>
              <p:cNvSpPr/>
              <p:nvPr/>
            </p:nvSpPr>
            <p:spPr>
              <a:xfrm>
                <a:off x="7529068" y="4635504"/>
                <a:ext cx="2783201" cy="1148874"/>
              </a:xfrm>
              <a:prstGeom prst="roundRect">
                <a:avLst>
                  <a:gd name="adj" fmla="val 2443"/>
                </a:avLst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85" name="모서리가 둥근 직사각형 84">
                <a:extLst>
                  <a:ext uri="{FF2B5EF4-FFF2-40B4-BE49-F238E27FC236}">
                    <a16:creationId xmlns:a16="http://schemas.microsoft.com/office/drawing/2014/main" id="{D4133882-8173-DD4F-A213-B58FA9AED7B6}"/>
                  </a:ext>
                </a:extLst>
              </p:cNvPr>
              <p:cNvSpPr/>
              <p:nvPr/>
            </p:nvSpPr>
            <p:spPr>
              <a:xfrm>
                <a:off x="5666326" y="4635504"/>
                <a:ext cx="1828102" cy="1148874"/>
              </a:xfrm>
              <a:prstGeom prst="roundRect">
                <a:avLst>
                  <a:gd name="adj" fmla="val 2443"/>
                </a:avLst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accent4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2" name="모서리가 둥근 직사각형 21">
                <a:extLst>
                  <a:ext uri="{FF2B5EF4-FFF2-40B4-BE49-F238E27FC236}">
                    <a16:creationId xmlns:a16="http://schemas.microsoft.com/office/drawing/2014/main" id="{4639464C-2121-EA42-A9EF-7ED4B8195B5F}"/>
                  </a:ext>
                </a:extLst>
              </p:cNvPr>
              <p:cNvSpPr/>
              <p:nvPr/>
            </p:nvSpPr>
            <p:spPr>
              <a:xfrm>
                <a:off x="1650318" y="4635504"/>
                <a:ext cx="3973605" cy="1148874"/>
              </a:xfrm>
              <a:prstGeom prst="roundRect">
                <a:avLst>
                  <a:gd name="adj" fmla="val 2443"/>
                </a:avLst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758DD53D-1305-DE44-B9EB-E7E40410DC2B}"/>
                      </a:ext>
                    </a:extLst>
                  </p:cNvPr>
                  <p:cNvSpPr txBox="1"/>
                  <p:nvPr/>
                </p:nvSpPr>
                <p:spPr>
                  <a:xfrm>
                    <a:off x="1840300" y="4014904"/>
                    <a:ext cx="3586757" cy="58477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kumimoji="1" lang="en-US" altLang="ko-KR" sz="16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𝟏</m:t>
                        </m:r>
                      </m:oMath>
                    </a14:m>
                    <a:r>
                      <a:rPr kumimoji="1" lang="en-US" altLang="ko-KR" sz="1600" b="1" dirty="0">
                        <a:solidFill>
                          <a:srgbClr val="002060"/>
                        </a:solidFill>
                        <a:latin typeface="Georgia" panose="02040502050405020303" pitchFamily="18" charset="0"/>
                        <a:ea typeface="Apple SD Gothic Neo" panose="02000300000000000000" pitchFamily="2" charset="-127"/>
                      </a:rPr>
                      <a:t>. Embedding</a:t>
                    </a:r>
                    <a:br>
                      <a:rPr kumimoji="1" lang="en-US" altLang="ko-KR" sz="1600" dirty="0">
                        <a:latin typeface="Georgia" panose="02040502050405020303" pitchFamily="18" charset="0"/>
                        <a:ea typeface="Apple SD Gothic Neo" panose="02000300000000000000" pitchFamily="2" charset="-127"/>
                      </a:rPr>
                    </a:br>
                    <a:r>
                      <a:rPr kumimoji="1" lang="en-US" altLang="ko-KR" sz="1600" dirty="0">
                        <a:latin typeface="Georgia" panose="02040502050405020303" pitchFamily="18" charset="0"/>
                        <a:ea typeface="Apple SD Gothic Neo" panose="02000300000000000000" pitchFamily="2" charset="-127"/>
                      </a:rPr>
                      <a:t>(classical data to quantum state)</a:t>
                    </a:r>
                    <a:endParaRPr kumimoji="1" lang="ko-KR" altLang="en-US" sz="1600" dirty="0">
                      <a:latin typeface="Georgia" panose="02040502050405020303" pitchFamily="18" charset="0"/>
                      <a:ea typeface="Apple SD Gothic Neo" panose="02000300000000000000" pitchFamily="2" charset="-127"/>
                    </a:endParaRPr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758DD53D-1305-DE44-B9EB-E7E40410DC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0300" y="4014904"/>
                    <a:ext cx="3586757" cy="58477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2128" b="-12766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66802ED2-AD7A-6D47-A795-8ED2CE54112D}"/>
                      </a:ext>
                    </a:extLst>
                  </p:cNvPr>
                  <p:cNvSpPr txBox="1"/>
                  <p:nvPr/>
                </p:nvSpPr>
                <p:spPr>
                  <a:xfrm>
                    <a:off x="7436848" y="4019106"/>
                    <a:ext cx="2967640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kumimoji="1" lang="en-US" altLang="ko-KR" sz="16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𝟑</m:t>
                        </m:r>
                      </m:oMath>
                    </a14:m>
                    <a:r>
                      <a:rPr kumimoji="1" lang="en-US" altLang="ko-KR" sz="1600" b="1" dirty="0">
                        <a:solidFill>
                          <a:schemeClr val="accent2"/>
                        </a:solidFill>
                        <a:latin typeface="Georgia" panose="02040502050405020303" pitchFamily="18" charset="0"/>
                        <a:ea typeface="Apple SD Gothic Neo" panose="02000300000000000000" pitchFamily="2" charset="-127"/>
                      </a:rPr>
                      <a:t>. Measure and   </a:t>
                    </a:r>
                    <a:br>
                      <a:rPr kumimoji="1" lang="en-US" altLang="ko-KR" sz="1600" b="1" dirty="0">
                        <a:solidFill>
                          <a:schemeClr val="accent2"/>
                        </a:solidFill>
                        <a:latin typeface="Georgia" panose="02040502050405020303" pitchFamily="18" charset="0"/>
                        <a:ea typeface="Apple SD Gothic Neo" panose="02000300000000000000" pitchFamily="2" charset="-127"/>
                      </a:rPr>
                    </a:br>
                    <a:r>
                      <a:rPr kumimoji="1" lang="en-US" altLang="ko-KR" sz="1600" b="1" dirty="0">
                        <a:solidFill>
                          <a:schemeClr val="accent2"/>
                        </a:solidFill>
                        <a:latin typeface="Georgia" panose="02040502050405020303" pitchFamily="18" charset="0"/>
                        <a:ea typeface="Apple SD Gothic Neo" panose="02000300000000000000" pitchFamily="2" charset="-127"/>
                      </a:rPr>
                      <a:t>    expectation</a:t>
                    </a:r>
                    <a:endParaRPr kumimoji="1" lang="ko-KR" altLang="en-US" sz="1600" b="1" dirty="0">
                      <a:solidFill>
                        <a:schemeClr val="accent2"/>
                      </a:solidFill>
                      <a:latin typeface="Georgia" panose="02040502050405020303" pitchFamily="18" charset="0"/>
                      <a:ea typeface="Apple SD Gothic Neo" panose="02000300000000000000" pitchFamily="2" charset="-127"/>
                    </a:endParaRPr>
                  </a:p>
                </p:txBody>
              </p:sp>
            </mc:Choice>
            <mc:Fallback xmlns="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66802ED2-AD7A-6D47-A795-8ED2CE5411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36848" y="4019106"/>
                    <a:ext cx="2967640" cy="58477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4255" b="-12766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FAE9E05E-03E0-2B46-950D-0197D531E285}"/>
                  </a:ext>
                </a:extLst>
              </p:cNvPr>
              <p:cNvGrpSpPr/>
              <p:nvPr/>
            </p:nvGrpSpPr>
            <p:grpSpPr>
              <a:xfrm>
                <a:off x="1538333" y="4877742"/>
                <a:ext cx="7510664" cy="774850"/>
                <a:chOff x="5930705" y="4255325"/>
                <a:chExt cx="6786134" cy="1020193"/>
              </a:xfrm>
            </p:grpSpPr>
            <p:grpSp>
              <p:nvGrpSpPr>
                <p:cNvPr id="61" name="그룹 60">
                  <a:extLst>
                    <a:ext uri="{FF2B5EF4-FFF2-40B4-BE49-F238E27FC236}">
                      <a16:creationId xmlns:a16="http://schemas.microsoft.com/office/drawing/2014/main" id="{FAB0E183-F253-BB42-B4A3-2E6EAFECC339}"/>
                    </a:ext>
                  </a:extLst>
                </p:cNvPr>
                <p:cNvGrpSpPr/>
                <p:nvPr/>
              </p:nvGrpSpPr>
              <p:grpSpPr>
                <a:xfrm>
                  <a:off x="5930705" y="4302789"/>
                  <a:ext cx="6786134" cy="972729"/>
                  <a:chOff x="5516512" y="4089074"/>
                  <a:chExt cx="6786134" cy="972729"/>
                </a:xfrm>
              </p:grpSpPr>
              <p:cxnSp>
                <p:nvCxnSpPr>
                  <p:cNvPr id="70" name="직선 연결선[R] 69">
                    <a:extLst>
                      <a:ext uri="{FF2B5EF4-FFF2-40B4-BE49-F238E27FC236}">
                        <a16:creationId xmlns:a16="http://schemas.microsoft.com/office/drawing/2014/main" id="{265335D6-47CB-5344-986A-EBE3CD41BF1B}"/>
                      </a:ext>
                    </a:extLst>
                  </p:cNvPr>
                  <p:cNvCxnSpPr>
                    <a:cxnSpLocks/>
                    <a:endCxn id="69" idx="1"/>
                  </p:cNvCxnSpPr>
                  <p:nvPr/>
                </p:nvCxnSpPr>
                <p:spPr>
                  <a:xfrm flipV="1">
                    <a:off x="6584364" y="4266114"/>
                    <a:ext cx="4835512" cy="12345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직선 연결선[R] 70">
                    <a:extLst>
                      <a:ext uri="{FF2B5EF4-FFF2-40B4-BE49-F238E27FC236}">
                        <a16:creationId xmlns:a16="http://schemas.microsoft.com/office/drawing/2014/main" id="{C1588329-4D66-1F45-8E45-9FA8C39055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64924" y="4803199"/>
                    <a:ext cx="5737722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8" name="TextBox 77">
                        <a:extLst>
                          <a:ext uri="{FF2B5EF4-FFF2-40B4-BE49-F238E27FC236}">
                            <a16:creationId xmlns:a16="http://schemas.microsoft.com/office/drawing/2014/main" id="{8482932D-1C3C-E04C-B7EC-ED1E2E17D2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516512" y="4089074"/>
                        <a:ext cx="984738" cy="44575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0" i="1" dirty="0" smtClean="0">
                                  <a:latin typeface="Cambria Math" panose="02040503050406030204" pitchFamily="18" charset="0"/>
                                </a:rPr>
                                <m:t>𝑞𝑢𝑏𝑖𝑡</m:t>
                              </m:r>
                              <m:r>
                                <a:rPr kumimoji="1" lang="en-US" altLang="ko-KR" sz="1600" b="0" i="1" dirty="0" smtClean="0">
                                  <a:latin typeface="Cambria Math" panose="02040503050406030204" pitchFamily="18" charset="0"/>
                                </a:rPr>
                                <m:t> 0</m:t>
                              </m:r>
                            </m:oMath>
                          </m:oMathPara>
                        </a14:m>
                        <a:endParaRPr kumimoji="1" lang="ko-KR" altLang="en-US" sz="1600" dirty="0">
                          <a:latin typeface="Georgia" panose="02040502050405020303" pitchFamily="18" charset="0"/>
                          <a:ea typeface="Apple SD Gothic Neo" panose="02000300000000000000" pitchFamily="2" charset="-127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8" name="TextBox 77">
                        <a:extLst>
                          <a:ext uri="{FF2B5EF4-FFF2-40B4-BE49-F238E27FC236}">
                            <a16:creationId xmlns:a16="http://schemas.microsoft.com/office/drawing/2014/main" id="{8482932D-1C3C-E04C-B7EC-ED1E2E17D24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516512" y="4089074"/>
                        <a:ext cx="984738" cy="445751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1071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ore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9" name="TextBox 78">
                        <a:extLst>
                          <a:ext uri="{FF2B5EF4-FFF2-40B4-BE49-F238E27FC236}">
                            <a16:creationId xmlns:a16="http://schemas.microsoft.com/office/drawing/2014/main" id="{5CC01C0E-05B2-A146-91FC-2DAD3FFCFD5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635419" y="4616051"/>
                        <a:ext cx="984738" cy="44575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r>
                              <a:rPr kumimoji="1" lang="en-US" altLang="ko-KR" sz="1600" b="0" i="1" dirty="0" smtClean="0">
                                <a:latin typeface="Cambria Math" panose="02040503050406030204" pitchFamily="18" charset="0"/>
                              </a:rPr>
                              <m:t>𝑞𝑢𝑏𝑖𝑡</m:t>
                            </m:r>
                            <m:r>
                              <a:rPr kumimoji="1" lang="en-US" altLang="ko-KR" sz="1600" b="0" i="1" dirty="0" smtClean="0">
                                <a:latin typeface="Cambria Math" panose="02040503050406030204" pitchFamily="18" charset="0"/>
                              </a:rPr>
                              <m:t> 1</m:t>
                            </m:r>
                          </m:oMath>
                        </a14:m>
                        <a:r>
                          <a:rPr kumimoji="1" lang="en-US" altLang="ko-KR" sz="1600" dirty="0">
                            <a:latin typeface="Georgia" panose="02040502050405020303" pitchFamily="18" charset="0"/>
                            <a:ea typeface="Apple SD Gothic Neo" panose="02000300000000000000" pitchFamily="2" charset="-127"/>
                          </a:rPr>
                          <a:t>    </a:t>
                        </a:r>
                        <a:endParaRPr kumimoji="1" lang="ko-KR" altLang="en-US" sz="1600" dirty="0">
                          <a:latin typeface="Georgia" panose="02040502050405020303" pitchFamily="18" charset="0"/>
                          <a:ea typeface="Apple SD Gothic Neo" panose="02000300000000000000" pitchFamily="2" charset="-127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9" name="TextBox 78">
                        <a:extLst>
                          <a:ext uri="{FF2B5EF4-FFF2-40B4-BE49-F238E27FC236}">
                            <a16:creationId xmlns:a16="http://schemas.microsoft.com/office/drawing/2014/main" id="{5CC01C0E-05B2-A146-91FC-2DAD3FFCFD5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635419" y="4616051"/>
                        <a:ext cx="984738" cy="44575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ore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직사각형 61">
                      <a:extLst>
                        <a:ext uri="{FF2B5EF4-FFF2-40B4-BE49-F238E27FC236}">
                          <a16:creationId xmlns:a16="http://schemas.microsoft.com/office/drawing/2014/main" id="{321A3F92-ADA1-F945-8EA7-00C601F255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8001" y="4255325"/>
                      <a:ext cx="1015180" cy="445820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ko-KR" sz="16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Apple SD Gothic Neo" panose="02000300000000000000" pitchFamily="2" charset="-127"/>
                        </a:rPr>
                        <a:t>Ry(</a:t>
                      </a:r>
                      <a14:m>
                        <m:oMath xmlns:m="http://schemas.openxmlformats.org/officeDocument/2006/math">
                          <m:r>
                            <a:rPr kumimoji="1" lang="en-US" altLang="ko-KR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0.4</m:t>
                          </m:r>
                        </m:oMath>
                      </a14:m>
                      <a:r>
                        <a:rPr kumimoji="1" lang="en-US" altLang="ko-KR" sz="16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Apple SD Gothic Neo" panose="02000300000000000000" pitchFamily="2" charset="-127"/>
                        </a:rPr>
                        <a:t>)</a:t>
                      </a:r>
                      <a:endParaRPr kumimoji="1" lang="ko-KR" alt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Apple SD Gothic Neo" panose="02000300000000000000" pitchFamily="2" charset="-127"/>
                      </a:endParaRPr>
                    </a:p>
                  </p:txBody>
                </p:sp>
              </mc:Choice>
              <mc:Fallback xmlns="">
                <p:sp>
                  <p:nvSpPr>
                    <p:cNvPr id="62" name="직사각형 61">
                      <a:extLst>
                        <a:ext uri="{FF2B5EF4-FFF2-40B4-BE49-F238E27FC236}">
                          <a16:creationId xmlns:a16="http://schemas.microsoft.com/office/drawing/2014/main" id="{321A3F92-ADA1-F945-8EA7-00C601F255A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38001" y="4255325"/>
                      <a:ext cx="1015180" cy="44582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t="-3571" b="-21429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ore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EE666A65-DC0B-7349-9064-0F6A15F6CAB5}"/>
                    </a:ext>
                  </a:extLst>
                </p:cNvPr>
                <p:cNvSpPr/>
                <p:nvPr/>
              </p:nvSpPr>
              <p:spPr>
                <a:xfrm>
                  <a:off x="7084625" y="4255325"/>
                  <a:ext cx="278668" cy="44582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1600" dirty="0">
                      <a:solidFill>
                        <a:schemeClr val="tx1"/>
                      </a:solidFill>
                      <a:latin typeface="Georgia" panose="02040502050405020303" pitchFamily="18" charset="0"/>
                      <a:ea typeface="Apple SD Gothic Neo" panose="02000300000000000000" pitchFamily="2" charset="-127"/>
                    </a:rPr>
                    <a:t>H</a:t>
                  </a:r>
                  <a:endParaRPr kumimoji="1" lang="ko-KR" altLang="en-US" sz="1600" dirty="0">
                    <a:solidFill>
                      <a:schemeClr val="tx1"/>
                    </a:solidFill>
                    <a:latin typeface="Georgia" panose="02040502050405020303" pitchFamily="18" charset="0"/>
                    <a:ea typeface="Apple SD Gothic Neo" panose="02000300000000000000" pitchFamily="2" charset="-127"/>
                  </a:endParaRPr>
                </a:p>
              </p:txBody>
            </p: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ACCF56C2-8483-784A-A420-6EFEB8727598}"/>
                    </a:ext>
                  </a:extLst>
                </p:cNvPr>
                <p:cNvSpPr/>
                <p:nvPr/>
              </p:nvSpPr>
              <p:spPr>
                <a:xfrm>
                  <a:off x="7085715" y="4794125"/>
                  <a:ext cx="278668" cy="44582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1600" dirty="0">
                      <a:solidFill>
                        <a:schemeClr val="tx1"/>
                      </a:solidFill>
                      <a:latin typeface="Georgia" panose="02040502050405020303" pitchFamily="18" charset="0"/>
                      <a:ea typeface="Apple SD Gothic Neo" panose="02000300000000000000" pitchFamily="2" charset="-127"/>
                    </a:rPr>
                    <a:t>H</a:t>
                  </a:r>
                  <a:endParaRPr kumimoji="1" lang="ko-KR" altLang="en-US" sz="1600" dirty="0">
                    <a:solidFill>
                      <a:schemeClr val="tx1"/>
                    </a:solidFill>
                    <a:latin typeface="Georgia" panose="02040502050405020303" pitchFamily="18" charset="0"/>
                    <a:ea typeface="Apple SD Gothic Neo" panose="02000300000000000000" pitchFamily="2" charset="-127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5" name="직사각형 64">
                      <a:extLst>
                        <a:ext uri="{FF2B5EF4-FFF2-40B4-BE49-F238E27FC236}">
                          <a16:creationId xmlns:a16="http://schemas.microsoft.com/office/drawing/2014/main" id="{4077E399-91D6-BB4B-A93C-F1E7ADF2A8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57691" y="4794126"/>
                      <a:ext cx="1015180" cy="445820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ko-KR" sz="16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Apple SD Gothic Neo" panose="02000300000000000000" pitchFamily="2" charset="-127"/>
                        </a:rPr>
                        <a:t>Ry(</a:t>
                      </a:r>
                      <a14:m>
                        <m:oMath xmlns:m="http://schemas.openxmlformats.org/officeDocument/2006/math">
                          <m:r>
                            <a:rPr kumimoji="1" lang="en-US" altLang="ko-KR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0.35</m:t>
                          </m:r>
                        </m:oMath>
                      </a14:m>
                      <a:r>
                        <a:rPr kumimoji="1" lang="en-US" altLang="ko-KR" sz="16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Apple SD Gothic Neo" panose="02000300000000000000" pitchFamily="2" charset="-127"/>
                        </a:rPr>
                        <a:t>)</a:t>
                      </a:r>
                      <a:endParaRPr kumimoji="1" lang="ko-KR" alt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Apple SD Gothic Neo" panose="02000300000000000000" pitchFamily="2" charset="-127"/>
                      </a:endParaRPr>
                    </a:p>
                  </p:txBody>
                </p:sp>
              </mc:Choice>
              <mc:Fallback xmlns="">
                <p:sp>
                  <p:nvSpPr>
                    <p:cNvPr id="65" name="직사각형 64">
                      <a:extLst>
                        <a:ext uri="{FF2B5EF4-FFF2-40B4-BE49-F238E27FC236}">
                          <a16:creationId xmlns:a16="http://schemas.microsoft.com/office/drawing/2014/main" id="{4077E399-91D6-BB4B-A93C-F1E7ADF2A81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57691" y="4794126"/>
                      <a:ext cx="1015180" cy="44582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t="-3448" b="-17241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ore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6" name="직선 연결선[R] 65">
                  <a:extLst>
                    <a:ext uri="{FF2B5EF4-FFF2-40B4-BE49-F238E27FC236}">
                      <a16:creationId xmlns:a16="http://schemas.microsoft.com/office/drawing/2014/main" id="{8433DE1B-63CF-8546-A56F-81F2C24DD639}"/>
                    </a:ext>
                  </a:extLst>
                </p:cNvPr>
                <p:cNvCxnSpPr>
                  <a:cxnSpLocks/>
                  <a:stCxn id="67" idx="4"/>
                  <a:endCxn id="65" idx="0"/>
                </p:cNvCxnSpPr>
                <p:nvPr/>
              </p:nvCxnSpPr>
              <p:spPr>
                <a:xfrm>
                  <a:off x="9062393" y="4524030"/>
                  <a:ext cx="2888" cy="27009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69D4A448-3FCD-3F47-B465-CB1286F17945}"/>
                    </a:ext>
                  </a:extLst>
                </p:cNvPr>
                <p:cNvSpPr/>
                <p:nvPr/>
              </p:nvSpPr>
              <p:spPr>
                <a:xfrm>
                  <a:off x="9011793" y="4439469"/>
                  <a:ext cx="101200" cy="8456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1600" dirty="0">
                    <a:latin typeface="Georgia" panose="02040502050405020303" pitchFamily="18" charset="0"/>
                    <a:ea typeface="Apple SD Gothic Neo" panose="02000300000000000000" pitchFamily="2" charset="-127"/>
                  </a:endParaRPr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489DA618-3877-9945-BCBE-5FD9EFB4E254}"/>
                    </a:ext>
                  </a:extLst>
                </p:cNvPr>
                <p:cNvSpPr/>
                <p:nvPr/>
              </p:nvSpPr>
              <p:spPr>
                <a:xfrm>
                  <a:off x="11763042" y="4255325"/>
                  <a:ext cx="556289" cy="44582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1600" dirty="0">
                    <a:solidFill>
                      <a:schemeClr val="tx1"/>
                    </a:solidFill>
                    <a:latin typeface="Georgia" panose="02040502050405020303" pitchFamily="18" charset="0"/>
                    <a:ea typeface="Apple SD Gothic Neo" panose="02000300000000000000" pitchFamily="2" charset="-127"/>
                  </a:endParaRPr>
                </a:p>
              </p:txBody>
            </p:sp>
            <p:pic>
              <p:nvPicPr>
                <p:cNvPr id="69" name="그림 68">
                  <a:extLst>
                    <a:ext uri="{FF2B5EF4-FFF2-40B4-BE49-F238E27FC236}">
                      <a16:creationId xmlns:a16="http://schemas.microsoft.com/office/drawing/2014/main" id="{66D9B8A9-8884-284F-8CCE-BE4F62BFDF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834069" y="4293293"/>
                  <a:ext cx="415764" cy="37307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</p:pic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69DF2F62-4844-914D-BA5F-AFD880C8C747}"/>
                  </a:ext>
                </a:extLst>
              </p:cNvPr>
              <p:cNvGrpSpPr/>
              <p:nvPr/>
            </p:nvGrpSpPr>
            <p:grpSpPr>
              <a:xfrm>
                <a:off x="0" y="5040663"/>
                <a:ext cx="1682331" cy="616002"/>
                <a:chOff x="884085" y="3965419"/>
                <a:chExt cx="1520042" cy="811048"/>
              </a:xfrm>
            </p:grpSpPr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84D4AF3-B60D-BE45-A087-70D4BE3359A6}"/>
                    </a:ext>
                  </a:extLst>
                </p:cNvPr>
                <p:cNvSpPr txBox="1"/>
                <p:nvPr/>
              </p:nvSpPr>
              <p:spPr>
                <a:xfrm>
                  <a:off x="884085" y="4330716"/>
                  <a:ext cx="1520042" cy="445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sz="1600" dirty="0">
                      <a:latin typeface="Georgia" panose="02040502050405020303" pitchFamily="18" charset="0"/>
                      <a:ea typeface="Apple SD Gothic Neo" panose="02000300000000000000" pitchFamily="2" charset="-127"/>
                    </a:rPr>
                    <a:t>Classical data</a:t>
                  </a:r>
                  <a:endParaRPr kumimoji="1" lang="ko-KR" altLang="en-US" sz="1600" dirty="0">
                    <a:latin typeface="Georgia" panose="02040502050405020303" pitchFamily="18" charset="0"/>
                    <a:ea typeface="Apple SD Gothic Neo" panose="02000300000000000000" pitchFamily="2" charset="-127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F06EFC5B-8737-104A-B349-58214234C2A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82771" y="3965419"/>
                      <a:ext cx="929260" cy="44575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ko-KR" sz="1600" dirty="0">
                          <a:latin typeface="Georgia" panose="02040502050405020303" pitchFamily="18" charset="0"/>
                          <a:ea typeface="Apple SD Gothic Neo" panose="02000300000000000000" pitchFamily="2" charset="-127"/>
                        </a:rPr>
                        <a:t>[</a:t>
                      </a:r>
                      <a14:m>
                        <m:oMath xmlns:m="http://schemas.openxmlformats.org/officeDocument/2006/math">
                          <m:r>
                            <a:rPr kumimoji="1" lang="en-US" altLang="ko-KR" sz="1600" b="0" i="1" dirty="0" smtClean="0">
                              <a:latin typeface="Cambria Math" panose="02040503050406030204" pitchFamily="18" charset="0"/>
                            </a:rPr>
                            <m:t>0.4,</m:t>
                          </m:r>
                          <m:r>
                            <a:rPr kumimoji="1" lang="ko-KR" altLang="en-US" sz="16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1600" b="0" i="1" dirty="0" smtClean="0">
                              <a:latin typeface="Cambria Math" panose="02040503050406030204" pitchFamily="18" charset="0"/>
                            </a:rPr>
                            <m:t>0.35</m:t>
                          </m:r>
                        </m:oMath>
                      </a14:m>
                      <a:r>
                        <a:rPr kumimoji="1" lang="en-US" altLang="ko-KR" sz="1600" dirty="0">
                          <a:latin typeface="Georgia" panose="02040502050405020303" pitchFamily="18" charset="0"/>
                          <a:ea typeface="Apple SD Gothic Neo" panose="02000300000000000000" pitchFamily="2" charset="-127"/>
                        </a:rPr>
                        <a:t>]</a:t>
                      </a:r>
                      <a:endParaRPr kumimoji="1" lang="ko-KR" altLang="en-US" sz="1600" dirty="0">
                        <a:latin typeface="Georgia" panose="02040502050405020303" pitchFamily="18" charset="0"/>
                        <a:ea typeface="Apple SD Gothic Neo" panose="02000300000000000000" pitchFamily="2" charset="-127"/>
                      </a:endParaRPr>
                    </a:p>
                  </p:txBody>
                </p:sp>
              </mc:Choice>
              <mc:Fallback xmlns=""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F06EFC5B-8737-104A-B349-58214234C2A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82771" y="3965419"/>
                      <a:ext cx="929260" cy="445751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6024" t="-3571" r="-6024" b="-17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6DBD0BC1-4930-ED4C-B9EE-FCA4A71F7C36}"/>
                      </a:ext>
                    </a:extLst>
                  </p:cNvPr>
                  <p:cNvSpPr txBox="1"/>
                  <p:nvPr/>
                </p:nvSpPr>
                <p:spPr>
                  <a:xfrm>
                    <a:off x="9464945" y="5074450"/>
                    <a:ext cx="666102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en-US" altLang="ko-KR" sz="1600" dirty="0">
                        <a:latin typeface="Georgia" panose="02040502050405020303" pitchFamily="18" charset="0"/>
                        <a:ea typeface="Apple SD Gothic Neo" panose="02000300000000000000" pitchFamily="2" charset="-127"/>
                      </a:rPr>
                      <a:t>[</a:t>
                    </a:r>
                    <a14:m>
                      <m:oMath xmlns:m="http://schemas.openxmlformats.org/officeDocument/2006/math">
                        <m:r>
                          <a:rPr kumimoji="1" lang="en-US" altLang="ko-KR" sz="1600" b="0" i="1" dirty="0" smtClean="0">
                            <a:latin typeface="Cambria Math" panose="02040503050406030204" pitchFamily="18" charset="0"/>
                          </a:rPr>
                          <m:t>0.7</m:t>
                        </m:r>
                      </m:oMath>
                    </a14:m>
                    <a:r>
                      <a:rPr kumimoji="1" lang="en-US" altLang="ko-KR" sz="1600" dirty="0">
                        <a:latin typeface="Georgia" panose="02040502050405020303" pitchFamily="18" charset="0"/>
                        <a:ea typeface="Apple SD Gothic Neo" panose="02000300000000000000" pitchFamily="2" charset="-127"/>
                      </a:rPr>
                      <a:t>]</a:t>
                    </a:r>
                    <a:endParaRPr kumimoji="1" lang="ko-KR" altLang="en-US" sz="1600" dirty="0">
                      <a:latin typeface="Georgia" panose="02040502050405020303" pitchFamily="18" charset="0"/>
                      <a:ea typeface="Apple SD Gothic Neo" panose="02000300000000000000" pitchFamily="2" charset="-127"/>
                    </a:endParaRPr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6DBD0BC1-4930-ED4C-B9EE-FCA4A71F7C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64945" y="5074450"/>
                    <a:ext cx="666102" cy="33855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t="-7143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DAE2ED4A-58C9-6A42-B62A-0FEE4A04EB4F}"/>
                  </a:ext>
                </a:extLst>
              </p:cNvPr>
              <p:cNvCxnSpPr>
                <a:cxnSpLocks/>
                <a:stCxn id="60" idx="3"/>
                <a:endCxn id="22" idx="1"/>
              </p:cNvCxnSpPr>
              <p:nvPr/>
            </p:nvCxnSpPr>
            <p:spPr>
              <a:xfrm>
                <a:off x="1359049" y="5209941"/>
                <a:ext cx="291269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2AF7EBD-D1E9-9D4C-9225-E7628046C112}"/>
                  </a:ext>
                </a:extLst>
              </p:cNvPr>
              <p:cNvSpPr txBox="1"/>
              <p:nvPr/>
            </p:nvSpPr>
            <p:spPr>
              <a:xfrm>
                <a:off x="10462068" y="4951340"/>
                <a:ext cx="1332064" cy="58477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dirty="0">
                    <a:latin typeface="Georgia" panose="02040502050405020303" pitchFamily="18" charset="0"/>
                    <a:ea typeface="Apple SD Gothic Neo" panose="02000300000000000000" pitchFamily="2" charset="-127"/>
                  </a:rPr>
                  <a:t>Loss function</a:t>
                </a:r>
                <a:endParaRPr kumimoji="1" lang="ko-KR" altLang="en-US" sz="1600" dirty="0">
                  <a:latin typeface="Georgia" panose="02040502050405020303" pitchFamily="18" charset="0"/>
                  <a:ea typeface="Apple SD Gothic Neo" panose="02000300000000000000" pitchFamily="2" charset="-127"/>
                </a:endParaRPr>
              </a:p>
            </p:txBody>
          </p:sp>
          <p:cxnSp>
            <p:nvCxnSpPr>
              <p:cNvPr id="58" name="직선 화살표 연결선 57">
                <a:extLst>
                  <a:ext uri="{FF2B5EF4-FFF2-40B4-BE49-F238E27FC236}">
                    <a16:creationId xmlns:a16="http://schemas.microsoft.com/office/drawing/2014/main" id="{F08C4627-B387-7047-BEBE-65DAF7B81DF3}"/>
                  </a:ext>
                </a:extLst>
              </p:cNvPr>
              <p:cNvCxnSpPr>
                <a:cxnSpLocks/>
                <a:endCxn id="57" idx="1"/>
              </p:cNvCxnSpPr>
              <p:nvPr/>
            </p:nvCxnSpPr>
            <p:spPr>
              <a:xfrm>
                <a:off x="9986682" y="5243725"/>
                <a:ext cx="475386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직사각형 42">
                    <a:extLst>
                      <a:ext uri="{FF2B5EF4-FFF2-40B4-BE49-F238E27FC236}">
                        <a16:creationId xmlns:a16="http://schemas.microsoft.com/office/drawing/2014/main" id="{CC29A66D-AA74-CA46-A577-9A7E451E39C9}"/>
                      </a:ext>
                    </a:extLst>
                  </p:cNvPr>
                  <p:cNvSpPr/>
                  <p:nvPr/>
                </p:nvSpPr>
                <p:spPr>
                  <a:xfrm>
                    <a:off x="5795556" y="4877047"/>
                    <a:ext cx="1123567" cy="338607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ko-KR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Apple SD Gothic Neo" panose="02000300000000000000" pitchFamily="2" charset="-127"/>
                      </a:rPr>
                      <a:t>Rx(</a:t>
                    </a:r>
                    <a14:m>
                      <m:oMath xmlns:m="http://schemas.openxmlformats.org/officeDocument/2006/math">
                        <m:r>
                          <a:rPr kumimoji="1" lang="en-US" altLang="ko-KR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0.8</m:t>
                        </m:r>
                      </m:oMath>
                    </a14:m>
                    <a:r>
                      <a:rPr kumimoji="1" lang="en-US" altLang="ko-KR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Apple SD Gothic Neo" panose="02000300000000000000" pitchFamily="2" charset="-127"/>
                      </a:rPr>
                      <a:t>)</a:t>
                    </a:r>
                    <a:endParaRPr kumimoji="1" lang="ko-KR" altLang="en-US" sz="1600" dirty="0">
                      <a:solidFill>
                        <a:schemeClr val="tx1"/>
                      </a:solidFill>
                      <a:latin typeface="Georgia" panose="02040502050405020303" pitchFamily="18" charset="0"/>
                      <a:ea typeface="Apple SD Gothic Neo" panose="02000300000000000000" pitchFamily="2" charset="-127"/>
                    </a:endParaRPr>
                  </a:p>
                </p:txBody>
              </p:sp>
            </mc:Choice>
            <mc:Fallback xmlns="">
              <p:sp>
                <p:nvSpPr>
                  <p:cNvPr id="43" name="직사각형 42">
                    <a:extLst>
                      <a:ext uri="{FF2B5EF4-FFF2-40B4-BE49-F238E27FC236}">
                        <a16:creationId xmlns:a16="http://schemas.microsoft.com/office/drawing/2014/main" id="{CC29A66D-AA74-CA46-A577-9A7E451E39C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5556" y="4877047"/>
                    <a:ext cx="1123567" cy="33860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t="-3571" b="-17857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986B2B45-675B-AC42-BAF6-DE08C4A54B63}"/>
                      </a:ext>
                    </a:extLst>
                  </p:cNvPr>
                  <p:cNvSpPr txBox="1"/>
                  <p:nvPr/>
                </p:nvSpPr>
                <p:spPr>
                  <a:xfrm>
                    <a:off x="6975933" y="4898149"/>
                    <a:ext cx="250155" cy="24622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sz="1600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kumimoji="1" lang="ko-KR" altLang="en-US" sz="1600" dirty="0">
                      <a:latin typeface="Georgia" panose="02040502050405020303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986B2B45-675B-AC42-BAF6-DE08C4A54B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75933" y="4898149"/>
                    <a:ext cx="250155" cy="246221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r="-5000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BEB43F0A-8B5F-9247-959F-0863C65706C0}"/>
                      </a:ext>
                    </a:extLst>
                  </p:cNvPr>
                  <p:cNvSpPr txBox="1"/>
                  <p:nvPr/>
                </p:nvSpPr>
                <p:spPr>
                  <a:xfrm>
                    <a:off x="6975933" y="5304113"/>
                    <a:ext cx="250155" cy="24622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sz="1600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kumimoji="1" lang="ko-KR" altLang="en-US" sz="1600" dirty="0">
                      <a:latin typeface="Georgia" panose="02040502050405020303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BEB43F0A-8B5F-9247-959F-0863C65706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75933" y="5304113"/>
                    <a:ext cx="250155" cy="246221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r="-5000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C984601F-D994-4B41-861E-39412026950B}"/>
                      </a:ext>
                    </a:extLst>
                  </p:cNvPr>
                  <p:cNvSpPr txBox="1"/>
                  <p:nvPr/>
                </p:nvSpPr>
                <p:spPr>
                  <a:xfrm>
                    <a:off x="5102907" y="3999080"/>
                    <a:ext cx="296764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kumimoji="1" lang="en-US" altLang="ko-KR" sz="1600" b="1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𝟐</m:t>
                        </m:r>
                      </m:oMath>
                    </a14:m>
                    <a:r>
                      <a:rPr kumimoji="1" lang="en-US" altLang="ko-KR" sz="1600" b="1" dirty="0">
                        <a:solidFill>
                          <a:schemeClr val="accent4"/>
                        </a:solidFill>
                        <a:latin typeface="Georgia" panose="02040502050405020303" pitchFamily="18" charset="0"/>
                        <a:ea typeface="Apple SD Gothic Neo" panose="02000300000000000000" pitchFamily="2" charset="-127"/>
                      </a:rPr>
                      <a:t>. Parameterized circuit</a:t>
                    </a:r>
                    <a:endParaRPr kumimoji="1" lang="ko-KR" altLang="en-US" sz="1600" b="1" dirty="0">
                      <a:solidFill>
                        <a:schemeClr val="accent4"/>
                      </a:solidFill>
                      <a:latin typeface="Georgia" panose="02040502050405020303" pitchFamily="18" charset="0"/>
                      <a:ea typeface="Apple SD Gothic Neo" panose="02000300000000000000" pitchFamily="2" charset="-127"/>
                    </a:endParaRPr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C984601F-D994-4B41-861E-3941202695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02907" y="3999080"/>
                    <a:ext cx="2967640" cy="33855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t="-3571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꺾인 연결선[E] 40">
                <a:extLst>
                  <a:ext uri="{FF2B5EF4-FFF2-40B4-BE49-F238E27FC236}">
                    <a16:creationId xmlns:a16="http://schemas.microsoft.com/office/drawing/2014/main" id="{5DBE9454-1FD4-9A4F-A314-EF7CE33E9A26}"/>
                  </a:ext>
                </a:extLst>
              </p:cNvPr>
              <p:cNvCxnSpPr>
                <a:cxnSpLocks/>
                <a:stCxn id="68" idx="3"/>
              </p:cNvCxnSpPr>
              <p:nvPr/>
            </p:nvCxnSpPr>
            <p:spPr>
              <a:xfrm>
                <a:off x="8609049" y="5047045"/>
                <a:ext cx="992079" cy="205302"/>
              </a:xfrm>
              <a:prstGeom prst="bentConnector3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꺾인 연결선[E] 107">
                <a:extLst>
                  <a:ext uri="{FF2B5EF4-FFF2-40B4-BE49-F238E27FC236}">
                    <a16:creationId xmlns:a16="http://schemas.microsoft.com/office/drawing/2014/main" id="{A3A576A9-597B-5645-A9A1-B2F2E7F7FE62}"/>
                  </a:ext>
                </a:extLst>
              </p:cNvPr>
              <p:cNvCxnSpPr>
                <a:cxnSpLocks/>
                <a:stCxn id="106" idx="2"/>
                <a:endCxn id="85" idx="2"/>
              </p:cNvCxnSpPr>
              <p:nvPr/>
            </p:nvCxnSpPr>
            <p:spPr>
              <a:xfrm rot="5400000">
                <a:off x="8850575" y="3514180"/>
                <a:ext cx="12700" cy="4540396"/>
              </a:xfrm>
              <a:prstGeom prst="bentConnector3">
                <a:avLst>
                  <a:gd name="adj1" fmla="val 3324709"/>
                </a:avLst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6CD8A092-04A7-6145-B330-C2FCB7E654E5}"/>
                      </a:ext>
                    </a:extLst>
                  </p:cNvPr>
                  <p:cNvSpPr txBox="1"/>
                  <p:nvPr/>
                </p:nvSpPr>
                <p:spPr>
                  <a:xfrm>
                    <a:off x="7669272" y="5896052"/>
                    <a:ext cx="2894737" cy="58477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kumimoji="1" lang="en-US" altLang="ko-KR" sz="16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𝟓</m:t>
                        </m:r>
                      </m:oMath>
                    </a14:m>
                    <a:r>
                      <a:rPr kumimoji="1" lang="en-US" altLang="ko-KR" sz="1600" b="1" dirty="0">
                        <a:solidFill>
                          <a:srgbClr val="C00000"/>
                        </a:solidFill>
                        <a:latin typeface="Georgia" panose="02040502050405020303" pitchFamily="18" charset="0"/>
                        <a:ea typeface="Apple SD Gothic Neo" panose="02000300000000000000" pitchFamily="2" charset="-127"/>
                      </a:rPr>
                      <a:t>.</a:t>
                    </a:r>
                    <a:r>
                      <a:rPr kumimoji="1" lang="ko-KR" altLang="en-US" sz="1600" b="1" dirty="0">
                        <a:solidFill>
                          <a:srgbClr val="C00000"/>
                        </a:solidFill>
                        <a:latin typeface="Georgia" panose="02040502050405020303" pitchFamily="18" charset="0"/>
                        <a:ea typeface="Apple SD Gothic Neo" panose="02000300000000000000" pitchFamily="2" charset="-127"/>
                      </a:rPr>
                      <a:t> </a:t>
                    </a:r>
                    <a:r>
                      <a:rPr kumimoji="1" lang="en-US" altLang="ko-KR" sz="1600" b="1" dirty="0">
                        <a:solidFill>
                          <a:srgbClr val="C00000"/>
                        </a:solidFill>
                        <a:latin typeface="Georgia" panose="02040502050405020303" pitchFamily="18" charset="0"/>
                        <a:ea typeface="Apple SD Gothic Neo" panose="02000300000000000000" pitchFamily="2" charset="-127"/>
                      </a:rPr>
                      <a:t>Update</a:t>
                    </a:r>
                    <a:r>
                      <a:rPr kumimoji="1" lang="ko-KR" altLang="en-US" sz="1600" b="1" dirty="0">
                        <a:solidFill>
                          <a:srgbClr val="C00000"/>
                        </a:solidFill>
                        <a:latin typeface="Georgia" panose="02040502050405020303" pitchFamily="18" charset="0"/>
                        <a:ea typeface="Apple SD Gothic Neo" panose="02000300000000000000" pitchFamily="2" charset="-127"/>
                      </a:rPr>
                      <a:t> </a:t>
                    </a:r>
                    <a:r>
                      <a:rPr kumimoji="1" lang="en-US" altLang="ko-KR" sz="1600" b="1" dirty="0">
                        <a:solidFill>
                          <a:srgbClr val="C00000"/>
                        </a:solidFill>
                        <a:latin typeface="Georgia" panose="02040502050405020303" pitchFamily="18" charset="0"/>
                        <a:ea typeface="Apple SD Gothic Neo" panose="02000300000000000000" pitchFamily="2" charset="-127"/>
                      </a:rPr>
                      <a:t>parameters</a:t>
                    </a:r>
                    <a:br>
                      <a:rPr kumimoji="1" lang="en-US" altLang="ko-KR" sz="1600" b="1" dirty="0">
                        <a:solidFill>
                          <a:srgbClr val="C00000"/>
                        </a:solidFill>
                        <a:latin typeface="Georgia" panose="02040502050405020303" pitchFamily="18" charset="0"/>
                        <a:ea typeface="Apple SD Gothic Neo" panose="02000300000000000000" pitchFamily="2" charset="-127"/>
                      </a:rPr>
                    </a:br>
                    <a:r>
                      <a:rPr kumimoji="1" lang="en-US" altLang="ko-KR" sz="1600" b="1" dirty="0">
                        <a:solidFill>
                          <a:srgbClr val="C00000"/>
                        </a:solidFill>
                        <a:latin typeface="Georgia" panose="02040502050405020303" pitchFamily="18" charset="0"/>
                        <a:ea typeface="Apple SD Gothic Neo" panose="02000300000000000000" pitchFamily="2" charset="-127"/>
                      </a:rPr>
                      <a:t>(angle (</a:t>
                    </a:r>
                    <a14:m>
                      <m:oMath xmlns:m="http://schemas.openxmlformats.org/officeDocument/2006/math">
                        <m:r>
                          <a:rPr kumimoji="1" lang="en-US" altLang="ko-KR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oMath>
                    </a14:m>
                    <a:r>
                      <a:rPr kumimoji="1" lang="en-US" altLang="ko-KR" sz="1600" b="1" dirty="0">
                        <a:solidFill>
                          <a:srgbClr val="C00000"/>
                        </a:solidFill>
                        <a:latin typeface="Georgia" panose="02040502050405020303" pitchFamily="18" charset="0"/>
                        <a:ea typeface="Apple SD Gothic Neo" panose="02000300000000000000" pitchFamily="2" charset="-127"/>
                      </a:rPr>
                      <a:t>) of rotation gate)</a:t>
                    </a:r>
                    <a:endParaRPr kumimoji="1" lang="ko-KR" altLang="en-US" sz="1600" b="1" dirty="0">
                      <a:solidFill>
                        <a:srgbClr val="C00000"/>
                      </a:solidFill>
                      <a:latin typeface="Georgia" panose="02040502050405020303" pitchFamily="18" charset="0"/>
                      <a:ea typeface="Apple SD Gothic Neo" panose="02000300000000000000" pitchFamily="2" charset="-127"/>
                    </a:endParaRPr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6CD8A092-04A7-6145-B330-C2FCB7E654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9272" y="5896052"/>
                    <a:ext cx="2894737" cy="584775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2620" t="-2128" r="-3057" b="-14894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CD8035E6-F76C-C242-8338-E0549BE1028A}"/>
              </a:ext>
            </a:extLst>
          </p:cNvPr>
          <p:cNvGrpSpPr/>
          <p:nvPr/>
        </p:nvGrpSpPr>
        <p:grpSpPr>
          <a:xfrm>
            <a:off x="10365321" y="481056"/>
            <a:ext cx="1510903" cy="3305593"/>
            <a:chOff x="10312269" y="881874"/>
            <a:chExt cx="1510903" cy="3305593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15CF90C5-A97C-9941-8719-1BBE6F2BDA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10346724" y="2542104"/>
              <a:ext cx="1476448" cy="1645363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929981E7-767C-474E-8A16-EF6094DCA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10312269" y="881874"/>
              <a:ext cx="1501472" cy="1595314"/>
            </a:xfrm>
            <a:prstGeom prst="rect">
              <a:avLst/>
            </a:prstGeom>
          </p:spPr>
        </p:pic>
        <p:sp>
          <p:nvSpPr>
            <p:cNvPr id="114" name="아래쪽 화살표[D] 113">
              <a:extLst>
                <a:ext uri="{FF2B5EF4-FFF2-40B4-BE49-F238E27FC236}">
                  <a16:creationId xmlns:a16="http://schemas.microsoft.com/office/drawing/2014/main" id="{E5B59030-3847-1048-820C-741052475C72}"/>
                </a:ext>
              </a:extLst>
            </p:cNvPr>
            <p:cNvSpPr/>
            <p:nvPr/>
          </p:nvSpPr>
          <p:spPr>
            <a:xfrm>
              <a:off x="10906125" y="2421594"/>
              <a:ext cx="220998" cy="234305"/>
            </a:xfrm>
            <a:prstGeom prst="down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32BB0D4-E853-B42A-56A7-FF1C339D95E5}"/>
              </a:ext>
            </a:extLst>
          </p:cNvPr>
          <p:cNvSpPr txBox="1"/>
          <p:nvPr/>
        </p:nvSpPr>
        <p:spPr>
          <a:xfrm>
            <a:off x="10613171" y="372938"/>
            <a:ext cx="879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>
                <a:latin typeface="Georgia" panose="02040502050405020303" pitchFamily="18" charset="0"/>
              </a:rPr>
              <a:t>Qubit</a:t>
            </a:r>
            <a:endParaRPr kumimoji="1" lang="ko-KR" altLang="en-US" sz="11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780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모서리가 둥근 직사각형 133">
            <a:extLst>
              <a:ext uri="{FF2B5EF4-FFF2-40B4-BE49-F238E27FC236}">
                <a16:creationId xmlns:a16="http://schemas.microsoft.com/office/drawing/2014/main" id="{79102772-4731-2A4B-BC73-8FFB7BFB07E1}"/>
              </a:ext>
            </a:extLst>
          </p:cNvPr>
          <p:cNvSpPr/>
          <p:nvPr/>
        </p:nvSpPr>
        <p:spPr>
          <a:xfrm>
            <a:off x="416149" y="1798953"/>
            <a:ext cx="2486092" cy="4210340"/>
          </a:xfrm>
          <a:prstGeom prst="roundRect">
            <a:avLst>
              <a:gd name="adj" fmla="val 4667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1507DC-B6BB-8249-1BD3-9DE41C09B076}"/>
                  </a:ext>
                </a:extLst>
              </p:cNvPr>
              <p:cNvSpPr txBox="1"/>
              <p:nvPr/>
            </p:nvSpPr>
            <p:spPr>
              <a:xfrm>
                <a:off x="9573768" y="6559814"/>
                <a:ext cx="261823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ko-KR" sz="1100" dirty="0">
                    <a:solidFill>
                      <a:srgbClr val="002060"/>
                    </a:solidFill>
                    <a:latin typeface="Georgia" panose="02040502050405020303" pitchFamily="18" charset="0"/>
                  </a:rPr>
                  <a:t>National Cryptography Contest </a:t>
                </a:r>
                <a14:m>
                  <m:oMath xmlns:m="http://schemas.openxmlformats.org/officeDocument/2006/math">
                    <m:r>
                      <a:rPr kumimoji="1" lang="en-US" altLang="ko-KR" sz="11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2022</m:t>
                    </m:r>
                  </m:oMath>
                </a14:m>
                <a:endParaRPr kumimoji="1" lang="ko-KR" altLang="en-US" sz="1100" dirty="0">
                  <a:solidFill>
                    <a:srgbClr val="002060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1507DC-B6BB-8249-1BD3-9DE41C09B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3768" y="6559814"/>
                <a:ext cx="2618232" cy="261610"/>
              </a:xfrm>
              <a:prstGeom prst="rect">
                <a:avLst/>
              </a:prstGeom>
              <a:blipFill>
                <a:blip r:embed="rId2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그룹 19">
            <a:extLst>
              <a:ext uri="{FF2B5EF4-FFF2-40B4-BE49-F238E27FC236}">
                <a16:creationId xmlns:a16="http://schemas.microsoft.com/office/drawing/2014/main" id="{A188B041-5D89-E12E-74D7-B656E7BA5EED}"/>
              </a:ext>
            </a:extLst>
          </p:cNvPr>
          <p:cNvGrpSpPr/>
          <p:nvPr/>
        </p:nvGrpSpPr>
        <p:grpSpPr>
          <a:xfrm>
            <a:off x="137529" y="91440"/>
            <a:ext cx="11649087" cy="882551"/>
            <a:chOff x="137529" y="152424"/>
            <a:chExt cx="11649087" cy="882551"/>
          </a:xfrm>
        </p:grpSpPr>
        <p:cxnSp>
          <p:nvCxnSpPr>
            <p:cNvPr id="3" name="직선 연결선[R] 2">
              <a:extLst>
                <a:ext uri="{FF2B5EF4-FFF2-40B4-BE49-F238E27FC236}">
                  <a16:creationId xmlns:a16="http://schemas.microsoft.com/office/drawing/2014/main" id="{8206722D-D7CF-74E7-C7C8-D9788BCCDF91}"/>
                </a:ext>
              </a:extLst>
            </p:cNvPr>
            <p:cNvCxnSpPr>
              <a:cxnSpLocks/>
            </p:cNvCxnSpPr>
            <p:nvPr/>
          </p:nvCxnSpPr>
          <p:spPr>
            <a:xfrm>
              <a:off x="1124566" y="869807"/>
              <a:ext cx="10662050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CFE6E47-A7A8-38A3-5E44-AF5E6980E21B}"/>
                </a:ext>
              </a:extLst>
            </p:cNvPr>
            <p:cNvGrpSpPr/>
            <p:nvPr/>
          </p:nvGrpSpPr>
          <p:grpSpPr>
            <a:xfrm>
              <a:off x="137529" y="152424"/>
              <a:ext cx="898530" cy="882551"/>
              <a:chOff x="582706" y="2133599"/>
              <a:chExt cx="493060" cy="524435"/>
            </a:xfrm>
            <a:solidFill>
              <a:srgbClr val="B4C7E7">
                <a:alpha val="29804"/>
              </a:srgbClr>
            </a:solidFill>
          </p:grpSpPr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C6DB0774-ED1C-9466-BB82-0694B8F55248}"/>
                  </a:ext>
                </a:extLst>
              </p:cNvPr>
              <p:cNvSpPr/>
              <p:nvPr/>
            </p:nvSpPr>
            <p:spPr>
              <a:xfrm>
                <a:off x="582706" y="2223247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800"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C04A3B4E-430A-7E7B-E0CD-411C4A6C1023}"/>
                  </a:ext>
                </a:extLst>
              </p:cNvPr>
              <p:cNvSpPr/>
              <p:nvPr/>
            </p:nvSpPr>
            <p:spPr>
              <a:xfrm>
                <a:off x="690283" y="2133599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800"/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F6E798E3-C965-9DAD-B8AF-0D64D6C851C1}"/>
                  </a:ext>
                </a:extLst>
              </p:cNvPr>
              <p:cNvSpPr/>
              <p:nvPr/>
            </p:nvSpPr>
            <p:spPr>
              <a:xfrm>
                <a:off x="770966" y="2214282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800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471D7D25-96A4-95DB-7641-E364389768EE}"/>
                  </a:ext>
                </a:extLst>
              </p:cNvPr>
              <p:cNvSpPr/>
              <p:nvPr/>
            </p:nvSpPr>
            <p:spPr>
              <a:xfrm>
                <a:off x="596156" y="2335305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800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C05FA887-0B11-05FB-8403-1EC44BB2C320}"/>
                  </a:ext>
                </a:extLst>
              </p:cNvPr>
              <p:cNvSpPr/>
              <p:nvPr/>
            </p:nvSpPr>
            <p:spPr>
              <a:xfrm>
                <a:off x="748556" y="2335304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800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1ED453-FB09-B1B5-1BF1-55E2BAB2D391}"/>
                </a:ext>
              </a:extLst>
            </p:cNvPr>
            <p:cNvSpPr txBox="1"/>
            <p:nvPr/>
          </p:nvSpPr>
          <p:spPr>
            <a:xfrm>
              <a:off x="203517" y="308549"/>
              <a:ext cx="739760" cy="584775"/>
            </a:xfrm>
            <a:prstGeom prst="rect">
              <a:avLst/>
            </a:prstGeom>
            <a:noFill/>
            <a:effectLst>
              <a:outerShdw blurRad="27311" dist="19050" dir="2400000" algn="tl" rotWithShape="0">
                <a:prstClr val="black">
                  <a:alpha val="51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3200" dirty="0">
                  <a:solidFill>
                    <a:schemeClr val="accent5">
                      <a:lumMod val="50000"/>
                    </a:schemeClr>
                  </a:solidFill>
                  <a:latin typeface="Georgia" panose="02040502050405020303" pitchFamily="18" charset="0"/>
                  <a:ea typeface="BM HANNA 11yrs old OTF" panose="020B0600000101010101" pitchFamily="34" charset="-127"/>
                </a:rPr>
                <a:t>02</a:t>
              </a:r>
              <a:endParaRPr kumimoji="1" lang="ko-KR" altLang="en-US" sz="3200" dirty="0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  <a:ea typeface="BM HANNA 11yrs old OTF" panose="020B0600000101010101" pitchFamily="34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3387410-488E-3822-ABF6-1B6C7C826E99}"/>
                </a:ext>
              </a:extLst>
            </p:cNvPr>
            <p:cNvSpPr txBox="1"/>
            <p:nvPr/>
          </p:nvSpPr>
          <p:spPr>
            <a:xfrm>
              <a:off x="1060558" y="370104"/>
              <a:ext cx="80365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800" dirty="0">
                  <a:solidFill>
                    <a:srgbClr val="002060"/>
                  </a:solidFill>
                  <a:latin typeface="Georgia" panose="02040502050405020303" pitchFamily="18" charset="0"/>
                </a:rPr>
                <a:t>Background</a:t>
              </a:r>
              <a:endParaRPr kumimoji="1" lang="ko-KR" altLang="en-US" sz="2800" dirty="0">
                <a:solidFill>
                  <a:srgbClr val="002060"/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17" name="직선 연결선[R] 16">
              <a:extLst>
                <a:ext uri="{FF2B5EF4-FFF2-40B4-BE49-F238E27FC236}">
                  <a16:creationId xmlns:a16="http://schemas.microsoft.com/office/drawing/2014/main" id="{2B30DE52-F786-DCB0-4F94-5FDB38B90751}"/>
                </a:ext>
              </a:extLst>
            </p:cNvPr>
            <p:cNvCxnSpPr>
              <a:cxnSpLocks/>
            </p:cNvCxnSpPr>
            <p:nvPr/>
          </p:nvCxnSpPr>
          <p:spPr>
            <a:xfrm>
              <a:off x="1124566" y="909691"/>
              <a:ext cx="10662050" cy="0"/>
            </a:xfrm>
            <a:prstGeom prst="line">
              <a:avLst/>
            </a:prstGeom>
            <a:ln w="12700">
              <a:solidFill>
                <a:srgbClr val="4757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1EDFA1-9BCE-2F48-9DAF-0F504E57C35F}"/>
              </a:ext>
            </a:extLst>
          </p:cNvPr>
          <p:cNvSpPr txBox="1"/>
          <p:nvPr/>
        </p:nvSpPr>
        <p:spPr>
          <a:xfrm>
            <a:off x="255460" y="980277"/>
            <a:ext cx="11595880" cy="457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b="1" dirty="0">
                <a:latin typeface="Georgia" panose="02040502050405020303" pitchFamily="18" charset="0"/>
              </a:rPr>
              <a:t>Neural network-based Distinguisher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17496EC-2C9E-5D48-B55A-2391256D23C3}"/>
                  </a:ext>
                </a:extLst>
              </p:cNvPr>
              <p:cNvSpPr txBox="1"/>
              <p:nvPr/>
            </p:nvSpPr>
            <p:spPr>
              <a:xfrm>
                <a:off x="3552935" y="1742126"/>
                <a:ext cx="8498539" cy="872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ko-Kore-KR" dirty="0">
                    <a:latin typeface="Georgia" panose="02040502050405020303" pitchFamily="18" charset="0"/>
                  </a:rPr>
                  <a:t>Ciphertext </a:t>
                </a:r>
                <a14:m>
                  <m:oMath xmlns:m="http://schemas.openxmlformats.org/officeDocument/2006/math">
                    <m:r>
                      <a:rPr kumimoji="1" lang="en-US" altLang="ko-Kore-KR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kumimoji="1" lang="en-US" altLang="ko-Kore-KR" b="0" i="0" dirty="0" smtClean="0">
                        <a:latin typeface="Cambria Math" panose="02040503050406030204" pitchFamily="18" charset="0"/>
                      </a:rPr>
                      <m:t> ||</m:t>
                    </m:r>
                  </m:oMath>
                </a14:m>
                <a:r>
                  <a:rPr kumimoji="1" lang="en-US" altLang="ko-Kore-KR" dirty="0">
                    <a:latin typeface="Georgia" panose="02040502050405020303" pitchFamily="18" charset="0"/>
                  </a:rPr>
                  <a:t> Ciphertext</a:t>
                </a:r>
                <a14:m>
                  <m:oMath xmlns:m="http://schemas.openxmlformats.org/officeDocument/2006/math">
                    <m:r>
                      <a:rPr kumimoji="1" lang="en-US" altLang="ko-Kore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en-US" altLang="ko-Kore-KR" b="1" dirty="0">
                    <a:solidFill>
                      <a:srgbClr val="002060"/>
                    </a:solidFill>
                    <a:latin typeface="Georgia" panose="02040502050405020303" pitchFamily="18" charset="0"/>
                  </a:rPr>
                  <a:t>  </a:t>
                </a:r>
                <a:r>
                  <a:rPr kumimoji="1" lang="en-US" altLang="ko-Kore-KR" sz="700" b="1" dirty="0">
                    <a:solidFill>
                      <a:srgbClr val="002060"/>
                    </a:solidFill>
                    <a:latin typeface="Georgia" panose="02040502050405020303" pitchFamily="18" charset="0"/>
                  </a:rPr>
                  <a:t> </a:t>
                </a:r>
                <a:r>
                  <a:rPr kumimoji="1" lang="en-US" altLang="ko-Kore-KR" b="1" dirty="0">
                    <a:solidFill>
                      <a:srgbClr val="002060"/>
                    </a:solidFill>
                    <a:latin typeface="Georgia" panose="02040502050405020303" pitchFamily="18" charset="0"/>
                  </a:rPr>
                  <a:t>(Random </a:t>
                </a:r>
                <a:r>
                  <a:rPr kumimoji="1" lang="en-US" altLang="ko-KR" b="1" dirty="0">
                    <a:solidFill>
                      <a:srgbClr val="002060"/>
                    </a:solidFill>
                    <a:latin typeface="Georgia" panose="02040502050405020303" pitchFamily="18" charset="0"/>
                  </a:rPr>
                  <a:t>(label </a:t>
                </a:r>
                <a14:m>
                  <m:oMath xmlns:m="http://schemas.openxmlformats.org/officeDocument/2006/math">
                    <m:r>
                      <a:rPr kumimoji="1" lang="en-US" altLang="ko-KR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kumimoji="1" lang="en-US" altLang="ko-KR" b="1" dirty="0">
                    <a:solidFill>
                      <a:srgbClr val="002060"/>
                    </a:solidFill>
                    <a:latin typeface="Georgia" panose="02040502050405020303" pitchFamily="18" charset="0"/>
                  </a:rPr>
                  <a:t>)</a:t>
                </a:r>
                <a:r>
                  <a:rPr kumimoji="1" lang="en-US" altLang="ko-Kore-KR" b="1" dirty="0">
                    <a:solidFill>
                      <a:srgbClr val="002060"/>
                    </a:solidFill>
                    <a:latin typeface="Georgia" panose="02040502050405020303" pitchFamily="18" charset="0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ko-Kore-KR" dirty="0">
                    <a:latin typeface="Georgia" panose="02040502050405020303" pitchFamily="18" charset="0"/>
                  </a:rPr>
                  <a:t>Ciphertext </a:t>
                </a:r>
                <a14:m>
                  <m:oMath xmlns:m="http://schemas.openxmlformats.org/officeDocument/2006/math">
                    <m:r>
                      <a:rPr kumimoji="1" lang="en-US" altLang="ko-Kore-KR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kumimoji="1" lang="en-US" altLang="ko-Kore-KR" dirty="0">
                        <a:latin typeface="Cambria Math" panose="02040503050406030204" pitchFamily="18" charset="0"/>
                      </a:rPr>
                      <m:t> ||</m:t>
                    </m:r>
                    <m:r>
                      <a:rPr kumimoji="1" lang="en-US" altLang="ko-Kore-K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ko-Kore-KR" dirty="0">
                    <a:latin typeface="Georgia" panose="02040502050405020303" pitchFamily="18" charset="0"/>
                  </a:rPr>
                  <a:t>Ciphertext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dirty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kumimoji="1" lang="en-US" altLang="ko-Kore-KR" b="0" i="0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kumimoji="1" lang="en-US" altLang="ko-Kore-KR" dirty="0">
                    <a:latin typeface="Georgia" panose="02040502050405020303" pitchFamily="18" charset="0"/>
                  </a:rPr>
                  <a:t> </a:t>
                </a:r>
                <a:r>
                  <a:rPr kumimoji="1" lang="en-US" altLang="ko-Kore-KR" b="1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(Cipher with output difference </a:t>
                </a:r>
                <a:r>
                  <a:rPr kumimoji="1" lang="en-US" altLang="ko-KR" b="1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(label </a:t>
                </a:r>
                <a14:m>
                  <m:oMath xmlns:m="http://schemas.openxmlformats.org/officeDocument/2006/math">
                    <m:r>
                      <a:rPr kumimoji="1" lang="en-US" altLang="ko-KR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kumimoji="1" lang="en-US" altLang="ko-KR" b="1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)</a:t>
                </a:r>
                <a:r>
                  <a:rPr kumimoji="1" lang="en-US" altLang="ko-Kore-KR" b="1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)</a:t>
                </a:r>
                <a:endParaRPr kumimoji="1" lang="ko-Kore-KR" altLang="en-US" b="1" dirty="0">
                  <a:latin typeface="Georgia" panose="02040502050405020303" pitchFamily="18" charset="0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17496EC-2C9E-5D48-B55A-2391256D2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935" y="1742126"/>
                <a:ext cx="8498539" cy="872868"/>
              </a:xfrm>
              <a:prstGeom prst="rect">
                <a:avLst/>
              </a:prstGeom>
              <a:blipFill>
                <a:blip r:embed="rId3"/>
                <a:stretch>
                  <a:fillRect l="-597" b="-115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그룹 50">
            <a:extLst>
              <a:ext uri="{FF2B5EF4-FFF2-40B4-BE49-F238E27FC236}">
                <a16:creationId xmlns:a16="http://schemas.microsoft.com/office/drawing/2014/main" id="{2538F47A-D45C-0242-8207-416F419075BB}"/>
              </a:ext>
            </a:extLst>
          </p:cNvPr>
          <p:cNvGrpSpPr/>
          <p:nvPr/>
        </p:nvGrpSpPr>
        <p:grpSpPr>
          <a:xfrm>
            <a:off x="6070658" y="3700311"/>
            <a:ext cx="3180918" cy="2177412"/>
            <a:chOff x="5607521" y="3048796"/>
            <a:chExt cx="3180918" cy="2177412"/>
          </a:xfrm>
        </p:grpSpPr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A580B38C-0AB2-DC4E-9CC4-DF7D26BAA2F0}"/>
                </a:ext>
              </a:extLst>
            </p:cNvPr>
            <p:cNvSpPr/>
            <p:nvPr/>
          </p:nvSpPr>
          <p:spPr>
            <a:xfrm>
              <a:off x="5607521" y="3048796"/>
              <a:ext cx="3180918" cy="753035"/>
            </a:xfrm>
            <a:prstGeom prst="roundRect">
              <a:avLst>
                <a:gd name="adj" fmla="val 4667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b="1" dirty="0">
                  <a:solidFill>
                    <a:srgbClr val="C00000"/>
                  </a:solidFill>
                  <a:latin typeface="Georgia" panose="02040502050405020303" pitchFamily="18" charset="0"/>
                </a:rPr>
                <a:t>Neural network-based</a:t>
              </a:r>
              <a:br>
                <a:rPr kumimoji="1" lang="en-US" altLang="ko-Kore-KR" b="1" dirty="0">
                  <a:solidFill>
                    <a:srgbClr val="C00000"/>
                  </a:solidFill>
                  <a:latin typeface="Georgia" panose="02040502050405020303" pitchFamily="18" charset="0"/>
                </a:rPr>
              </a:br>
              <a:r>
                <a:rPr kumimoji="1" lang="en-US" altLang="ko-Kore-KR" b="1" dirty="0">
                  <a:solidFill>
                    <a:srgbClr val="C00000"/>
                  </a:solidFill>
                  <a:latin typeface="Georgia" panose="02040502050405020303" pitchFamily="18" charset="0"/>
                </a:rPr>
                <a:t>distinguisher</a:t>
              </a:r>
              <a:endParaRPr kumimoji="1" lang="ko-Kore-KR" altLang="en-US" b="1" dirty="0">
                <a:solidFill>
                  <a:srgbClr val="C00000"/>
                </a:solidFill>
                <a:latin typeface="Georgia" panose="02040502050405020303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67B9CB7-C5B0-6F44-B2DC-A6B258F98111}"/>
                    </a:ext>
                  </a:extLst>
                </p:cNvPr>
                <p:cNvSpPr txBox="1"/>
                <p:nvPr/>
              </p:nvSpPr>
              <p:spPr>
                <a:xfrm>
                  <a:off x="5607521" y="4115962"/>
                  <a:ext cx="123812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en-US" altLang="ko-Kore-KR" dirty="0">
                    <a:latin typeface="Georgia" panose="02040502050405020303" pitchFamily="18" charset="0"/>
                  </a:endParaRPr>
                </a:p>
                <a:p>
                  <a:pPr algn="ctr"/>
                  <a:r>
                    <a:rPr kumimoji="1" lang="en-US" altLang="ko-Kore-KR" dirty="0">
                      <a:latin typeface="Georgia" panose="02040502050405020303" pitchFamily="18" charset="0"/>
                    </a:rPr>
                    <a:t>(Random)</a:t>
                  </a: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67B9CB7-C5B0-6F44-B2DC-A6B258F981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7521" y="4115962"/>
                  <a:ext cx="1238127" cy="646331"/>
                </a:xfrm>
                <a:prstGeom prst="rect">
                  <a:avLst/>
                </a:prstGeom>
                <a:blipFill>
                  <a:blip r:embed="rId4"/>
                  <a:stretch>
                    <a:fillRect l="-4082" r="-3061" b="-13462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1735742A-7A86-E14E-B0F7-18B336E33618}"/>
                    </a:ext>
                  </a:extLst>
                </p:cNvPr>
                <p:cNvSpPr txBox="1"/>
                <p:nvPr/>
              </p:nvSpPr>
              <p:spPr>
                <a:xfrm>
                  <a:off x="7618767" y="4146077"/>
                  <a:ext cx="1037953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en-US" altLang="ko-Kore-KR" b="0" dirty="0">
                    <a:latin typeface="Georgia" panose="02040502050405020303" pitchFamily="18" charset="0"/>
                  </a:endParaRPr>
                </a:p>
                <a:p>
                  <a:pPr algn="ctr"/>
                  <a:r>
                    <a:rPr kumimoji="1" lang="en-US" altLang="ko-Kore-KR" dirty="0">
                      <a:latin typeface="Georgia" panose="02040502050405020303" pitchFamily="18" charset="0"/>
                    </a:rPr>
                    <a:t>(Cipher)</a:t>
                  </a:r>
                  <a:endParaRPr kumimoji="1" lang="en-US" altLang="ko-Kore-KR" b="0" dirty="0">
                    <a:latin typeface="Georgia" panose="02040502050405020303" pitchFamily="18" charset="0"/>
                  </a:endParaRP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1735742A-7A86-E14E-B0F7-18B336E336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767" y="4146077"/>
                  <a:ext cx="1037953" cy="646331"/>
                </a:xfrm>
                <a:prstGeom prst="rect">
                  <a:avLst/>
                </a:prstGeom>
                <a:blipFill>
                  <a:blip r:embed="rId5"/>
                  <a:stretch>
                    <a:fillRect l="-4819" r="-3614" b="-13462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149A250-29EC-214A-A6DB-F9B29D151894}"/>
                </a:ext>
              </a:extLst>
            </p:cNvPr>
            <p:cNvSpPr txBox="1"/>
            <p:nvPr/>
          </p:nvSpPr>
          <p:spPr>
            <a:xfrm>
              <a:off x="5892533" y="4856876"/>
              <a:ext cx="261823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ore-KR" b="1" dirty="0">
                  <a:latin typeface="Georgia" panose="02040502050405020303" pitchFamily="18" charset="0"/>
                </a:rPr>
                <a:t>Binary classification</a:t>
              </a: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93854CC3-F552-B040-86C9-A1FB95A4EA3F}"/>
                </a:ext>
              </a:extLst>
            </p:cNvPr>
            <p:cNvCxnSpPr>
              <a:cxnSpLocks/>
              <a:stCxn id="11" idx="2"/>
              <a:endCxn id="42" idx="0"/>
            </p:cNvCxnSpPr>
            <p:nvPr/>
          </p:nvCxnSpPr>
          <p:spPr>
            <a:xfrm>
              <a:off x="7197980" y="3801831"/>
              <a:ext cx="939764" cy="34424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D24D70C1-53D9-8649-9988-E6080435C09A}"/>
                </a:ext>
              </a:extLst>
            </p:cNvPr>
            <p:cNvCxnSpPr>
              <a:cxnSpLocks/>
              <a:stCxn id="11" idx="2"/>
              <a:endCxn id="40" idx="0"/>
            </p:cNvCxnSpPr>
            <p:nvPr/>
          </p:nvCxnSpPr>
          <p:spPr>
            <a:xfrm flipH="1">
              <a:off x="6226585" y="3801831"/>
              <a:ext cx="971395" cy="31413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AAB95B56-3DDD-014D-8749-E786E1A8590D}"/>
              </a:ext>
            </a:extLst>
          </p:cNvPr>
          <p:cNvGrpSpPr/>
          <p:nvPr/>
        </p:nvGrpSpPr>
        <p:grpSpPr>
          <a:xfrm>
            <a:off x="0" y="1808953"/>
            <a:ext cx="3377901" cy="4068770"/>
            <a:chOff x="808183" y="1569268"/>
            <a:chExt cx="3377901" cy="4068770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95A22C7D-96E4-0A48-8489-35DAEF0527FA}"/>
                </a:ext>
              </a:extLst>
            </p:cNvPr>
            <p:cNvSpPr/>
            <p:nvPr/>
          </p:nvSpPr>
          <p:spPr>
            <a:xfrm>
              <a:off x="3168451" y="2465417"/>
              <a:ext cx="229066" cy="231224"/>
            </a:xfrm>
            <a:prstGeom prst="ellipse">
              <a:avLst/>
            </a:prstGeom>
            <a:solidFill>
              <a:srgbClr val="F6E1DE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79720E3-2B72-D741-AD56-E0ACBB0C82A2}"/>
                    </a:ext>
                  </a:extLst>
                </p:cNvPr>
                <p:cNvSpPr txBox="1"/>
                <p:nvPr/>
              </p:nvSpPr>
              <p:spPr>
                <a:xfrm>
                  <a:off x="808183" y="1569268"/>
                  <a:ext cx="3377901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ore-KR" dirty="0">
                      <a:latin typeface="Georgia" panose="02040502050405020303" pitchFamily="18" charset="0"/>
                    </a:rPr>
                    <a:t>Plaintext </a:t>
                  </a:r>
                  <a14:m>
                    <m:oMath xmlns:m="http://schemas.openxmlformats.org/officeDocument/2006/math">
                      <m:r>
                        <a:rPr kumimoji="1" lang="en-US" altLang="ko-Kore-KR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endParaRPr kumimoji="1" lang="en-US" altLang="ko-Kore-KR" dirty="0">
                    <a:latin typeface="Georgia" panose="02040502050405020303" pitchFamily="18" charset="0"/>
                  </a:endParaRPr>
                </a:p>
                <a:p>
                  <a:pPr algn="ctr"/>
                  <a:r>
                    <a:rPr kumimoji="1" lang="en-US" altLang="ko-Kore-KR" dirty="0">
                      <a:latin typeface="Georgia" panose="02040502050405020303" pitchFamily="18" charset="0"/>
                    </a:rPr>
                    <a:t>Plaintext</a:t>
                  </a:r>
                  <a14:m>
                    <m:oMath xmlns:m="http://schemas.openxmlformats.org/officeDocument/2006/math">
                      <m:r>
                        <a:rPr kumimoji="1" lang="en-US" altLang="ko-Kore-KR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endParaRPr kumimoji="1" lang="en-US" altLang="ko-Kore-KR" b="0" dirty="0">
                    <a:latin typeface="Georgia" panose="02040502050405020303" pitchFamily="18" charset="0"/>
                  </a:endParaRPr>
                </a:p>
                <a:p>
                  <a:pPr algn="ctr"/>
                  <a:r>
                    <a:rPr kumimoji="1" lang="en-US" altLang="ko-Kore-KR" dirty="0">
                      <a:latin typeface="Georgia" panose="02040502050405020303" pitchFamily="18" charset="0"/>
                    </a:rPr>
                    <a:t>Plaintext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kumimoji="1" lang="en-US" altLang="ko-Kore-K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dirty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kumimoji="1" lang="en-US" altLang="ko-Kore-KR" b="0" i="0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a14:m>
                  <a:br>
                    <a:rPr kumimoji="1" lang="en-US" altLang="ko-Kore-KR" b="0" i="0" dirty="0">
                      <a:latin typeface="Cambria Math" panose="02040503050406030204" pitchFamily="18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b="0" i="0" dirty="0" smtClean="0">
                            <a:latin typeface="Cambria Math" panose="02040503050406030204" pitchFamily="18" charset="0"/>
                          </a:rPr>
                          <m:t>(=</m:t>
                        </m:r>
                        <m:r>
                          <m:rPr>
                            <m:nor/>
                          </m:rPr>
                          <a:rPr kumimoji="1" lang="en-US" altLang="ko-Kore-KR" dirty="0">
                            <a:latin typeface="Georgia" panose="02040502050405020303" pitchFamily="18" charset="0"/>
                          </a:rPr>
                          <m:t>Plaintext</m:t>
                        </m:r>
                        <m: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ore-KR" i="1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ore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ore-K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kumimoji="1" lang="en-US" altLang="ko-Kore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ko-Kore-KR" altLang="en-US" dirty="0">
                    <a:latin typeface="Georgia" panose="02040502050405020303" pitchFamily="18" charset="0"/>
                  </a:endParaRPr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79720E3-2B72-D741-AD56-E0ACBB0C82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183" y="1569268"/>
                  <a:ext cx="3377901" cy="1200329"/>
                </a:xfrm>
                <a:prstGeom prst="rect">
                  <a:avLst/>
                </a:prstGeom>
                <a:blipFill>
                  <a:blip r:embed="rId6"/>
                  <a:stretch>
                    <a:fillRect t="-2083" b="-41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11B624C-8023-9F43-9872-DFB77759FA6D}"/>
                    </a:ext>
                  </a:extLst>
                </p:cNvPr>
                <p:cNvSpPr txBox="1"/>
                <p:nvPr/>
              </p:nvSpPr>
              <p:spPr>
                <a:xfrm>
                  <a:off x="1632639" y="4714708"/>
                  <a:ext cx="169858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ore-KR" dirty="0">
                      <a:latin typeface="Georgia" panose="02040502050405020303" pitchFamily="18" charset="0"/>
                    </a:rPr>
                    <a:t>Ciphertext </a:t>
                  </a:r>
                  <a14:m>
                    <m:oMath xmlns:m="http://schemas.openxmlformats.org/officeDocument/2006/math">
                      <m:r>
                        <a:rPr kumimoji="1" lang="en-US" altLang="ko-Kore-KR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endParaRPr kumimoji="1" lang="en-US" altLang="ko-Kore-KR" dirty="0">
                    <a:latin typeface="Georgia" panose="02040502050405020303" pitchFamily="18" charset="0"/>
                  </a:endParaRPr>
                </a:p>
                <a:p>
                  <a:r>
                    <a:rPr kumimoji="1" lang="en-US" altLang="ko-Kore-KR" dirty="0">
                      <a:latin typeface="Georgia" panose="02040502050405020303" pitchFamily="18" charset="0"/>
                    </a:rPr>
                    <a:t>C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ore-KR" b="0" i="0" dirty="0" smtClean="0">
                          <a:latin typeface="Cambria Math" panose="02040503050406030204" pitchFamily="18" charset="0"/>
                        </a:rPr>
                        <m:t>iphertext</m:t>
                      </m:r>
                      <m:r>
                        <a:rPr kumimoji="1" lang="en-US" altLang="ko-Kore-KR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endParaRPr kumimoji="1" lang="en-US" altLang="ko-Kore-KR" b="0" dirty="0">
                    <a:latin typeface="Georgia" panose="02040502050405020303" pitchFamily="18" charset="0"/>
                  </a:endParaRPr>
                </a:p>
                <a:p>
                  <a:r>
                    <a:rPr kumimoji="1" lang="en-US" altLang="ko-Kore-KR" dirty="0">
                      <a:latin typeface="Georgia" panose="02040502050405020303" pitchFamily="18" charset="0"/>
                    </a:rPr>
                    <a:t>Ciphertext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kumimoji="1" lang="en-US" altLang="ko-Kore-K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dirty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kumimoji="1" lang="en-US" altLang="ko-Kore-KR" b="0" i="0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a14:m>
                  <a:endParaRPr kumimoji="1" lang="ko-Kore-KR" altLang="en-US" dirty="0">
                    <a:latin typeface="Georgia" panose="02040502050405020303" pitchFamily="18" charset="0"/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11B624C-8023-9F43-9872-DFB77759FA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2639" y="4714708"/>
                  <a:ext cx="1698580" cy="923330"/>
                </a:xfrm>
                <a:prstGeom prst="rect">
                  <a:avLst/>
                </a:prstGeom>
                <a:blipFill>
                  <a:blip r:embed="rId7"/>
                  <a:stretch>
                    <a:fillRect l="-2963" t="-4110" b="-9589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모서리가 둥근 직사각형 31">
              <a:extLst>
                <a:ext uri="{FF2B5EF4-FFF2-40B4-BE49-F238E27FC236}">
                  <a16:creationId xmlns:a16="http://schemas.microsoft.com/office/drawing/2014/main" id="{2AA2DCF5-8A1C-2840-9BA9-9782B6776EB9}"/>
                </a:ext>
              </a:extLst>
            </p:cNvPr>
            <p:cNvSpPr/>
            <p:nvPr/>
          </p:nvSpPr>
          <p:spPr>
            <a:xfrm>
              <a:off x="1533440" y="3451030"/>
              <a:ext cx="1896351" cy="753035"/>
            </a:xfrm>
            <a:prstGeom prst="roundRect">
              <a:avLst>
                <a:gd name="adj" fmla="val 4667"/>
              </a:avLst>
            </a:prstGeom>
            <a:solidFill>
              <a:schemeClr val="bg1"/>
            </a:solidFill>
            <a:ln w="19050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  <a:latin typeface="Georgia" panose="02040502050405020303" pitchFamily="18" charset="0"/>
                </a:rPr>
                <a:t>Encryption</a:t>
              </a:r>
              <a:endParaRPr kumimoji="1" lang="ko-Kore-KR" altLang="en-US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CEBCD0C-797D-9243-B3E9-5DEB7C4802BF}"/>
                </a:ext>
              </a:extLst>
            </p:cNvPr>
            <p:cNvCxnSpPr>
              <a:cxnSpLocks/>
              <a:stCxn id="86" idx="2"/>
              <a:endCxn id="32" idx="0"/>
            </p:cNvCxnSpPr>
            <p:nvPr/>
          </p:nvCxnSpPr>
          <p:spPr>
            <a:xfrm flipH="1">
              <a:off x="2481616" y="3052942"/>
              <a:ext cx="434" cy="39808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E18CD78A-F2BD-B64D-98EF-D07F60BBFC4C}"/>
                </a:ext>
              </a:extLst>
            </p:cNvPr>
            <p:cNvCxnSpPr>
              <a:cxnSpLocks/>
              <a:stCxn id="32" idx="2"/>
              <a:endCxn id="21" idx="0"/>
            </p:cNvCxnSpPr>
            <p:nvPr/>
          </p:nvCxnSpPr>
          <p:spPr>
            <a:xfrm>
              <a:off x="2481616" y="4204065"/>
              <a:ext cx="313" cy="51064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49FC39B-1B15-5C47-97FD-7C7F49EEC22B}"/>
                </a:ext>
              </a:extLst>
            </p:cNvPr>
            <p:cNvSpPr txBox="1"/>
            <p:nvPr/>
          </p:nvSpPr>
          <p:spPr>
            <a:xfrm>
              <a:off x="995220" y="2683610"/>
              <a:ext cx="29736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>
                  <a:solidFill>
                    <a:srgbClr val="C00000"/>
                  </a:solidFill>
                  <a:latin typeface="Georgia" panose="02040502050405020303" pitchFamily="18" charset="0"/>
                </a:rPr>
                <a:t>Input difference</a:t>
              </a:r>
              <a:endParaRPr kumimoji="1" lang="ko-Kore-KR" altLang="en-US" dirty="0">
                <a:latin typeface="Georgia" panose="02040502050405020303" pitchFamily="18" charset="0"/>
              </a:endParaRPr>
            </a:p>
          </p:txBody>
        </p:sp>
      </p:grpSp>
      <p:cxnSp>
        <p:nvCxnSpPr>
          <p:cNvPr id="114" name="꺾인 연결선[E] 113">
            <a:extLst>
              <a:ext uri="{FF2B5EF4-FFF2-40B4-BE49-F238E27FC236}">
                <a16:creationId xmlns:a16="http://schemas.microsoft.com/office/drawing/2014/main" id="{BE9695F7-0F1B-6A45-AB3F-2E53997533E9}"/>
              </a:ext>
            </a:extLst>
          </p:cNvPr>
          <p:cNvCxnSpPr>
            <a:cxnSpLocks/>
            <a:stCxn id="144" idx="3"/>
            <a:endCxn id="22" idx="1"/>
          </p:cNvCxnSpPr>
          <p:nvPr/>
        </p:nvCxnSpPr>
        <p:spPr>
          <a:xfrm flipV="1">
            <a:off x="2903523" y="2178560"/>
            <a:ext cx="649412" cy="326536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B2ED44BF-2331-4D40-8AE9-57C88A84576C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661117" y="2705102"/>
            <a:ext cx="0" cy="9952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2ED50289-0E9A-CA4D-A4CE-057CD7A4C4DB}"/>
              </a:ext>
            </a:extLst>
          </p:cNvPr>
          <p:cNvSpPr/>
          <p:nvPr/>
        </p:nvSpPr>
        <p:spPr>
          <a:xfrm>
            <a:off x="2478484" y="5251713"/>
            <a:ext cx="425039" cy="3844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E93B259-8EDB-BC40-AF59-B87CF27C7672}"/>
              </a:ext>
            </a:extLst>
          </p:cNvPr>
          <p:cNvSpPr txBox="1"/>
          <p:nvPr/>
        </p:nvSpPr>
        <p:spPr>
          <a:xfrm>
            <a:off x="415256" y="6035610"/>
            <a:ext cx="234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b="1" dirty="0">
                <a:solidFill>
                  <a:srgbClr val="0070C0"/>
                </a:solidFill>
                <a:latin typeface="Georgia" panose="02040502050405020303" pitchFamily="18" charset="0"/>
              </a:rPr>
              <a:t>Data preparation</a:t>
            </a:r>
            <a:endParaRPr kumimoji="1" lang="ko-Kore-KR" altLang="en-US" b="1" dirty="0">
              <a:solidFill>
                <a:srgbClr val="0070C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011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FCCF0A69-9753-B3E9-AE9B-D2BEC7A25EF5}"/>
              </a:ext>
            </a:extLst>
          </p:cNvPr>
          <p:cNvGrpSpPr/>
          <p:nvPr/>
        </p:nvGrpSpPr>
        <p:grpSpPr>
          <a:xfrm>
            <a:off x="265417" y="254672"/>
            <a:ext cx="3600411" cy="584775"/>
            <a:chOff x="265417" y="359240"/>
            <a:chExt cx="3600411" cy="584775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AC47A900-617D-EFBC-4404-7656FC628324}"/>
                </a:ext>
              </a:extLst>
            </p:cNvPr>
            <p:cNvSpPr/>
            <p:nvPr/>
          </p:nvSpPr>
          <p:spPr>
            <a:xfrm>
              <a:off x="340160" y="702906"/>
              <a:ext cx="1981010" cy="167136"/>
            </a:xfrm>
            <a:prstGeom prst="ellipse">
              <a:avLst/>
            </a:prstGeom>
            <a:solidFill>
              <a:srgbClr val="B4C7E7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0A2520E-04CC-195B-CB09-0E61A47C80C6}"/>
                </a:ext>
              </a:extLst>
            </p:cNvPr>
            <p:cNvSpPr txBox="1"/>
            <p:nvPr/>
          </p:nvSpPr>
          <p:spPr>
            <a:xfrm>
              <a:off x="265417" y="359240"/>
              <a:ext cx="36004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3200" b="1" dirty="0">
                  <a:solidFill>
                    <a:srgbClr val="002060"/>
                  </a:solidFill>
                  <a:latin typeface="Georgia" panose="02040502050405020303" pitchFamily="18" charset="0"/>
                </a:rPr>
                <a:t>Contents</a:t>
              </a:r>
              <a:endParaRPr kumimoji="1" lang="ko-KR" altLang="en-US" sz="2800" b="1" dirty="0">
                <a:solidFill>
                  <a:srgbClr val="002060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DEA8635-2C91-F44D-25AD-4F8F95C0B64B}"/>
              </a:ext>
            </a:extLst>
          </p:cNvPr>
          <p:cNvGrpSpPr/>
          <p:nvPr/>
        </p:nvGrpSpPr>
        <p:grpSpPr>
          <a:xfrm>
            <a:off x="265417" y="978826"/>
            <a:ext cx="4441017" cy="746072"/>
            <a:chOff x="137529" y="152424"/>
            <a:chExt cx="4876465" cy="88255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AF30C86F-8FAC-4AAC-D474-F98E7DA45C61}"/>
                </a:ext>
              </a:extLst>
            </p:cNvPr>
            <p:cNvGrpSpPr/>
            <p:nvPr/>
          </p:nvGrpSpPr>
          <p:grpSpPr>
            <a:xfrm>
              <a:off x="137529" y="152424"/>
              <a:ext cx="898530" cy="882551"/>
              <a:chOff x="582706" y="2133599"/>
              <a:chExt cx="493060" cy="524435"/>
            </a:xfrm>
            <a:solidFill>
              <a:srgbClr val="B4C7E7">
                <a:alpha val="29804"/>
              </a:srgbClr>
            </a:solidFill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6056E11D-CC99-B681-E787-2BD49725AD5F}"/>
                  </a:ext>
                </a:extLst>
              </p:cNvPr>
              <p:cNvSpPr/>
              <p:nvPr/>
            </p:nvSpPr>
            <p:spPr>
              <a:xfrm>
                <a:off x="582706" y="2223247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065145E4-A81B-7B3E-91BF-E3B8F341228C}"/>
                  </a:ext>
                </a:extLst>
              </p:cNvPr>
              <p:cNvSpPr/>
              <p:nvPr/>
            </p:nvSpPr>
            <p:spPr>
              <a:xfrm>
                <a:off x="690283" y="2133599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56CA291-8458-1AA5-DE01-EBDF9080C401}"/>
                  </a:ext>
                </a:extLst>
              </p:cNvPr>
              <p:cNvSpPr/>
              <p:nvPr/>
            </p:nvSpPr>
            <p:spPr>
              <a:xfrm>
                <a:off x="770966" y="2214282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E933F0BF-F30E-2E37-A948-0A2B7B7B1023}"/>
                  </a:ext>
                </a:extLst>
              </p:cNvPr>
              <p:cNvSpPr/>
              <p:nvPr/>
            </p:nvSpPr>
            <p:spPr>
              <a:xfrm>
                <a:off x="596156" y="2335305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E7A18ABE-05F4-756D-798A-10724FDD0E5A}"/>
                  </a:ext>
                </a:extLst>
              </p:cNvPr>
              <p:cNvSpPr/>
              <p:nvPr/>
            </p:nvSpPr>
            <p:spPr>
              <a:xfrm>
                <a:off x="748556" y="2335304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EA7BBB7-3C9A-8CED-C3AF-76EEE7FDED9E}"/>
                </a:ext>
              </a:extLst>
            </p:cNvPr>
            <p:cNvSpPr txBox="1"/>
            <p:nvPr/>
          </p:nvSpPr>
          <p:spPr>
            <a:xfrm>
              <a:off x="255461" y="280814"/>
              <a:ext cx="609054" cy="523219"/>
            </a:xfrm>
            <a:prstGeom prst="rect">
              <a:avLst/>
            </a:prstGeom>
            <a:noFill/>
            <a:effectLst>
              <a:outerShdw blurRad="27311" dist="19050" dir="2400000" algn="tl" rotWithShape="0">
                <a:prstClr val="black">
                  <a:alpha val="51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800" dirty="0">
                  <a:solidFill>
                    <a:schemeClr val="accent5">
                      <a:lumMod val="50000"/>
                    </a:schemeClr>
                  </a:solidFill>
                  <a:latin typeface="Georgia" panose="02040502050405020303" pitchFamily="18" charset="0"/>
                  <a:ea typeface="BM HANNA 11yrs old OTF" panose="020B0600000101010101" pitchFamily="34" charset="-127"/>
                </a:rPr>
                <a:t>01</a:t>
              </a:r>
              <a:endParaRPr kumimoji="1" lang="ko-KR" altLang="en-US" sz="2800" dirty="0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  <a:ea typeface="BM HANNA 11yrs old OTF" panose="020B0600000101010101" pitchFamily="34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888BF7-4659-863B-3DFC-3AA55A068F9D}"/>
                </a:ext>
              </a:extLst>
            </p:cNvPr>
            <p:cNvSpPr txBox="1"/>
            <p:nvPr/>
          </p:nvSpPr>
          <p:spPr>
            <a:xfrm>
              <a:off x="1060558" y="370104"/>
              <a:ext cx="3953436" cy="546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400" b="1" dirty="0">
                  <a:solidFill>
                    <a:srgbClr val="002060"/>
                  </a:solidFill>
                  <a:latin typeface="Georgia" panose="02040502050405020303" pitchFamily="18" charset="0"/>
                </a:rPr>
                <a:t>Introduction</a:t>
              </a:r>
              <a:endParaRPr kumimoji="1" lang="ko-KR" altLang="en-US" sz="2400" b="1" dirty="0">
                <a:solidFill>
                  <a:srgbClr val="002060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0E5B5AE-4A5E-1415-2B9C-D1AED177B4B4}"/>
              </a:ext>
            </a:extLst>
          </p:cNvPr>
          <p:cNvGrpSpPr/>
          <p:nvPr/>
        </p:nvGrpSpPr>
        <p:grpSpPr>
          <a:xfrm>
            <a:off x="265417" y="1831217"/>
            <a:ext cx="4441017" cy="746072"/>
            <a:chOff x="137529" y="152424"/>
            <a:chExt cx="4876465" cy="882551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9D9A97A8-CA9A-1306-B9D7-85B156882A27}"/>
                </a:ext>
              </a:extLst>
            </p:cNvPr>
            <p:cNvGrpSpPr/>
            <p:nvPr/>
          </p:nvGrpSpPr>
          <p:grpSpPr>
            <a:xfrm>
              <a:off x="137529" y="152424"/>
              <a:ext cx="898530" cy="882551"/>
              <a:chOff x="582706" y="2133599"/>
              <a:chExt cx="493060" cy="524435"/>
            </a:xfrm>
            <a:solidFill>
              <a:srgbClr val="B4C7E7">
                <a:alpha val="29804"/>
              </a:srgbClr>
            </a:solidFill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8735364C-4ED9-A74A-EB42-A9E5A8E4DE4E}"/>
                  </a:ext>
                </a:extLst>
              </p:cNvPr>
              <p:cNvSpPr/>
              <p:nvPr/>
            </p:nvSpPr>
            <p:spPr>
              <a:xfrm>
                <a:off x="582706" y="2223247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93F8A78C-8399-F092-E60E-EFAE760A8819}"/>
                  </a:ext>
                </a:extLst>
              </p:cNvPr>
              <p:cNvSpPr/>
              <p:nvPr/>
            </p:nvSpPr>
            <p:spPr>
              <a:xfrm>
                <a:off x="690283" y="2133599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A647023F-E28B-C47E-640F-C6925E36EA2D}"/>
                  </a:ext>
                </a:extLst>
              </p:cNvPr>
              <p:cNvSpPr/>
              <p:nvPr/>
            </p:nvSpPr>
            <p:spPr>
              <a:xfrm>
                <a:off x="770966" y="2214282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E8EB3A72-3A3C-7074-EE7E-1271417ECED3}"/>
                  </a:ext>
                </a:extLst>
              </p:cNvPr>
              <p:cNvSpPr/>
              <p:nvPr/>
            </p:nvSpPr>
            <p:spPr>
              <a:xfrm>
                <a:off x="596156" y="2335305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E6563338-48C0-3F47-CA70-A876E7FDEAF8}"/>
                  </a:ext>
                </a:extLst>
              </p:cNvPr>
              <p:cNvSpPr/>
              <p:nvPr/>
            </p:nvSpPr>
            <p:spPr>
              <a:xfrm>
                <a:off x="748556" y="2335304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4D8A4F-0581-D8FE-C228-73D7EC9639D1}"/>
                </a:ext>
              </a:extLst>
            </p:cNvPr>
            <p:cNvSpPr txBox="1"/>
            <p:nvPr/>
          </p:nvSpPr>
          <p:spPr>
            <a:xfrm>
              <a:off x="219601" y="280814"/>
              <a:ext cx="715248" cy="523219"/>
            </a:xfrm>
            <a:prstGeom prst="rect">
              <a:avLst/>
            </a:prstGeom>
            <a:noFill/>
            <a:effectLst>
              <a:outerShdw blurRad="27311" dist="19050" dir="2400000" algn="tl" rotWithShape="0">
                <a:prstClr val="black">
                  <a:alpha val="51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800" dirty="0">
                  <a:solidFill>
                    <a:schemeClr val="accent5">
                      <a:lumMod val="50000"/>
                    </a:schemeClr>
                  </a:solidFill>
                  <a:latin typeface="Georgia" panose="02040502050405020303" pitchFamily="18" charset="0"/>
                  <a:ea typeface="BM HANNA 11yrs old OTF" panose="020B0600000101010101" pitchFamily="34" charset="-127"/>
                </a:rPr>
                <a:t>02</a:t>
              </a:r>
              <a:endParaRPr kumimoji="1" lang="ko-KR" altLang="en-US" sz="2800" dirty="0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  <a:ea typeface="BM HANNA 11yrs old OTF" panose="020B0600000101010101" pitchFamily="34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02A2A50-546A-5A32-8D89-B34EBAAA2EF6}"/>
                </a:ext>
              </a:extLst>
            </p:cNvPr>
            <p:cNvSpPr txBox="1"/>
            <p:nvPr/>
          </p:nvSpPr>
          <p:spPr>
            <a:xfrm>
              <a:off x="1060558" y="370104"/>
              <a:ext cx="3953436" cy="546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400" b="1" dirty="0">
                  <a:solidFill>
                    <a:srgbClr val="002060"/>
                  </a:solidFill>
                  <a:latin typeface="Georgia" panose="02040502050405020303" pitchFamily="18" charset="0"/>
                </a:rPr>
                <a:t>Background</a:t>
              </a:r>
              <a:endParaRPr kumimoji="1" lang="ko-KR" altLang="en-US" sz="2400" b="1" dirty="0">
                <a:solidFill>
                  <a:srgbClr val="002060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3AA5A57-6675-121B-C470-41E03B3BCD8B}"/>
              </a:ext>
            </a:extLst>
          </p:cNvPr>
          <p:cNvGrpSpPr/>
          <p:nvPr/>
        </p:nvGrpSpPr>
        <p:grpSpPr>
          <a:xfrm>
            <a:off x="265417" y="3123766"/>
            <a:ext cx="4441017" cy="746072"/>
            <a:chOff x="137529" y="152424"/>
            <a:chExt cx="4876465" cy="88255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34A1413B-F430-9497-6387-FEEBE1B916A5}"/>
                </a:ext>
              </a:extLst>
            </p:cNvPr>
            <p:cNvGrpSpPr/>
            <p:nvPr/>
          </p:nvGrpSpPr>
          <p:grpSpPr>
            <a:xfrm>
              <a:off x="137529" y="152424"/>
              <a:ext cx="898530" cy="882551"/>
              <a:chOff x="582706" y="2133599"/>
              <a:chExt cx="493060" cy="524435"/>
            </a:xfrm>
            <a:solidFill>
              <a:srgbClr val="B4C7E7">
                <a:alpha val="29804"/>
              </a:srgbClr>
            </a:solidFill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1527AF2E-8898-7D7A-BBB4-EC00583D5E45}"/>
                  </a:ext>
                </a:extLst>
              </p:cNvPr>
              <p:cNvSpPr/>
              <p:nvPr/>
            </p:nvSpPr>
            <p:spPr>
              <a:xfrm>
                <a:off x="582706" y="2223247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DA746663-CFC6-04B5-670E-0805F4281EAF}"/>
                  </a:ext>
                </a:extLst>
              </p:cNvPr>
              <p:cNvSpPr/>
              <p:nvPr/>
            </p:nvSpPr>
            <p:spPr>
              <a:xfrm>
                <a:off x="690283" y="2133599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F269792D-D669-D828-D6EA-3C90A733BB37}"/>
                  </a:ext>
                </a:extLst>
              </p:cNvPr>
              <p:cNvSpPr/>
              <p:nvPr/>
            </p:nvSpPr>
            <p:spPr>
              <a:xfrm>
                <a:off x="770966" y="2214282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35D84A6B-F28F-9FE0-39CD-9DD42BC56CC3}"/>
                  </a:ext>
                </a:extLst>
              </p:cNvPr>
              <p:cNvSpPr/>
              <p:nvPr/>
            </p:nvSpPr>
            <p:spPr>
              <a:xfrm>
                <a:off x="596156" y="2335305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E32B5343-2DA4-49B6-A30D-69D353C1F043}"/>
                  </a:ext>
                </a:extLst>
              </p:cNvPr>
              <p:cNvSpPr/>
              <p:nvPr/>
            </p:nvSpPr>
            <p:spPr>
              <a:xfrm>
                <a:off x="748556" y="2335304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88A787E-1D2E-4F81-9753-4B90C9DC587B}"/>
                </a:ext>
              </a:extLst>
            </p:cNvPr>
            <p:cNvSpPr txBox="1"/>
            <p:nvPr/>
          </p:nvSpPr>
          <p:spPr>
            <a:xfrm>
              <a:off x="219601" y="280814"/>
              <a:ext cx="715248" cy="523219"/>
            </a:xfrm>
            <a:prstGeom prst="rect">
              <a:avLst/>
            </a:prstGeom>
            <a:noFill/>
            <a:effectLst>
              <a:outerShdw blurRad="27311" dist="19050" dir="2400000" algn="tl" rotWithShape="0">
                <a:prstClr val="black">
                  <a:alpha val="51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800" dirty="0">
                  <a:solidFill>
                    <a:schemeClr val="accent5">
                      <a:lumMod val="50000"/>
                    </a:schemeClr>
                  </a:solidFill>
                  <a:latin typeface="Georgia" panose="02040502050405020303" pitchFamily="18" charset="0"/>
                  <a:ea typeface="BM HANNA 11yrs old OTF" panose="020B0600000101010101" pitchFamily="34" charset="-127"/>
                </a:rPr>
                <a:t>03</a:t>
              </a:r>
              <a:endParaRPr kumimoji="1" lang="ko-KR" altLang="en-US" sz="2800" dirty="0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  <a:ea typeface="BM HANNA 11yrs old OTF" panose="020B0600000101010101" pitchFamily="34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6B30EC3-A858-3E2F-350A-F89884FE56A7}"/>
                </a:ext>
              </a:extLst>
            </p:cNvPr>
            <p:cNvSpPr txBox="1"/>
            <p:nvPr/>
          </p:nvSpPr>
          <p:spPr>
            <a:xfrm>
              <a:off x="1060558" y="370104"/>
              <a:ext cx="3953436" cy="546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400" b="1" dirty="0">
                  <a:solidFill>
                    <a:srgbClr val="002060"/>
                  </a:solidFill>
                  <a:latin typeface="Georgia" panose="02040502050405020303" pitchFamily="18" charset="0"/>
                </a:rPr>
                <a:t>Proposed Method</a:t>
              </a:r>
              <a:endParaRPr kumimoji="1" lang="ko-KR" altLang="en-US" sz="2400" b="1" dirty="0">
                <a:solidFill>
                  <a:srgbClr val="002060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0E47190-22C2-69D0-01BD-1CCB17B6D593}"/>
              </a:ext>
            </a:extLst>
          </p:cNvPr>
          <p:cNvGrpSpPr/>
          <p:nvPr/>
        </p:nvGrpSpPr>
        <p:grpSpPr>
          <a:xfrm>
            <a:off x="265417" y="4405576"/>
            <a:ext cx="5572675" cy="746072"/>
            <a:chOff x="137529" y="152424"/>
            <a:chExt cx="6119084" cy="882551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9650327C-1262-D77D-4B7F-9874AC975D01}"/>
                </a:ext>
              </a:extLst>
            </p:cNvPr>
            <p:cNvGrpSpPr/>
            <p:nvPr/>
          </p:nvGrpSpPr>
          <p:grpSpPr>
            <a:xfrm>
              <a:off x="137529" y="152424"/>
              <a:ext cx="898530" cy="882551"/>
              <a:chOff x="582706" y="2133599"/>
              <a:chExt cx="493060" cy="524435"/>
            </a:xfrm>
            <a:solidFill>
              <a:srgbClr val="B4C7E7">
                <a:alpha val="29804"/>
              </a:srgbClr>
            </a:solidFill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9B82E3A2-F6CD-2C2F-D624-B15A605FA627}"/>
                  </a:ext>
                </a:extLst>
              </p:cNvPr>
              <p:cNvSpPr/>
              <p:nvPr/>
            </p:nvSpPr>
            <p:spPr>
              <a:xfrm>
                <a:off x="582706" y="2223247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1154CA06-8414-77B1-F7FE-8AA0D33DDAE5}"/>
                  </a:ext>
                </a:extLst>
              </p:cNvPr>
              <p:cNvSpPr/>
              <p:nvPr/>
            </p:nvSpPr>
            <p:spPr>
              <a:xfrm>
                <a:off x="690283" y="2133599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2CB74695-92A9-B622-BA91-2A406980BC9B}"/>
                  </a:ext>
                </a:extLst>
              </p:cNvPr>
              <p:cNvSpPr/>
              <p:nvPr/>
            </p:nvSpPr>
            <p:spPr>
              <a:xfrm>
                <a:off x="770966" y="2214282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AD0636FA-B4A7-664E-15FE-ED092C9A6419}"/>
                  </a:ext>
                </a:extLst>
              </p:cNvPr>
              <p:cNvSpPr/>
              <p:nvPr/>
            </p:nvSpPr>
            <p:spPr>
              <a:xfrm>
                <a:off x="596156" y="2335305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E05CCD1F-C0D3-566F-06FE-5FE2822ED672}"/>
                  </a:ext>
                </a:extLst>
              </p:cNvPr>
              <p:cNvSpPr/>
              <p:nvPr/>
            </p:nvSpPr>
            <p:spPr>
              <a:xfrm>
                <a:off x="748556" y="2335304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B03B320-276D-CFF5-D1AD-434001750D1C}"/>
                </a:ext>
              </a:extLst>
            </p:cNvPr>
            <p:cNvSpPr txBox="1"/>
            <p:nvPr/>
          </p:nvSpPr>
          <p:spPr>
            <a:xfrm>
              <a:off x="219601" y="280814"/>
              <a:ext cx="715248" cy="523219"/>
            </a:xfrm>
            <a:prstGeom prst="rect">
              <a:avLst/>
            </a:prstGeom>
            <a:noFill/>
            <a:effectLst>
              <a:outerShdw blurRad="27311" dist="19050" dir="2400000" algn="tl" rotWithShape="0">
                <a:prstClr val="black">
                  <a:alpha val="51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800" dirty="0">
                  <a:solidFill>
                    <a:schemeClr val="accent5">
                      <a:lumMod val="50000"/>
                    </a:schemeClr>
                  </a:solidFill>
                  <a:latin typeface="Georgia" panose="02040502050405020303" pitchFamily="18" charset="0"/>
                  <a:ea typeface="BM HANNA 11yrs old OTF" panose="020B0600000101010101" pitchFamily="34" charset="-127"/>
                </a:rPr>
                <a:t>04</a:t>
              </a:r>
              <a:endParaRPr kumimoji="1" lang="ko-KR" altLang="en-US" sz="2800" dirty="0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  <a:ea typeface="BM HANNA 11yrs old OTF" panose="020B0600000101010101" pitchFamily="34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8FDEE06-B21C-E4CB-956F-759EBC1BC1DC}"/>
                </a:ext>
              </a:extLst>
            </p:cNvPr>
            <p:cNvSpPr txBox="1"/>
            <p:nvPr/>
          </p:nvSpPr>
          <p:spPr>
            <a:xfrm>
              <a:off x="1060558" y="370105"/>
              <a:ext cx="5196055" cy="54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400" b="1" dirty="0">
                  <a:solidFill>
                    <a:srgbClr val="002060"/>
                  </a:solidFill>
                  <a:latin typeface="Georgia" panose="02040502050405020303" pitchFamily="18" charset="0"/>
                </a:rPr>
                <a:t>Experiments and Evaluation</a:t>
              </a:r>
              <a:endParaRPr kumimoji="1" lang="ko-KR" altLang="en-US" sz="2400" b="1" dirty="0">
                <a:solidFill>
                  <a:srgbClr val="002060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65748DB-0ABC-079C-6E33-B35D4AD7A62F}"/>
              </a:ext>
            </a:extLst>
          </p:cNvPr>
          <p:cNvGrpSpPr/>
          <p:nvPr/>
        </p:nvGrpSpPr>
        <p:grpSpPr>
          <a:xfrm>
            <a:off x="265417" y="5907585"/>
            <a:ext cx="4441017" cy="746072"/>
            <a:chOff x="137529" y="152424"/>
            <a:chExt cx="4876465" cy="882551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1CE731AA-B99D-56F3-020A-8F7AB39DF3B2}"/>
                </a:ext>
              </a:extLst>
            </p:cNvPr>
            <p:cNvGrpSpPr/>
            <p:nvPr/>
          </p:nvGrpSpPr>
          <p:grpSpPr>
            <a:xfrm>
              <a:off x="137529" y="152424"/>
              <a:ext cx="898530" cy="882551"/>
              <a:chOff x="582706" y="2133599"/>
              <a:chExt cx="493060" cy="524435"/>
            </a:xfrm>
            <a:solidFill>
              <a:srgbClr val="B4C7E7">
                <a:alpha val="29804"/>
              </a:srgbClr>
            </a:solidFill>
          </p:grpSpPr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D3AE31FB-3F4D-1676-2377-0DFFA571F43A}"/>
                  </a:ext>
                </a:extLst>
              </p:cNvPr>
              <p:cNvSpPr/>
              <p:nvPr/>
            </p:nvSpPr>
            <p:spPr>
              <a:xfrm>
                <a:off x="582706" y="2223247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F473F361-EF82-33A5-4C74-9D049F1CADE2}"/>
                  </a:ext>
                </a:extLst>
              </p:cNvPr>
              <p:cNvSpPr/>
              <p:nvPr/>
            </p:nvSpPr>
            <p:spPr>
              <a:xfrm>
                <a:off x="690283" y="2133599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1D90CF6E-9729-10D2-3173-61D3AEC2928E}"/>
                  </a:ext>
                </a:extLst>
              </p:cNvPr>
              <p:cNvSpPr/>
              <p:nvPr/>
            </p:nvSpPr>
            <p:spPr>
              <a:xfrm>
                <a:off x="770966" y="2214282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202D0A1D-F99F-2ED1-AD66-A90463A51725}"/>
                  </a:ext>
                </a:extLst>
              </p:cNvPr>
              <p:cNvSpPr/>
              <p:nvPr/>
            </p:nvSpPr>
            <p:spPr>
              <a:xfrm>
                <a:off x="596156" y="2335305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2D3609E7-84ED-1DAB-09F9-78AC8DA22055}"/>
                  </a:ext>
                </a:extLst>
              </p:cNvPr>
              <p:cNvSpPr/>
              <p:nvPr/>
            </p:nvSpPr>
            <p:spPr>
              <a:xfrm>
                <a:off x="748556" y="2335303"/>
                <a:ext cx="304800" cy="3227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0081E81-9758-EC06-144E-7FB7A26F7325}"/>
                </a:ext>
              </a:extLst>
            </p:cNvPr>
            <p:cNvSpPr txBox="1"/>
            <p:nvPr/>
          </p:nvSpPr>
          <p:spPr>
            <a:xfrm>
              <a:off x="219601" y="280814"/>
              <a:ext cx="715248" cy="523219"/>
            </a:xfrm>
            <a:prstGeom prst="rect">
              <a:avLst/>
            </a:prstGeom>
            <a:noFill/>
            <a:effectLst>
              <a:outerShdw blurRad="27311" dist="19050" dir="2400000" algn="tl" rotWithShape="0">
                <a:prstClr val="black">
                  <a:alpha val="51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800" dirty="0">
                  <a:solidFill>
                    <a:schemeClr val="accent5">
                      <a:lumMod val="50000"/>
                    </a:schemeClr>
                  </a:solidFill>
                  <a:latin typeface="Georgia" panose="02040502050405020303" pitchFamily="18" charset="0"/>
                  <a:ea typeface="BM HANNA 11yrs old OTF" panose="020B0600000101010101" pitchFamily="34" charset="-127"/>
                </a:rPr>
                <a:t>05</a:t>
              </a:r>
              <a:endParaRPr kumimoji="1" lang="ko-KR" altLang="en-US" sz="2800" dirty="0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  <a:ea typeface="BM HANNA 11yrs old OTF" panose="020B0600000101010101" pitchFamily="34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C61C4FE-BCC8-AB15-F4BE-016470A9F243}"/>
                </a:ext>
              </a:extLst>
            </p:cNvPr>
            <p:cNvSpPr txBox="1"/>
            <p:nvPr/>
          </p:nvSpPr>
          <p:spPr>
            <a:xfrm>
              <a:off x="1060558" y="370104"/>
              <a:ext cx="3953436" cy="546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400" b="1" dirty="0">
                  <a:solidFill>
                    <a:srgbClr val="002060"/>
                  </a:solidFill>
                  <a:latin typeface="Georgia" panose="02040502050405020303" pitchFamily="18" charset="0"/>
                </a:rPr>
                <a:t>Conclusion</a:t>
              </a:r>
              <a:endParaRPr kumimoji="1" lang="ko-KR" altLang="en-US" sz="2400" b="1" dirty="0">
                <a:solidFill>
                  <a:srgbClr val="002060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6CF52FC0-AFFA-7B11-8834-25E3B5006FEB}"/>
              </a:ext>
            </a:extLst>
          </p:cNvPr>
          <p:cNvSpPr txBox="1"/>
          <p:nvPr/>
        </p:nvSpPr>
        <p:spPr>
          <a:xfrm>
            <a:off x="1117579" y="2462561"/>
            <a:ext cx="4501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Georgia" panose="02040502050405020303" pitchFamily="18" charset="0"/>
              </a:rPr>
              <a:t>Quantum neural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Georgia" panose="02040502050405020303" pitchFamily="18" charset="0"/>
              </a:rPr>
              <a:t>Neural network-based distinguisher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D26BC3D-C437-D153-E68E-07D9404D47D5}"/>
              </a:ext>
            </a:extLst>
          </p:cNvPr>
          <p:cNvSpPr txBox="1"/>
          <p:nvPr/>
        </p:nvSpPr>
        <p:spPr>
          <a:xfrm>
            <a:off x="1083712" y="3754440"/>
            <a:ext cx="9326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Georgia" panose="02040502050405020303" pitchFamily="18" charset="0"/>
              </a:rPr>
              <a:t>Dataset preparation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Georgia" panose="02040502050405020303" pitchFamily="18" charset="0"/>
              </a:rPr>
              <a:t>Design of quantum neural network-based distinguisher for simplified block cipher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2303394-1037-D531-EBFC-BFA3B69BDD4D}"/>
              </a:ext>
            </a:extLst>
          </p:cNvPr>
          <p:cNvSpPr txBox="1"/>
          <p:nvPr/>
        </p:nvSpPr>
        <p:spPr>
          <a:xfrm>
            <a:off x="1106023" y="5034596"/>
            <a:ext cx="9326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Georgia" panose="02040502050405020303" pitchFamily="18" charset="0"/>
              </a:rPr>
              <a:t>Details of proposed quantum neural distinguisher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Georgia" panose="02040502050405020303" pitchFamily="18" charset="0"/>
              </a:rPr>
              <a:t>Quantum-classical Hybrid Network vs. Classical Neural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Georgia" panose="02040502050405020303" pitchFamily="18" charset="0"/>
              </a:rPr>
              <a:t>Quantum advantage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32BB93-2B87-C145-BC0D-37CFFC17986A}"/>
              </a:ext>
            </a:extLst>
          </p:cNvPr>
          <p:cNvSpPr/>
          <p:nvPr/>
        </p:nvSpPr>
        <p:spPr>
          <a:xfrm>
            <a:off x="0" y="4400770"/>
            <a:ext cx="12192000" cy="220255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F3CA7A0-1367-5A44-9420-A3394E1434C2}"/>
              </a:ext>
            </a:extLst>
          </p:cNvPr>
          <p:cNvSpPr/>
          <p:nvPr/>
        </p:nvSpPr>
        <p:spPr>
          <a:xfrm flipV="1">
            <a:off x="0" y="839448"/>
            <a:ext cx="12192000" cy="224850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555D1FC-2337-D449-8D4D-265174053DCB}"/>
              </a:ext>
            </a:extLst>
          </p:cNvPr>
          <p:cNvSpPr/>
          <p:nvPr/>
        </p:nvSpPr>
        <p:spPr>
          <a:xfrm>
            <a:off x="350608" y="6603326"/>
            <a:ext cx="695912" cy="17216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5A17294-1D96-B8B2-6BB0-BCCA1E8AC5B8}"/>
              </a:ext>
            </a:extLst>
          </p:cNvPr>
          <p:cNvSpPr/>
          <p:nvPr/>
        </p:nvSpPr>
        <p:spPr>
          <a:xfrm>
            <a:off x="0" y="0"/>
            <a:ext cx="12192000" cy="132704"/>
          </a:xfrm>
          <a:prstGeom prst="rect">
            <a:avLst/>
          </a:prstGeom>
          <a:solidFill>
            <a:srgbClr val="00206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5F24A29-9E0B-2261-2082-F47C67735A2D}"/>
              </a:ext>
            </a:extLst>
          </p:cNvPr>
          <p:cNvSpPr/>
          <p:nvPr/>
        </p:nvSpPr>
        <p:spPr>
          <a:xfrm>
            <a:off x="0" y="6725296"/>
            <a:ext cx="12192000" cy="132704"/>
          </a:xfrm>
          <a:prstGeom prst="rect">
            <a:avLst/>
          </a:prstGeom>
          <a:solidFill>
            <a:srgbClr val="00206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F674A5C-746A-AA6A-AA42-14D0543785D7}"/>
                  </a:ext>
                </a:extLst>
              </p:cNvPr>
              <p:cNvSpPr txBox="1"/>
              <p:nvPr/>
            </p:nvSpPr>
            <p:spPr>
              <a:xfrm>
                <a:off x="9573768" y="6466382"/>
                <a:ext cx="261823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ko-KR" sz="1100" dirty="0">
                    <a:solidFill>
                      <a:srgbClr val="002060"/>
                    </a:solidFill>
                    <a:latin typeface="Georgia" panose="02040502050405020303" pitchFamily="18" charset="0"/>
                  </a:rPr>
                  <a:t>National Cryptography Contest </a:t>
                </a:r>
                <a14:m>
                  <m:oMath xmlns:m="http://schemas.openxmlformats.org/officeDocument/2006/math">
                    <m:r>
                      <a:rPr kumimoji="1" lang="en-US" altLang="ko-KR" sz="11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2022</m:t>
                    </m:r>
                  </m:oMath>
                </a14:m>
                <a:endParaRPr kumimoji="1" lang="ko-KR" altLang="en-US" sz="1100" dirty="0">
                  <a:solidFill>
                    <a:srgbClr val="002060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F674A5C-746A-AA6A-AA42-14D054378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3768" y="6466382"/>
                <a:ext cx="2618232" cy="261610"/>
              </a:xfrm>
              <a:prstGeom prst="rect">
                <a:avLst/>
              </a:prstGeom>
              <a:blipFill>
                <a:blip r:embed="rId2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7906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11595</TotalTime>
  <Words>2284</Words>
  <Application>Microsoft Macintosh PowerPoint</Application>
  <PresentationFormat>와이드스크린</PresentationFormat>
  <Paragraphs>481</Paragraphs>
  <Slides>22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맑은 고딕</vt:lpstr>
      <vt:lpstr>Arial</vt:lpstr>
      <vt:lpstr>Calibri</vt:lpstr>
      <vt:lpstr>Cambria Math</vt:lpstr>
      <vt:lpstr>Georgia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김현지</dc:creator>
  <cp:lastModifiedBy>김현지</cp:lastModifiedBy>
  <cp:revision>496</cp:revision>
  <dcterms:created xsi:type="dcterms:W3CDTF">2022-09-05T06:42:29Z</dcterms:created>
  <dcterms:modified xsi:type="dcterms:W3CDTF">2022-09-13T09:23:17Z</dcterms:modified>
</cp:coreProperties>
</file>