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8" r:id="rId3"/>
    <p:sldId id="290" r:id="rId4"/>
    <p:sldId id="265" r:id="rId5"/>
    <p:sldId id="287" r:id="rId6"/>
    <p:sldId id="267" r:id="rId7"/>
    <p:sldId id="274" r:id="rId8"/>
    <p:sldId id="285" r:id="rId9"/>
    <p:sldId id="286" r:id="rId10"/>
    <p:sldId id="276" r:id="rId11"/>
    <p:sldId id="292" r:id="rId12"/>
    <p:sldId id="281" r:id="rId13"/>
    <p:sldId id="293" r:id="rId14"/>
    <p:sldId id="282" r:id="rId15"/>
    <p:sldId id="294" r:id="rId16"/>
    <p:sldId id="284" r:id="rId17"/>
    <p:sldId id="289" r:id="rId18"/>
    <p:sldId id="277" r:id="rId19"/>
    <p:sldId id="278" r:id="rId20"/>
    <p:sldId id="291" r:id="rId21"/>
    <p:sldId id="279" r:id="rId22"/>
    <p:sldId id="263" r:id="rId23"/>
    <p:sldId id="264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CFF"/>
    <a:srgbClr val="FFFFFF"/>
    <a:srgbClr val="48A3FF"/>
    <a:srgbClr val="0066FF"/>
    <a:srgbClr val="66FF66"/>
    <a:srgbClr val="3399FF"/>
    <a:srgbClr val="FF6699"/>
    <a:srgbClr val="0066CC"/>
    <a:srgbClr val="00CC66"/>
    <a:srgbClr val="D75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91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5114704296374279"/>
          <c:y val="0.15543783523305643"/>
          <c:w val="0.52454047736220477"/>
          <c:h val="0.786810667642060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사용자 편의성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70-4059-9690-514F4E2BEB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70-4059-9690-514F4E2BEB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70-4059-9690-514F4E2BEB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B15-475C-A107-58B6CE9706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070-4059-9690-514F4E2BEB62}"/>
              </c:ext>
            </c:extLst>
          </c:dPt>
          <c:dLbls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DC82F8-0F3A-4E16-9080-869DF6C95416}" type="PERCENTAGE">
                      <a:rPr lang="en-US" altLang="ko-KR" sz="1400" b="1"/>
                      <a:pPr>
                        <a:defRPr sz="14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070-4059-9690-514F4E2BEB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매우 나쁨</c:v>
                </c:pt>
                <c:pt idx="1">
                  <c:v>나쁨</c:v>
                </c:pt>
                <c:pt idx="2">
                  <c:v>보통</c:v>
                </c:pt>
                <c:pt idx="3">
                  <c:v>좋음</c:v>
                </c:pt>
                <c:pt idx="4">
                  <c:v>매우 좋음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0</c:v>
                </c:pt>
                <c:pt idx="2">
                  <c:v>0</c:v>
                </c:pt>
                <c:pt idx="3">
                  <c:v>40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15-475C-A107-58B6CE97069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EAFA8-59A7-4D97-B545-7A0BDBE2C5C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59BA2-63F8-46AE-81C5-ACE0D63D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6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1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공간의 제약이 적음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7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4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6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9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6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8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Pin</a:t>
            </a:r>
            <a:r>
              <a:rPr lang="ko-KR" altLang="en-US" dirty="0"/>
              <a:t> 입력 방식의 편의성을 </a:t>
            </a:r>
            <a:endParaRPr lang="en-US" altLang="ko-KR" dirty="0"/>
          </a:p>
          <a:p>
            <a:r>
              <a:rPr lang="ko-KR" altLang="en-US" dirty="0"/>
              <a:t>유지하고 보안성을 높이기 위해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Pin</a:t>
            </a:r>
            <a:r>
              <a:rPr lang="ko-KR" altLang="en-US"/>
              <a:t> 입력 방식의 편의성을 </a:t>
            </a:r>
            <a:endParaRPr lang="en-US" altLang="ko-KR"/>
          </a:p>
          <a:p>
            <a:r>
              <a:rPr lang="ko-KR" altLang="en-US"/>
              <a:t>유지하고 보안성을 높이기 위해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3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4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0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공간의 제약이 적음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9BA2-63F8-46AE-81C5-ACE0D63D9C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D8C57-3EAE-49E1-9C22-11069D7B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64FA1-CF7B-4D00-82A5-95B928752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FFFA-DC54-4CB8-A42A-9D71378F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BFD66-F9A0-4D2B-B59C-E84FF817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23FA6-321B-4545-A96B-E641A00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1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23DDF-BF03-4C86-9495-894449E0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D5B19-FBD2-44BD-B870-9FEE4053D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3F5E5-5A2A-4102-A280-B4C20F3B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C075E-F96F-4B99-8C30-83CD4496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9B64-56E3-48D6-A361-5DBAA096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1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81F12E-6978-489C-A422-8F5A62DC8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B1BB14-5002-41E6-9603-6931E105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AAB88-8F5B-40DD-AB2C-2F30E3D2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0113E-0CF6-4FD0-B157-5C763B93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5F2BF-2AE7-4292-BB85-D8C983CA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4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D0C29-F5B9-49C3-8DEE-3AFCF1E6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E958E-CFE1-416E-84F4-FBD64F10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9018E-6556-4C67-B943-D2CDD0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A75B-A9B7-4EDB-8FC6-F70E2D5A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CA7DC-1069-45FC-A257-473B8575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2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63CF-DAB6-4B60-BE53-6554590F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C81A5-8F1D-4192-A6F9-BA5598270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4013A-AE9A-4847-8BF2-EE4EF08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163A-DEB6-4DA5-B302-A900B76C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E88B1-D66F-4DAE-AE8A-AD934B49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F3E63-204B-46EB-B4A7-16AA2B76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5CF5B-EA09-450E-ABE5-85A8415FC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B69CD-910A-4963-A6C6-EEB33EF1C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4E5F2-4DE3-4CDB-A3A0-72572D28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645B5-07CC-4DF5-9C4C-8B4B5C0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A2618-A96F-4F2E-BB45-A731E904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5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56D-A7F5-4422-9AB1-BCFFFDCA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BB707-BD9D-4553-AC1C-0B5EF786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4F5C1-40C6-4D43-B3AE-468E46AE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D4EA2-F58E-4DDC-96CD-8923E5AE7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39EE2A-4BE7-4ED5-87EE-1B3B087D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EA57B-28FB-49A0-AE8D-9F5CF7F2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2C1965-EBAB-4F95-B4EF-09E08B9B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56B0BE-46F3-4032-9C6F-CF6C04C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7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A96DE-63B0-49BB-9B32-D903F86A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49015-4144-4866-9C70-3ACBF0B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07D9E-BD77-43F9-84C3-BDB533EE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4A778D-1ADA-46E0-B10D-7EE579F0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3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E8E94D-B5A4-4E39-8DAF-69CBC00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77BB43-AF0C-423A-8873-007E4735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E12DE-0D77-4B30-8DD3-B81AB359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1CDE-4BF6-4014-8D91-A162707C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6A89B-AC14-4342-A825-D6B1F1A5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15E6B-1B28-4666-9614-F91587A9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7C5B9-5A4D-419E-84B8-2B1C871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BFC3-E282-4570-963B-3354D4C7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081A3-27CA-40C4-A74B-ED0AFD04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9A3E4-EAEE-496C-9629-E6A20655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B3B95-31D9-4434-89B7-304F3BE66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C7846-C1F7-4C2F-AAE7-683D5A3D2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32D8C-BAE1-476E-A2DE-905FB0E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DA618-3C49-4601-8BAD-43A8B786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CEF27-62A0-45A4-A5F3-918FB66B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4852C5-B9C3-4BF6-A5F8-F29555ED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9E505-9146-45DE-9299-DE38AF755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33A79-61FB-4F0C-8E8E-AFD9034CA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71BE9-6A39-4FD8-83CF-153945E55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55B-71DF-4CB5-842B-8D6E6D92F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2EDB-141A-4DAC-B5CC-198B5574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playlist?list=PLZoOwq4TgNPbW3F7ZJxBYe2HR76bwWXzz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6E38718-C50D-4C3A-8A49-56D56546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4724C8-4845-4851-B013-0E83DFAE893F}"/>
              </a:ext>
            </a:extLst>
          </p:cNvPr>
          <p:cNvSpPr/>
          <p:nvPr/>
        </p:nvSpPr>
        <p:spPr>
          <a:xfrm>
            <a:off x="-292965" y="2707689"/>
            <a:ext cx="12877800" cy="1769061"/>
          </a:xfrm>
          <a:prstGeom prst="roundRect">
            <a:avLst/>
          </a:prstGeom>
          <a:solidFill>
            <a:schemeClr val="bg2">
              <a:lumMod val="25000"/>
              <a:alpha val="80000"/>
            </a:schemeClr>
          </a:solidFill>
          <a:ln>
            <a:solidFill>
              <a:srgbClr val="323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VR </a:t>
            </a:r>
            <a:r>
              <a:rPr lang="ko-KR" altLang="en-US" sz="45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상에서의 안전한 </a:t>
            </a:r>
            <a:r>
              <a:rPr lang="en-US" altLang="ko-KR" sz="45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PIN </a:t>
            </a:r>
            <a:r>
              <a:rPr lang="ko-KR" altLang="en-US" sz="45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방법 제안</a:t>
            </a:r>
          </a:p>
        </p:txBody>
      </p:sp>
    </p:spTree>
    <p:extLst>
      <p:ext uri="{BB962C8B-B14F-4D97-AF65-F5344CB8AC3E}">
        <p14:creationId xmlns:p14="http://schemas.microsoft.com/office/powerpoint/2010/main" val="5815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10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0BEB7-0AEE-47BE-9E61-AAE66355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BA0A01-EB79-4214-A125-178A70FD5A1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16719" r="406"/>
          <a:stretch/>
        </p:blipFill>
        <p:spPr>
          <a:xfrm>
            <a:off x="573241" y="1830802"/>
            <a:ext cx="5400000" cy="28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CDA11C-2530-47E0-ADAE-C677DEC24F1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1990" b="4389"/>
          <a:stretch/>
        </p:blipFill>
        <p:spPr>
          <a:xfrm>
            <a:off x="6405713" y="1830802"/>
            <a:ext cx="5400000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393613-6B6B-4924-8F91-5A33D890E87C}"/>
              </a:ext>
            </a:extLst>
          </p:cNvPr>
          <p:cNvSpPr txBox="1"/>
          <p:nvPr/>
        </p:nvSpPr>
        <p:spPr>
          <a:xfrm>
            <a:off x="480703" y="1512906"/>
            <a:ext cx="26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실행 후 초기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C331D-82E5-42B7-97D8-04D8C1E36485}"/>
              </a:ext>
            </a:extLst>
          </p:cNvPr>
          <p:cNvSpPr txBox="1"/>
          <p:nvPr/>
        </p:nvSpPr>
        <p:spPr>
          <a:xfrm>
            <a:off x="6365073" y="1512906"/>
            <a:ext cx="26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PIN </a:t>
            </a:r>
            <a:r>
              <a:rPr lang="ko-KR" altLang="en-US" b="1" dirty="0"/>
              <a:t>입력 후의 모습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F5EEF7C-0494-44FC-B38C-644F69826690}"/>
              </a:ext>
            </a:extLst>
          </p:cNvPr>
          <p:cNvSpPr/>
          <p:nvPr/>
        </p:nvSpPr>
        <p:spPr>
          <a:xfrm>
            <a:off x="3563763" y="3474952"/>
            <a:ext cx="470592" cy="446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929B72-F7A0-4B16-BA08-BC4E933C1670}"/>
              </a:ext>
            </a:extLst>
          </p:cNvPr>
          <p:cNvSpPr/>
          <p:nvPr/>
        </p:nvSpPr>
        <p:spPr>
          <a:xfrm>
            <a:off x="9411476" y="3497993"/>
            <a:ext cx="470592" cy="446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12">
            <a:extLst>
              <a:ext uri="{FF2B5EF4-FFF2-40B4-BE49-F238E27FC236}">
                <a16:creationId xmlns:a16="http://schemas.microsoft.com/office/drawing/2014/main" id="{E0D2CD34-9287-4AB4-A7BF-CE01A812530B}"/>
              </a:ext>
            </a:extLst>
          </p:cNvPr>
          <p:cNvSpPr/>
          <p:nvPr/>
        </p:nvSpPr>
        <p:spPr>
          <a:xfrm>
            <a:off x="6297713" y="4859085"/>
            <a:ext cx="5508000" cy="1404000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dirty="0"/>
              <a:t>실행 시 </a:t>
            </a:r>
            <a:r>
              <a:rPr lang="en-US" altLang="ko-KR" sz="1500" dirty="0"/>
              <a:t>0 ~ 9</a:t>
            </a:r>
            <a:r>
              <a:rPr lang="ko-KR" altLang="en-US" sz="1500" dirty="0"/>
              <a:t>의 숫자를 순차적 배치 </a:t>
            </a:r>
            <a:r>
              <a:rPr lang="en-US" altLang="ko-KR" sz="1500" dirty="0"/>
              <a:t>(</a:t>
            </a:r>
            <a:r>
              <a:rPr lang="en-US" altLang="ko-KR" sz="1500" b="1" dirty="0">
                <a:solidFill>
                  <a:srgbClr val="FFFF00"/>
                </a:solidFill>
              </a:rPr>
              <a:t>0</a:t>
            </a:r>
            <a:r>
              <a:rPr lang="ko-KR" altLang="en-US" sz="1500" b="1" dirty="0">
                <a:solidFill>
                  <a:srgbClr val="FFFF00"/>
                </a:solidFill>
              </a:rPr>
              <a:t>의 위치는 랜덤</a:t>
            </a:r>
            <a:r>
              <a:rPr lang="en-US" altLang="ko-KR" sz="1500" dirty="0"/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1500" dirty="0"/>
              <a:t>선택된 위치로 </a:t>
            </a:r>
            <a:r>
              <a:rPr lang="ko-KR" altLang="en-US" sz="1500" b="1" dirty="0" err="1">
                <a:solidFill>
                  <a:srgbClr val="FFFF00"/>
                </a:solidFill>
              </a:rPr>
              <a:t>키패드</a:t>
            </a:r>
            <a:r>
              <a:rPr lang="ko-KR" altLang="en-US" sz="1500" b="1" dirty="0">
                <a:solidFill>
                  <a:srgbClr val="FFFF00"/>
                </a:solidFill>
              </a:rPr>
              <a:t> 위치 변경</a:t>
            </a:r>
            <a:endParaRPr lang="en-US" altLang="ko-KR" sz="1500" b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1500" dirty="0"/>
              <a:t>이동 후 </a:t>
            </a:r>
            <a:r>
              <a:rPr lang="ko-KR" altLang="en-US" sz="1500" dirty="0" err="1"/>
              <a:t>랜덤한</a:t>
            </a:r>
            <a:r>
              <a:rPr lang="ko-KR" altLang="en-US" sz="1500" dirty="0"/>
              <a:t> 시작 지점으로 </a:t>
            </a:r>
            <a:r>
              <a:rPr lang="ko-KR" altLang="en-US" sz="1500" b="1" dirty="0">
                <a:solidFill>
                  <a:srgbClr val="FFFF00"/>
                </a:solidFill>
              </a:rPr>
              <a:t>순차적인 재배치 발생</a:t>
            </a:r>
          </a:p>
        </p:txBody>
      </p:sp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8F540C77-1305-4F07-9CEB-1BB0D3F35E9E}"/>
              </a:ext>
            </a:extLst>
          </p:cNvPr>
          <p:cNvSpPr/>
          <p:nvPr/>
        </p:nvSpPr>
        <p:spPr>
          <a:xfrm>
            <a:off x="4045135" y="2938838"/>
            <a:ext cx="1072670" cy="569449"/>
          </a:xfrm>
          <a:prstGeom prst="wedgeEllipseCallout">
            <a:avLst>
              <a:gd name="adj1" fmla="val -57304"/>
              <a:gd name="adj2" fmla="val 62500"/>
            </a:avLst>
          </a:prstGeom>
          <a:solidFill>
            <a:srgbClr val="D344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41" name="사각형: 둥근 모서리 12">
            <a:extLst>
              <a:ext uri="{FF2B5EF4-FFF2-40B4-BE49-F238E27FC236}">
                <a16:creationId xmlns:a16="http://schemas.microsoft.com/office/drawing/2014/main" id="{691196D2-DE37-448D-AA8E-35A980268297}"/>
              </a:ext>
            </a:extLst>
          </p:cNvPr>
          <p:cNvSpPr/>
          <p:nvPr/>
        </p:nvSpPr>
        <p:spPr>
          <a:xfrm>
            <a:off x="465241" y="4859085"/>
            <a:ext cx="5508000" cy="1404000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보안성 </a:t>
            </a:r>
            <a:r>
              <a:rPr lang="en-US" altLang="ko-KR" dirty="0"/>
              <a:t>– </a:t>
            </a:r>
            <a:r>
              <a:rPr lang="ko-KR" altLang="en-US" dirty="0"/>
              <a:t>랜덤배치</a:t>
            </a:r>
            <a:r>
              <a:rPr lang="en-US" altLang="ko-KR" dirty="0"/>
              <a:t>, </a:t>
            </a:r>
            <a:r>
              <a:rPr lang="ko-KR" altLang="en-US" dirty="0"/>
              <a:t>입력 위치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편의성 </a:t>
            </a:r>
            <a:r>
              <a:rPr lang="en-US" altLang="ko-KR" dirty="0"/>
              <a:t>- </a:t>
            </a:r>
            <a:r>
              <a:rPr lang="ko-KR" altLang="en-US" dirty="0"/>
              <a:t>원형배치</a:t>
            </a:r>
            <a:r>
              <a:rPr lang="en-US" altLang="ko-KR" dirty="0"/>
              <a:t>, </a:t>
            </a:r>
            <a:r>
              <a:rPr lang="ko-KR" altLang="en-US" dirty="0"/>
              <a:t>순차배치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4F99CA-06F4-4029-9CCD-9ACCC11E57FE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4034355" y="3698236"/>
            <a:ext cx="5377121" cy="23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957256-7C11-4139-B454-720DCBC88279}"/>
              </a:ext>
            </a:extLst>
          </p:cNvPr>
          <p:cNvSpPr txBox="1"/>
          <p:nvPr/>
        </p:nvSpPr>
        <p:spPr>
          <a:xfrm>
            <a:off x="1184216" y="559300"/>
            <a:ext cx="1126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n-ea"/>
              </a:rPr>
              <a:t>립모션을</a:t>
            </a:r>
            <a:r>
              <a:rPr lang="ko-KR" altLang="en-US" sz="3600" dirty="0">
                <a:latin typeface="+mn-ea"/>
              </a:rPr>
              <a:t> 활용한 원형 </a:t>
            </a:r>
            <a:r>
              <a:rPr lang="ko-KR" altLang="en-US" sz="3600" dirty="0" err="1">
                <a:latin typeface="+mn-ea"/>
              </a:rPr>
              <a:t>키패드</a:t>
            </a:r>
            <a:endParaRPr lang="ko-KR" altLang="en-US" sz="36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CC9764-BA30-42CF-AFAD-F8DE06756CD2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3C2974-1B37-4CC2-B05B-CE4A3D783E01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5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25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11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0BEB7-0AEE-47BE-9E61-AAE66355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57256-7C11-4139-B454-720DCBC88279}"/>
              </a:ext>
            </a:extLst>
          </p:cNvPr>
          <p:cNvSpPr txBox="1"/>
          <p:nvPr/>
        </p:nvSpPr>
        <p:spPr>
          <a:xfrm>
            <a:off x="1184216" y="559300"/>
            <a:ext cx="1126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n-ea"/>
              </a:rPr>
              <a:t>립모션을</a:t>
            </a:r>
            <a:r>
              <a:rPr lang="ko-KR" altLang="en-US" sz="3600" dirty="0">
                <a:latin typeface="+mn-ea"/>
              </a:rPr>
              <a:t> 활용한 원형 </a:t>
            </a:r>
            <a:r>
              <a:rPr lang="ko-KR" altLang="en-US" sz="3600" dirty="0" err="1">
                <a:latin typeface="+mn-ea"/>
              </a:rPr>
              <a:t>키패드</a:t>
            </a:r>
            <a:endParaRPr lang="ko-KR" altLang="en-US" sz="36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CC9764-BA30-42CF-AFAD-F8DE06756CD2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3C2974-1B37-4CC2-B05B-CE4A3D783E01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757DE7-E395-4572-8E00-A581B82DF11B}"/>
              </a:ext>
            </a:extLst>
          </p:cNvPr>
          <p:cNvGrpSpPr/>
          <p:nvPr/>
        </p:nvGrpSpPr>
        <p:grpSpPr>
          <a:xfrm>
            <a:off x="1056639" y="1732318"/>
            <a:ext cx="8760237" cy="4350628"/>
            <a:chOff x="892445" y="1855636"/>
            <a:chExt cx="9330832" cy="46692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092479D-A955-41CE-8E40-42457F2E2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45" y="1855636"/>
              <a:ext cx="9330832" cy="16312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E8938EE-9180-4103-BA63-B7AB858E9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082" y="3231981"/>
              <a:ext cx="5148657" cy="90481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DEA79B-6570-4CD3-9841-44418A35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21" y="4205272"/>
              <a:ext cx="5728159" cy="231959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68A0CC-E12B-4E6B-AD5B-C1CE1C9A2EFA}"/>
              </a:ext>
            </a:extLst>
          </p:cNvPr>
          <p:cNvSpPr txBox="1"/>
          <p:nvPr/>
        </p:nvSpPr>
        <p:spPr>
          <a:xfrm>
            <a:off x="4166259" y="3972378"/>
            <a:ext cx="3530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버튼 선택 시 실행되는 함수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9E629A-9AD5-44A7-9BF9-2128CA1D6594}"/>
              </a:ext>
            </a:extLst>
          </p:cNvPr>
          <p:cNvSpPr txBox="1"/>
          <p:nvPr/>
        </p:nvSpPr>
        <p:spPr>
          <a:xfrm>
            <a:off x="4166259" y="2967891"/>
            <a:ext cx="587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 시 실행되는 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92879-52E5-4914-B8D7-45227D424ADA}"/>
              </a:ext>
            </a:extLst>
          </p:cNvPr>
          <p:cNvSpPr/>
          <p:nvPr/>
        </p:nvSpPr>
        <p:spPr>
          <a:xfrm>
            <a:off x="1320800" y="4271784"/>
            <a:ext cx="5059680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12">
            <a:extLst>
              <a:ext uri="{FF2B5EF4-FFF2-40B4-BE49-F238E27FC236}">
                <a16:creationId xmlns:a16="http://schemas.microsoft.com/office/drawing/2014/main" id="{0034515A-CF29-4B64-817A-4C9A2408D052}"/>
              </a:ext>
            </a:extLst>
          </p:cNvPr>
          <p:cNvSpPr/>
          <p:nvPr/>
        </p:nvSpPr>
        <p:spPr>
          <a:xfrm>
            <a:off x="8630764" y="1519439"/>
            <a:ext cx="2597433" cy="932276"/>
          </a:xfrm>
          <a:prstGeom prst="round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버튼의 숫자를 </a:t>
            </a:r>
            <a:endParaRPr lang="en-US" altLang="ko-KR" dirty="0"/>
          </a:p>
          <a:p>
            <a:pPr algn="ctr"/>
            <a:r>
              <a:rPr lang="en-US" altLang="ko-KR" dirty="0"/>
              <a:t>n</a:t>
            </a:r>
            <a:r>
              <a:rPr lang="ko-KR" altLang="en-US" dirty="0"/>
              <a:t>만큼 증가시켜 입력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D0E94F-E60C-46D1-9504-48FF2A90D584}"/>
              </a:ext>
            </a:extLst>
          </p:cNvPr>
          <p:cNvSpPr/>
          <p:nvPr/>
        </p:nvSpPr>
        <p:spPr>
          <a:xfrm>
            <a:off x="1320800" y="3306298"/>
            <a:ext cx="4629052" cy="37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12">
            <a:extLst>
              <a:ext uri="{FF2B5EF4-FFF2-40B4-BE49-F238E27FC236}">
                <a16:creationId xmlns:a16="http://schemas.microsoft.com/office/drawing/2014/main" id="{B1033500-42DE-4D35-A6A9-0FE691D58FF6}"/>
              </a:ext>
            </a:extLst>
          </p:cNvPr>
          <p:cNvSpPr/>
          <p:nvPr/>
        </p:nvSpPr>
        <p:spPr>
          <a:xfrm>
            <a:off x="8875154" y="3824346"/>
            <a:ext cx="2277046" cy="1260000"/>
          </a:xfrm>
          <a:prstGeom prst="round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난수를 생성 후</a:t>
            </a:r>
            <a:endParaRPr lang="en-US" altLang="ko-KR" dirty="0"/>
          </a:p>
          <a:p>
            <a:pPr algn="ctr"/>
            <a:r>
              <a:rPr lang="ko-KR" altLang="en-US" dirty="0"/>
              <a:t>버튼의 숫자를 </a:t>
            </a:r>
            <a:endParaRPr lang="en-US" altLang="ko-KR" dirty="0"/>
          </a:p>
          <a:p>
            <a:pPr algn="ctr"/>
            <a:r>
              <a:rPr lang="ko-KR" altLang="en-US" dirty="0"/>
              <a:t>랜덤하게 입력 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C3B5757-F77C-4A35-8532-CDEDD4B3A796}"/>
              </a:ext>
            </a:extLst>
          </p:cNvPr>
          <p:cNvSpPr/>
          <p:nvPr/>
        </p:nvSpPr>
        <p:spPr>
          <a:xfrm>
            <a:off x="7026656" y="4254778"/>
            <a:ext cx="1171763" cy="3991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B046B2A-88B7-46D0-AE4B-8760F487CE31}"/>
              </a:ext>
            </a:extLst>
          </p:cNvPr>
          <p:cNvSpPr/>
          <p:nvPr/>
        </p:nvSpPr>
        <p:spPr>
          <a:xfrm>
            <a:off x="6949241" y="1887568"/>
            <a:ext cx="1204159" cy="3991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1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12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B6298F-FA6F-41AA-B210-01C74C47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E8E3B7-1E24-4904-99F9-C61BCA5FFCE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5" y="1819643"/>
            <a:ext cx="5400000" cy="28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548F9E-2790-4A1D-A10B-214225744A6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44" y="1819643"/>
            <a:ext cx="5400000" cy="28800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05A9A94-7AB6-4EB4-80FE-03897E59CDC5}"/>
              </a:ext>
            </a:extLst>
          </p:cNvPr>
          <p:cNvSpPr/>
          <p:nvPr/>
        </p:nvSpPr>
        <p:spPr>
          <a:xfrm>
            <a:off x="10840720" y="3774545"/>
            <a:ext cx="968444" cy="925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757BE-5956-4564-876B-B92C55E8AB6B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F3BE1-77C0-4B1E-BA56-B15E25119738}"/>
              </a:ext>
            </a:extLst>
          </p:cNvPr>
          <p:cNvSpPr txBox="1"/>
          <p:nvPr/>
        </p:nvSpPr>
        <p:spPr>
          <a:xfrm>
            <a:off x="1184216" y="559300"/>
            <a:ext cx="1126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n-ea"/>
              </a:rPr>
              <a:t>립모션을</a:t>
            </a:r>
            <a:r>
              <a:rPr lang="ko-KR" altLang="en-US" sz="3600" dirty="0">
                <a:latin typeface="+mn-ea"/>
              </a:rPr>
              <a:t> 활용한 자물쇠 오브젝트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219673-48EE-4E1E-A455-6A8CF1CB0D33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26229-B1E7-4CB2-B467-64CF860309DB}"/>
              </a:ext>
            </a:extLst>
          </p:cNvPr>
          <p:cNvSpPr txBox="1"/>
          <p:nvPr/>
        </p:nvSpPr>
        <p:spPr>
          <a:xfrm>
            <a:off x="480703" y="1512906"/>
            <a:ext cx="26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실행 후 초기 모습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379A2-EF58-4FDF-B404-AA39AFCD58D0}"/>
              </a:ext>
            </a:extLst>
          </p:cNvPr>
          <p:cNvSpPr txBox="1"/>
          <p:nvPr/>
        </p:nvSpPr>
        <p:spPr>
          <a:xfrm>
            <a:off x="6365073" y="1512906"/>
            <a:ext cx="26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비밀번호 입력 시</a:t>
            </a:r>
            <a:endParaRPr lang="ko-KR" altLang="en-US" b="1" dirty="0"/>
          </a:p>
        </p:txBody>
      </p:sp>
      <p:sp>
        <p:nvSpPr>
          <p:cNvPr id="32" name="사각형: 둥근 모서리 12">
            <a:extLst>
              <a:ext uri="{FF2B5EF4-FFF2-40B4-BE49-F238E27FC236}">
                <a16:creationId xmlns:a16="http://schemas.microsoft.com/office/drawing/2014/main" id="{0743F0C1-A0F0-478B-93D6-417A907DEC52}"/>
              </a:ext>
            </a:extLst>
          </p:cNvPr>
          <p:cNvSpPr/>
          <p:nvPr/>
        </p:nvSpPr>
        <p:spPr>
          <a:xfrm>
            <a:off x="465241" y="4859085"/>
            <a:ext cx="5508000" cy="1404000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VR</a:t>
            </a:r>
            <a:r>
              <a:rPr lang="ko-KR" altLang="en-US" dirty="0"/>
              <a:t>의 특성 </a:t>
            </a:r>
            <a:r>
              <a:rPr lang="en-US" altLang="ko-KR" dirty="0"/>
              <a:t>–</a:t>
            </a:r>
            <a:r>
              <a:rPr lang="ko-KR" altLang="en-US" dirty="0"/>
              <a:t> 현실의 객체와 유사하게 구현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직관성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rgbClr val="FFFF00"/>
                </a:solidFill>
              </a:rPr>
              <a:t>현실감</a:t>
            </a:r>
            <a:r>
              <a:rPr lang="ko-KR" altLang="en-US" dirty="0"/>
              <a:t>을 부여</a:t>
            </a:r>
            <a:endParaRPr lang="en-US" altLang="ko-KR" dirty="0"/>
          </a:p>
        </p:txBody>
      </p:sp>
      <p:sp>
        <p:nvSpPr>
          <p:cNvPr id="33" name="사각형: 둥근 모서리 12">
            <a:extLst>
              <a:ext uri="{FF2B5EF4-FFF2-40B4-BE49-F238E27FC236}">
                <a16:creationId xmlns:a16="http://schemas.microsoft.com/office/drawing/2014/main" id="{4D889F2C-6418-47C0-A51E-2834C72ABFE8}"/>
              </a:ext>
            </a:extLst>
          </p:cNvPr>
          <p:cNvSpPr/>
          <p:nvPr/>
        </p:nvSpPr>
        <p:spPr>
          <a:xfrm>
            <a:off x="6297713" y="4859085"/>
            <a:ext cx="5508000" cy="1404000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dirty="0"/>
              <a:t>초기 실행 시 </a:t>
            </a:r>
            <a:r>
              <a:rPr lang="ko-KR" altLang="en-US" sz="1500" b="1" dirty="0">
                <a:solidFill>
                  <a:srgbClr val="FFFF00"/>
                </a:solidFill>
              </a:rPr>
              <a:t>랜덤하게 시작 숫자들을 배치</a:t>
            </a:r>
            <a:endParaRPr lang="en-US" altLang="ko-KR" sz="1500" b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1500" dirty="0"/>
              <a:t>숫자 틀을 굴려서 </a:t>
            </a:r>
            <a:r>
              <a:rPr lang="en-US" altLang="ko-KR" sz="1500" dirty="0"/>
              <a:t>PIN </a:t>
            </a:r>
            <a:r>
              <a:rPr lang="ko-KR" altLang="en-US" sz="1500" dirty="0"/>
              <a:t>입력 </a:t>
            </a:r>
            <a:endParaRPr lang="ko-KR" altLang="en-US" sz="15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C3A31B-0D77-4693-BAE2-308E0C8D251F}"/>
              </a:ext>
            </a:extLst>
          </p:cNvPr>
          <p:cNvSpPr/>
          <p:nvPr/>
        </p:nvSpPr>
        <p:spPr>
          <a:xfrm>
            <a:off x="4581961" y="2887069"/>
            <a:ext cx="749166" cy="714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579848-D33B-4FF7-9535-5761D308BE2D}"/>
              </a:ext>
            </a:extLst>
          </p:cNvPr>
          <p:cNvCxnSpPr>
            <a:cxnSpLocks/>
          </p:cNvCxnSpPr>
          <p:nvPr/>
        </p:nvCxnSpPr>
        <p:spPr>
          <a:xfrm>
            <a:off x="5331127" y="3202496"/>
            <a:ext cx="5509593" cy="98204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13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B6298F-FA6F-41AA-B210-01C74C47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757BE-5956-4564-876B-B92C55E8AB6B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F3BE1-77C0-4B1E-BA56-B15E25119738}"/>
              </a:ext>
            </a:extLst>
          </p:cNvPr>
          <p:cNvSpPr txBox="1"/>
          <p:nvPr/>
        </p:nvSpPr>
        <p:spPr>
          <a:xfrm>
            <a:off x="1184216" y="559300"/>
            <a:ext cx="1126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n-ea"/>
              </a:rPr>
              <a:t>립모션을</a:t>
            </a:r>
            <a:r>
              <a:rPr lang="ko-KR" altLang="en-US" sz="3600" dirty="0">
                <a:latin typeface="+mn-ea"/>
              </a:rPr>
              <a:t> 활용한 자물쇠 오브젝트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219673-48EE-4E1E-A455-6A8CF1CB0D33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95FAF4F-6D96-4D0C-B1A3-92F1015C0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89" y="2383651"/>
            <a:ext cx="7920000" cy="3531734"/>
          </a:xfrm>
          <a:prstGeom prst="rect">
            <a:avLst/>
          </a:prstGeom>
        </p:spPr>
      </p:pic>
      <p:sp>
        <p:nvSpPr>
          <p:cNvPr id="20" name="사각형: 둥근 모서리 12">
            <a:extLst>
              <a:ext uri="{FF2B5EF4-FFF2-40B4-BE49-F238E27FC236}">
                <a16:creationId xmlns:a16="http://schemas.microsoft.com/office/drawing/2014/main" id="{CC3AC3D1-1480-4157-ACBD-515E4975D74E}"/>
              </a:ext>
            </a:extLst>
          </p:cNvPr>
          <p:cNvSpPr/>
          <p:nvPr/>
        </p:nvSpPr>
        <p:spPr>
          <a:xfrm>
            <a:off x="1333072" y="1767064"/>
            <a:ext cx="3655487" cy="429601"/>
          </a:xfrm>
          <a:prstGeom prst="round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랜덤함수를 통해 </a:t>
            </a:r>
            <a:r>
              <a:rPr lang="ko-KR" altLang="en-US" dirty="0"/>
              <a:t>숫자 틀을 회전 </a:t>
            </a:r>
            <a:endParaRPr lang="en-US" altLang="ko-KR" dirty="0"/>
          </a:p>
        </p:txBody>
      </p:sp>
      <p:pic>
        <p:nvPicPr>
          <p:cNvPr id="13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D6404502-FFDC-4C37-8375-70731F2EDEF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14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AC3FB-0357-4DF8-9A75-F5CC1E50CA4C}"/>
              </a:ext>
            </a:extLst>
          </p:cNvPr>
          <p:cNvSpPr txBox="1"/>
          <p:nvPr/>
        </p:nvSpPr>
        <p:spPr>
          <a:xfrm>
            <a:off x="1184217" y="559300"/>
            <a:ext cx="81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n-ea"/>
              </a:rPr>
              <a:t>스마트 글러브를 활용한 </a:t>
            </a:r>
            <a:r>
              <a:rPr lang="en-US" altLang="ko-KR" sz="3600" dirty="0">
                <a:latin typeface="+mn-ea"/>
              </a:rPr>
              <a:t>PIN </a:t>
            </a:r>
            <a:r>
              <a:rPr lang="ko-KR" altLang="en-US" sz="3600" dirty="0">
                <a:latin typeface="+mn-ea"/>
              </a:rPr>
              <a:t>입력 방법</a:t>
            </a:r>
            <a:endParaRPr lang="en-US" altLang="ko-KR" sz="3600" dirty="0">
              <a:latin typeface="+mn-ea"/>
            </a:endParaRPr>
          </a:p>
        </p:txBody>
      </p:sp>
      <p:pic>
        <p:nvPicPr>
          <p:cNvPr id="11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FDCC186F-43DE-438C-A484-44514053A95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F992EB-8B3E-4771-A400-69C746AE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265DD-BCF5-4588-B244-FE419FA0DD7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C7E71C-9076-48E9-BAF9-6C2738208EF2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FF643-57F9-40B3-89E8-B816638AD3E0}"/>
              </a:ext>
            </a:extLst>
          </p:cNvPr>
          <p:cNvSpPr txBox="1"/>
          <p:nvPr/>
        </p:nvSpPr>
        <p:spPr>
          <a:xfrm>
            <a:off x="480703" y="1512906"/>
            <a:ext cx="26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실행 후 초기 모습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17462-8F04-4056-8C42-665D403D77EB}"/>
              </a:ext>
            </a:extLst>
          </p:cNvPr>
          <p:cNvSpPr txBox="1"/>
          <p:nvPr/>
        </p:nvSpPr>
        <p:spPr>
          <a:xfrm>
            <a:off x="6365073" y="1512906"/>
            <a:ext cx="26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비밀번호 입력 시</a:t>
            </a:r>
            <a:endParaRPr lang="ko-KR" altLang="en-US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0A6B5B2-A39B-4D6E-AFF2-E3FA28C0AA7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59" y="1819643"/>
            <a:ext cx="5400000" cy="28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639B322-2AFE-4896-97B6-024571E0490A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0" y="1831002"/>
            <a:ext cx="5400000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90120849-E462-4947-B9C9-36354043A349}"/>
              </a:ext>
            </a:extLst>
          </p:cNvPr>
          <p:cNvSpPr/>
          <p:nvPr/>
        </p:nvSpPr>
        <p:spPr>
          <a:xfrm>
            <a:off x="1809123" y="3429000"/>
            <a:ext cx="1411597" cy="1151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E48838-6D97-44DB-BA5E-A5EB1F65EAA3}"/>
              </a:ext>
            </a:extLst>
          </p:cNvPr>
          <p:cNvSpPr/>
          <p:nvPr/>
        </p:nvSpPr>
        <p:spPr>
          <a:xfrm>
            <a:off x="8758563" y="2863200"/>
            <a:ext cx="1279517" cy="9347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929671-F459-47EA-8590-097F7D046308}"/>
              </a:ext>
            </a:extLst>
          </p:cNvPr>
          <p:cNvCxnSpPr>
            <a:cxnSpLocks/>
          </p:cNvCxnSpPr>
          <p:nvPr/>
        </p:nvCxnSpPr>
        <p:spPr>
          <a:xfrm flipV="1">
            <a:off x="3249560" y="3429000"/>
            <a:ext cx="5509003" cy="575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34D2E6-C96F-4A33-AC8C-D09288C63FE0}"/>
              </a:ext>
            </a:extLst>
          </p:cNvPr>
          <p:cNvSpPr/>
          <p:nvPr/>
        </p:nvSpPr>
        <p:spPr>
          <a:xfrm>
            <a:off x="1574800" y="2044480"/>
            <a:ext cx="548640" cy="212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75B78D-24A0-4570-B756-DBCF3CFB7ECA}"/>
              </a:ext>
            </a:extLst>
          </p:cNvPr>
          <p:cNvSpPr/>
          <p:nvPr/>
        </p:nvSpPr>
        <p:spPr>
          <a:xfrm>
            <a:off x="7924800" y="2186720"/>
            <a:ext cx="548640" cy="212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0E1FD5-F266-4296-8772-E706623D730B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2123440" y="2150834"/>
            <a:ext cx="5801360" cy="142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12">
            <a:extLst>
              <a:ext uri="{FF2B5EF4-FFF2-40B4-BE49-F238E27FC236}">
                <a16:creationId xmlns:a16="http://schemas.microsoft.com/office/drawing/2014/main" id="{CD725DC2-69F3-4293-BE84-A169CDD4A29C}"/>
              </a:ext>
            </a:extLst>
          </p:cNvPr>
          <p:cNvSpPr/>
          <p:nvPr/>
        </p:nvSpPr>
        <p:spPr>
          <a:xfrm>
            <a:off x="465241" y="4859085"/>
            <a:ext cx="5508000" cy="1404000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실질적인 값을 사용하여 </a:t>
            </a:r>
            <a:r>
              <a:rPr lang="ko-KR" altLang="en-US" b="1" dirty="0">
                <a:solidFill>
                  <a:srgbClr val="FFFF00"/>
                </a:solidFill>
              </a:rPr>
              <a:t>비교적 높은 인식률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적은 움직임</a:t>
            </a:r>
            <a:r>
              <a:rPr lang="ko-KR" altLang="en-US" b="1" dirty="0"/>
              <a:t>으로 인해 </a:t>
            </a:r>
            <a:r>
              <a:rPr lang="ko-KR" altLang="en-US" b="1" dirty="0">
                <a:solidFill>
                  <a:srgbClr val="FFFF00"/>
                </a:solidFill>
              </a:rPr>
              <a:t>공간의 </a:t>
            </a:r>
            <a:r>
              <a:rPr lang="ko-KR" altLang="en-US" b="1">
                <a:solidFill>
                  <a:srgbClr val="FFFF00"/>
                </a:solidFill>
              </a:rPr>
              <a:t>제약이 적</a:t>
            </a:r>
            <a:endParaRPr lang="en-US" altLang="ko-KR" b="1" dirty="0"/>
          </a:p>
        </p:txBody>
      </p:sp>
      <p:sp>
        <p:nvSpPr>
          <p:cNvPr id="24" name="사각형: 둥근 모서리 12">
            <a:extLst>
              <a:ext uri="{FF2B5EF4-FFF2-40B4-BE49-F238E27FC236}">
                <a16:creationId xmlns:a16="http://schemas.microsoft.com/office/drawing/2014/main" id="{FA82CD30-1AF9-4233-A933-A08A176D212A}"/>
              </a:ext>
            </a:extLst>
          </p:cNvPr>
          <p:cNvSpPr/>
          <p:nvPr/>
        </p:nvSpPr>
        <p:spPr>
          <a:xfrm>
            <a:off x="6297713" y="4859085"/>
            <a:ext cx="5508000" cy="1404000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dirty="0"/>
              <a:t>실행 시 </a:t>
            </a:r>
            <a:r>
              <a:rPr lang="en-US" altLang="ko-KR" sz="1500" dirty="0"/>
              <a:t>0 ~ 9</a:t>
            </a:r>
            <a:r>
              <a:rPr lang="ko-KR" altLang="en-US" sz="1500" dirty="0"/>
              <a:t>의 숫자를 순차적 배치 </a:t>
            </a:r>
            <a:r>
              <a:rPr lang="en-US" altLang="ko-KR" sz="1500" dirty="0"/>
              <a:t>(</a:t>
            </a:r>
            <a:r>
              <a:rPr lang="en-US" altLang="ko-KR" sz="1500" b="1" dirty="0">
                <a:solidFill>
                  <a:srgbClr val="FFFF00"/>
                </a:solidFill>
              </a:rPr>
              <a:t>0</a:t>
            </a:r>
            <a:r>
              <a:rPr lang="ko-KR" altLang="en-US" sz="1500" b="1" dirty="0">
                <a:solidFill>
                  <a:srgbClr val="FFFF00"/>
                </a:solidFill>
              </a:rPr>
              <a:t>의 위치는 랜덤</a:t>
            </a:r>
            <a:r>
              <a:rPr lang="en-US" altLang="ko-KR" sz="1500" dirty="0"/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1500" dirty="0"/>
              <a:t>선택된 위치로 </a:t>
            </a:r>
            <a:r>
              <a:rPr lang="ko-KR" altLang="en-US" sz="1500" b="1" dirty="0" err="1">
                <a:solidFill>
                  <a:srgbClr val="FFFF00"/>
                </a:solidFill>
              </a:rPr>
              <a:t>키패드</a:t>
            </a:r>
            <a:r>
              <a:rPr lang="ko-KR" altLang="en-US" sz="1500" b="1" dirty="0">
                <a:solidFill>
                  <a:srgbClr val="FFFF00"/>
                </a:solidFill>
              </a:rPr>
              <a:t> 위치 변경</a:t>
            </a:r>
            <a:endParaRPr lang="en-US" altLang="ko-KR" sz="1500" b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1500" dirty="0"/>
              <a:t>이동 후 </a:t>
            </a:r>
            <a:r>
              <a:rPr lang="ko-KR" altLang="en-US" sz="1500" dirty="0" err="1"/>
              <a:t>랜덤한</a:t>
            </a:r>
            <a:r>
              <a:rPr lang="ko-KR" altLang="en-US" sz="1500" dirty="0"/>
              <a:t> 시작 지점으로 </a:t>
            </a:r>
            <a:r>
              <a:rPr lang="ko-KR" altLang="en-US" sz="1500" b="1" dirty="0">
                <a:solidFill>
                  <a:srgbClr val="FFFF00"/>
                </a:solidFill>
              </a:rPr>
              <a:t>순차적인 재배치 발생</a:t>
            </a:r>
          </a:p>
        </p:txBody>
      </p:sp>
    </p:spTree>
    <p:extLst>
      <p:ext uri="{BB962C8B-B14F-4D97-AF65-F5344CB8AC3E}">
        <p14:creationId xmlns:p14="http://schemas.microsoft.com/office/powerpoint/2010/main" val="16507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 animBg="1"/>
      <p:bldP spid="33" grpId="0" animBg="1"/>
      <p:bldP spid="38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15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AC3FB-0357-4DF8-9A75-F5CC1E50CA4C}"/>
              </a:ext>
            </a:extLst>
          </p:cNvPr>
          <p:cNvSpPr txBox="1"/>
          <p:nvPr/>
        </p:nvSpPr>
        <p:spPr>
          <a:xfrm>
            <a:off x="1184217" y="559300"/>
            <a:ext cx="81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n-ea"/>
              </a:rPr>
              <a:t>스마트 글러브를 활용한 </a:t>
            </a:r>
            <a:r>
              <a:rPr lang="en-US" altLang="ko-KR" sz="3600" dirty="0">
                <a:latin typeface="+mn-ea"/>
              </a:rPr>
              <a:t>PIN </a:t>
            </a:r>
            <a:r>
              <a:rPr lang="ko-KR" altLang="en-US" sz="3600" dirty="0">
                <a:latin typeface="+mn-ea"/>
              </a:rPr>
              <a:t>입력 방법</a:t>
            </a:r>
            <a:endParaRPr lang="en-US" altLang="ko-KR" sz="3600" dirty="0">
              <a:latin typeface="+mn-ea"/>
            </a:endParaRPr>
          </a:p>
        </p:txBody>
      </p:sp>
      <p:pic>
        <p:nvPicPr>
          <p:cNvPr id="11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FDCC186F-43DE-438C-A484-44514053A95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F992EB-8B3E-4771-A400-69C746AE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265DD-BCF5-4588-B244-FE419FA0DD7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C7E71C-9076-48E9-BAF9-6C2738208EF2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7A086321-1909-43B8-BFE7-61492792B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06" y="2414549"/>
            <a:ext cx="7920000" cy="3848203"/>
          </a:xfrm>
          <a:prstGeom prst="rect">
            <a:avLst/>
          </a:prstGeom>
        </p:spPr>
      </p:pic>
      <p:sp>
        <p:nvSpPr>
          <p:cNvPr id="15" name="사각형: 둥근 모서리 12">
            <a:extLst>
              <a:ext uri="{FF2B5EF4-FFF2-40B4-BE49-F238E27FC236}">
                <a16:creationId xmlns:a16="http://schemas.microsoft.com/office/drawing/2014/main" id="{AF98ADF2-97F2-48FE-99F4-5199C7CC49E4}"/>
              </a:ext>
            </a:extLst>
          </p:cNvPr>
          <p:cNvSpPr/>
          <p:nvPr/>
        </p:nvSpPr>
        <p:spPr>
          <a:xfrm>
            <a:off x="1333072" y="1767064"/>
            <a:ext cx="3655487" cy="429601"/>
          </a:xfrm>
          <a:prstGeom prst="round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랜덤함수를 통해 </a:t>
            </a:r>
            <a:r>
              <a:rPr lang="ko-KR" altLang="en-US" dirty="0"/>
              <a:t>숫자 틀을 회전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17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16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0F47B-8301-4718-88E8-33C323A04727}"/>
              </a:ext>
            </a:extLst>
          </p:cNvPr>
          <p:cNvSpPr txBox="1"/>
          <p:nvPr/>
        </p:nvSpPr>
        <p:spPr>
          <a:xfrm>
            <a:off x="1184216" y="559300"/>
            <a:ext cx="1126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+mn-ea"/>
              </a:rPr>
              <a:t>제안하는 방법에 대한 보안성 검증</a:t>
            </a:r>
            <a:endParaRPr lang="en-US" altLang="ko-KR" sz="3500" dirty="0">
              <a:latin typeface="+mn-ea"/>
            </a:endParaRPr>
          </a:p>
        </p:txBody>
      </p:sp>
      <p:pic>
        <p:nvPicPr>
          <p:cNvPr id="14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531C8741-BEE6-4A9C-BC82-6EF934704E6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6B92B2-188A-42E9-AF05-127A33C3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69950"/>
              </p:ext>
            </p:extLst>
          </p:nvPr>
        </p:nvGraphicFramePr>
        <p:xfrm>
          <a:off x="2254550" y="2095969"/>
          <a:ext cx="7620969" cy="3834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7370">
                  <a:extLst>
                    <a:ext uri="{9D8B030D-6E8A-4147-A177-3AD203B41FA5}">
                      <a16:colId xmlns:a16="http://schemas.microsoft.com/office/drawing/2014/main" val="2950274461"/>
                    </a:ext>
                  </a:extLst>
                </a:gridCol>
                <a:gridCol w="1204741">
                  <a:extLst>
                    <a:ext uri="{9D8B030D-6E8A-4147-A177-3AD203B41FA5}">
                      <a16:colId xmlns:a16="http://schemas.microsoft.com/office/drawing/2014/main" val="3720281784"/>
                    </a:ext>
                  </a:extLst>
                </a:gridCol>
                <a:gridCol w="1575356">
                  <a:extLst>
                    <a:ext uri="{9D8B030D-6E8A-4147-A177-3AD203B41FA5}">
                      <a16:colId xmlns:a16="http://schemas.microsoft.com/office/drawing/2014/main" val="2104043779"/>
                    </a:ext>
                  </a:extLst>
                </a:gridCol>
                <a:gridCol w="1175295">
                  <a:extLst>
                    <a:ext uri="{9D8B030D-6E8A-4147-A177-3AD203B41FA5}">
                      <a16:colId xmlns:a16="http://schemas.microsoft.com/office/drawing/2014/main" val="119916216"/>
                    </a:ext>
                  </a:extLst>
                </a:gridCol>
                <a:gridCol w="1988207">
                  <a:extLst>
                    <a:ext uri="{9D8B030D-6E8A-4147-A177-3AD203B41FA5}">
                      <a16:colId xmlns:a16="http://schemas.microsoft.com/office/drawing/2014/main" val="3552102304"/>
                    </a:ext>
                  </a:extLst>
                </a:gridCol>
              </a:tblGrid>
              <a:tr h="5550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rgbClr val="3399FF"/>
                          </a:solidFill>
                        </a:rPr>
                        <a:t>사용자 입력</a:t>
                      </a:r>
                      <a:endParaRPr lang="en-US" altLang="ko-KR" sz="2200" b="1" dirty="0">
                        <a:solidFill>
                          <a:srgbClr val="3399FF"/>
                        </a:solidFill>
                      </a:endParaRPr>
                    </a:p>
                    <a:p>
                      <a:pPr algn="ctr" latinLnBrk="1"/>
                      <a:endParaRPr lang="ko-KR" altLang="en-US" sz="2400" b="1" dirty="0">
                        <a:solidFill>
                          <a:srgbClr val="3399FF"/>
                        </a:solidFill>
                      </a:endParaRPr>
                    </a:p>
                  </a:txBody>
                  <a:tcPr marL="73064" marR="73064" marT="36532" marB="3653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73064" marR="73064" marT="36532" marB="36532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4F4F"/>
                          </a:solidFill>
                        </a:rPr>
                        <a:t>Shoulder Surfing Attack</a:t>
                      </a:r>
                      <a:endParaRPr lang="ko-KR" altLang="en-US" sz="2400" b="1" dirty="0">
                        <a:solidFill>
                          <a:srgbClr val="FF4F4F"/>
                        </a:solidFill>
                      </a:endParaRPr>
                    </a:p>
                  </a:txBody>
                  <a:tcPr marL="73064" marR="73064" marT="36532" marB="36532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4F4F"/>
                        </a:solidFill>
                      </a:endParaRPr>
                    </a:p>
                  </a:txBody>
                  <a:tcPr marL="73064" marR="73064" marT="36532" marB="3653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4F4F"/>
                        </a:solidFill>
                      </a:endParaRPr>
                    </a:p>
                  </a:txBody>
                  <a:tcPr marL="73064" marR="73064" marT="36532" marB="3653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35336"/>
                  </a:ext>
                </a:extLst>
              </a:tr>
              <a:tr h="5550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73064" marR="73064" marT="36532" marB="365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73064" marR="73064" marT="36532" marB="3653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4F4F"/>
                          </a:solidFill>
                        </a:rPr>
                        <a:t>원형 키보드</a:t>
                      </a:r>
                    </a:p>
                  </a:txBody>
                  <a:tcPr marL="73064" marR="73064" marT="36532" marB="36532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4F4F"/>
                          </a:solidFill>
                        </a:rPr>
                        <a:t> 자물쇠</a:t>
                      </a:r>
                    </a:p>
                  </a:txBody>
                  <a:tcPr marL="73064" marR="73064" marT="36532" marB="3653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4F4F"/>
                          </a:solidFill>
                        </a:rPr>
                        <a:t>스마트 글러브</a:t>
                      </a:r>
                    </a:p>
                  </a:txBody>
                  <a:tcPr marL="73064" marR="73064" marT="36532" marB="3653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98974"/>
                  </a:ext>
                </a:extLst>
              </a:tr>
              <a:tr h="544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6752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6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74063"/>
                  </a:ext>
                </a:extLst>
              </a:tr>
              <a:tr h="544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3348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10303"/>
                  </a:ext>
                </a:extLst>
              </a:tr>
              <a:tr h="544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1941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73712"/>
                  </a:ext>
                </a:extLst>
              </a:tr>
              <a:tr h="544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5734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66896"/>
                  </a:ext>
                </a:extLst>
              </a:tr>
              <a:tr h="544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9751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543034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E17CE-7D46-4D48-A934-AA1DE327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B59B0A-6E45-4796-9497-927AE79737DB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1A5826-F15B-41A2-8C81-32DD66471164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3D0F7D5-39E0-4350-BEA6-1B3C3FD639A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97650" y="3013075"/>
            <a:ext cx="2160000" cy="2160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C9F3ED7A-FC2A-4594-A2F3-D551ED8B39F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96" y="301307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17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0F47B-8301-4718-88E8-33C323A04727}"/>
              </a:ext>
            </a:extLst>
          </p:cNvPr>
          <p:cNvSpPr txBox="1"/>
          <p:nvPr/>
        </p:nvSpPr>
        <p:spPr>
          <a:xfrm>
            <a:off x="1184216" y="559300"/>
            <a:ext cx="112617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+mn-ea"/>
              </a:rPr>
              <a:t>테스트 집단 설정</a:t>
            </a:r>
            <a:endParaRPr lang="en-US" altLang="ko-KR" sz="3500" dirty="0">
              <a:latin typeface="+mn-ea"/>
            </a:endParaRPr>
          </a:p>
        </p:txBody>
      </p:sp>
      <p:pic>
        <p:nvPicPr>
          <p:cNvPr id="9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E62A22DB-D95A-499B-879A-C6B501DCBE2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215DFD-297D-438F-B3DF-701E73B5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3023AD-9533-4664-90F4-37E03FFBA239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082656-5EB9-40FD-B2BC-BB09EEB113B7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F3A736E0-7DE1-405F-B24E-72A7D95AB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76299"/>
              </p:ext>
            </p:extLst>
          </p:nvPr>
        </p:nvGraphicFramePr>
        <p:xfrm>
          <a:off x="2062479" y="2113280"/>
          <a:ext cx="3129283" cy="3844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961">
                  <a:extLst>
                    <a:ext uri="{9D8B030D-6E8A-4147-A177-3AD203B41FA5}">
                      <a16:colId xmlns:a16="http://schemas.microsoft.com/office/drawing/2014/main" val="2950274461"/>
                    </a:ext>
                  </a:extLst>
                </a:gridCol>
                <a:gridCol w="1544322">
                  <a:extLst>
                    <a:ext uri="{9D8B030D-6E8A-4147-A177-3AD203B41FA5}">
                      <a16:colId xmlns:a16="http://schemas.microsoft.com/office/drawing/2014/main" val="3746118229"/>
                    </a:ext>
                  </a:extLst>
                </a:gridCol>
              </a:tblGrid>
              <a:tr h="814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rgbClr val="0066FF"/>
                          </a:solidFill>
                        </a:rPr>
                        <a:t>연령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rgbClr val="0066FF"/>
                          </a:solidFill>
                        </a:rPr>
                        <a:t>인원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35336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dirty="0"/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874063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700" b="1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/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10303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dirty="0"/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3712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dirty="0"/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66896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dirty="0"/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43034"/>
                  </a:ext>
                </a:extLst>
              </a:tr>
              <a:tr h="50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tx1"/>
                          </a:solidFill>
                        </a:rPr>
                        <a:t>총 인원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ko-KR" altLang="en-US" sz="23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dirty="0"/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81864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61EEA432-5A39-4A28-A07F-6E8E833BF35B}"/>
              </a:ext>
            </a:extLst>
          </p:cNvPr>
          <p:cNvGrpSpPr/>
          <p:nvPr/>
        </p:nvGrpSpPr>
        <p:grpSpPr>
          <a:xfrm>
            <a:off x="6600048" y="2160409"/>
            <a:ext cx="3354260" cy="3844070"/>
            <a:chOff x="4517248" y="1738744"/>
            <a:chExt cx="3354260" cy="38693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468C814-CA2A-4F71-A846-2321FF857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508" y="1738744"/>
              <a:ext cx="3348000" cy="3348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94B92A-9184-4128-BFB3-06A310E97042}"/>
                </a:ext>
              </a:extLst>
            </p:cNvPr>
            <p:cNvSpPr txBox="1"/>
            <p:nvPr/>
          </p:nvSpPr>
          <p:spPr>
            <a:xfrm>
              <a:off x="5021453" y="5146410"/>
              <a:ext cx="809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7F00"/>
                  </a:solidFill>
                </a:rPr>
                <a:t>45%</a:t>
              </a:r>
              <a:endParaRPr lang="ko-KR" altLang="en-US" sz="2400" dirty="0">
                <a:solidFill>
                  <a:srgbClr val="FF7F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7D4B63-5747-4681-9C55-900A3ADD26BC}"/>
                </a:ext>
              </a:extLst>
            </p:cNvPr>
            <p:cNvSpPr txBox="1"/>
            <p:nvPr/>
          </p:nvSpPr>
          <p:spPr>
            <a:xfrm>
              <a:off x="6672200" y="5143223"/>
              <a:ext cx="809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4AA8D8"/>
                  </a:solidFill>
                </a:rPr>
                <a:t>55%</a:t>
              </a:r>
              <a:endParaRPr lang="ko-KR" altLang="en-US" sz="2400" dirty="0">
                <a:solidFill>
                  <a:srgbClr val="4AA8D8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D5A6E32-7085-4D7F-AF2D-B1671724C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695" r="49777"/>
            <a:stretch/>
          </p:blipFill>
          <p:spPr>
            <a:xfrm>
              <a:off x="4517248" y="3698626"/>
              <a:ext cx="1681467" cy="141635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7202356-643B-425D-9E2D-EB845AD37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49" t="47278"/>
            <a:stretch/>
          </p:blipFill>
          <p:spPr>
            <a:xfrm>
              <a:off x="6192455" y="3321622"/>
              <a:ext cx="1679053" cy="176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56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18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0F47B-8301-4718-88E8-33C323A04727}"/>
              </a:ext>
            </a:extLst>
          </p:cNvPr>
          <p:cNvSpPr txBox="1"/>
          <p:nvPr/>
        </p:nvSpPr>
        <p:spPr>
          <a:xfrm>
            <a:off x="1184216" y="559300"/>
            <a:ext cx="112617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+mn-ea"/>
              </a:rPr>
              <a:t>사용자 입력 시간 비교</a:t>
            </a:r>
            <a:endParaRPr lang="en-US" altLang="ko-KR" sz="3500" dirty="0">
              <a:latin typeface="+mn-ea"/>
            </a:endParaRPr>
          </a:p>
        </p:txBody>
      </p:sp>
      <p:pic>
        <p:nvPicPr>
          <p:cNvPr id="9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E62A22DB-D95A-499B-879A-C6B501DCBE2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215DFD-297D-438F-B3DF-701E73B5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3023AD-9533-4664-90F4-37E03FFBA239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082656-5EB9-40FD-B2BC-BB09EEB113B7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5A5BD-D720-4598-9D93-C2B445DA40D6}"/>
              </a:ext>
            </a:extLst>
          </p:cNvPr>
          <p:cNvSpPr txBox="1"/>
          <p:nvPr/>
        </p:nvSpPr>
        <p:spPr>
          <a:xfrm>
            <a:off x="1711005" y="1801963"/>
            <a:ext cx="398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평균 입력 시간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초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95294-4173-49D8-8F86-2201E76BD0BC}"/>
              </a:ext>
            </a:extLst>
          </p:cNvPr>
          <p:cNvSpPr txBox="1"/>
          <p:nvPr/>
        </p:nvSpPr>
        <p:spPr>
          <a:xfrm>
            <a:off x="718438" y="2887997"/>
            <a:ext cx="2185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원형 </a:t>
            </a:r>
            <a:r>
              <a:rPr lang="ko-KR" altLang="en-US" sz="2200" b="1" dirty="0" err="1">
                <a:solidFill>
                  <a:schemeClr val="accent1"/>
                </a:solidFill>
              </a:rPr>
              <a:t>키패드</a:t>
            </a:r>
            <a:endParaRPr lang="ko-KR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7395B-8A74-45AF-BB18-255529C2BE75}"/>
              </a:ext>
            </a:extLst>
          </p:cNvPr>
          <p:cNvSpPr txBox="1"/>
          <p:nvPr/>
        </p:nvSpPr>
        <p:spPr>
          <a:xfrm>
            <a:off x="669553" y="3658412"/>
            <a:ext cx="2185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스마트 글러브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EF43A-6F0C-40F5-8E18-760E65F81645}"/>
              </a:ext>
            </a:extLst>
          </p:cNvPr>
          <p:cNvSpPr txBox="1"/>
          <p:nvPr/>
        </p:nvSpPr>
        <p:spPr>
          <a:xfrm>
            <a:off x="758582" y="4539412"/>
            <a:ext cx="2185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자물쇠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4BBAD-87C7-4E69-B138-E8046D62818F}"/>
              </a:ext>
            </a:extLst>
          </p:cNvPr>
          <p:cNvSpPr txBox="1"/>
          <p:nvPr/>
        </p:nvSpPr>
        <p:spPr>
          <a:xfrm>
            <a:off x="652751" y="5297184"/>
            <a:ext cx="2185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기존 </a:t>
            </a:r>
            <a:r>
              <a:rPr lang="ko-KR" altLang="en-US" sz="2200" b="1" dirty="0" err="1">
                <a:solidFill>
                  <a:schemeClr val="accent1"/>
                </a:solidFill>
              </a:rPr>
              <a:t>키패드</a:t>
            </a:r>
            <a:endParaRPr lang="ko-KR" altLang="en-US" sz="2200" b="1" dirty="0">
              <a:solidFill>
                <a:schemeClr val="accent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8996B6-8748-4CF9-B57F-3ACD46762573}"/>
              </a:ext>
            </a:extLst>
          </p:cNvPr>
          <p:cNvGrpSpPr/>
          <p:nvPr/>
        </p:nvGrpSpPr>
        <p:grpSpPr>
          <a:xfrm>
            <a:off x="2678523" y="3558338"/>
            <a:ext cx="2289013" cy="611279"/>
            <a:chOff x="2444843" y="3588818"/>
            <a:chExt cx="2289013" cy="611279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30202C11-1C63-4213-8ECC-45632C0908B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45536" y="2788125"/>
              <a:ext cx="611278" cy="2212664"/>
            </a:xfrm>
            <a:custGeom>
              <a:avLst/>
              <a:gdLst>
                <a:gd name="T0" fmla="*/ 0 w 145"/>
                <a:gd name="T1" fmla="*/ 0 h 357"/>
                <a:gd name="T2" fmla="*/ 144 w 145"/>
                <a:gd name="T3" fmla="*/ 0 h 357"/>
                <a:gd name="T4" fmla="*/ 145 w 145"/>
                <a:gd name="T5" fmla="*/ 320 h 357"/>
                <a:gd name="T6" fmla="*/ 73 w 145"/>
                <a:gd name="T7" fmla="*/ 357 h 357"/>
                <a:gd name="T8" fmla="*/ 1 w 145"/>
                <a:gd name="T9" fmla="*/ 320 h 357"/>
                <a:gd name="T10" fmla="*/ 0 w 145"/>
                <a:gd name="T1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357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5" y="341"/>
                    <a:pt x="113" y="357"/>
                    <a:pt x="73" y="357"/>
                  </a:cubicBezTo>
                  <a:cubicBezTo>
                    <a:pt x="34" y="357"/>
                    <a:pt x="1" y="341"/>
                    <a:pt x="1" y="3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9D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55311-01BC-4930-BE67-60A77F6790CC}"/>
                </a:ext>
              </a:extLst>
            </p:cNvPr>
            <p:cNvSpPr txBox="1"/>
            <p:nvPr/>
          </p:nvSpPr>
          <p:spPr>
            <a:xfrm>
              <a:off x="2670001" y="3685806"/>
              <a:ext cx="957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16.37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36">
              <a:extLst>
                <a:ext uri="{FF2B5EF4-FFF2-40B4-BE49-F238E27FC236}">
                  <a16:creationId xmlns:a16="http://schemas.microsoft.com/office/drawing/2014/main" id="{FABDBFDA-4E84-4B78-BFEF-DE2A4BE86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6534" y="3812774"/>
              <a:ext cx="607724" cy="166921"/>
            </a:xfrm>
            <a:prstGeom prst="ellipse">
              <a:avLst/>
            </a:prstGeom>
            <a:solidFill>
              <a:srgbClr val="59B3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E94449E-FA62-41E4-BF0E-5C2C9E5DC11D}"/>
              </a:ext>
            </a:extLst>
          </p:cNvPr>
          <p:cNvGrpSpPr/>
          <p:nvPr/>
        </p:nvGrpSpPr>
        <p:grpSpPr>
          <a:xfrm>
            <a:off x="2618747" y="4376423"/>
            <a:ext cx="3398512" cy="612482"/>
            <a:chOff x="2385067" y="4406903"/>
            <a:chExt cx="3398512" cy="612482"/>
          </a:xfrm>
        </p:grpSpPr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8C81145-4EC2-401F-9651-BC891FC0FD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729042" y="3064132"/>
              <a:ext cx="611278" cy="3299227"/>
            </a:xfrm>
            <a:custGeom>
              <a:avLst/>
              <a:gdLst>
                <a:gd name="T0" fmla="*/ 0 w 145"/>
                <a:gd name="T1" fmla="*/ 0 h 517"/>
                <a:gd name="T2" fmla="*/ 144 w 145"/>
                <a:gd name="T3" fmla="*/ 0 h 517"/>
                <a:gd name="T4" fmla="*/ 145 w 145"/>
                <a:gd name="T5" fmla="*/ 480 h 517"/>
                <a:gd name="T6" fmla="*/ 73 w 145"/>
                <a:gd name="T7" fmla="*/ 517 h 517"/>
                <a:gd name="T8" fmla="*/ 1 w 145"/>
                <a:gd name="T9" fmla="*/ 480 h 517"/>
                <a:gd name="T10" fmla="*/ 0 w 145"/>
                <a:gd name="T1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517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5" y="480"/>
                    <a:pt x="145" y="480"/>
                    <a:pt x="145" y="480"/>
                  </a:cubicBezTo>
                  <a:cubicBezTo>
                    <a:pt x="145" y="501"/>
                    <a:pt x="113" y="517"/>
                    <a:pt x="73" y="517"/>
                  </a:cubicBezTo>
                  <a:cubicBezTo>
                    <a:pt x="34" y="517"/>
                    <a:pt x="1" y="501"/>
                    <a:pt x="1" y="4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4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3D531E-852A-40D4-8255-21E37DF0A1C5}"/>
                </a:ext>
              </a:extLst>
            </p:cNvPr>
            <p:cNvSpPr txBox="1"/>
            <p:nvPr/>
          </p:nvSpPr>
          <p:spPr>
            <a:xfrm>
              <a:off x="2675695" y="4496728"/>
              <a:ext cx="1087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38.98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C423DA61-F0F0-46A4-B313-FC8678EAF0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387742" y="4619994"/>
              <a:ext cx="608928" cy="182746"/>
            </a:xfrm>
            <a:prstGeom prst="ellipse">
              <a:avLst/>
            </a:prstGeom>
            <a:solidFill>
              <a:srgbClr val="573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AB2863-0580-4C4C-A13F-DFA4BD0F22FC}"/>
              </a:ext>
            </a:extLst>
          </p:cNvPr>
          <p:cNvGrpSpPr/>
          <p:nvPr/>
        </p:nvGrpSpPr>
        <p:grpSpPr>
          <a:xfrm>
            <a:off x="2618747" y="5200943"/>
            <a:ext cx="2644133" cy="611279"/>
            <a:chOff x="2385067" y="5231423"/>
            <a:chExt cx="2940952" cy="6112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C2089D-2FAF-4DBE-ABC2-97AD76A57B4B}"/>
                </a:ext>
              </a:extLst>
            </p:cNvPr>
            <p:cNvSpPr txBox="1"/>
            <p:nvPr/>
          </p:nvSpPr>
          <p:spPr>
            <a:xfrm>
              <a:off x="2670001" y="5314107"/>
              <a:ext cx="1417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21.08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B3D7DD5D-FB5F-49EF-93B6-96B9568A49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08175" y="4108315"/>
              <a:ext cx="611278" cy="2857493"/>
            </a:xfrm>
            <a:custGeom>
              <a:avLst/>
              <a:gdLst>
                <a:gd name="T0" fmla="*/ 0 w 145"/>
                <a:gd name="T1" fmla="*/ 0 h 517"/>
                <a:gd name="T2" fmla="*/ 144 w 145"/>
                <a:gd name="T3" fmla="*/ 0 h 517"/>
                <a:gd name="T4" fmla="*/ 145 w 145"/>
                <a:gd name="T5" fmla="*/ 480 h 517"/>
                <a:gd name="T6" fmla="*/ 73 w 145"/>
                <a:gd name="T7" fmla="*/ 517 h 517"/>
                <a:gd name="T8" fmla="*/ 1 w 145"/>
                <a:gd name="T9" fmla="*/ 480 h 517"/>
                <a:gd name="T10" fmla="*/ 0 w 145"/>
                <a:gd name="T1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517">
                  <a:moveTo>
                    <a:pt x="0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5" y="480"/>
                    <a:pt x="145" y="480"/>
                    <a:pt x="145" y="480"/>
                  </a:cubicBezTo>
                  <a:cubicBezTo>
                    <a:pt x="145" y="501"/>
                    <a:pt x="113" y="517"/>
                    <a:pt x="73" y="517"/>
                  </a:cubicBezTo>
                  <a:cubicBezTo>
                    <a:pt x="34" y="517"/>
                    <a:pt x="1" y="501"/>
                    <a:pt x="1" y="4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625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09155F-AD76-4016-B83D-56ADAE790690}"/>
                </a:ext>
              </a:extLst>
            </p:cNvPr>
            <p:cNvSpPr txBox="1"/>
            <p:nvPr/>
          </p:nvSpPr>
          <p:spPr>
            <a:xfrm>
              <a:off x="2561115" y="5330467"/>
              <a:ext cx="1417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21.08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6">
              <a:extLst>
                <a:ext uri="{FF2B5EF4-FFF2-40B4-BE49-F238E27FC236}">
                  <a16:creationId xmlns:a16="http://schemas.microsoft.com/office/drawing/2014/main" id="{F3A80AD7-B889-4C00-9B5E-0EFEB90B72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37808" y="5454490"/>
              <a:ext cx="609502" cy="166921"/>
            </a:xfrm>
            <a:prstGeom prst="ellipse">
              <a:avLst/>
            </a:prstGeom>
            <a:solidFill>
              <a:srgbClr val="CC4E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FEDEFE-FC9B-4103-9C4B-E4654F2B791E}"/>
              </a:ext>
            </a:extLst>
          </p:cNvPr>
          <p:cNvGrpSpPr/>
          <p:nvPr/>
        </p:nvGrpSpPr>
        <p:grpSpPr>
          <a:xfrm>
            <a:off x="2711826" y="2810838"/>
            <a:ext cx="2107312" cy="616225"/>
            <a:chOff x="2478146" y="2841318"/>
            <a:chExt cx="2107312" cy="61622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26E2B2-7753-4BE3-9D55-E19A40983E4A}"/>
                </a:ext>
              </a:extLst>
            </p:cNvPr>
            <p:cNvSpPr txBox="1"/>
            <p:nvPr/>
          </p:nvSpPr>
          <p:spPr>
            <a:xfrm rot="16200000">
              <a:off x="2779620" y="2685754"/>
              <a:ext cx="492443" cy="8430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14.21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4FC27D0-7C32-41FB-8930-4E4EA5927F4B}"/>
                </a:ext>
              </a:extLst>
            </p:cNvPr>
            <p:cNvGrpSpPr/>
            <p:nvPr/>
          </p:nvGrpSpPr>
          <p:grpSpPr>
            <a:xfrm>
              <a:off x="2478146" y="2841318"/>
              <a:ext cx="2107312" cy="616225"/>
              <a:chOff x="4778219" y="2620857"/>
              <a:chExt cx="2107312" cy="616225"/>
            </a:xfrm>
          </p:grpSpPr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7A4612E9-A077-462C-B417-D625C45DDCA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491024" y="1912999"/>
                <a:ext cx="611278" cy="2036887"/>
              </a:xfrm>
              <a:custGeom>
                <a:avLst/>
                <a:gdLst>
                  <a:gd name="T0" fmla="*/ 0 w 145"/>
                  <a:gd name="T1" fmla="*/ 0 h 517"/>
                  <a:gd name="T2" fmla="*/ 144 w 145"/>
                  <a:gd name="T3" fmla="*/ 0 h 517"/>
                  <a:gd name="T4" fmla="*/ 145 w 145"/>
                  <a:gd name="T5" fmla="*/ 480 h 517"/>
                  <a:gd name="T6" fmla="*/ 73 w 145"/>
                  <a:gd name="T7" fmla="*/ 517 h 517"/>
                  <a:gd name="T8" fmla="*/ 1 w 145"/>
                  <a:gd name="T9" fmla="*/ 480 h 517"/>
                  <a:gd name="T10" fmla="*/ 0 w 145"/>
                  <a:gd name="T11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517">
                    <a:moveTo>
                      <a:pt x="0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5" y="480"/>
                      <a:pt x="145" y="480"/>
                      <a:pt x="145" y="480"/>
                    </a:cubicBezTo>
                    <a:cubicBezTo>
                      <a:pt x="145" y="501"/>
                      <a:pt x="113" y="517"/>
                      <a:pt x="73" y="517"/>
                    </a:cubicBezTo>
                    <a:cubicBezTo>
                      <a:pt x="34" y="517"/>
                      <a:pt x="1" y="501"/>
                      <a:pt x="1" y="4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0FDB6C-9CC9-4557-AB23-49CBF58CC413}"/>
                  </a:ext>
                </a:extLst>
              </p:cNvPr>
              <p:cNvSpPr txBox="1"/>
              <p:nvPr/>
            </p:nvSpPr>
            <p:spPr>
              <a:xfrm rot="16200000">
                <a:off x="5113372" y="2509339"/>
                <a:ext cx="492443" cy="8430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14.21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Oval 36">
                <a:extLst>
                  <a:ext uri="{FF2B5EF4-FFF2-40B4-BE49-F238E27FC236}">
                    <a16:creationId xmlns:a16="http://schemas.microsoft.com/office/drawing/2014/main" id="{45DDD372-1814-4DC0-8B6C-DFC80BFC7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498209" y="2841258"/>
                <a:ext cx="607724" cy="16692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2" name="사각형: 둥근 모서리 12">
            <a:extLst>
              <a:ext uri="{FF2B5EF4-FFF2-40B4-BE49-F238E27FC236}">
                <a16:creationId xmlns:a16="http://schemas.microsoft.com/office/drawing/2014/main" id="{4F6A85CE-6321-4CB2-A2B7-3158C2521EC8}"/>
              </a:ext>
            </a:extLst>
          </p:cNvPr>
          <p:cNvSpPr/>
          <p:nvPr/>
        </p:nvSpPr>
        <p:spPr>
          <a:xfrm>
            <a:off x="7671853" y="3005857"/>
            <a:ext cx="4140000" cy="2289561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자물쇠를 제외한 </a:t>
            </a:r>
            <a:r>
              <a:rPr lang="ko-KR" altLang="en-US" b="1" dirty="0">
                <a:solidFill>
                  <a:srgbClr val="FFFF00"/>
                </a:solidFill>
              </a:rPr>
              <a:t>원형 키패드</a:t>
            </a:r>
            <a:r>
              <a:rPr lang="ko-KR" altLang="en-US" dirty="0"/>
              <a:t>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스마트 글러브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FF00"/>
                </a:solidFill>
              </a:rPr>
              <a:t>기존 키패드보다 더 빠른 입력 시간</a:t>
            </a:r>
            <a:r>
              <a:rPr lang="ko-KR" altLang="en-US" dirty="0"/>
              <a:t>을 보인 것을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C4D05C3-E7EA-4CE4-BF96-8AE69E2052D6}"/>
              </a:ext>
            </a:extLst>
          </p:cNvPr>
          <p:cNvSpPr/>
          <p:nvPr/>
        </p:nvSpPr>
        <p:spPr>
          <a:xfrm>
            <a:off x="6357198" y="3804491"/>
            <a:ext cx="972274" cy="3651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19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0F47B-8301-4718-88E8-33C323A04727}"/>
              </a:ext>
            </a:extLst>
          </p:cNvPr>
          <p:cNvSpPr txBox="1"/>
          <p:nvPr/>
        </p:nvSpPr>
        <p:spPr>
          <a:xfrm>
            <a:off x="1184216" y="559300"/>
            <a:ext cx="1126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사용자 편의성 비교</a:t>
            </a:r>
            <a:endParaRPr lang="en-US" altLang="ko-KR" sz="4000" dirty="0">
              <a:latin typeface="+mn-ea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E505374-82AF-461B-90BA-34CF8DB38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654854"/>
              </p:ext>
            </p:extLst>
          </p:nvPr>
        </p:nvGraphicFramePr>
        <p:xfrm>
          <a:off x="601239" y="1649882"/>
          <a:ext cx="5752618" cy="452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FED0F9-A13D-40BE-835F-A0848D39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pic>
        <p:nvPicPr>
          <p:cNvPr id="13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4F5C95FE-BD03-49D0-8197-5593462D8ED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35125F-947E-4CF4-BB01-922EB8A9FF1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40B967-7847-4897-9BEC-04E176778D4C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12">
            <a:extLst>
              <a:ext uri="{FF2B5EF4-FFF2-40B4-BE49-F238E27FC236}">
                <a16:creationId xmlns:a16="http://schemas.microsoft.com/office/drawing/2014/main" id="{175A59FD-F28A-4295-A279-90658C81EE6A}"/>
              </a:ext>
            </a:extLst>
          </p:cNvPr>
          <p:cNvSpPr/>
          <p:nvPr/>
        </p:nvSpPr>
        <p:spPr>
          <a:xfrm>
            <a:off x="7518400" y="3005856"/>
            <a:ext cx="4140000" cy="22896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전체 사용자 중 </a:t>
            </a:r>
            <a:r>
              <a:rPr lang="en-US" altLang="ko-KR" b="1" dirty="0">
                <a:solidFill>
                  <a:srgbClr val="FFFF00"/>
                </a:solidFill>
              </a:rPr>
              <a:t>60%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FF00"/>
                </a:solidFill>
              </a:rPr>
              <a:t>매우 좋음</a:t>
            </a:r>
            <a:r>
              <a:rPr lang="ko-KR" altLang="en-US" dirty="0"/>
              <a:t>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b="1" dirty="0">
                <a:solidFill>
                  <a:srgbClr val="FFFF00"/>
                </a:solidFill>
              </a:rPr>
              <a:t>40%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FF00"/>
                </a:solidFill>
              </a:rPr>
              <a:t>좋음</a:t>
            </a:r>
            <a:r>
              <a:rPr lang="ko-KR" altLang="en-US" dirty="0"/>
              <a:t>을 선택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편의성 측면</a:t>
            </a:r>
            <a:r>
              <a:rPr lang="ko-KR" altLang="en-US" dirty="0"/>
              <a:t>에서도 </a:t>
            </a:r>
            <a:r>
              <a:rPr lang="ko-KR" altLang="en-US" b="1" dirty="0">
                <a:solidFill>
                  <a:srgbClr val="FFFF00"/>
                </a:solidFill>
              </a:rPr>
              <a:t>좋은 평가</a:t>
            </a:r>
            <a:endParaRPr lang="en-US" altLang="ko-KR" b="1" dirty="0">
              <a:solidFill>
                <a:srgbClr val="FFFF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CF2EED5-0D54-428E-82F6-E40517FEB699}"/>
              </a:ext>
            </a:extLst>
          </p:cNvPr>
          <p:cNvSpPr/>
          <p:nvPr/>
        </p:nvSpPr>
        <p:spPr>
          <a:xfrm>
            <a:off x="6042238" y="3804491"/>
            <a:ext cx="972274" cy="3651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2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EEC2116F-19DF-4EC7-8E83-625233E0AE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5B2E1B1-1659-4A3E-8BDA-920F39D17417}"/>
              </a:ext>
            </a:extLst>
          </p:cNvPr>
          <p:cNvGrpSpPr/>
          <p:nvPr/>
        </p:nvGrpSpPr>
        <p:grpSpPr>
          <a:xfrm>
            <a:off x="1510467" y="1843302"/>
            <a:ext cx="9171065" cy="1158583"/>
            <a:chOff x="668732" y="2382850"/>
            <a:chExt cx="10439449" cy="2774854"/>
          </a:xfrm>
          <a:solidFill>
            <a:srgbClr val="5BACFF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9B8F92E-1053-4DBA-A65D-63B8B392C24E}"/>
                </a:ext>
              </a:extLst>
            </p:cNvPr>
            <p:cNvSpPr/>
            <p:nvPr/>
          </p:nvSpPr>
          <p:spPr>
            <a:xfrm>
              <a:off x="668732" y="2382850"/>
              <a:ext cx="10439449" cy="277485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5840B1-5C94-4A83-8910-D63A3D81F00E}"/>
                </a:ext>
              </a:extLst>
            </p:cNvPr>
            <p:cNvSpPr txBox="1"/>
            <p:nvPr/>
          </p:nvSpPr>
          <p:spPr>
            <a:xfrm>
              <a:off x="1070109" y="2555567"/>
              <a:ext cx="9408479" cy="2254410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</a:rPr>
                <a:t>컴퓨터 등을 사용하여 인공적인 기술로 만들어낸 </a:t>
              </a:r>
              <a:r>
                <a:rPr lang="ko-KR" altLang="en-US" sz="2000" b="1" dirty="0">
                  <a:solidFill>
                    <a:srgbClr val="FFFF00"/>
                  </a:solidFill>
                </a:rPr>
                <a:t>실제와</a:t>
              </a:r>
              <a:endParaRPr lang="en-US" altLang="ko-KR" sz="2000" b="1" dirty="0">
                <a:solidFill>
                  <a:srgbClr val="FFFF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FF00"/>
                  </a:solidFill>
                </a:rPr>
                <a:t> 유사하지만 실제가 아닌 어떤 특정한 환경</a:t>
              </a:r>
              <a:r>
                <a:rPr lang="ko-KR" altLang="en-US" sz="2000" dirty="0">
                  <a:solidFill>
                    <a:schemeClr val="bg1"/>
                  </a:solidFill>
                </a:rPr>
                <a:t>이나 기술 그 자체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91E4CE-340F-4CD3-9124-8E2CF7B0416F}"/>
              </a:ext>
            </a:extLst>
          </p:cNvPr>
          <p:cNvSpPr txBox="1"/>
          <p:nvPr/>
        </p:nvSpPr>
        <p:spPr>
          <a:xfrm>
            <a:off x="1184217" y="559300"/>
            <a:ext cx="714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VR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(Virtual Reality)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8AC00C34-63F1-4854-A0DD-08FB59F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66E010-AD2D-41F1-887A-DCA7C167E860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D26E5D-143C-471F-9D5E-9C300DBB556F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8B523F2-38FC-4509-8653-9C830F76E418}"/>
              </a:ext>
            </a:extLst>
          </p:cNvPr>
          <p:cNvSpPr/>
          <p:nvPr/>
        </p:nvSpPr>
        <p:spPr>
          <a:xfrm rot="16200000">
            <a:off x="3748349" y="4387794"/>
            <a:ext cx="365126" cy="896097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 descr="vr pcì ëí ì´ë¯¸ì§ ê²ìê²°ê³¼">
            <a:extLst>
              <a:ext uri="{FF2B5EF4-FFF2-40B4-BE49-F238E27FC236}">
                <a16:creationId xmlns:a16="http://schemas.microsoft.com/office/drawing/2014/main" id="{1409B7DD-F048-49DA-AA48-C9979D0CB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4" r="22114"/>
          <a:stretch/>
        </p:blipFill>
        <p:spPr bwMode="auto">
          <a:xfrm>
            <a:off x="538480" y="3639216"/>
            <a:ext cx="2997737" cy="21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관련 이미지">
            <a:extLst>
              <a:ext uri="{FF2B5EF4-FFF2-40B4-BE49-F238E27FC236}">
                <a16:creationId xmlns:a16="http://schemas.microsoft.com/office/drawing/2014/main" id="{70CFADE9-BF3D-4B10-BDEE-1598D514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15" y="3665779"/>
            <a:ext cx="2551816" cy="255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only에 대한 이미지 검색결과">
            <a:extLst>
              <a:ext uri="{FF2B5EF4-FFF2-40B4-BE49-F238E27FC236}">
                <a16:creationId xmlns:a16="http://schemas.microsoft.com/office/drawing/2014/main" id="{BC8D3E84-5A42-46B8-A154-65BEAA64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68" y="3490456"/>
            <a:ext cx="3286873" cy="7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사각형: 둥근 모서리 12">
            <a:extLst>
              <a:ext uri="{FF2B5EF4-FFF2-40B4-BE49-F238E27FC236}">
                <a16:creationId xmlns:a16="http://schemas.microsoft.com/office/drawing/2014/main" id="{490DFBE0-88B6-4A3A-A0C1-B8C8C334C293}"/>
              </a:ext>
            </a:extLst>
          </p:cNvPr>
          <p:cNvSpPr/>
          <p:nvPr/>
        </p:nvSpPr>
        <p:spPr>
          <a:xfrm>
            <a:off x="8420982" y="3412970"/>
            <a:ext cx="2952000" cy="828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</a:rPr>
              <a:t>개인화된 서비스를 제공하는</a:t>
            </a:r>
            <a:endParaRPr lang="en-US" altLang="ko-KR" sz="1500" dirty="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FFF00"/>
                </a:solidFill>
              </a:rPr>
              <a:t>독립형 </a:t>
            </a:r>
            <a:r>
              <a:rPr lang="en-US" altLang="ko-KR" sz="1500" b="1" dirty="0">
                <a:solidFill>
                  <a:srgbClr val="FFFF00"/>
                </a:solidFill>
              </a:rPr>
              <a:t>VR </a:t>
            </a:r>
            <a:r>
              <a:rPr lang="ko-KR" altLang="en-US" sz="1500" b="1" dirty="0">
                <a:solidFill>
                  <a:srgbClr val="FFFF00"/>
                </a:solidFill>
              </a:rPr>
              <a:t>기기</a:t>
            </a:r>
            <a:r>
              <a:rPr lang="ko-KR" altLang="en-US" sz="1500" dirty="0">
                <a:solidFill>
                  <a:srgbClr val="FFFF00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연구 진행 중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50" name="사각형: 둥근 모서리 12">
            <a:extLst>
              <a:ext uri="{FF2B5EF4-FFF2-40B4-BE49-F238E27FC236}">
                <a16:creationId xmlns:a16="http://schemas.microsoft.com/office/drawing/2014/main" id="{52414C79-6448-4894-B1E3-627B0461665C}"/>
              </a:ext>
            </a:extLst>
          </p:cNvPr>
          <p:cNvSpPr/>
          <p:nvPr/>
        </p:nvSpPr>
        <p:spPr>
          <a:xfrm>
            <a:off x="8420983" y="4918182"/>
            <a:ext cx="2952000" cy="828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개인 인증 방식 필요</a:t>
            </a:r>
            <a:endParaRPr lang="en-US" altLang="ko-KR" b="1" dirty="0">
              <a:solidFill>
                <a:srgbClr val="FFFF00"/>
              </a:solidFill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51204433-1290-47BF-9528-EF9D03966B74}"/>
              </a:ext>
            </a:extLst>
          </p:cNvPr>
          <p:cNvSpPr/>
          <p:nvPr/>
        </p:nvSpPr>
        <p:spPr>
          <a:xfrm>
            <a:off x="9652000" y="4309576"/>
            <a:ext cx="314960" cy="5400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16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0F47B-8301-4718-88E8-33C323A04727}"/>
              </a:ext>
            </a:extLst>
          </p:cNvPr>
          <p:cNvSpPr txBox="1"/>
          <p:nvPr/>
        </p:nvSpPr>
        <p:spPr>
          <a:xfrm>
            <a:off x="1184216" y="559300"/>
            <a:ext cx="1126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결론</a:t>
            </a:r>
            <a:endParaRPr lang="en-US" altLang="ko-KR" sz="4000" dirty="0">
              <a:latin typeface="+mn-ea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8A169FD0-A7F0-4EB9-BD10-2D0435CC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pic>
        <p:nvPicPr>
          <p:cNvPr id="9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8493B05B-A4EC-4E94-97BB-E87E98226B0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잘린 대각선 방향 모서리 33">
            <a:extLst>
              <a:ext uri="{FF2B5EF4-FFF2-40B4-BE49-F238E27FC236}">
                <a16:creationId xmlns:a16="http://schemas.microsoft.com/office/drawing/2014/main" id="{3A93B27A-115B-494B-BE61-03D6830B12F3}"/>
              </a:ext>
            </a:extLst>
          </p:cNvPr>
          <p:cNvSpPr/>
          <p:nvPr/>
        </p:nvSpPr>
        <p:spPr>
          <a:xfrm>
            <a:off x="1127893" y="1958097"/>
            <a:ext cx="9360000" cy="1547552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0D489-32D1-46B0-A13D-DF9E9CC75EEF}"/>
              </a:ext>
            </a:extLst>
          </p:cNvPr>
          <p:cNvSpPr txBox="1"/>
          <p:nvPr/>
        </p:nvSpPr>
        <p:spPr>
          <a:xfrm>
            <a:off x="1476753" y="2223014"/>
            <a:ext cx="874328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본 논문에서는 </a:t>
            </a:r>
            <a:r>
              <a:rPr lang="ko-KR" altLang="en-US" sz="2000" b="1" dirty="0" err="1">
                <a:solidFill>
                  <a:srgbClr val="FFFF00"/>
                </a:solidFill>
                <a:latin typeface="+mn-ea"/>
              </a:rPr>
              <a:t>립모션과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 스마트 글러브를 활용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하여 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VR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상에서 </a:t>
            </a:r>
            <a:endParaRPr lang="en-US" altLang="ko-KR" sz="2000" b="1" dirty="0">
              <a:solidFill>
                <a:srgbClr val="FFFF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안전하게 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PIN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을 입력하는 방법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에 대하여 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최초로 제안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하였음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4" name="사각형: 잘린 대각선 방향 모서리 33">
            <a:extLst>
              <a:ext uri="{FF2B5EF4-FFF2-40B4-BE49-F238E27FC236}">
                <a16:creationId xmlns:a16="http://schemas.microsoft.com/office/drawing/2014/main" id="{9CE93B5D-36DA-414E-A414-C7F7A5C1421D}"/>
              </a:ext>
            </a:extLst>
          </p:cNvPr>
          <p:cNvSpPr/>
          <p:nvPr/>
        </p:nvSpPr>
        <p:spPr>
          <a:xfrm>
            <a:off x="1168395" y="4196560"/>
            <a:ext cx="9360000" cy="1548000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28852-75A1-4CFB-AC15-73654D60772B}"/>
              </a:ext>
            </a:extLst>
          </p:cNvPr>
          <p:cNvSpPr txBox="1"/>
          <p:nvPr/>
        </p:nvSpPr>
        <p:spPr>
          <a:xfrm>
            <a:off x="1476159" y="4492480"/>
            <a:ext cx="8744473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성능 평가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를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통해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Shoulder Surfing Attack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에 대한 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제안하는 방법들의 </a:t>
            </a:r>
            <a:endParaRPr lang="en-US" altLang="ko-KR" sz="2000" b="1" dirty="0">
              <a:solidFill>
                <a:srgbClr val="FFFF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안전성과 입력 속도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편의성을 검증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하였음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851BB1-BD81-4D89-804D-C6140415A1DF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DFF671-33CA-463B-9CFC-E1986EB030CE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7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21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0F47B-8301-4718-88E8-33C323A04727}"/>
              </a:ext>
            </a:extLst>
          </p:cNvPr>
          <p:cNvSpPr txBox="1"/>
          <p:nvPr/>
        </p:nvSpPr>
        <p:spPr>
          <a:xfrm>
            <a:off x="1184216" y="559300"/>
            <a:ext cx="1126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결론</a:t>
            </a:r>
            <a:endParaRPr lang="en-US" altLang="ko-KR" sz="400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169FD0-A7F0-4EB9-BD10-2D0435CC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pic>
        <p:nvPicPr>
          <p:cNvPr id="9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8493B05B-A4EC-4E94-97BB-E87E98226B0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851BB1-BD81-4D89-804D-C6140415A1DF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DFF671-33CA-463B-9CFC-E1986EB030CE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대각선 방향 모서리 33">
            <a:extLst>
              <a:ext uri="{FF2B5EF4-FFF2-40B4-BE49-F238E27FC236}">
                <a16:creationId xmlns:a16="http://schemas.microsoft.com/office/drawing/2014/main" id="{760BBB9F-BE23-42E1-8D56-B2A53737E176}"/>
              </a:ext>
            </a:extLst>
          </p:cNvPr>
          <p:cNvSpPr/>
          <p:nvPr/>
        </p:nvSpPr>
        <p:spPr>
          <a:xfrm>
            <a:off x="1127893" y="1958097"/>
            <a:ext cx="9360000" cy="1547552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EEAD08-A7A4-4EE7-BDBF-DDCF2877259B}"/>
              </a:ext>
            </a:extLst>
          </p:cNvPr>
          <p:cNvSpPr txBox="1"/>
          <p:nvPr/>
        </p:nvSpPr>
        <p:spPr>
          <a:xfrm>
            <a:off x="1436251" y="2223014"/>
            <a:ext cx="874328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자물쇠 오브젝트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를 아이들이 좋아하는 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캐릭터 이미지를 적용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하여 흥미를 일으킬 수 있도록 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디자인 측면을 보완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하여 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교육 용도로 사용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해볼 예정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28" name="사각형: 잘린 대각선 방향 모서리 33">
            <a:extLst>
              <a:ext uri="{FF2B5EF4-FFF2-40B4-BE49-F238E27FC236}">
                <a16:creationId xmlns:a16="http://schemas.microsoft.com/office/drawing/2014/main" id="{AA7B5AF2-95E6-444E-8B3F-51373EAC10F0}"/>
              </a:ext>
            </a:extLst>
          </p:cNvPr>
          <p:cNvSpPr/>
          <p:nvPr/>
        </p:nvSpPr>
        <p:spPr>
          <a:xfrm>
            <a:off x="1168395" y="4196560"/>
            <a:ext cx="9360000" cy="1548000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EF9C1A-1C85-4E00-BDE2-03325BD7B65C}"/>
              </a:ext>
            </a:extLst>
          </p:cNvPr>
          <p:cNvSpPr txBox="1"/>
          <p:nvPr/>
        </p:nvSpPr>
        <p:spPr>
          <a:xfrm>
            <a:off x="1476159" y="4492480"/>
            <a:ext cx="8744473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앞으로는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VR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뿐만 아니라 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AR </a:t>
            </a: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상에서도 제안하는 방법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들이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적용이 가능하도록 연구를 진행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할 예정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83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475912" y="1862721"/>
            <a:ext cx="86519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fontAlgn="base">
              <a:buFont typeface="+mj-lt"/>
              <a:buAutoNum type="arabicParenR"/>
            </a:pPr>
            <a:r>
              <a:rPr lang="en-US" altLang="ko-KR" sz="1200" dirty="0" err="1"/>
              <a:t>Eun-jee</a:t>
            </a:r>
            <a:r>
              <a:rPr lang="en-US" altLang="ko-KR" sz="1200" dirty="0"/>
              <a:t> Song, “A Study on Training System for Fire Prevention based on Virtual Reality,” </a:t>
            </a:r>
            <a:r>
              <a:rPr lang="en-US" altLang="ko-KR" sz="1200" i="1" dirty="0"/>
              <a:t>Journal of Digital Contents Society</a:t>
            </a:r>
            <a:r>
              <a:rPr lang="en-US" altLang="ko-KR" sz="1200" dirty="0"/>
              <a:t>, 17(3), pp. 189-195, June 2016</a:t>
            </a:r>
          </a:p>
          <a:p>
            <a:pPr marL="228600" lvl="0" indent="-228600" fontAlgn="base">
              <a:buFont typeface="+mj-lt"/>
              <a:buAutoNum type="arabicParenR"/>
            </a:pPr>
            <a:endParaRPr lang="en-US" altLang="ko-KR" sz="1200" dirty="0"/>
          </a:p>
          <a:p>
            <a:pPr marL="228600" lvl="0" indent="-228600" fontAlgn="base">
              <a:buFont typeface="+mj-lt"/>
              <a:buAutoNum type="arabicParenR"/>
            </a:pPr>
            <a:r>
              <a:rPr lang="en-US" altLang="ko-KR" sz="1200" dirty="0" err="1"/>
              <a:t>Yoo-kyung</a:t>
            </a:r>
            <a:r>
              <a:rPr lang="en-US" altLang="ko-KR" sz="1200" dirty="0"/>
              <a:t> Chung, “Development of VR</a:t>
            </a:r>
            <a:r>
              <a:rPr lang="ko-KR" altLang="en-US" sz="1200" dirty="0"/>
              <a:t>　</a:t>
            </a:r>
            <a:r>
              <a:rPr lang="en-US" altLang="ko-KR" sz="1200" dirty="0"/>
              <a:t>Fire-extinguishing </a:t>
            </a:r>
            <a:r>
              <a:rPr lang="en-US" altLang="ko-KR" sz="1200" dirty="0" err="1"/>
              <a:t>Esperience</a:t>
            </a:r>
            <a:r>
              <a:rPr lang="en-US" altLang="ko-KR" sz="1200" dirty="0"/>
              <a:t> Education Contents Using UX Design Methodology,” </a:t>
            </a:r>
            <a:r>
              <a:rPr lang="en-US" altLang="ko-KR" sz="1200" i="1" dirty="0"/>
              <a:t>Journal of the Korea contents association</a:t>
            </a:r>
            <a:r>
              <a:rPr lang="en-US" altLang="ko-KR" sz="1200" dirty="0"/>
              <a:t>, 17(3), pp. 222-230, March 2017</a:t>
            </a:r>
          </a:p>
          <a:p>
            <a:pPr marL="228600" lvl="0" indent="-228600" fontAlgn="base">
              <a:buFont typeface="+mj-lt"/>
              <a:buAutoNum type="arabicParenR"/>
            </a:pPr>
            <a:endParaRPr lang="en-US" altLang="ko-KR" sz="1200" dirty="0"/>
          </a:p>
          <a:p>
            <a:pPr marL="228600" lvl="0" indent="-228600" fontAlgn="base">
              <a:buFont typeface="+mj-lt"/>
              <a:buAutoNum type="arabicParenR"/>
            </a:pPr>
            <a:r>
              <a:rPr lang="en-US" altLang="ko-KR" sz="1200" dirty="0" err="1"/>
              <a:t>Kyeong-jun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Seo</a:t>
            </a:r>
            <a:r>
              <a:rPr lang="en-US" altLang="ko-KR" sz="1200" dirty="0"/>
              <a:t>, Jung-ho Yun, Ki-</a:t>
            </a:r>
            <a:r>
              <a:rPr lang="en-US" altLang="ko-KR" sz="1200" dirty="0" err="1"/>
              <a:t>Seon</a:t>
            </a:r>
            <a:r>
              <a:rPr lang="en-US" altLang="ko-KR" sz="1200" dirty="0"/>
              <a:t> Nam and Sung-</a:t>
            </a:r>
            <a:r>
              <a:rPr lang="en-US" altLang="ko-KR" sz="1200" dirty="0" err="1"/>
              <a:t>gaun</a:t>
            </a:r>
            <a:r>
              <a:rPr lang="en-US" altLang="ko-KR" sz="1200" dirty="0"/>
              <a:t> Kim, “Development of the Educational V-Factory system combining Virtual Reality,” </a:t>
            </a:r>
            <a:r>
              <a:rPr lang="en-US" altLang="ko-KR" sz="1200" i="1" dirty="0"/>
              <a:t>Journal of the </a:t>
            </a:r>
            <a:r>
              <a:rPr lang="en-US" altLang="ko-KR" sz="1200" i="1" dirty="0" err="1"/>
              <a:t>korea</a:t>
            </a:r>
            <a:r>
              <a:rPr lang="en-US" altLang="ko-KR" sz="1200" i="1" dirty="0"/>
              <a:t> Academia-Industrial cooperation Society</a:t>
            </a:r>
            <a:r>
              <a:rPr lang="en-US" altLang="ko-KR" sz="1200" dirty="0"/>
              <a:t>, 19(4), pp. 617-622, Apr 2018 </a:t>
            </a:r>
          </a:p>
          <a:p>
            <a:pPr marL="228600" lvl="0" indent="-228600" fontAlgn="base">
              <a:buFont typeface="+mj-lt"/>
              <a:buAutoNum type="arabicParenR"/>
            </a:pPr>
            <a:endParaRPr lang="en-US" altLang="ko-KR" sz="1200" dirty="0"/>
          </a:p>
          <a:p>
            <a:pPr marL="228600" lvl="0" indent="-228600" fontAlgn="base">
              <a:buFont typeface="+mj-lt"/>
              <a:buAutoNum type="arabicParenR"/>
            </a:pPr>
            <a:r>
              <a:rPr lang="en-US" altLang="ko-KR" sz="1200" dirty="0"/>
              <a:t>Jun-</a:t>
            </a:r>
            <a:r>
              <a:rPr lang="en-US" altLang="ko-KR" sz="1200" dirty="0" err="1"/>
              <a:t>gyu</a:t>
            </a:r>
            <a:r>
              <a:rPr lang="en-US" altLang="ko-KR" sz="1200" dirty="0"/>
              <a:t> Kim, In-</a:t>
            </a:r>
            <a:r>
              <a:rPr lang="en-US" altLang="ko-KR" sz="1200" dirty="0" err="1"/>
              <a:t>bok</a:t>
            </a:r>
            <a:r>
              <a:rPr lang="en-US" altLang="ko-KR" sz="1200" dirty="0"/>
              <a:t> Lee, Kwang-</a:t>
            </a:r>
            <a:r>
              <a:rPr lang="en-US" altLang="ko-KR" sz="1200" dirty="0" err="1"/>
              <a:t>sik</a:t>
            </a:r>
            <a:r>
              <a:rPr lang="en-US" altLang="ko-KR" sz="1200" dirty="0"/>
              <a:t> Yoon, Tae-</a:t>
            </a:r>
            <a:r>
              <a:rPr lang="en-US" altLang="ko-KR" sz="1200" dirty="0" err="1"/>
              <a:t>hwan</a:t>
            </a:r>
            <a:r>
              <a:rPr lang="en-US" altLang="ko-KR" sz="1200" dirty="0"/>
              <a:t> Ha, Rack-woo Kim, </a:t>
            </a:r>
            <a:r>
              <a:rPr lang="en-US" altLang="ko-KR" sz="1200" dirty="0" err="1"/>
              <a:t>Uk-hyeon</a:t>
            </a:r>
            <a:r>
              <a:rPr lang="en-US" altLang="ko-KR" sz="1200" dirty="0"/>
              <a:t> Yeo and Sang-</a:t>
            </a:r>
            <a:r>
              <a:rPr lang="en-US" altLang="ko-KR" sz="1200" dirty="0" err="1"/>
              <a:t>yeon</a:t>
            </a:r>
            <a:r>
              <a:rPr lang="en-US" altLang="ko-KR" sz="1200" dirty="0"/>
              <a:t> Lee, “A Study on the </a:t>
            </a:r>
            <a:r>
              <a:rPr lang="en-US" altLang="ko-KR" sz="1200" dirty="0" err="1"/>
              <a:t>Reends</a:t>
            </a:r>
            <a:r>
              <a:rPr lang="en-US" altLang="ko-KR" sz="1200" dirty="0"/>
              <a:t> of Virtual Reality Application Technology for Agricultural Education,” </a:t>
            </a:r>
            <a:r>
              <a:rPr lang="en-US" altLang="ko-KR" sz="1200" i="1" dirty="0"/>
              <a:t>Protected Horticulture and Plant Factory</a:t>
            </a:r>
            <a:r>
              <a:rPr lang="en-US" altLang="ko-KR" sz="1200" dirty="0"/>
              <a:t>, 27(2), pp. 147-157. Apr 2018</a:t>
            </a:r>
          </a:p>
          <a:p>
            <a:pPr marL="228600" lvl="0" indent="-228600" fontAlgn="base">
              <a:buFont typeface="+mj-lt"/>
              <a:buAutoNum type="arabicParenR"/>
            </a:pPr>
            <a:endParaRPr lang="en-US" altLang="ko-KR" sz="1200" dirty="0"/>
          </a:p>
          <a:p>
            <a:pPr marL="228600" lvl="0" indent="-228600" fontAlgn="base">
              <a:buFont typeface="+mj-lt"/>
              <a:buAutoNum type="arabicParenR"/>
            </a:pPr>
            <a:r>
              <a:rPr lang="en-US" altLang="ko-KR" sz="1200" dirty="0"/>
              <a:t>Yang-min Lee, Jo-an Park, Sang-ho Lee, </a:t>
            </a:r>
            <a:r>
              <a:rPr lang="en-US" altLang="ko-KR" sz="1200" dirty="0" err="1"/>
              <a:t>Seon</a:t>
            </a:r>
            <a:r>
              <a:rPr lang="en-US" altLang="ko-KR" sz="1200" dirty="0"/>
              <a:t>-je Kim and Jae-</a:t>
            </a:r>
            <a:r>
              <a:rPr lang="en-US" altLang="ko-KR" sz="1200" dirty="0" err="1"/>
              <a:t>kee</a:t>
            </a:r>
            <a:r>
              <a:rPr lang="en-US" altLang="ko-KR" sz="1200" dirty="0"/>
              <a:t> Lee, “Development of Anxiety Measuring App and VR System for Panic Disorder Exposure Training,” </a:t>
            </a:r>
            <a:r>
              <a:rPr lang="en-US" altLang="ko-KR" sz="1200" i="1" dirty="0"/>
              <a:t>KIISE Transactions on Computing Practices</a:t>
            </a:r>
            <a:r>
              <a:rPr lang="en-US" altLang="ko-KR" sz="1200" dirty="0"/>
              <a:t>, 24(5), pp. 227-233, May 2018</a:t>
            </a:r>
          </a:p>
          <a:p>
            <a:pPr marL="228600" lvl="0" indent="-228600" fontAlgn="base">
              <a:buFont typeface="+mj-lt"/>
              <a:buAutoNum type="arabicParenR"/>
            </a:pPr>
            <a:endParaRPr lang="en-US" altLang="ko-KR" sz="1200" dirty="0"/>
          </a:p>
          <a:p>
            <a:pPr marL="228600" lvl="0" indent="-228600" fontAlgn="base">
              <a:buFont typeface="+mj-lt"/>
              <a:buAutoNum type="arabicParenR"/>
            </a:pPr>
            <a:r>
              <a:rPr lang="en-US" altLang="ko-KR" sz="1200" dirty="0"/>
              <a:t>No-</a:t>
            </a:r>
            <a:r>
              <a:rPr lang="en-US" altLang="ko-KR" sz="1200" dirty="0" err="1"/>
              <a:t>yeol</a:t>
            </a:r>
            <a:r>
              <a:rPr lang="en-US" altLang="ko-KR" sz="1200" dirty="0"/>
              <a:t> Yang, Hui-</a:t>
            </a:r>
            <a:r>
              <a:rPr lang="en-US" altLang="ko-KR" sz="1200" dirty="0" err="1"/>
              <a:t>su</a:t>
            </a:r>
            <a:r>
              <a:rPr lang="en-US" altLang="ko-KR" sz="1200" dirty="0"/>
              <a:t> Park, Tea-</a:t>
            </a:r>
            <a:r>
              <a:rPr lang="en-US" altLang="ko-KR" sz="1200" dirty="0" err="1"/>
              <a:t>hyeong</a:t>
            </a:r>
            <a:r>
              <a:rPr lang="en-US" altLang="ko-KR" sz="1200" dirty="0"/>
              <a:t> Yoon and Jong-</a:t>
            </a:r>
            <a:r>
              <a:rPr lang="en-US" altLang="ko-KR" sz="1200" dirty="0" err="1"/>
              <a:t>hun</a:t>
            </a:r>
            <a:r>
              <a:rPr lang="en-US" altLang="ko-KR" sz="1200" dirty="0"/>
              <a:t> Moon, “Effectiveness of Motion-Based Virtual Reality Training(</a:t>
            </a:r>
            <a:r>
              <a:rPr lang="en-US" altLang="ko-KR" sz="1200" dirty="0" err="1"/>
              <a:t>Joystim</a:t>
            </a:r>
            <a:r>
              <a:rPr lang="en-US" altLang="ko-KR" sz="1200" dirty="0"/>
              <a:t>) on Cognitive Function and Activities of Daily Living in Patients with Stroke,” </a:t>
            </a:r>
            <a:r>
              <a:rPr lang="en-US" altLang="ko-KR" sz="1200" i="1" dirty="0" err="1"/>
              <a:t>Jonrnal</a:t>
            </a:r>
            <a:r>
              <a:rPr lang="en-US" altLang="ko-KR" sz="1200" i="1" dirty="0"/>
              <a:t> of </a:t>
            </a:r>
            <a:r>
              <a:rPr lang="en-US" altLang="ko-KR" sz="1200" i="1" dirty="0" err="1"/>
              <a:t>Rehabilitaion</a:t>
            </a:r>
            <a:r>
              <a:rPr lang="en-US" altLang="ko-KR" sz="1200" i="1" dirty="0"/>
              <a:t> Welfare Engineering &amp; Assistive Technology</a:t>
            </a:r>
            <a:r>
              <a:rPr lang="en-US" altLang="ko-KR" sz="1200" dirty="0"/>
              <a:t>, 12(1), pp. 10-19, Feb 2018</a:t>
            </a:r>
          </a:p>
          <a:p>
            <a:pPr marL="228600" lvl="0" indent="-228600" fontAlgn="base">
              <a:buFont typeface="+mj-lt"/>
              <a:buAutoNum type="arabicParenR"/>
            </a:pPr>
            <a:endParaRPr lang="en-US" altLang="ko-KR" sz="1200" dirty="0"/>
          </a:p>
          <a:p>
            <a:pPr marL="228600" lvl="0" indent="-228600" fontAlgn="base">
              <a:buFont typeface="+mj-lt"/>
              <a:buAutoNum type="arabicParenR"/>
            </a:pPr>
            <a:r>
              <a:rPr lang="en-US" altLang="ko-KR" sz="1200" dirty="0"/>
              <a:t>Tea-un Kang and </a:t>
            </a:r>
            <a:r>
              <a:rPr lang="en-US" altLang="ko-KR" sz="1200" dirty="0" err="1"/>
              <a:t>Huy-kang</a:t>
            </a:r>
            <a:r>
              <a:rPr lang="en-US" altLang="ko-KR" sz="1200" dirty="0"/>
              <a:t> Kim, “VR Threat Analysis for Information Assurance of VR Device and Game System,” </a:t>
            </a:r>
            <a:r>
              <a:rPr lang="en-US" altLang="ko-KR" sz="1200" i="1" dirty="0"/>
              <a:t>Journal of the Korea Institute of Information Security &amp; Cryptology</a:t>
            </a:r>
            <a:r>
              <a:rPr lang="en-US" altLang="ko-KR" sz="1200" dirty="0"/>
              <a:t>, 28(2), pp. 437-447, Apr 2018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22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D22A-ABAB-4633-B703-962B9110D917}"/>
              </a:ext>
            </a:extLst>
          </p:cNvPr>
          <p:cNvSpPr txBox="1"/>
          <p:nvPr/>
        </p:nvSpPr>
        <p:spPr>
          <a:xfrm>
            <a:off x="1184216" y="559300"/>
            <a:ext cx="1126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Reference</a:t>
            </a:r>
          </a:p>
        </p:txBody>
      </p:sp>
      <p:pic>
        <p:nvPicPr>
          <p:cNvPr id="14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15E92BC2-D35B-4E43-9021-9C8C81EFCEE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D56A4-7A3D-400C-BD54-DCFC6EA5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71B9E-F5FF-4120-B7D1-458D19543882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85DB2E-C709-454D-91A1-3AEBACDA5B76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1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487487" y="1851146"/>
            <a:ext cx="86519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lt"/>
              <a:buAutoNum type="arabicParenR" startAt="8"/>
            </a:pPr>
            <a:r>
              <a:rPr lang="en-US" altLang="ko-KR" sz="1200" dirty="0"/>
              <a:t>Yeong-</a:t>
            </a:r>
            <a:r>
              <a:rPr lang="en-US" altLang="ko-KR" sz="1200" dirty="0" err="1"/>
              <a:t>hun</a:t>
            </a:r>
            <a:r>
              <a:rPr lang="en-US" altLang="ko-KR" sz="1200" dirty="0"/>
              <a:t> Kong and Won-</a:t>
            </a:r>
            <a:r>
              <a:rPr lang="en-US" altLang="ko-KR" sz="1200" dirty="0" err="1"/>
              <a:t>chang</a:t>
            </a:r>
            <a:r>
              <a:rPr lang="en-US" altLang="ko-KR" sz="1200" dirty="0"/>
              <a:t> Lee, “Motion Control System for a Robotic Manipulator Using Leap Motion,” </a:t>
            </a:r>
            <a:r>
              <a:rPr lang="en-US" altLang="ko-KR" sz="1200" i="1" dirty="0"/>
              <a:t>Journal of Korean Institute of Information Technology</a:t>
            </a:r>
            <a:r>
              <a:rPr lang="en-US" altLang="ko-KR" sz="1200" dirty="0"/>
              <a:t>, 14(12), pp. 1-6, Dec 2016</a:t>
            </a:r>
          </a:p>
          <a:p>
            <a:pPr marL="342900" lvl="0" indent="-342900" fontAlgn="base">
              <a:buFont typeface="+mj-lt"/>
              <a:buAutoNum type="arabicParenR" startAt="8"/>
            </a:pPr>
            <a:endParaRPr lang="en-US" altLang="ko-KR" sz="1200" dirty="0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US" altLang="ko-KR" sz="1200" dirty="0"/>
              <a:t>Byung-</a:t>
            </a:r>
            <a:r>
              <a:rPr lang="en-US" altLang="ko-KR" sz="1200" dirty="0" err="1"/>
              <a:t>hoon</a:t>
            </a:r>
            <a:r>
              <a:rPr lang="en-US" altLang="ko-KR" sz="1200" dirty="0"/>
              <a:t> Kang, Ji-sook Kim and Han-</a:t>
            </a:r>
            <a:r>
              <a:rPr lang="en-US" altLang="ko-KR" sz="1200" dirty="0" err="1"/>
              <a:t>woong</a:t>
            </a:r>
            <a:r>
              <a:rPr lang="en-US" altLang="ko-KR" sz="1200" dirty="0"/>
              <a:t> Kim, “Study for Operation Teaching Machine Using 3D Vit </a:t>
            </a:r>
            <a:r>
              <a:rPr lang="en-US" altLang="ko-KR" sz="1200" dirty="0" err="1"/>
              <a:t>tual</a:t>
            </a:r>
            <a:r>
              <a:rPr lang="en-US" altLang="ko-KR" sz="1200" dirty="0"/>
              <a:t> Reality System,” </a:t>
            </a:r>
            <a:r>
              <a:rPr lang="en-US" altLang="ko-KR" sz="1200" i="1" dirty="0"/>
              <a:t>Journal of Digital Contents Society</a:t>
            </a:r>
            <a:r>
              <a:rPr lang="en-US" altLang="ko-KR" sz="1200" dirty="0"/>
              <a:t>, 17(4), pp. 287-293, Aug 2016</a:t>
            </a:r>
          </a:p>
          <a:p>
            <a:pPr marL="342900" lvl="0" indent="-342900" fontAlgn="base">
              <a:buFont typeface="+mj-lt"/>
              <a:buAutoNum type="arabicParenR" startAt="8"/>
            </a:pPr>
            <a:endParaRPr lang="en-US" altLang="ko-KR" sz="1200" dirty="0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US" altLang="ko-KR" sz="1200" dirty="0"/>
              <a:t>Min-</a:t>
            </a:r>
            <a:r>
              <a:rPr lang="en-US" altLang="ko-KR" sz="1200" dirty="0" err="1"/>
              <a:t>jea</a:t>
            </a:r>
            <a:r>
              <a:rPr lang="en-US" altLang="ko-KR" sz="1200" dirty="0"/>
              <a:t> Kim, </a:t>
            </a:r>
            <a:r>
              <a:rPr lang="en-US" altLang="ko-KR" sz="1200" dirty="0" err="1"/>
              <a:t>Jeong</a:t>
            </a:r>
            <a:r>
              <a:rPr lang="en-US" altLang="ko-KR" sz="1200" dirty="0"/>
              <a:t>-man </a:t>
            </a:r>
            <a:r>
              <a:rPr lang="en-US" altLang="ko-KR" sz="1200" dirty="0" err="1"/>
              <a:t>Heo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Jin-hyoung</a:t>
            </a:r>
            <a:r>
              <a:rPr lang="en-US" altLang="ko-KR" sz="1200" dirty="0"/>
              <a:t> Kim, So-young Park, Jun-ho Chang, </a:t>
            </a:r>
            <a:r>
              <a:rPr lang="en-US" altLang="ko-KR" sz="1200" dirty="0" err="1"/>
              <a:t>Delopment</a:t>
            </a:r>
            <a:r>
              <a:rPr lang="en-US" altLang="ko-KR" sz="1200" dirty="0"/>
              <a:t> and Evaluation of </a:t>
            </a:r>
            <a:r>
              <a:rPr lang="en-US" altLang="ko-KR" sz="1200" dirty="0" err="1"/>
              <a:t>Leapmotion</a:t>
            </a:r>
            <a:r>
              <a:rPr lang="en-US" altLang="ko-KR" sz="1200" dirty="0"/>
              <a:t>-based Game interface considering Intuitive Hand Gestures, </a:t>
            </a:r>
            <a:r>
              <a:rPr lang="en-US" altLang="ko-KR" sz="1200" i="1" dirty="0"/>
              <a:t>Journal of the Korean Society for Computer Game</a:t>
            </a:r>
            <a:r>
              <a:rPr lang="en-US" altLang="ko-KR" sz="1200" dirty="0"/>
              <a:t>, 27(4), pp.69-75, Dec 2014</a:t>
            </a:r>
          </a:p>
          <a:p>
            <a:pPr marL="342900" lvl="0" indent="-342900" fontAlgn="base">
              <a:buFont typeface="+mj-lt"/>
              <a:buAutoNum type="arabicParenR" startAt="8"/>
            </a:pPr>
            <a:endParaRPr lang="en-US" altLang="ko-KR" sz="1200" dirty="0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US" altLang="ko-KR" sz="1200" dirty="0"/>
              <a:t>Sung-</a:t>
            </a:r>
            <a:r>
              <a:rPr lang="en-US" altLang="ko-KR" sz="1200" dirty="0" err="1"/>
              <a:t>hwan</a:t>
            </a:r>
            <a:r>
              <a:rPr lang="en-US" altLang="ko-KR" sz="1200" dirty="0"/>
              <a:t> Kim, Min-</a:t>
            </a:r>
            <a:r>
              <a:rPr lang="en-US" altLang="ko-KR" sz="1200" dirty="0" err="1"/>
              <a:t>su</a:t>
            </a:r>
            <a:r>
              <a:rPr lang="en-US" altLang="ko-KR" sz="1200" dirty="0"/>
              <a:t> Park and Seung-</a:t>
            </a:r>
            <a:r>
              <a:rPr lang="en-US" altLang="ko-KR" sz="1200" dirty="0" err="1"/>
              <a:t>joo</a:t>
            </a:r>
            <a:r>
              <a:rPr lang="en-US" altLang="ko-KR" sz="1200" dirty="0"/>
              <a:t> Kim, “Shoulder Surfing Attack Modeling and Security Analysis Commercial Keypad Schemes,” </a:t>
            </a:r>
            <a:r>
              <a:rPr lang="en-US" altLang="ko-KR" sz="1200" i="1" dirty="0"/>
              <a:t>Journal of the Korea Institute of Information Security &amp; Cryptology</a:t>
            </a:r>
            <a:r>
              <a:rPr lang="en-US" altLang="ko-KR" sz="1200" dirty="0"/>
              <a:t>, 24(6), pp. 1159-1174, Dec 2014</a:t>
            </a:r>
          </a:p>
          <a:p>
            <a:pPr marL="342900" lvl="0" indent="-342900" fontAlgn="base">
              <a:buFont typeface="+mj-lt"/>
              <a:buAutoNum type="arabicParenR" startAt="8"/>
            </a:pPr>
            <a:endParaRPr lang="en-US" altLang="ko-KR" sz="1200" dirty="0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US" altLang="ko-KR" sz="1200" dirty="0"/>
              <a:t>Min-</a:t>
            </a:r>
            <a:r>
              <a:rPr lang="en-US" altLang="ko-KR" sz="1200" dirty="0" err="1"/>
              <a:t>kyung</a:t>
            </a:r>
            <a:r>
              <a:rPr lang="en-US" altLang="ko-KR" sz="1200" dirty="0"/>
              <a:t> Nam, In-young Choi and </a:t>
            </a:r>
            <a:r>
              <a:rPr lang="en-US" altLang="ko-KR" sz="1200" dirty="0" err="1"/>
              <a:t>Eui</a:t>
            </a:r>
            <a:r>
              <a:rPr lang="en-US" altLang="ko-KR" sz="1200" dirty="0"/>
              <a:t>-Tay Jung, “A Study on </a:t>
            </a:r>
            <a:r>
              <a:rPr lang="en-US" altLang="ko-KR" sz="1200" dirty="0" err="1"/>
              <a:t>Moblie</a:t>
            </a:r>
            <a:r>
              <a:rPr lang="en-US" altLang="ko-KR" sz="1200" dirty="0"/>
              <a:t> Application UI Considering the Aged – Focused on Comparative </a:t>
            </a:r>
            <a:r>
              <a:rPr lang="en-US" altLang="ko-KR" sz="1200" dirty="0" err="1"/>
              <a:t>ANalysis</a:t>
            </a:r>
            <a:r>
              <a:rPr lang="en-US" altLang="ko-KR" sz="1200" dirty="0"/>
              <a:t> of </a:t>
            </a:r>
            <a:r>
              <a:rPr lang="en-US" altLang="ko-KR" sz="1200" dirty="0" err="1"/>
              <a:t>Moblie</a:t>
            </a:r>
            <a:r>
              <a:rPr lang="en-US" altLang="ko-KR" sz="1200" dirty="0"/>
              <a:t> Portal Application of ‘</a:t>
            </a:r>
            <a:r>
              <a:rPr lang="en-US" altLang="ko-KR" sz="1200" dirty="0" err="1"/>
              <a:t>Naver</a:t>
            </a:r>
            <a:r>
              <a:rPr lang="en-US" altLang="ko-KR" sz="1200" dirty="0"/>
              <a:t>’ and ‘</a:t>
            </a:r>
            <a:r>
              <a:rPr lang="en-US" altLang="ko-KR" sz="1200" dirty="0" err="1"/>
              <a:t>daum</a:t>
            </a:r>
            <a:r>
              <a:rPr lang="en-US" altLang="ko-KR" sz="1200" dirty="0"/>
              <a:t>’-,” </a:t>
            </a:r>
            <a:r>
              <a:rPr lang="en-US" altLang="ko-KR" sz="1200" i="1" dirty="0" err="1"/>
              <a:t>Joural</a:t>
            </a:r>
            <a:r>
              <a:rPr lang="en-US" altLang="ko-KR" sz="1200" i="1" dirty="0"/>
              <a:t> of the Korean Society design culture</a:t>
            </a:r>
            <a:r>
              <a:rPr lang="en-US" altLang="ko-KR" sz="1200" dirty="0"/>
              <a:t>, 24(1), pp. 215-226, March 2018</a:t>
            </a:r>
          </a:p>
          <a:p>
            <a:pPr marL="342900" lvl="0" indent="-342900" fontAlgn="base">
              <a:buFont typeface="+mj-lt"/>
              <a:buAutoNum type="arabicParenR" startAt="8"/>
            </a:pPr>
            <a:endParaRPr lang="en-US" altLang="ko-KR" sz="1200" dirty="0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US" altLang="ko-KR" sz="1200" dirty="0"/>
              <a:t>Hwa-</a:t>
            </a:r>
            <a:r>
              <a:rPr lang="en-US" altLang="ko-KR" sz="1200" dirty="0" err="1"/>
              <a:t>jeong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Seo</a:t>
            </a:r>
            <a:r>
              <a:rPr lang="en-US" altLang="ko-KR" sz="1200" dirty="0"/>
              <a:t> and Ho-won Kim, “Design of Security Keypad Against Key Stroke Inference Attack” </a:t>
            </a:r>
            <a:r>
              <a:rPr lang="en-US" altLang="ko-KR" sz="1200" i="1" dirty="0"/>
              <a:t>Journal of the Korean Institute of Information Security &amp; Cryptology</a:t>
            </a:r>
            <a:r>
              <a:rPr lang="en-US" altLang="ko-KR" sz="1200" dirty="0"/>
              <a:t>, 26(1), pp. 41-47, Feb 2016</a:t>
            </a:r>
          </a:p>
          <a:p>
            <a:pPr marL="342900" lvl="0" indent="-342900" fontAlgn="base">
              <a:buFont typeface="+mj-lt"/>
              <a:buAutoNum type="arabicParenR" startAt="8"/>
            </a:pPr>
            <a:endParaRPr lang="en-US" altLang="ko-KR" sz="1200" dirty="0"/>
          </a:p>
          <a:p>
            <a:pPr marL="342900" indent="-342900" fontAlgn="base">
              <a:buFont typeface="+mj-lt"/>
              <a:buAutoNum type="arabicParenR" startAt="8"/>
            </a:pPr>
            <a:r>
              <a:rPr lang="en-US" altLang="ko-KR" sz="1200" dirty="0">
                <a:hlinkClick r:id="rId2"/>
              </a:rPr>
              <a:t>Demonstration video link</a:t>
            </a:r>
            <a:endParaRPr lang="en-US" altLang="ko-KR" sz="1200" dirty="0"/>
          </a:p>
          <a:p>
            <a:pPr marL="342900" lvl="0" indent="-342900" fontAlgn="base">
              <a:buFont typeface="+mj-lt"/>
              <a:buAutoNum type="arabicParenR" startAt="8"/>
            </a:pPr>
            <a:endParaRPr lang="en-US" altLang="ko-KR" sz="12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23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EA13144F-B8C2-412F-98B7-C302A89D6E7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625638-B4F0-48A9-BB2F-A33C2B97FA37}"/>
              </a:ext>
            </a:extLst>
          </p:cNvPr>
          <p:cNvSpPr txBox="1"/>
          <p:nvPr/>
        </p:nvSpPr>
        <p:spPr>
          <a:xfrm>
            <a:off x="1184216" y="559300"/>
            <a:ext cx="1126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Reference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4DCCE-0C43-4991-A1BC-95D447F4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6203CD-7CE9-4505-B3C0-3144A203ECA2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8380AB-3387-47B3-B146-B6952F0994B0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2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1FAF3-6DEE-4B84-A14B-B2380576B329}"/>
              </a:ext>
            </a:extLst>
          </p:cNvPr>
          <p:cNvSpPr txBox="1"/>
          <p:nvPr/>
        </p:nvSpPr>
        <p:spPr>
          <a:xfrm>
            <a:off x="2611120" y="2346960"/>
            <a:ext cx="675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/>
              <a:t>감사합니다</a:t>
            </a:r>
            <a:endParaRPr lang="ko-KR" altLang="en-US" sz="5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50F501-749E-4E63-9504-B703BD028BE7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12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sz="1800">
                <a:solidFill>
                  <a:schemeClr val="tx1"/>
                </a:solidFill>
              </a:rPr>
              <a:t>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1E4CE-340F-4CD3-9124-8E2CF7B0416F}"/>
              </a:ext>
            </a:extLst>
          </p:cNvPr>
          <p:cNvSpPr txBox="1"/>
          <p:nvPr/>
        </p:nvSpPr>
        <p:spPr>
          <a:xfrm>
            <a:off x="1184217" y="559300"/>
            <a:ext cx="714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보안 </a:t>
            </a:r>
            <a:r>
              <a: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PIN 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 방식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바닥글 개체 틀 13">
            <a:extLst>
              <a:ext uri="{FF2B5EF4-FFF2-40B4-BE49-F238E27FC236}">
                <a16:creationId xmlns:a16="http://schemas.microsoft.com/office/drawing/2014/main" id="{8AC00C34-63F1-4854-A0DD-08FB59F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VR </a:t>
            </a:r>
            <a:r>
              <a:rPr lang="ko-KR" altLang="en-US" dirty="0"/>
              <a:t>상에서의 안전한 </a:t>
            </a:r>
            <a:r>
              <a:rPr lang="en-US" altLang="ko-KR" dirty="0"/>
              <a:t>PIN </a:t>
            </a:r>
            <a:r>
              <a:rPr lang="ko-KR" altLang="en-US" dirty="0"/>
              <a:t>입력 방법 제안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66E010-AD2D-41F1-887A-DCA7C167E860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26E5D-143C-471F-9D5E-9C300DBB556F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EEC2116F-19DF-4EC7-8E83-625233E0AE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777AE8-4B55-4D3F-88A1-CAADBAE87D78}"/>
              </a:ext>
            </a:extLst>
          </p:cNvPr>
          <p:cNvGrpSpPr>
            <a:grpSpLocks/>
          </p:cNvGrpSpPr>
          <p:nvPr/>
        </p:nvGrpSpPr>
        <p:grpSpPr>
          <a:xfrm>
            <a:off x="2348572" y="1678913"/>
            <a:ext cx="1800000" cy="3240000"/>
            <a:chOff x="3181349" y="1828800"/>
            <a:chExt cx="1714500" cy="319087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E6C2CB3-F466-4F9E-8ED7-40FD54909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14" b="6285"/>
            <a:stretch/>
          </p:blipFill>
          <p:spPr>
            <a:xfrm>
              <a:off x="3181349" y="1828800"/>
              <a:ext cx="1714500" cy="31908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C52F003-01D1-4EE8-B0DD-50703B5A0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390775"/>
              <a:ext cx="1390650" cy="84687"/>
            </a:xfrm>
            <a:prstGeom prst="rect">
              <a:avLst/>
            </a:prstGeom>
          </p:spPr>
        </p:pic>
      </p:grpSp>
      <p:sp>
        <p:nvSpPr>
          <p:cNvPr id="18" name="사각형: 둥근 모서리 12">
            <a:extLst>
              <a:ext uri="{FF2B5EF4-FFF2-40B4-BE49-F238E27FC236}">
                <a16:creationId xmlns:a16="http://schemas.microsoft.com/office/drawing/2014/main" id="{9DC373A4-0C56-462D-9347-7E6AE4799FB5}"/>
              </a:ext>
            </a:extLst>
          </p:cNvPr>
          <p:cNvSpPr/>
          <p:nvPr/>
        </p:nvSpPr>
        <p:spPr>
          <a:xfrm>
            <a:off x="579268" y="5131522"/>
            <a:ext cx="3191092" cy="1012219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인터넷 상에서 사용하는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보안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PIN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입력 방법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랜덤 배치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자판 수 확대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사각형: 둥근 모서리 12">
            <a:extLst>
              <a:ext uri="{FF2B5EF4-FFF2-40B4-BE49-F238E27FC236}">
                <a16:creationId xmlns:a16="http://schemas.microsoft.com/office/drawing/2014/main" id="{68D1DAAB-D0E0-49B3-849D-260BFF05AA24}"/>
              </a:ext>
            </a:extLst>
          </p:cNvPr>
          <p:cNvSpPr/>
          <p:nvPr/>
        </p:nvSpPr>
        <p:spPr>
          <a:xfrm>
            <a:off x="5250300" y="2663290"/>
            <a:ext cx="2700000" cy="1800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하지만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FF00"/>
                </a:solidFill>
                <a:latin typeface="+mn-ea"/>
              </a:rPr>
              <a:t>VR/AR 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기반</a:t>
            </a:r>
            <a:endParaRPr lang="en-US" altLang="ko-KR" b="1" dirty="0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FFFF00"/>
                </a:solidFill>
                <a:latin typeface="+mn-ea"/>
              </a:rPr>
              <a:t>보안 </a:t>
            </a:r>
            <a:r>
              <a:rPr lang="en-US" altLang="ko-KR" b="1" dirty="0">
                <a:solidFill>
                  <a:srgbClr val="FFFF00"/>
                </a:solidFill>
                <a:latin typeface="+mn-ea"/>
              </a:rPr>
              <a:t>PIN 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입력 방법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은 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존재 하지 않음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0" name="오른쪽 화살표 28">
            <a:extLst>
              <a:ext uri="{FF2B5EF4-FFF2-40B4-BE49-F238E27FC236}">
                <a16:creationId xmlns:a16="http://schemas.microsoft.com/office/drawing/2014/main" id="{1EB5A81A-1263-4975-9862-34A94255D44F}"/>
              </a:ext>
            </a:extLst>
          </p:cNvPr>
          <p:cNvSpPr/>
          <p:nvPr/>
        </p:nvSpPr>
        <p:spPr>
          <a:xfrm>
            <a:off x="4318872" y="3298913"/>
            <a:ext cx="801768" cy="2875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5BD710-15D8-4527-8F36-98BEAB15CBF0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1792" y="1678913"/>
            <a:ext cx="1800000" cy="3240000"/>
          </a:xfrm>
          <a:prstGeom prst="rect">
            <a:avLst/>
          </a:prstGeom>
        </p:spPr>
      </p:pic>
      <p:sp>
        <p:nvSpPr>
          <p:cNvPr id="30" name="사각형: 둥근 모서리 12">
            <a:extLst>
              <a:ext uri="{FF2B5EF4-FFF2-40B4-BE49-F238E27FC236}">
                <a16:creationId xmlns:a16="http://schemas.microsoft.com/office/drawing/2014/main" id="{18F002BF-2A4E-4E28-A20A-3F64E69E5A1F}"/>
              </a:ext>
            </a:extLst>
          </p:cNvPr>
          <p:cNvSpPr/>
          <p:nvPr/>
        </p:nvSpPr>
        <p:spPr>
          <a:xfrm>
            <a:off x="9022134" y="2686480"/>
            <a:ext cx="2700000" cy="1800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안전한 입력을 위한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새로운 형태의 보안 </a:t>
            </a:r>
            <a:r>
              <a:rPr lang="en-US" altLang="ko-KR" b="1" dirty="0">
                <a:solidFill>
                  <a:srgbClr val="FFFF00"/>
                </a:solidFill>
                <a:latin typeface="+mn-ea"/>
              </a:rPr>
              <a:t>PIN 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입력 방법 제안</a:t>
            </a:r>
            <a:endParaRPr lang="en-US" altLang="ko-KR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오른쪽 화살표 28">
            <a:extLst>
              <a:ext uri="{FF2B5EF4-FFF2-40B4-BE49-F238E27FC236}">
                <a16:creationId xmlns:a16="http://schemas.microsoft.com/office/drawing/2014/main" id="{6BAA1623-1071-46FD-864B-EFABC4F6E201}"/>
              </a:ext>
            </a:extLst>
          </p:cNvPr>
          <p:cNvSpPr/>
          <p:nvPr/>
        </p:nvSpPr>
        <p:spPr>
          <a:xfrm>
            <a:off x="8079960" y="3314153"/>
            <a:ext cx="801768" cy="28756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4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EEC2116F-19DF-4EC7-8E83-625233E0AE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5B2E1B1-1659-4A3E-8BDA-920F39D17417}"/>
              </a:ext>
            </a:extLst>
          </p:cNvPr>
          <p:cNvGrpSpPr/>
          <p:nvPr/>
        </p:nvGrpSpPr>
        <p:grpSpPr>
          <a:xfrm>
            <a:off x="2186231" y="1924466"/>
            <a:ext cx="7819538" cy="841779"/>
            <a:chOff x="1184217" y="2951107"/>
            <a:chExt cx="10155183" cy="1623165"/>
          </a:xfrm>
          <a:solidFill>
            <a:srgbClr val="5BACFF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9B8F92E-1053-4DBA-A65D-63B8B392C24E}"/>
                </a:ext>
              </a:extLst>
            </p:cNvPr>
            <p:cNvSpPr/>
            <p:nvPr/>
          </p:nvSpPr>
          <p:spPr>
            <a:xfrm>
              <a:off x="1184217" y="2951107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5840B1-5C94-4A83-8910-D63A3D81F00E}"/>
                </a:ext>
              </a:extLst>
            </p:cNvPr>
            <p:cNvSpPr txBox="1"/>
            <p:nvPr/>
          </p:nvSpPr>
          <p:spPr>
            <a:xfrm>
              <a:off x="1458872" y="3285547"/>
              <a:ext cx="9408478" cy="953513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FF00"/>
                  </a:solidFill>
                </a:rPr>
                <a:t>VR</a:t>
              </a:r>
              <a:r>
                <a:rPr lang="ko-KR" altLang="en-US" sz="2000" dirty="0">
                  <a:solidFill>
                    <a:schemeClr val="bg1"/>
                  </a:solidFill>
                </a:rPr>
                <a:t>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몰입감</a:t>
              </a:r>
              <a:r>
                <a:rPr lang="ko-KR" altLang="en-US" sz="2000" dirty="0">
                  <a:solidFill>
                    <a:schemeClr val="bg1"/>
                  </a:solidFill>
                </a:rPr>
                <a:t> 있는 체험을 위해서는 </a:t>
              </a:r>
              <a:r>
                <a:rPr lang="en-US" altLang="ko-KR" sz="2000" b="1" dirty="0">
                  <a:solidFill>
                    <a:srgbClr val="FFFF00"/>
                  </a:solidFill>
                </a:rPr>
                <a:t>HMD </a:t>
              </a:r>
              <a:r>
                <a:rPr lang="ko-KR" altLang="en-US" sz="2000" b="1" dirty="0">
                  <a:solidFill>
                    <a:srgbClr val="FFFF00"/>
                  </a:solidFill>
                </a:rPr>
                <a:t>착용이 필수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91E4CE-340F-4CD3-9124-8E2CF7B0416F}"/>
              </a:ext>
            </a:extLst>
          </p:cNvPr>
          <p:cNvSpPr txBox="1"/>
          <p:nvPr/>
        </p:nvSpPr>
        <p:spPr>
          <a:xfrm>
            <a:off x="1184217" y="559300"/>
            <a:ext cx="714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VR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Shoulder Surfing Attack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8AC00C34-63F1-4854-A0DD-08FB59F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C8FA9C-8422-4978-8062-95AC95A193FB}"/>
              </a:ext>
            </a:extLst>
          </p:cNvPr>
          <p:cNvGrpSpPr/>
          <p:nvPr/>
        </p:nvGrpSpPr>
        <p:grpSpPr>
          <a:xfrm>
            <a:off x="2186231" y="3356688"/>
            <a:ext cx="7819538" cy="841779"/>
            <a:chOff x="1184217" y="2951107"/>
            <a:chExt cx="10155183" cy="1623165"/>
          </a:xfrm>
          <a:solidFill>
            <a:srgbClr val="5BACFF"/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0E52E9F-0F8C-434B-9EE7-6571123ACA26}"/>
                </a:ext>
              </a:extLst>
            </p:cNvPr>
            <p:cNvSpPr/>
            <p:nvPr/>
          </p:nvSpPr>
          <p:spPr>
            <a:xfrm>
              <a:off x="1184217" y="2951107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FEDEE5-F528-4E52-A8D8-3F228363D6D3}"/>
                </a:ext>
              </a:extLst>
            </p:cNvPr>
            <p:cNvSpPr txBox="1"/>
            <p:nvPr/>
          </p:nvSpPr>
          <p:spPr>
            <a:xfrm>
              <a:off x="1458872" y="3291884"/>
              <a:ext cx="9408478" cy="953511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HMD </a:t>
              </a:r>
              <a:r>
                <a:rPr lang="ko-KR" altLang="en-US" sz="2000" dirty="0">
                  <a:solidFill>
                    <a:schemeClr val="bg1"/>
                  </a:solidFill>
                </a:rPr>
                <a:t>착용 시 </a:t>
              </a:r>
              <a:r>
                <a:rPr lang="ko-KR" altLang="en-US" sz="2000" b="1" dirty="0">
                  <a:solidFill>
                    <a:srgbClr val="FFFF00"/>
                  </a:solidFill>
                </a:rPr>
                <a:t>주변 환경을 인지하지 못</a:t>
              </a:r>
              <a:r>
                <a:rPr lang="en-US" altLang="ko-KR" sz="2000" b="1" dirty="0">
                  <a:solidFill>
                    <a:srgbClr val="FFFF00"/>
                  </a:solidFill>
                </a:rPr>
                <a:t> </a:t>
              </a:r>
              <a:r>
                <a:rPr lang="ko-KR" altLang="en-US" sz="2000" b="1" dirty="0">
                  <a:solidFill>
                    <a:srgbClr val="FFFF00"/>
                  </a:solidFill>
                </a:rPr>
                <a:t>한다는 단점</a:t>
              </a:r>
              <a:r>
                <a:rPr lang="ko-KR" altLang="en-US" sz="2000" dirty="0">
                  <a:solidFill>
                    <a:schemeClr val="bg1"/>
                  </a:solidFill>
                </a:rPr>
                <a:t>이 존재</a:t>
              </a:r>
            </a:p>
          </p:txBody>
        </p:sp>
      </p:grp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5F9DF0F-2FE4-4EDA-8FB0-7E7D0517DF48}"/>
              </a:ext>
            </a:extLst>
          </p:cNvPr>
          <p:cNvSpPr/>
          <p:nvPr/>
        </p:nvSpPr>
        <p:spPr>
          <a:xfrm>
            <a:off x="5938520" y="2809771"/>
            <a:ext cx="314960" cy="4924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28BFD3D-72C6-4CC5-BA17-FD86FC44BDE9}"/>
              </a:ext>
            </a:extLst>
          </p:cNvPr>
          <p:cNvGrpSpPr/>
          <p:nvPr/>
        </p:nvGrpSpPr>
        <p:grpSpPr>
          <a:xfrm>
            <a:off x="2186231" y="4813815"/>
            <a:ext cx="7819538" cy="841779"/>
            <a:chOff x="1184217" y="2951107"/>
            <a:chExt cx="10155183" cy="1623165"/>
          </a:xfrm>
          <a:solidFill>
            <a:srgbClr val="5BACFF"/>
          </a:solidFill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8796F04-0FF7-4B9F-9DDE-A02E494C1EA5}"/>
                </a:ext>
              </a:extLst>
            </p:cNvPr>
            <p:cNvSpPr/>
            <p:nvPr/>
          </p:nvSpPr>
          <p:spPr>
            <a:xfrm>
              <a:off x="1184217" y="2951107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F2580-B159-496A-B3EE-41D675246441}"/>
                </a:ext>
              </a:extLst>
            </p:cNvPr>
            <p:cNvSpPr txBox="1"/>
            <p:nvPr/>
          </p:nvSpPr>
          <p:spPr>
            <a:xfrm>
              <a:off x="1590820" y="3331066"/>
              <a:ext cx="9408478" cy="953511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</a:rPr>
                <a:t>해커의 </a:t>
              </a:r>
              <a:r>
                <a:rPr lang="en-US" altLang="ko-KR" sz="2000" b="1" dirty="0">
                  <a:solidFill>
                    <a:srgbClr val="FFFF00"/>
                  </a:solidFill>
                </a:rPr>
                <a:t>Shoulder Surfing Attack</a:t>
              </a:r>
              <a:r>
                <a:rPr lang="ko-KR" altLang="en-US" sz="2000" dirty="0">
                  <a:solidFill>
                    <a:schemeClr val="bg1"/>
                  </a:solidFill>
                </a:rPr>
                <a:t>에 대해 </a:t>
              </a:r>
              <a:r>
                <a:rPr lang="ko-KR" altLang="en-US" sz="2000" b="1" dirty="0" err="1">
                  <a:solidFill>
                    <a:srgbClr val="FFFF00"/>
                  </a:solidFill>
                </a:rPr>
                <a:t>무방비하게</a:t>
              </a:r>
              <a:r>
                <a:rPr lang="ko-KR" altLang="en-US" sz="2000" b="1" dirty="0">
                  <a:solidFill>
                    <a:srgbClr val="FFFF00"/>
                  </a:solidFill>
                </a:rPr>
                <a:t> 노출</a:t>
              </a:r>
              <a:r>
                <a:rPr lang="ko-KR" altLang="en-US" sz="2000" dirty="0">
                  <a:solidFill>
                    <a:schemeClr val="bg1"/>
                  </a:solidFill>
                </a:rPr>
                <a:t>됨</a:t>
              </a:r>
            </a:p>
          </p:txBody>
        </p:sp>
      </p:grp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1071A0D-BB97-4A00-9B95-705CC42A04BD}"/>
              </a:ext>
            </a:extLst>
          </p:cNvPr>
          <p:cNvSpPr/>
          <p:nvPr/>
        </p:nvSpPr>
        <p:spPr>
          <a:xfrm>
            <a:off x="5938520" y="4251456"/>
            <a:ext cx="314960" cy="4924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66E010-AD2D-41F1-887A-DCA7C167E860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D26E5D-143C-471F-9D5E-9C300DBB556F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7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5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0F47B-8301-4718-88E8-33C323A04727}"/>
              </a:ext>
            </a:extLst>
          </p:cNvPr>
          <p:cNvSpPr txBox="1"/>
          <p:nvPr/>
        </p:nvSpPr>
        <p:spPr>
          <a:xfrm>
            <a:off x="1184216" y="559300"/>
            <a:ext cx="1126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+mn-ea"/>
              </a:rPr>
              <a:t>기존 </a:t>
            </a:r>
            <a:r>
              <a:rPr lang="ko-KR" altLang="en-US" sz="3500" dirty="0" err="1">
                <a:latin typeface="+mn-ea"/>
              </a:rPr>
              <a:t>키패드</a:t>
            </a:r>
            <a:r>
              <a:rPr lang="ko-KR" altLang="en-US" sz="3500" dirty="0">
                <a:latin typeface="+mn-ea"/>
              </a:rPr>
              <a:t> 구현</a:t>
            </a:r>
            <a:endParaRPr lang="en-US" altLang="ko-KR" sz="3500" dirty="0">
              <a:latin typeface="+mn-ea"/>
            </a:endParaRPr>
          </a:p>
        </p:txBody>
      </p:sp>
      <p:pic>
        <p:nvPicPr>
          <p:cNvPr id="14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531C8741-BEE6-4A9C-BC82-6EF934704E6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CB876E-F75A-4CDE-9392-B9B6CD02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52D68-5C62-4E61-B501-AA47A68B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16" y="1580515"/>
            <a:ext cx="4495224" cy="3981450"/>
          </a:xfrm>
          <a:prstGeom prst="rect">
            <a:avLst/>
          </a:prstGeom>
        </p:spPr>
      </p:pic>
      <p:sp>
        <p:nvSpPr>
          <p:cNvPr id="17" name="사각형: 둥근 모서리 12">
            <a:extLst>
              <a:ext uri="{FF2B5EF4-FFF2-40B4-BE49-F238E27FC236}">
                <a16:creationId xmlns:a16="http://schemas.microsoft.com/office/drawing/2014/main" id="{B42BD2EE-9631-4000-8299-9FD8156628C9}"/>
              </a:ext>
            </a:extLst>
          </p:cNvPr>
          <p:cNvSpPr/>
          <p:nvPr/>
        </p:nvSpPr>
        <p:spPr>
          <a:xfrm>
            <a:off x="6815107" y="2281389"/>
            <a:ext cx="4414334" cy="802171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키패드에 입력이 발생해도</a:t>
            </a:r>
            <a:endParaRPr lang="en-US" altLang="ko-KR" sz="2000" dirty="0"/>
          </a:p>
          <a:p>
            <a:pPr algn="ctr"/>
            <a:r>
              <a:rPr lang="ko-KR" altLang="en-US" sz="2000" dirty="0"/>
              <a:t>숫자들의 위치가 변하지 않음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D8662F2-5265-45B1-AE47-9074E9389AAD}"/>
              </a:ext>
            </a:extLst>
          </p:cNvPr>
          <p:cNvSpPr/>
          <p:nvPr/>
        </p:nvSpPr>
        <p:spPr>
          <a:xfrm>
            <a:off x="8879840" y="3369604"/>
            <a:ext cx="436880" cy="80217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2">
            <a:extLst>
              <a:ext uri="{FF2B5EF4-FFF2-40B4-BE49-F238E27FC236}">
                <a16:creationId xmlns:a16="http://schemas.microsoft.com/office/drawing/2014/main" id="{8942F3A8-8BC9-43C2-9D81-E5A19BFCC26B}"/>
              </a:ext>
            </a:extLst>
          </p:cNvPr>
          <p:cNvSpPr/>
          <p:nvPr/>
        </p:nvSpPr>
        <p:spPr>
          <a:xfrm>
            <a:off x="6815107" y="4476860"/>
            <a:ext cx="4414334" cy="730618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입력 패턴을 쉽게 유추 가능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84AF7D-28D9-4CB0-8054-037C4BE34624}"/>
              </a:ext>
            </a:extLst>
          </p:cNvPr>
          <p:cNvSpPr/>
          <p:nvPr/>
        </p:nvSpPr>
        <p:spPr>
          <a:xfrm>
            <a:off x="2509520" y="3398520"/>
            <a:ext cx="1788160" cy="17784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25CDF2-708F-4DC1-836F-84AA3F749795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84B55-6550-425B-841A-300C2F55E763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6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0F47B-8301-4718-88E8-33C323A04727}"/>
              </a:ext>
            </a:extLst>
          </p:cNvPr>
          <p:cNvSpPr txBox="1"/>
          <p:nvPr/>
        </p:nvSpPr>
        <p:spPr>
          <a:xfrm>
            <a:off x="1184217" y="559300"/>
            <a:ext cx="674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+mn-ea"/>
              </a:rPr>
              <a:t>기존 키패드에 대한 보안성 검증</a:t>
            </a:r>
            <a:endParaRPr lang="en-US" altLang="ko-KR" sz="3500" dirty="0">
              <a:latin typeface="+mn-ea"/>
            </a:endParaRPr>
          </a:p>
        </p:txBody>
      </p:sp>
      <p:pic>
        <p:nvPicPr>
          <p:cNvPr id="14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531C8741-BEE6-4A9C-BC82-6EF934704E6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9927A3D-ECE9-42C4-BE65-6C96C72A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12760"/>
              </p:ext>
            </p:extLst>
          </p:nvPr>
        </p:nvGraphicFramePr>
        <p:xfrm>
          <a:off x="2904707" y="1716631"/>
          <a:ext cx="5983086" cy="4339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6254">
                  <a:extLst>
                    <a:ext uri="{9D8B030D-6E8A-4147-A177-3AD203B41FA5}">
                      <a16:colId xmlns:a16="http://schemas.microsoft.com/office/drawing/2014/main" val="2950274461"/>
                    </a:ext>
                  </a:extLst>
                </a:gridCol>
                <a:gridCol w="1878286">
                  <a:extLst>
                    <a:ext uri="{9D8B030D-6E8A-4147-A177-3AD203B41FA5}">
                      <a16:colId xmlns:a16="http://schemas.microsoft.com/office/drawing/2014/main" val="3720281784"/>
                    </a:ext>
                  </a:extLst>
                </a:gridCol>
                <a:gridCol w="1938546">
                  <a:extLst>
                    <a:ext uri="{9D8B030D-6E8A-4147-A177-3AD203B41FA5}">
                      <a16:colId xmlns:a16="http://schemas.microsoft.com/office/drawing/2014/main" val="2104043779"/>
                    </a:ext>
                  </a:extLst>
                </a:gridCol>
              </a:tblGrid>
              <a:tr h="1245691">
                <a:tc>
                  <a:txBody>
                    <a:bodyPr/>
                    <a:lstStyle/>
                    <a:p>
                      <a:pPr algn="ctr" latinLnBrk="1"/>
                      <a:endParaRPr lang="en-US" altLang="ko-KR" sz="27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700" dirty="0">
                          <a:solidFill>
                            <a:srgbClr val="3399FF"/>
                          </a:solidFill>
                        </a:rPr>
                        <a:t>사용자 입력</a:t>
                      </a:r>
                      <a:endParaRPr lang="en-US" altLang="ko-KR" sz="2700" dirty="0">
                        <a:solidFill>
                          <a:srgbClr val="3399FF"/>
                        </a:solidFill>
                      </a:endParaRPr>
                    </a:p>
                    <a:p>
                      <a:pPr algn="ctr" latinLnBrk="1"/>
                      <a:endParaRPr lang="en-US" altLang="ko-KR" sz="27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73064" marR="73064" marT="36532" marB="3653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73064" marR="73064" marT="36532" marB="3653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FF4F4F"/>
                          </a:solidFill>
                        </a:rPr>
                        <a:t>Shoulder Surfing Attack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35336"/>
                  </a:ext>
                </a:extLst>
              </a:tr>
              <a:tr h="58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4668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75%</a:t>
                      </a:r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 유사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668</a:t>
                      </a:r>
                      <a:endParaRPr lang="ko-KR" alt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874063"/>
                  </a:ext>
                </a:extLst>
              </a:tr>
              <a:tr h="58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1680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75%</a:t>
                      </a:r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 유사 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ko-KR" alt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10303"/>
                  </a:ext>
                </a:extLst>
              </a:tr>
              <a:tr h="58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0637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 유사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63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3712"/>
                  </a:ext>
                </a:extLst>
              </a:tr>
              <a:tr h="58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9542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r>
                        <a:rPr lang="ko-KR" altLang="en-US" sz="1900" b="1" dirty="0">
                          <a:solidFill>
                            <a:srgbClr val="FF0000"/>
                          </a:solidFill>
                        </a:rPr>
                        <a:t> 유사</a:t>
                      </a:r>
                      <a:r>
                        <a:rPr lang="ko-KR" altLang="en-US" sz="19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9542</a:t>
                      </a:r>
                      <a:endParaRPr lang="ko-KR" alt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66896"/>
                  </a:ext>
                </a:extLst>
              </a:tr>
              <a:tr h="58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3728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회 관찰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r>
                        <a:rPr lang="ko-KR" altLang="en-US" sz="1900" b="1" dirty="0">
                          <a:solidFill>
                            <a:srgbClr val="FF0000"/>
                          </a:solidFill>
                        </a:rPr>
                        <a:t> 유사 </a:t>
                      </a: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3728</a:t>
                      </a:r>
                      <a:endParaRPr lang="ko-KR" alt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marL="73064" marR="73064" marT="36532" marB="365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43034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B8D48D11-5DA9-4FF7-B573-8DCDA3FDB35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7293" y="3149600"/>
            <a:ext cx="2160000" cy="21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5241C3-FF16-4781-89CC-C42AE689B737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471" y="3149600"/>
            <a:ext cx="2160000" cy="216000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CB876E-F75A-4CDE-9392-B9B6CD02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64C77B-2EE3-4401-A74B-286F3F6AD13A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A7892C-FF2F-42B7-B65E-F4D458C78823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9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37127" y="559300"/>
            <a:ext cx="91906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+mn-ea"/>
              </a:rPr>
              <a:t>   제안하는 안전한 </a:t>
            </a:r>
            <a:r>
              <a:rPr lang="en-US" altLang="ko-KR" sz="4500" dirty="0">
                <a:latin typeface="+mn-ea"/>
              </a:rPr>
              <a:t>PIN </a:t>
            </a:r>
            <a:r>
              <a:rPr lang="ko-KR" altLang="en-US" sz="4500" dirty="0">
                <a:latin typeface="+mn-ea"/>
              </a:rPr>
              <a:t>입력 방법</a:t>
            </a:r>
            <a:endParaRPr lang="en-US" altLang="ko-KR" sz="4500" dirty="0">
              <a:latin typeface="+mn-ea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249B5F-4F39-440F-A52C-B511997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7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77E75-F6B2-42D9-8F8E-DB7A37944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4" y="235554"/>
            <a:ext cx="1474081" cy="14740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46A7A49-B279-4244-BFC8-4D12D332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pic>
        <p:nvPicPr>
          <p:cNvPr id="10" name="Picture 4" descr="leap motionì ëí ì´ë¯¸ì§ ê²ìê²°ê³¼">
            <a:extLst>
              <a:ext uri="{FF2B5EF4-FFF2-40B4-BE49-F238E27FC236}">
                <a16:creationId xmlns:a16="http://schemas.microsoft.com/office/drawing/2014/main" id="{89DA8B93-D6AF-4DA8-BA01-6DC0EDEE70D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8" y="2266868"/>
            <a:ext cx="576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1A0370-6BCD-4361-BBB6-FC3967940E6D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A7B5F8-7715-4548-8609-4C1C99F6FE07}"/>
              </a:ext>
            </a:extLst>
          </p:cNvPr>
          <p:cNvSpPr/>
          <p:nvPr/>
        </p:nvSpPr>
        <p:spPr>
          <a:xfrm>
            <a:off x="1866824" y="67246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CB9A2F-B934-401A-B400-5BE9E77B235B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9280" y="2560177"/>
            <a:ext cx="50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CAC3FB-0357-4DF8-9A75-F5CC1E50CA4C}"/>
              </a:ext>
            </a:extLst>
          </p:cNvPr>
          <p:cNvSpPr txBox="1"/>
          <p:nvPr/>
        </p:nvSpPr>
        <p:spPr>
          <a:xfrm>
            <a:off x="1184217" y="559300"/>
            <a:ext cx="866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err="1">
                <a:latin typeface="+mn-ea"/>
              </a:rPr>
              <a:t>립모션</a:t>
            </a:r>
            <a:r>
              <a:rPr lang="ko-KR" altLang="en-US" sz="3500" dirty="0">
                <a:latin typeface="+mn-ea"/>
              </a:rPr>
              <a:t> </a:t>
            </a:r>
            <a:r>
              <a:rPr lang="en-US" altLang="ko-KR" sz="3500" dirty="0">
                <a:latin typeface="+mn-ea"/>
              </a:rPr>
              <a:t>-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NUI(</a:t>
            </a:r>
            <a:r>
              <a:rPr lang="en-US" altLang="ko-KR" sz="3300" dirty="0">
                <a:latin typeface="+mn-ea"/>
              </a:rPr>
              <a:t>Natural User Interface</a:t>
            </a:r>
            <a:r>
              <a:rPr lang="en-US" altLang="ko-KR" sz="3600" dirty="0">
                <a:latin typeface="+mn-ea"/>
              </a:rPr>
              <a:t>) </a:t>
            </a:r>
            <a:r>
              <a:rPr lang="ko-KR" altLang="en-US" sz="3600" dirty="0">
                <a:latin typeface="+mn-ea"/>
              </a:rPr>
              <a:t>장치</a:t>
            </a:r>
            <a:endParaRPr lang="ko-KR" altLang="en-US" sz="3500" dirty="0">
              <a:latin typeface="+mn-ea"/>
            </a:endParaRPr>
          </a:p>
        </p:txBody>
      </p:sp>
      <p:pic>
        <p:nvPicPr>
          <p:cNvPr id="11" name="Picture 10" descr="lock imageì ëí ì´ë¯¸ì§ ê²ìê²°ê³¼">
            <a:extLst>
              <a:ext uri="{FF2B5EF4-FFF2-40B4-BE49-F238E27FC236}">
                <a16:creationId xmlns:a16="http://schemas.microsoft.com/office/drawing/2014/main" id="{2C2E225C-A145-4479-97CF-5A796E6A0D8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36525"/>
            <a:ext cx="1697560" cy="16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p motionì ëí ì´ë¯¸ì§ ê²ìê²°ê³¼">
            <a:extLst>
              <a:ext uri="{FF2B5EF4-FFF2-40B4-BE49-F238E27FC236}">
                <a16:creationId xmlns:a16="http://schemas.microsoft.com/office/drawing/2014/main" id="{6785A520-186F-4CB6-8778-25D01804D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r="18815"/>
          <a:stretch/>
        </p:blipFill>
        <p:spPr bwMode="auto">
          <a:xfrm>
            <a:off x="4391668" y="1964667"/>
            <a:ext cx="3108260" cy="30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EF78B-B16D-41B1-87C5-B063C98F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2F0770-9093-4B4C-BC1F-00524E398C85}"/>
              </a:ext>
            </a:extLst>
          </p:cNvPr>
          <p:cNvCxnSpPr>
            <a:cxnSpLocks/>
          </p:cNvCxnSpPr>
          <p:nvPr/>
        </p:nvCxnSpPr>
        <p:spPr>
          <a:xfrm flipV="1">
            <a:off x="3418213" y="5268645"/>
            <a:ext cx="867485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2">
            <a:extLst>
              <a:ext uri="{FF2B5EF4-FFF2-40B4-BE49-F238E27FC236}">
                <a16:creationId xmlns:a16="http://schemas.microsoft.com/office/drawing/2014/main" id="{419E1CAD-FFF6-451B-85B1-CFAAD3076932}"/>
              </a:ext>
            </a:extLst>
          </p:cNvPr>
          <p:cNvSpPr/>
          <p:nvPr/>
        </p:nvSpPr>
        <p:spPr>
          <a:xfrm>
            <a:off x="595739" y="4505378"/>
            <a:ext cx="2822474" cy="449445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색상 구분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RGB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카메라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사각형: 둥근 모서리 12">
            <a:extLst>
              <a:ext uri="{FF2B5EF4-FFF2-40B4-BE49-F238E27FC236}">
                <a16:creationId xmlns:a16="http://schemas.microsoft.com/office/drawing/2014/main" id="{1F5824D5-0B72-4E1C-886A-3F29C48292E5}"/>
              </a:ext>
            </a:extLst>
          </p:cNvPr>
          <p:cNvSpPr/>
          <p:nvPr/>
        </p:nvSpPr>
        <p:spPr>
          <a:xfrm>
            <a:off x="595739" y="5616805"/>
            <a:ext cx="2822474" cy="447628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깊이 구분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IR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카메라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십자형 11">
            <a:extLst>
              <a:ext uri="{FF2B5EF4-FFF2-40B4-BE49-F238E27FC236}">
                <a16:creationId xmlns:a16="http://schemas.microsoft.com/office/drawing/2014/main" id="{AC091766-D4F4-4918-9ECA-CAA8EBE48F28}"/>
              </a:ext>
            </a:extLst>
          </p:cNvPr>
          <p:cNvSpPr/>
          <p:nvPr/>
        </p:nvSpPr>
        <p:spPr>
          <a:xfrm>
            <a:off x="1694329" y="5062272"/>
            <a:ext cx="479245" cy="447628"/>
          </a:xfrm>
          <a:prstGeom prst="plus">
            <a:avLst>
              <a:gd name="adj" fmla="val 44509"/>
            </a:avLst>
          </a:prstGeom>
          <a:solidFill>
            <a:srgbClr val="48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12">
            <a:extLst>
              <a:ext uri="{FF2B5EF4-FFF2-40B4-BE49-F238E27FC236}">
                <a16:creationId xmlns:a16="http://schemas.microsoft.com/office/drawing/2014/main" id="{E0347463-015C-47F5-9574-03CD8BEDC526}"/>
              </a:ext>
            </a:extLst>
          </p:cNvPr>
          <p:cNvSpPr/>
          <p:nvPr/>
        </p:nvSpPr>
        <p:spPr>
          <a:xfrm>
            <a:off x="4410636" y="5316451"/>
            <a:ext cx="3251770" cy="646331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00"/>
                </a:solidFill>
                <a:latin typeface="+mn-ea"/>
              </a:rPr>
              <a:t>3D 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정보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로 얻어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컴퓨터의 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입력장치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로 사용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사각형: 둥근 모서리 12">
            <a:extLst>
              <a:ext uri="{FF2B5EF4-FFF2-40B4-BE49-F238E27FC236}">
                <a16:creationId xmlns:a16="http://schemas.microsoft.com/office/drawing/2014/main" id="{6C3FE877-62E5-49BF-B422-8A51B4B317DE}"/>
              </a:ext>
            </a:extLst>
          </p:cNvPr>
          <p:cNvSpPr/>
          <p:nvPr/>
        </p:nvSpPr>
        <p:spPr>
          <a:xfrm>
            <a:off x="8671746" y="5385314"/>
            <a:ext cx="3096000" cy="540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VR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기기들과 호환 가능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사각형: 둥근 모서리 12">
            <a:extLst>
              <a:ext uri="{FF2B5EF4-FFF2-40B4-BE49-F238E27FC236}">
                <a16:creationId xmlns:a16="http://schemas.microsoft.com/office/drawing/2014/main" id="{8B943880-7D63-4737-AE48-4324A74E96D7}"/>
              </a:ext>
            </a:extLst>
          </p:cNvPr>
          <p:cNvSpPr/>
          <p:nvPr/>
        </p:nvSpPr>
        <p:spPr>
          <a:xfrm>
            <a:off x="8671747" y="4621817"/>
            <a:ext cx="3096000" cy="540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비교적 저렴한 가격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Picture 2" descr="https://cdn.vox-cdn.com/thumbor/0EUFgDPnS36kSWtr8tfxVz_GZaQ=/0x0:1050x700/1200x800/filters:focal(0x0:1050x700)/cdn.vox-cdn.com/assets/1130278/leap3dmotioncontrol.jpg">
            <a:extLst>
              <a:ext uri="{FF2B5EF4-FFF2-40B4-BE49-F238E27FC236}">
                <a16:creationId xmlns:a16="http://schemas.microsoft.com/office/drawing/2014/main" id="{32FB25A3-4D2B-4C3F-A33C-E23C3EA0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8" y="2142113"/>
            <a:ext cx="3074165" cy="20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DCF2E3F-7F64-4B4E-85A2-B4E3A210DCEB}"/>
              </a:ext>
            </a:extLst>
          </p:cNvPr>
          <p:cNvGrpSpPr/>
          <p:nvPr/>
        </p:nvGrpSpPr>
        <p:grpSpPr>
          <a:xfrm>
            <a:off x="8853201" y="2027388"/>
            <a:ext cx="2706910" cy="2706910"/>
            <a:chOff x="8691837" y="1973600"/>
            <a:chExt cx="2706910" cy="2706910"/>
          </a:xfrm>
        </p:grpSpPr>
        <p:pic>
          <p:nvPicPr>
            <p:cNvPr id="2055" name="Picture 4" descr="leap motion에 대한 이미지 검색결과">
              <a:extLst>
                <a:ext uri="{FF2B5EF4-FFF2-40B4-BE49-F238E27FC236}">
                  <a16:creationId xmlns:a16="http://schemas.microsoft.com/office/drawing/2014/main" id="{1211A01A-25DD-4DBC-BBC8-F8B52AE12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1837" y="1973600"/>
              <a:ext cx="2706910" cy="270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B021E9-EC1D-4132-9D4B-EF176E394A8D}"/>
                </a:ext>
              </a:extLst>
            </p:cNvPr>
            <p:cNvSpPr txBox="1"/>
            <p:nvPr/>
          </p:nvSpPr>
          <p:spPr>
            <a:xfrm>
              <a:off x="8845774" y="3883467"/>
              <a:ext cx="238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립모션</a:t>
              </a:r>
              <a:r>
                <a:rPr lang="ko-KR" altLang="en-US" sz="2000" dirty="0"/>
                <a:t> 컨트롤러</a:t>
              </a:r>
            </a:p>
          </p:txBody>
        </p:sp>
      </p:grpSp>
      <p:sp>
        <p:nvSpPr>
          <p:cNvPr id="21" name="슬라이드 번호 개체 틀 7">
            <a:extLst>
              <a:ext uri="{FF2B5EF4-FFF2-40B4-BE49-F238E27FC236}">
                <a16:creationId xmlns:a16="http://schemas.microsoft.com/office/drawing/2014/main" id="{54E547C6-0624-4BF9-8E5A-7C083BAD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8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8F34F7-72F9-4A45-9DC8-8770574189EF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98AFE-192A-4786-A991-4C84494CC1E8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6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84217" y="559300"/>
            <a:ext cx="71495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+mn-ea"/>
              </a:rPr>
              <a:t>스마트 글러브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45CCD-EFB7-427F-B052-D787BCAB825C}"/>
              </a:ext>
            </a:extLst>
          </p:cNvPr>
          <p:cNvSpPr txBox="1"/>
          <p:nvPr/>
        </p:nvSpPr>
        <p:spPr>
          <a:xfrm>
            <a:off x="1703188" y="2949939"/>
            <a:ext cx="443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현재 대부분의 </a:t>
            </a:r>
            <a:r>
              <a:rPr lang="en-US" altLang="ko-KR" sz="2000" dirty="0"/>
              <a:t>VR </a:t>
            </a:r>
            <a:r>
              <a:rPr lang="ko-KR" altLang="en-US" sz="2000" dirty="0"/>
              <a:t>컨트롤러들이 </a:t>
            </a:r>
            <a:endParaRPr lang="en-US" altLang="ko-KR" sz="2000" dirty="0"/>
          </a:p>
          <a:p>
            <a:pPr algn="ctr"/>
            <a:r>
              <a:rPr lang="en-US" altLang="ko-KR" sz="2000" b="1" dirty="0"/>
              <a:t>IMU </a:t>
            </a:r>
            <a:r>
              <a:rPr lang="ko-KR" altLang="en-US" sz="2000" b="1" dirty="0"/>
              <a:t>센서를 기반</a:t>
            </a:r>
            <a:endParaRPr lang="ko-KR" altLang="en-US" sz="2000" dirty="0"/>
          </a:p>
        </p:txBody>
      </p:sp>
      <p:sp>
        <p:nvSpPr>
          <p:cNvPr id="16" name="사각형: 둥근 모서리 12">
            <a:extLst>
              <a:ext uri="{FF2B5EF4-FFF2-40B4-BE49-F238E27FC236}">
                <a16:creationId xmlns:a16="http://schemas.microsoft.com/office/drawing/2014/main" id="{7F24BE69-F5E5-4F72-8F1B-F933EAC6890C}"/>
              </a:ext>
            </a:extLst>
          </p:cNvPr>
          <p:cNvSpPr/>
          <p:nvPr/>
        </p:nvSpPr>
        <p:spPr>
          <a:xfrm>
            <a:off x="713408" y="3835050"/>
            <a:ext cx="4428000" cy="954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관성측정장치</a:t>
            </a:r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(Inertial Measurement Unit)</a:t>
            </a:r>
            <a:endParaRPr lang="ko-KR" altLang="en-US" sz="2400" dirty="0"/>
          </a:p>
        </p:txBody>
      </p:sp>
      <p:sp>
        <p:nvSpPr>
          <p:cNvPr id="17" name="사각형: 둥근 모서리 12">
            <a:extLst>
              <a:ext uri="{FF2B5EF4-FFF2-40B4-BE49-F238E27FC236}">
                <a16:creationId xmlns:a16="http://schemas.microsoft.com/office/drawing/2014/main" id="{C9C0EFD9-4F7F-4782-B14B-9C5998763101}"/>
              </a:ext>
            </a:extLst>
          </p:cNvPr>
          <p:cNvSpPr/>
          <p:nvPr/>
        </p:nvSpPr>
        <p:spPr>
          <a:xfrm>
            <a:off x="713408" y="5162376"/>
            <a:ext cx="4428000" cy="954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가변저항방법의 구부림 센서</a:t>
            </a:r>
            <a:endParaRPr lang="ko-KR" altLang="en-US" sz="2400" dirty="0"/>
          </a:p>
        </p:txBody>
      </p:sp>
      <p:sp>
        <p:nvSpPr>
          <p:cNvPr id="20" name="사각형: 둥근 모서리 12">
            <a:extLst>
              <a:ext uri="{FF2B5EF4-FFF2-40B4-BE49-F238E27FC236}">
                <a16:creationId xmlns:a16="http://schemas.microsoft.com/office/drawing/2014/main" id="{29808491-A71F-4697-A250-6F05E354D87C}"/>
              </a:ext>
            </a:extLst>
          </p:cNvPr>
          <p:cNvSpPr/>
          <p:nvPr/>
        </p:nvSpPr>
        <p:spPr>
          <a:xfrm>
            <a:off x="4978745" y="5260866"/>
            <a:ext cx="3911255" cy="818723"/>
          </a:xfrm>
          <a:prstGeom prst="roundRect">
            <a:avLst/>
          </a:prstGeom>
          <a:solidFill>
            <a:srgbClr val="7030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각 </a:t>
            </a:r>
            <a:r>
              <a:rPr lang="ko-KR" altLang="en-US" sz="2400" b="1" dirty="0">
                <a:solidFill>
                  <a:srgbClr val="FFFF00"/>
                </a:solidFill>
                <a:latin typeface="+mn-ea"/>
              </a:rPr>
              <a:t>손가락의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+mn-ea"/>
              </a:rPr>
              <a:t>구부림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 정도</a:t>
            </a:r>
            <a:endParaRPr lang="ko-KR" altLang="en-US" sz="2400" dirty="0"/>
          </a:p>
        </p:txBody>
      </p:sp>
      <p:sp>
        <p:nvSpPr>
          <p:cNvPr id="21" name="사각형: 둥근 모서리 12">
            <a:extLst>
              <a:ext uri="{FF2B5EF4-FFF2-40B4-BE49-F238E27FC236}">
                <a16:creationId xmlns:a16="http://schemas.microsoft.com/office/drawing/2014/main" id="{A3E20579-DC44-4E8C-8A9C-DF1FD9C318D5}"/>
              </a:ext>
            </a:extLst>
          </p:cNvPr>
          <p:cNvSpPr/>
          <p:nvPr/>
        </p:nvSpPr>
        <p:spPr>
          <a:xfrm>
            <a:off x="4978745" y="3894843"/>
            <a:ext cx="3911255" cy="818723"/>
          </a:xfrm>
          <a:prstGeom prst="roundRect">
            <a:avLst/>
          </a:prstGeom>
          <a:solidFill>
            <a:srgbClr val="7030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Quaternion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 형태</a:t>
            </a:r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차원 공간의 </a:t>
            </a:r>
            <a:r>
              <a:rPr lang="ko-KR" altLang="en-US" sz="2400" b="1" dirty="0">
                <a:solidFill>
                  <a:srgbClr val="FFFF00"/>
                </a:solidFill>
                <a:latin typeface="+mn-ea"/>
              </a:rPr>
              <a:t>회전 움직임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22" name="사각형: 둥근 모서리 12">
            <a:extLst>
              <a:ext uri="{FF2B5EF4-FFF2-40B4-BE49-F238E27FC236}">
                <a16:creationId xmlns:a16="http://schemas.microsoft.com/office/drawing/2014/main" id="{4671767C-F2A5-4973-B3A0-EE218521AF97}"/>
              </a:ext>
            </a:extLst>
          </p:cNvPr>
          <p:cNvSpPr/>
          <p:nvPr/>
        </p:nvSpPr>
        <p:spPr>
          <a:xfrm>
            <a:off x="9721705" y="4434786"/>
            <a:ext cx="1069942" cy="1107309"/>
          </a:xfrm>
          <a:prstGeom prst="roundRect">
            <a:avLst>
              <a:gd name="adj" fmla="val 36776"/>
            </a:avLst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PC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8784BB-60AD-4717-BFA1-0DA0F873955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890000" y="4304205"/>
            <a:ext cx="831705" cy="48484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3A13C6-97BC-4E40-A311-F6E14676E67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890000" y="5260866"/>
            <a:ext cx="831705" cy="4093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왼쪽부터 바이브, 오큘러스 리프트, 플레이스테이션 VR 컨트롤러">
            <a:extLst>
              <a:ext uri="{FF2B5EF4-FFF2-40B4-BE49-F238E27FC236}">
                <a16:creationId xmlns:a16="http://schemas.microsoft.com/office/drawing/2014/main" id="{AF3F93C0-AD62-465C-92D1-1FB482FE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49" y="1325129"/>
            <a:ext cx="4361907" cy="162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C01A12D-9725-4026-9582-305272688788}"/>
              </a:ext>
            </a:extLst>
          </p:cNvPr>
          <p:cNvSpPr txBox="1"/>
          <p:nvPr/>
        </p:nvSpPr>
        <p:spPr>
          <a:xfrm>
            <a:off x="6317414" y="904909"/>
            <a:ext cx="562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IMU </a:t>
            </a:r>
            <a:r>
              <a:rPr lang="ko-KR" altLang="en-US" sz="2000" dirty="0"/>
              <a:t>센서를 기반으로 제작한 </a:t>
            </a:r>
            <a:r>
              <a:rPr lang="ko-KR" altLang="en-US" sz="2000" b="1" dirty="0"/>
              <a:t>스마트 글러브</a:t>
            </a:r>
          </a:p>
        </p:txBody>
      </p:sp>
      <p:sp>
        <p:nvSpPr>
          <p:cNvPr id="38" name="바닥글 개체 틀 3">
            <a:extLst>
              <a:ext uri="{FF2B5EF4-FFF2-40B4-BE49-F238E27FC236}">
                <a16:creationId xmlns:a16="http://schemas.microsoft.com/office/drawing/2014/main" id="{E79C8175-34D4-4616-87F1-E12363BF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VR </a:t>
            </a:r>
            <a:r>
              <a:rPr lang="ko-KR" altLang="en-US"/>
              <a:t>상에서의 안전한 </a:t>
            </a:r>
            <a:r>
              <a:rPr lang="en-US" altLang="ko-KR"/>
              <a:t>PIN </a:t>
            </a:r>
            <a:r>
              <a:rPr lang="ko-KR" altLang="en-US"/>
              <a:t>입력 방법 제안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E8C5278-C4EB-429B-9688-134B7627058F}"/>
              </a:ext>
            </a:extLst>
          </p:cNvPr>
          <p:cNvSpPr/>
          <p:nvPr/>
        </p:nvSpPr>
        <p:spPr>
          <a:xfrm>
            <a:off x="6206322" y="2233401"/>
            <a:ext cx="1204159" cy="3991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7">
            <a:extLst>
              <a:ext uri="{FF2B5EF4-FFF2-40B4-BE49-F238E27FC236}">
                <a16:creationId xmlns:a16="http://schemas.microsoft.com/office/drawing/2014/main" id="{2D1A029F-BA53-40C0-BCA7-4FB9E834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z="1800">
                <a:solidFill>
                  <a:schemeClr val="tx1"/>
                </a:solidFill>
              </a:rPr>
              <a:pPr/>
              <a:t>9</a:t>
            </a:fld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B1EAAB-1B34-4A67-8C4B-4DA0FE6FD38F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D59BC6-2685-49B1-AADC-9F7BC412F930}"/>
              </a:ext>
            </a:extLst>
          </p:cNvPr>
          <p:cNvSpPr/>
          <p:nvPr/>
        </p:nvSpPr>
        <p:spPr>
          <a:xfrm>
            <a:off x="901624" y="631825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D3F6B6-CBB7-4288-AE24-D3BCCF629B7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8968" y="1373260"/>
            <a:ext cx="25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" grpId="0"/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1146</Words>
  <Application>Microsoft Office PowerPoint</Application>
  <PresentationFormat>와이드스크린</PresentationFormat>
  <Paragraphs>259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162</cp:revision>
  <dcterms:created xsi:type="dcterms:W3CDTF">2018-10-09T12:49:03Z</dcterms:created>
  <dcterms:modified xsi:type="dcterms:W3CDTF">2018-10-18T12:22:11Z</dcterms:modified>
</cp:coreProperties>
</file>