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5" r:id="rId2"/>
  </p:sldMasterIdLst>
  <p:notesMasterIdLst>
    <p:notesMasterId r:id="rId23"/>
  </p:notesMasterIdLst>
  <p:sldIdLst>
    <p:sldId id="257" r:id="rId3"/>
    <p:sldId id="259" r:id="rId4"/>
    <p:sldId id="284" r:id="rId5"/>
    <p:sldId id="287" r:id="rId6"/>
    <p:sldId id="289" r:id="rId7"/>
    <p:sldId id="297" r:id="rId8"/>
    <p:sldId id="325" r:id="rId9"/>
    <p:sldId id="299" r:id="rId10"/>
    <p:sldId id="319" r:id="rId11"/>
    <p:sldId id="304" r:id="rId12"/>
    <p:sldId id="305" r:id="rId13"/>
    <p:sldId id="306" r:id="rId14"/>
    <p:sldId id="308" r:id="rId15"/>
    <p:sldId id="309" r:id="rId16"/>
    <p:sldId id="313" r:id="rId17"/>
    <p:sldId id="314" r:id="rId18"/>
    <p:sldId id="320" r:id="rId19"/>
    <p:sldId id="323" r:id="rId20"/>
    <p:sldId id="324" r:id="rId21"/>
    <p:sldId id="283" r:id="rId22"/>
  </p:sldIdLst>
  <p:sldSz cx="104394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123"/>
    <a:srgbClr val="FFD966"/>
    <a:srgbClr val="D3D2D1"/>
    <a:srgbClr val="5BAFFF"/>
    <a:srgbClr val="DCDCDB"/>
    <a:srgbClr val="99FF99"/>
    <a:srgbClr val="0DE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3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11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FA751-2378-4562-A6C4-D4DB623E3CB2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98575" y="1143000"/>
            <a:ext cx="4260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0C27E-52CE-4DEE-B87F-76407B204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62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0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33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endParaRPr lang="en-US" altLang="ko-KR" dirty="0"/>
          </a:p>
          <a:p>
            <a:r>
              <a:rPr lang="ko-KR" altLang="en-US" dirty="0"/>
              <a:t>스마트 </a:t>
            </a:r>
            <a:r>
              <a:rPr lang="ko-KR" altLang="en-US" dirty="0" err="1"/>
              <a:t>컨트랙트를</a:t>
            </a:r>
            <a:r>
              <a:rPr lang="ko-KR" altLang="en-US" dirty="0"/>
              <a:t> 활용한 아동 급식 결제와 토큰 기반 기부 시스템 제안에 대한 발표를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0C27E-52CE-4DEE-B87F-76407B2042D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897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98575" y="1143000"/>
            <a:ext cx="42608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599CE-F678-42AA-86A3-77C1929607E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760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98575" y="1143000"/>
            <a:ext cx="42608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599CE-F678-42AA-86A3-77C1929607E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231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적용되어 금액이 변경된 것을 확인 할 수 있음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6599CE-F678-42AA-86A3-77C1929607E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923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98575" y="1143000"/>
            <a:ext cx="42608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599CE-F678-42AA-86A3-77C1929607E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8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98575" y="1143000"/>
            <a:ext cx="42608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모금 금액에서 </a:t>
            </a:r>
            <a:r>
              <a:rPr lang="en-US" altLang="ko-KR" sz="1200" dirty="0"/>
              <a:t>20% </a:t>
            </a:r>
            <a:r>
              <a:rPr lang="ko-KR" altLang="en-US" sz="1200" dirty="0"/>
              <a:t>할인된 금액이 되어야 하는데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599CE-F678-42AA-86A3-77C1929607E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410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98575" y="1143000"/>
            <a:ext cx="42608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599CE-F678-42AA-86A3-77C1929607E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83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98575" y="1143000"/>
            <a:ext cx="42608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20% </a:t>
            </a:r>
            <a:r>
              <a:rPr lang="ko-KR" altLang="en-US" sz="1200" dirty="0"/>
              <a:t>할인이 적용이 안된 금액으로 계산이 됨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599CE-F678-42AA-86A3-77C1929607E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700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98575" y="1143000"/>
            <a:ext cx="42608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지자체에서 결식아동 급식사업의 일환으로 </a:t>
            </a:r>
            <a:endParaRPr lang="en-US" altLang="ko-KR" sz="12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결식이 우려 아이들에게 발급하는 </a:t>
            </a: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</a:t>
            </a: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</a:t>
            </a:r>
            <a:endParaRPr lang="en-US" altLang="ko-KR" sz="12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가맹점에서 식사를 해결할 수 있도록 일정한 금액을 선불로 카드에 입금해주는 시스템</a:t>
            </a:r>
            <a:endParaRPr lang="en-US" altLang="ko-KR" sz="12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저소득층 아동</a:t>
            </a: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청소년의 심리적 위축감 완화와 규칙적인 식습관 유도를 목표</a:t>
            </a:r>
            <a:endParaRPr lang="ko-KR" altLang="en-US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599CE-F678-42AA-86A3-77C1929607E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75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98575" y="1143000"/>
            <a:ext cx="42608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올해 </a:t>
            </a: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endParaRPr lang="en-US" altLang="ko-KR" sz="12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 공무원</a:t>
            </a: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허위로 </a:t>
            </a: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명의 아동을 등록하여 </a:t>
            </a: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억 </a:t>
            </a: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천 만원을 </a:t>
            </a: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횡령</a:t>
            </a: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사건이 발생</a:t>
            </a:r>
            <a:endParaRPr lang="en-US" altLang="ko-KR" sz="12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/>
              <a:t>문제점 살펴봄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599CE-F678-42AA-86A3-77C1929607E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8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98575" y="1143000"/>
            <a:ext cx="42608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아동 급식 카드에 다른 문제들 있음</a:t>
            </a:r>
            <a:endParaRPr lang="en-US" altLang="ko-KR" sz="1200" b="0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b="1" dirty="0">
              <a:solidFill>
                <a:srgbClr val="00B050"/>
              </a:solidFill>
              <a:ea typeface="나눔고딕" panose="020D0604000000000000" pitchFamily="50" charset="-127"/>
            </a:endParaRPr>
          </a:p>
          <a:p>
            <a:r>
              <a:rPr lang="ko-KR" altLang="en-US" sz="1200" b="1" dirty="0">
                <a:solidFill>
                  <a:srgbClr val="00B050"/>
                </a:solidFill>
                <a:ea typeface="나눔고딕" panose="020D0604000000000000" pitchFamily="50" charset="-127"/>
              </a:rPr>
              <a:t>신뢰성을 바탕으로 한 기부 시스템으로 가맹점 확대와 아동 급식에 대한 긍정적인 인식을 줄 수 있다고 봄 </a:t>
            </a:r>
            <a:endParaRPr lang="en-US" altLang="ko-KR" sz="1200" b="1" dirty="0">
              <a:solidFill>
                <a:srgbClr val="00B050"/>
              </a:solidFill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599CE-F678-42AA-86A3-77C1929607E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62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98575" y="1143000"/>
            <a:ext cx="42608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spc="160" dirty="0">
                <a:solidFill>
                  <a:srgbClr val="313131"/>
                </a:solidFill>
                <a:latin typeface="Noto Sans CJK JP Regular"/>
                <a:cs typeface="Noto Sans CJK JP Regular"/>
              </a:rPr>
              <a:t>리눅스</a:t>
            </a:r>
            <a:r>
              <a:rPr lang="ko-KR" altLang="en-US" sz="1200" spc="-25" dirty="0">
                <a:solidFill>
                  <a:srgbClr val="313131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1200" spc="160" dirty="0">
                <a:solidFill>
                  <a:srgbClr val="313131"/>
                </a:solidFill>
                <a:latin typeface="Noto Sans CJK JP Regular"/>
                <a:cs typeface="Noto Sans CJK JP Regular"/>
              </a:rPr>
              <a:t>재단이</a:t>
            </a:r>
            <a:r>
              <a:rPr lang="ko-KR" altLang="en-US" sz="1200" spc="-15" dirty="0">
                <a:solidFill>
                  <a:srgbClr val="313131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1200" spc="160" dirty="0">
                <a:solidFill>
                  <a:srgbClr val="313131"/>
                </a:solidFill>
                <a:latin typeface="Noto Sans CJK JP Regular"/>
                <a:cs typeface="Noto Sans CJK JP Regular"/>
              </a:rPr>
              <a:t>주도</a:t>
            </a:r>
            <a:r>
              <a:rPr lang="ko-KR" altLang="en-US" sz="1200" spc="-10" dirty="0">
                <a:solidFill>
                  <a:srgbClr val="313131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1200" spc="160" dirty="0">
                <a:solidFill>
                  <a:srgbClr val="313131"/>
                </a:solidFill>
                <a:latin typeface="Noto Sans CJK JP Regular"/>
                <a:cs typeface="Noto Sans CJK JP Regular"/>
              </a:rPr>
              <a:t>하는</a:t>
            </a:r>
            <a:r>
              <a:rPr lang="ko-KR" altLang="en-US" sz="1200" spc="-15" dirty="0">
                <a:solidFill>
                  <a:srgbClr val="313131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1200" spc="160" dirty="0">
                <a:solidFill>
                  <a:srgbClr val="414043"/>
                </a:solidFill>
                <a:latin typeface="Noto Sans CJK JP Regular"/>
                <a:cs typeface="Noto Sans CJK JP Regular"/>
              </a:rPr>
              <a:t>블록</a:t>
            </a:r>
            <a:r>
              <a:rPr lang="ko-KR" altLang="en-US" sz="1200" spc="80" dirty="0">
                <a:solidFill>
                  <a:srgbClr val="414043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1200" spc="160" dirty="0">
                <a:solidFill>
                  <a:srgbClr val="414043"/>
                </a:solidFill>
                <a:latin typeface="Noto Sans CJK JP Regular"/>
                <a:cs typeface="Noto Sans CJK JP Regular"/>
              </a:rPr>
              <a:t>체인프레임</a:t>
            </a:r>
            <a:r>
              <a:rPr lang="ko-KR" altLang="en-US" sz="1200" spc="85" dirty="0">
                <a:solidFill>
                  <a:srgbClr val="414043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1200" spc="160" dirty="0">
                <a:solidFill>
                  <a:srgbClr val="414043"/>
                </a:solidFill>
                <a:latin typeface="Noto Sans CJK JP Regular"/>
                <a:cs typeface="Noto Sans CJK JP Regular"/>
              </a:rPr>
              <a:t>워크</a:t>
            </a:r>
            <a:endParaRPr lang="en-US" altLang="ko-KR" sz="1200" spc="160" dirty="0">
              <a:solidFill>
                <a:srgbClr val="414043"/>
              </a:solidFill>
              <a:latin typeface="Noto Sans CJK JP Regular"/>
              <a:cs typeface="Noto Sans CJK JP Regular"/>
            </a:endParaRPr>
          </a:p>
          <a:p>
            <a:endParaRPr lang="en-US" altLang="ko-KR" sz="1200" spc="160" dirty="0">
              <a:solidFill>
                <a:srgbClr val="414043"/>
              </a:solidFill>
              <a:latin typeface="Noto Sans CJK JP Regular"/>
            </a:endParaRPr>
          </a:p>
          <a:p>
            <a:r>
              <a:rPr lang="ko-KR" altLang="en-US" sz="1200" spc="160" dirty="0">
                <a:solidFill>
                  <a:srgbClr val="414043"/>
                </a:solidFill>
                <a:latin typeface="Noto Sans CJK JP Regular"/>
              </a:rPr>
              <a:t>다른 블록체인 비교 시</a:t>
            </a:r>
            <a:endParaRPr lang="en-US" altLang="ko-KR" sz="1200" spc="160" dirty="0">
              <a:solidFill>
                <a:srgbClr val="414043"/>
              </a:solidFill>
              <a:latin typeface="Noto Sans CJK JP Regular"/>
            </a:endParaRPr>
          </a:p>
          <a:p>
            <a:r>
              <a:rPr lang="ko-KR" altLang="en-US" sz="1200" spc="160" dirty="0">
                <a:solidFill>
                  <a:srgbClr val="414043"/>
                </a:solidFill>
                <a:latin typeface="Noto Sans CJK JP Regular"/>
              </a:rPr>
              <a:t>암호화폐 </a:t>
            </a:r>
            <a:r>
              <a:rPr lang="en-US" altLang="ko-KR" sz="1200" spc="160" dirty="0">
                <a:solidFill>
                  <a:srgbClr val="414043"/>
                </a:solidFill>
                <a:latin typeface="Noto Sans CJK JP Regular"/>
              </a:rPr>
              <a:t>x</a:t>
            </a:r>
          </a:p>
          <a:p>
            <a:r>
              <a:rPr lang="ko-KR" altLang="en-US" sz="1200" spc="160" dirty="0">
                <a:solidFill>
                  <a:srgbClr val="414043"/>
                </a:solidFill>
                <a:latin typeface="Noto Sans CJK JP Regular"/>
              </a:rPr>
              <a:t>네트워크 허가형</a:t>
            </a:r>
            <a:endParaRPr lang="en-US" altLang="ko-KR" sz="1200" spc="160" dirty="0">
              <a:solidFill>
                <a:srgbClr val="414043"/>
              </a:solidFill>
              <a:latin typeface="Noto Sans CJK JP Regular"/>
            </a:endParaRPr>
          </a:p>
          <a:p>
            <a:r>
              <a:rPr lang="ko-KR" altLang="en-US" sz="1200" spc="160" dirty="0">
                <a:solidFill>
                  <a:srgbClr val="414043"/>
                </a:solidFill>
                <a:latin typeface="Noto Sans CJK JP Regular"/>
              </a:rPr>
              <a:t>체인코드라는 스마트 </a:t>
            </a:r>
            <a:r>
              <a:rPr lang="ko-KR" altLang="en-US" sz="1200" spc="160" dirty="0" err="1">
                <a:solidFill>
                  <a:srgbClr val="414043"/>
                </a:solidFill>
                <a:latin typeface="Noto Sans CJK JP Regular"/>
              </a:rPr>
              <a:t>컨트렉트</a:t>
            </a:r>
            <a:r>
              <a:rPr lang="ko-KR" altLang="en-US" sz="1200" spc="160" dirty="0">
                <a:solidFill>
                  <a:srgbClr val="414043"/>
                </a:solidFill>
                <a:latin typeface="Noto Sans CJK JP Regular"/>
              </a:rPr>
              <a:t> 사용</a:t>
            </a:r>
            <a:endParaRPr lang="en-US" altLang="ko-KR" sz="1200" spc="160" dirty="0">
              <a:solidFill>
                <a:srgbClr val="414043"/>
              </a:solidFill>
              <a:latin typeface="Noto Sans CJK JP Regular"/>
            </a:endParaRPr>
          </a:p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599CE-F678-42AA-86A3-77C1929607E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07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98575" y="1143000"/>
            <a:ext cx="42608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웹에 존재하는 모든 자원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동영상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DB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자원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고유한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부여해 활용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멀티플랫폼 지원 및 연동 가능</a:t>
            </a:r>
            <a:endParaRPr lang="en-US" altLang="ko-KR" sz="1200" dirty="0"/>
          </a:p>
          <a:p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Nodejs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사용하여 웹서버 작성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안드로이드 앱으로 작성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599CE-F678-42AA-86A3-77C1929607E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94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98575" y="1143000"/>
            <a:ext cx="42608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Hyperledger Fabric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응용 프로그램을 보다 쉽게 ​​개발할 수 있는 개발 도구 세트 및 프레임 워크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블록체인 비즈니스 네트워크를 구축하기 위한 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599CE-F678-42AA-86A3-77C1929607E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488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98575" y="1143000"/>
            <a:ext cx="42608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599CE-F678-42AA-86A3-77C1929607E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006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98575" y="1143000"/>
            <a:ext cx="42608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599CE-F678-42AA-86A3-77C1929607E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7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5" y="1237197"/>
            <a:ext cx="8873490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3970580"/>
            <a:ext cx="782955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1283-5670-4DF3-9D7E-AC701D680C53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스마트 컨트랙트를 활용한 아동 급식 결제와 토큰 기반 기부 시스템 제안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1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6122-1832-4124-B6AF-9E0658720A72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스마트 컨트랙트를 활용한 아동 급식 결제와 토큰 기반 기부 시스템 제안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3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6" y="402483"/>
            <a:ext cx="2250996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10" y="402483"/>
            <a:ext cx="6622494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BDD4-FEFA-4F77-9194-3805C6EA67CF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스마트 컨트랙트를 활용한 아동 급식 결제와 토큰 기반 기부 시스템 제안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27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50" b="0" i="0">
                <a:solidFill>
                  <a:srgbClr val="006FC0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스마트 컨트랙트를 활용한 아동 급식 결제와 토큰 기반 기부 시스템 제안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17C85-A18D-4693-80D0-0AFB923F240E}" type="datetime1">
              <a:rPr lang="ko-KR" altLang="en-US" smtClean="0"/>
              <a:t>2018-10-26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9694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E9514-0DDA-483F-BA8A-85BC90949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925" y="1237197"/>
            <a:ext cx="7829550" cy="2631887"/>
          </a:xfrm>
        </p:spPr>
        <p:txBody>
          <a:bodyPr anchor="b"/>
          <a:lstStyle>
            <a:lvl1pPr algn="ctr">
              <a:defRPr sz="5138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2E12CD-675F-49CF-B049-306C860D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925" y="3970580"/>
            <a:ext cx="7829550" cy="1825171"/>
          </a:xfrm>
        </p:spPr>
        <p:txBody>
          <a:bodyPr/>
          <a:lstStyle>
            <a:lvl1pPr marL="0" indent="0" algn="ctr">
              <a:buNone/>
              <a:defRPr sz="2055"/>
            </a:lvl1pPr>
            <a:lvl2pPr marL="391500" indent="0" algn="ctr">
              <a:buNone/>
              <a:defRPr sz="1713"/>
            </a:lvl2pPr>
            <a:lvl3pPr marL="783001" indent="0" algn="ctr">
              <a:buNone/>
              <a:defRPr sz="1541"/>
            </a:lvl3pPr>
            <a:lvl4pPr marL="1174501" indent="0" algn="ctr">
              <a:buNone/>
              <a:defRPr sz="1370"/>
            </a:lvl4pPr>
            <a:lvl5pPr marL="1566001" indent="0" algn="ctr">
              <a:buNone/>
              <a:defRPr sz="1370"/>
            </a:lvl5pPr>
            <a:lvl6pPr marL="1957502" indent="0" algn="ctr">
              <a:buNone/>
              <a:defRPr sz="1370"/>
            </a:lvl6pPr>
            <a:lvl7pPr marL="2349002" indent="0" algn="ctr">
              <a:buNone/>
              <a:defRPr sz="1370"/>
            </a:lvl7pPr>
            <a:lvl8pPr marL="2740503" indent="0" algn="ctr">
              <a:buNone/>
              <a:defRPr sz="1370"/>
            </a:lvl8pPr>
            <a:lvl9pPr marL="3132003" indent="0" algn="ctr">
              <a:buNone/>
              <a:defRPr sz="137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50F16-208C-4EBB-8AD2-E4FAB803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76B0-75CC-4816-BD8D-B5CC6F794CC5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C27E6-44B7-44F9-923B-E9814EFB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스마트 컨트랙트를 활용한 아동 급식 결제와 토큰 기반 기부 시스템 제안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8FBE6-A9F4-4F88-B99A-A2E6ECEB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55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36B5B-AC66-41A5-9F21-796250CB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E7775-C3D1-4353-9DE7-0438393A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8D1A9-FA90-4F45-BBB8-344DE219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02F4-5C4F-4542-9E81-AF96F3A361AC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5A476-120A-4E24-B724-4D1FEF54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스마트 컨트랙트를 활용한 아동 급식 결제와 토큰 기반 기부 시스템 제안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DA30C-1A70-4E48-A3DB-D3023755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099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4EAD0-774F-492A-A3EC-4D982D32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271" y="1884670"/>
            <a:ext cx="9003983" cy="3144614"/>
          </a:xfrm>
        </p:spPr>
        <p:txBody>
          <a:bodyPr anchor="b"/>
          <a:lstStyle>
            <a:lvl1pPr>
              <a:defRPr sz="5138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D6446-BAE0-4643-82A9-C926E4D60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271" y="5059034"/>
            <a:ext cx="9003983" cy="1653678"/>
          </a:xfrm>
        </p:spPr>
        <p:txBody>
          <a:bodyPr/>
          <a:lstStyle>
            <a:lvl1pPr marL="0" indent="0">
              <a:buNone/>
              <a:defRPr sz="2055">
                <a:solidFill>
                  <a:schemeClr val="tx1">
                    <a:tint val="75000"/>
                  </a:schemeClr>
                </a:solidFill>
              </a:defRPr>
            </a:lvl1pPr>
            <a:lvl2pPr marL="391500" indent="0">
              <a:buNone/>
              <a:defRPr sz="1713">
                <a:solidFill>
                  <a:schemeClr val="tx1">
                    <a:tint val="75000"/>
                  </a:schemeClr>
                </a:solidFill>
              </a:defRPr>
            </a:lvl2pPr>
            <a:lvl3pPr marL="783001" indent="0">
              <a:buNone/>
              <a:defRPr sz="1541">
                <a:solidFill>
                  <a:schemeClr val="tx1">
                    <a:tint val="75000"/>
                  </a:schemeClr>
                </a:solidFill>
              </a:defRPr>
            </a:lvl3pPr>
            <a:lvl4pPr marL="1174501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4pPr>
            <a:lvl5pPr marL="1566001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5pPr>
            <a:lvl6pPr marL="1957502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6pPr>
            <a:lvl7pPr marL="2349002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7pPr>
            <a:lvl8pPr marL="2740503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8pPr>
            <a:lvl9pPr marL="3132003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F25C90-F91B-4D30-9EB3-87961736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4829-4517-421C-AC22-03419EC73DF8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49BF1-5721-461C-8FDC-56EDC39F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스마트 컨트랙트를 활용한 아동 급식 결제와 토큰 기반 기부 시스템 제안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0A6BE-1A10-4957-BC85-1CAC0E29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60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030A7-598D-4DC8-A2F5-CB6D51B3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8E8F7-EAF8-4FFF-A17E-2DD7A3AC3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7709" y="2012414"/>
            <a:ext cx="4436745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7492F-D436-4EF1-BF5A-300583554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84946" y="2012414"/>
            <a:ext cx="4436745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AB777D-BB19-41F7-A48D-FE9FFD38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9A7E-D1EC-462F-A857-5784CD8A980C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0E46D0-B17E-4F82-9BD7-C17DF8D1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스마트 컨트랙트를 활용한 아동 급식 결제와 토큰 기반 기부 시스템 제안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1C06CC-2868-48F6-ADD5-AD45D7F7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410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41782-4C5D-4CDC-95A9-D50BB42E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68" y="402483"/>
            <a:ext cx="9003983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E66B5-A419-47A3-938D-E661ED1BC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069" y="1853171"/>
            <a:ext cx="4416355" cy="908210"/>
          </a:xfrm>
        </p:spPr>
        <p:txBody>
          <a:bodyPr anchor="b"/>
          <a:lstStyle>
            <a:lvl1pPr marL="0" indent="0">
              <a:buNone/>
              <a:defRPr sz="2055" b="1"/>
            </a:lvl1pPr>
            <a:lvl2pPr marL="391500" indent="0">
              <a:buNone/>
              <a:defRPr sz="1713" b="1"/>
            </a:lvl2pPr>
            <a:lvl3pPr marL="783001" indent="0">
              <a:buNone/>
              <a:defRPr sz="1541" b="1"/>
            </a:lvl3pPr>
            <a:lvl4pPr marL="1174501" indent="0">
              <a:buNone/>
              <a:defRPr sz="1370" b="1"/>
            </a:lvl4pPr>
            <a:lvl5pPr marL="1566001" indent="0">
              <a:buNone/>
              <a:defRPr sz="1370" b="1"/>
            </a:lvl5pPr>
            <a:lvl6pPr marL="1957502" indent="0">
              <a:buNone/>
              <a:defRPr sz="1370" b="1"/>
            </a:lvl6pPr>
            <a:lvl7pPr marL="2349002" indent="0">
              <a:buNone/>
              <a:defRPr sz="1370" b="1"/>
            </a:lvl7pPr>
            <a:lvl8pPr marL="2740503" indent="0">
              <a:buNone/>
              <a:defRPr sz="1370" b="1"/>
            </a:lvl8pPr>
            <a:lvl9pPr marL="3132003" indent="0">
              <a:buNone/>
              <a:defRPr sz="137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4604FE-6178-4E31-A122-7628C72D8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69" y="2761381"/>
            <a:ext cx="4416355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835111-CF93-4EE2-B290-60DEC730B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84946" y="1853171"/>
            <a:ext cx="4438105" cy="908210"/>
          </a:xfrm>
        </p:spPr>
        <p:txBody>
          <a:bodyPr anchor="b"/>
          <a:lstStyle>
            <a:lvl1pPr marL="0" indent="0">
              <a:buNone/>
              <a:defRPr sz="2055" b="1"/>
            </a:lvl1pPr>
            <a:lvl2pPr marL="391500" indent="0">
              <a:buNone/>
              <a:defRPr sz="1713" b="1"/>
            </a:lvl2pPr>
            <a:lvl3pPr marL="783001" indent="0">
              <a:buNone/>
              <a:defRPr sz="1541" b="1"/>
            </a:lvl3pPr>
            <a:lvl4pPr marL="1174501" indent="0">
              <a:buNone/>
              <a:defRPr sz="1370" b="1"/>
            </a:lvl4pPr>
            <a:lvl5pPr marL="1566001" indent="0">
              <a:buNone/>
              <a:defRPr sz="1370" b="1"/>
            </a:lvl5pPr>
            <a:lvl6pPr marL="1957502" indent="0">
              <a:buNone/>
              <a:defRPr sz="1370" b="1"/>
            </a:lvl6pPr>
            <a:lvl7pPr marL="2349002" indent="0">
              <a:buNone/>
              <a:defRPr sz="1370" b="1"/>
            </a:lvl7pPr>
            <a:lvl8pPr marL="2740503" indent="0">
              <a:buNone/>
              <a:defRPr sz="1370" b="1"/>
            </a:lvl8pPr>
            <a:lvl9pPr marL="3132003" indent="0">
              <a:buNone/>
              <a:defRPr sz="137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DC6BA9-43DA-4FCB-957D-DB2D4561F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84946" y="2761381"/>
            <a:ext cx="4438105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77A321-DD71-4166-8A86-D79A6AD4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AB5F-D642-4BA0-84D5-679406FC3CFC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CDE852-6623-428B-B439-27956FD1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스마트 컨트랙트를 활용한 아동 급식 결제와 토큰 기반 기부 시스템 제안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460009-3D20-4A07-B91E-A438F3E4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22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FA95B-94FA-429B-A919-1B0CEB02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B55754-274B-41DB-8B04-E2FFC67E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1C3F-4D8D-49D7-80FF-B93FF69DECD3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20C1A2-1C3C-444D-AB23-00BDA7EC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스마트 컨트랙트를 활용한 아동 급식 결제와 토큰 기반 기부 시스템 제안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271993-D268-4A1F-A556-5C1ED2B5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133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326815-2E84-4A00-A093-2375D0B9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935B-79B0-4375-9D08-04B0753DB8FC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23B8B6-C8B3-455A-B09A-96480E5B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스마트 컨트랙트를 활용한 아동 급식 결제와 토큰 기반 기부 시스템 제안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28E15F-55DF-47DA-AC4F-1FCC4611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4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B8D7-54A5-44EA-8DE3-9E98A275C908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스마트 컨트랙트를 활용한 아동 급식 결제와 토큰 기반 기부 시스템 제안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423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3FB63-E58C-4CC2-8002-8ED2C775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69" y="503978"/>
            <a:ext cx="3366978" cy="1763924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D77AB-B360-43E7-A7D6-91B8EBA26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105" y="1088454"/>
            <a:ext cx="5284946" cy="5372269"/>
          </a:xfrm>
        </p:spPr>
        <p:txBody>
          <a:bodyPr/>
          <a:lstStyle>
            <a:lvl1pPr>
              <a:defRPr sz="2740"/>
            </a:lvl1pPr>
            <a:lvl2pPr>
              <a:defRPr sz="2398"/>
            </a:lvl2pPr>
            <a:lvl3pPr>
              <a:defRPr sz="2055"/>
            </a:lvl3pPr>
            <a:lvl4pPr>
              <a:defRPr sz="1713"/>
            </a:lvl4pPr>
            <a:lvl5pPr>
              <a:defRPr sz="1713"/>
            </a:lvl5pPr>
            <a:lvl6pPr>
              <a:defRPr sz="1713"/>
            </a:lvl6pPr>
            <a:lvl7pPr>
              <a:defRPr sz="1713"/>
            </a:lvl7pPr>
            <a:lvl8pPr>
              <a:defRPr sz="1713"/>
            </a:lvl8pPr>
            <a:lvl9pPr>
              <a:defRPr sz="171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9BBAB4-1270-4459-A5C2-7EC64826A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069" y="2267902"/>
            <a:ext cx="3366978" cy="4201570"/>
          </a:xfrm>
        </p:spPr>
        <p:txBody>
          <a:bodyPr/>
          <a:lstStyle>
            <a:lvl1pPr marL="0" indent="0">
              <a:buNone/>
              <a:defRPr sz="1370"/>
            </a:lvl1pPr>
            <a:lvl2pPr marL="391500" indent="0">
              <a:buNone/>
              <a:defRPr sz="1199"/>
            </a:lvl2pPr>
            <a:lvl3pPr marL="783001" indent="0">
              <a:buNone/>
              <a:defRPr sz="1028"/>
            </a:lvl3pPr>
            <a:lvl4pPr marL="1174501" indent="0">
              <a:buNone/>
              <a:defRPr sz="856"/>
            </a:lvl4pPr>
            <a:lvl5pPr marL="1566001" indent="0">
              <a:buNone/>
              <a:defRPr sz="856"/>
            </a:lvl5pPr>
            <a:lvl6pPr marL="1957502" indent="0">
              <a:buNone/>
              <a:defRPr sz="856"/>
            </a:lvl6pPr>
            <a:lvl7pPr marL="2349002" indent="0">
              <a:buNone/>
              <a:defRPr sz="856"/>
            </a:lvl7pPr>
            <a:lvl8pPr marL="2740503" indent="0">
              <a:buNone/>
              <a:defRPr sz="856"/>
            </a:lvl8pPr>
            <a:lvl9pPr marL="3132003" indent="0">
              <a:buNone/>
              <a:defRPr sz="856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C87D86-1090-42B6-93A4-5F9E2D1C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71A0-3F82-4889-A764-7645CCA20ED8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DB8CA6-936D-415B-92A3-97401ED2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스마트 컨트랙트를 활용한 아동 급식 결제와 토큰 기반 기부 시스템 제안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87F44F-A678-4C42-A3FF-6D6B5A32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99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20D8E-A9B6-4F5E-9155-8A505AC5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69" y="503978"/>
            <a:ext cx="3366978" cy="1763924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EDDD2C-F725-4C32-AE33-634547875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38105" y="1088454"/>
            <a:ext cx="5284946" cy="5372269"/>
          </a:xfrm>
        </p:spPr>
        <p:txBody>
          <a:bodyPr/>
          <a:lstStyle>
            <a:lvl1pPr marL="0" indent="0">
              <a:buNone/>
              <a:defRPr sz="2740"/>
            </a:lvl1pPr>
            <a:lvl2pPr marL="391500" indent="0">
              <a:buNone/>
              <a:defRPr sz="2398"/>
            </a:lvl2pPr>
            <a:lvl3pPr marL="783001" indent="0">
              <a:buNone/>
              <a:defRPr sz="2055"/>
            </a:lvl3pPr>
            <a:lvl4pPr marL="1174501" indent="0">
              <a:buNone/>
              <a:defRPr sz="1713"/>
            </a:lvl4pPr>
            <a:lvl5pPr marL="1566001" indent="0">
              <a:buNone/>
              <a:defRPr sz="1713"/>
            </a:lvl5pPr>
            <a:lvl6pPr marL="1957502" indent="0">
              <a:buNone/>
              <a:defRPr sz="1713"/>
            </a:lvl6pPr>
            <a:lvl7pPr marL="2349002" indent="0">
              <a:buNone/>
              <a:defRPr sz="1713"/>
            </a:lvl7pPr>
            <a:lvl8pPr marL="2740503" indent="0">
              <a:buNone/>
              <a:defRPr sz="1713"/>
            </a:lvl8pPr>
            <a:lvl9pPr marL="3132003" indent="0">
              <a:buNone/>
              <a:defRPr sz="1713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1D88C-30ED-4C5E-901D-E00DDC992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069" y="2267902"/>
            <a:ext cx="3366978" cy="4201570"/>
          </a:xfrm>
        </p:spPr>
        <p:txBody>
          <a:bodyPr/>
          <a:lstStyle>
            <a:lvl1pPr marL="0" indent="0">
              <a:buNone/>
              <a:defRPr sz="1370"/>
            </a:lvl1pPr>
            <a:lvl2pPr marL="391500" indent="0">
              <a:buNone/>
              <a:defRPr sz="1199"/>
            </a:lvl2pPr>
            <a:lvl3pPr marL="783001" indent="0">
              <a:buNone/>
              <a:defRPr sz="1028"/>
            </a:lvl3pPr>
            <a:lvl4pPr marL="1174501" indent="0">
              <a:buNone/>
              <a:defRPr sz="856"/>
            </a:lvl4pPr>
            <a:lvl5pPr marL="1566001" indent="0">
              <a:buNone/>
              <a:defRPr sz="856"/>
            </a:lvl5pPr>
            <a:lvl6pPr marL="1957502" indent="0">
              <a:buNone/>
              <a:defRPr sz="856"/>
            </a:lvl6pPr>
            <a:lvl7pPr marL="2349002" indent="0">
              <a:buNone/>
              <a:defRPr sz="856"/>
            </a:lvl7pPr>
            <a:lvl8pPr marL="2740503" indent="0">
              <a:buNone/>
              <a:defRPr sz="856"/>
            </a:lvl8pPr>
            <a:lvl9pPr marL="3132003" indent="0">
              <a:buNone/>
              <a:defRPr sz="856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15BD5-19CD-425E-A6D3-4E9A9015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4D02-7F56-4AA0-BA4C-5627C8BB995D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0B2EFB-C135-40BC-ACB1-EA093C2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스마트 컨트랙트를 활용한 아동 급식 결제와 토큰 기반 기부 시스템 제안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715188-1604-4997-B242-0FFE046A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94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51F12-308D-46C3-B633-2C2749E7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F576EF-A147-4237-B96C-06D550D49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D719F-7709-4FC3-A728-DD64DCE6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B8E2-0AFD-47D8-8044-57C908EA143A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33829-0377-4394-B194-5C0208C6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스마트 컨트랙트를 활용한 아동 급식 결제와 토큰 기반 기부 시스템 제안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0C31B-4512-464B-9BD4-82B4F4AA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133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E9EA2D-2023-4A71-A90D-13A74723A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470695" y="402483"/>
            <a:ext cx="2250996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FF14B2-A60D-4A50-BCF8-E14DB7EC1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17709" y="402483"/>
            <a:ext cx="6622494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A7C16-1CC0-45A2-A1F5-FC7D0E41E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5D91-91D9-4CB9-800B-5CE6E7CB2168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C92DF-66D3-4ABB-8FF1-EFCECD2D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스마트 컨트랙트를 활용한 아동 급식 결제와 토큰 기반 기부 시스템 제안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6CF85-7C42-4FCE-8D3B-10055442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321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50" b="0" i="0">
                <a:solidFill>
                  <a:srgbClr val="006FC0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스마트 컨트랙트를 활용한 아동 급식 결제와 토큰 기반 기부 시스템 제안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A4B3-ED7A-434B-AEED-69E5DF461F04}" type="datetime1">
              <a:rPr lang="ko-KR" altLang="en-US" smtClean="0"/>
              <a:t>2018-10-26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756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2" y="1884671"/>
            <a:ext cx="9003983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2" y="5059035"/>
            <a:ext cx="9003983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D7CB-503C-42E3-9FB1-C745EBC0F3C3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스마트 컨트랙트를 활용한 아동 급식 결제와 토큰 기반 기부 시스템 제안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44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2012414"/>
            <a:ext cx="4436745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2012414"/>
            <a:ext cx="4436745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C967-AC49-4BA1-A6C1-6C2A41C86398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스마트 컨트랙트를 활용한 아동 급식 결제와 토큰 기반 기부 시스템 제안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16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402484"/>
            <a:ext cx="9003983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70" y="1853171"/>
            <a:ext cx="44163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0" y="2761381"/>
            <a:ext cx="4416355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7" y="1853171"/>
            <a:ext cx="44381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7" y="2761381"/>
            <a:ext cx="4438105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6637-FA39-4CD1-918B-D663803A85AC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스마트 컨트랙트를 활용한 아동 급식 결제와 토큰 기반 기부 시스템 제안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2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A05B-5E16-4112-8ABF-508E6604C3BD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스마트 컨트랙트를 활용한 아동 급식 결제와 토큰 기반 기부 시스템 제안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6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60F8-FFDD-4FD3-BA20-E490D549E67D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스마트 컨트랙트를 활용한 아동 급식 결제와 토큰 기반 기부 시스템 제안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59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503978"/>
            <a:ext cx="336697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1088455"/>
            <a:ext cx="528494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267902"/>
            <a:ext cx="336697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ABD5-CAFE-4AA3-B9BD-6C37EE8AC429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스마트 컨트랙트를 활용한 아동 급식 결제와 토큰 기반 기부 시스템 제안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503978"/>
            <a:ext cx="336697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1088455"/>
            <a:ext cx="528494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267902"/>
            <a:ext cx="336697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06E2-9AC7-49C1-95C9-C2E42BDEF0C2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스마트 컨트랙트를 활용한 아동 급식 결제와 토큰 기반 기부 시스템 제안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25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402484"/>
            <a:ext cx="900398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2012414"/>
            <a:ext cx="9003983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7006700"/>
            <a:ext cx="23488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5B552-5D93-46F9-B927-13781D4BB739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7006700"/>
            <a:ext cx="35232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스마트 컨트랙트를 활용한 아동 급식 결제와 토큰 기반 기부 시스템 제안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7006700"/>
            <a:ext cx="23488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7C95E-2399-4D7F-86CC-4CB4C1C1B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46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974AE0-3BA4-4E3B-8ACC-7E3ECC61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09" y="402483"/>
            <a:ext cx="900398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1A3E0F-EF9A-4125-B151-446C3A52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709" y="2012414"/>
            <a:ext cx="9003983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9FD877-D4ED-47B5-BE15-6C1D80FAD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17709" y="7006699"/>
            <a:ext cx="23488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15FF0-11FC-4676-8FD8-59F7792ACEBD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ED55F-51FF-4AAB-9983-2DC37B4A4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58051" y="7006699"/>
            <a:ext cx="35232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스마트 컨트랙트를 활용한 아동 급식 결제와 토큰 기반 기부 시스템 제안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5EE67-E36D-4F92-8897-B60620D4A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72826" y="7006699"/>
            <a:ext cx="23488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7C95E-2399-4D7F-86CC-4CB4C1C1B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18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dt="0"/>
  <p:txStyles>
    <p:titleStyle>
      <a:lvl1pPr algn="l" defTabSz="783001" rtl="0" eaLnBrk="1" latinLnBrk="1" hangingPunct="1">
        <a:lnSpc>
          <a:spcPct val="90000"/>
        </a:lnSpc>
        <a:spcBef>
          <a:spcPct val="0"/>
        </a:spcBef>
        <a:buNone/>
        <a:defRPr sz="37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750" indent="-195750" algn="l" defTabSz="783001" rtl="0" eaLnBrk="1" latinLnBrk="1" hangingPunct="1">
        <a:lnSpc>
          <a:spcPct val="90000"/>
        </a:lnSpc>
        <a:spcBef>
          <a:spcPts val="85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587251" indent="-195750" algn="l" defTabSz="783001" rtl="0" eaLnBrk="1" latinLnBrk="1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2pPr>
      <a:lvl3pPr marL="978751" indent="-195750" algn="l" defTabSz="783001" rtl="0" eaLnBrk="1" latinLnBrk="1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713" kern="1200">
          <a:solidFill>
            <a:schemeClr val="tx1"/>
          </a:solidFill>
          <a:latin typeface="+mn-lt"/>
          <a:ea typeface="+mn-ea"/>
          <a:cs typeface="+mn-cs"/>
        </a:defRPr>
      </a:lvl3pPr>
      <a:lvl4pPr marL="1370251" indent="-195750" algn="l" defTabSz="783001" rtl="0" eaLnBrk="1" latinLnBrk="1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41" kern="1200">
          <a:solidFill>
            <a:schemeClr val="tx1"/>
          </a:solidFill>
          <a:latin typeface="+mn-lt"/>
          <a:ea typeface="+mn-ea"/>
          <a:cs typeface="+mn-cs"/>
        </a:defRPr>
      </a:lvl4pPr>
      <a:lvl5pPr marL="1761752" indent="-195750" algn="l" defTabSz="783001" rtl="0" eaLnBrk="1" latinLnBrk="1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41" kern="1200">
          <a:solidFill>
            <a:schemeClr val="tx1"/>
          </a:solidFill>
          <a:latin typeface="+mn-lt"/>
          <a:ea typeface="+mn-ea"/>
          <a:cs typeface="+mn-cs"/>
        </a:defRPr>
      </a:lvl5pPr>
      <a:lvl6pPr marL="2153252" indent="-195750" algn="l" defTabSz="783001" rtl="0" eaLnBrk="1" latinLnBrk="1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41" kern="1200">
          <a:solidFill>
            <a:schemeClr val="tx1"/>
          </a:solidFill>
          <a:latin typeface="+mn-lt"/>
          <a:ea typeface="+mn-ea"/>
          <a:cs typeface="+mn-cs"/>
        </a:defRPr>
      </a:lvl6pPr>
      <a:lvl7pPr marL="2544752" indent="-195750" algn="l" defTabSz="783001" rtl="0" eaLnBrk="1" latinLnBrk="1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41" kern="1200">
          <a:solidFill>
            <a:schemeClr val="tx1"/>
          </a:solidFill>
          <a:latin typeface="+mn-lt"/>
          <a:ea typeface="+mn-ea"/>
          <a:cs typeface="+mn-cs"/>
        </a:defRPr>
      </a:lvl7pPr>
      <a:lvl8pPr marL="2936253" indent="-195750" algn="l" defTabSz="783001" rtl="0" eaLnBrk="1" latinLnBrk="1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41" kern="1200">
          <a:solidFill>
            <a:schemeClr val="tx1"/>
          </a:solidFill>
          <a:latin typeface="+mn-lt"/>
          <a:ea typeface="+mn-ea"/>
          <a:cs typeface="+mn-cs"/>
        </a:defRPr>
      </a:lvl8pPr>
      <a:lvl9pPr marL="3327753" indent="-195750" algn="l" defTabSz="783001" rtl="0" eaLnBrk="1" latinLnBrk="1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83001" rtl="0" eaLnBrk="1" latinLnBrk="1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1pPr>
      <a:lvl2pPr marL="391500" algn="l" defTabSz="783001" rtl="0" eaLnBrk="1" latinLnBrk="1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2pPr>
      <a:lvl3pPr marL="783001" algn="l" defTabSz="783001" rtl="0" eaLnBrk="1" latinLnBrk="1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3pPr>
      <a:lvl4pPr marL="1174501" algn="l" defTabSz="783001" rtl="0" eaLnBrk="1" latinLnBrk="1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4pPr>
      <a:lvl5pPr marL="1566001" algn="l" defTabSz="783001" rtl="0" eaLnBrk="1" latinLnBrk="1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5pPr>
      <a:lvl6pPr marL="1957502" algn="l" defTabSz="783001" rtl="0" eaLnBrk="1" latinLnBrk="1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6pPr>
      <a:lvl7pPr marL="2349002" algn="l" defTabSz="783001" rtl="0" eaLnBrk="1" latinLnBrk="1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7pPr>
      <a:lvl8pPr marL="2740503" algn="l" defTabSz="783001" rtl="0" eaLnBrk="1" latinLnBrk="1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8pPr>
      <a:lvl9pPr marL="3132003" algn="l" defTabSz="783001" rtl="0" eaLnBrk="1" latinLnBrk="1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00" y="992911"/>
            <a:ext cx="6480000" cy="432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0455" y="5359433"/>
            <a:ext cx="8328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돋움 확장" panose="02030504000101010101" pitchFamily="18" charset="-127"/>
              </a:rPr>
              <a:t>스마트 </a:t>
            </a:r>
            <a:r>
              <a:rPr lang="ko-KR" altLang="en-US" sz="32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돋움 확장" panose="02030504000101010101" pitchFamily="18" charset="-127"/>
              </a:rPr>
              <a:t>컨트랙트를</a:t>
            </a:r>
            <a:r>
              <a:rPr lang="ko-KR" altLang="en-US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돋움 확장" panose="02030504000101010101" pitchFamily="18" charset="-127"/>
              </a:rPr>
              <a:t> 활용한 아동 급식 결제와 </a:t>
            </a:r>
            <a:endParaRPr lang="en-US" altLang="ko-KR" sz="32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돋움 확장" panose="02030504000101010101" pitchFamily="18" charset="-127"/>
            </a:endParaRPr>
          </a:p>
          <a:p>
            <a:pPr algn="r"/>
            <a:r>
              <a:rPr lang="ko-KR" altLang="en-US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돋움 확장" panose="02030504000101010101" pitchFamily="18" charset="-127"/>
              </a:rPr>
              <a:t>토큰 기반 기부 시스템 제안</a:t>
            </a:r>
            <a:endParaRPr lang="en-US" altLang="ko-KR" sz="32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돋움 확장" panose="02030504000101010101" pitchFamily="18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34C2593A-303D-462D-BBF1-9A6E72256F91}"/>
              </a:ext>
            </a:extLst>
          </p:cNvPr>
          <p:cNvSpPr/>
          <p:nvPr/>
        </p:nvSpPr>
        <p:spPr>
          <a:xfrm>
            <a:off x="7" y="0"/>
            <a:ext cx="10439399" cy="7559675"/>
          </a:xfrm>
          <a:prstGeom prst="frame">
            <a:avLst>
              <a:gd name="adj1" fmla="val 166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42">
              <a:solidFill>
                <a:schemeClr val="tx1"/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FCFB9-41A9-46D6-BACA-0B6951A2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8734" y="7006700"/>
            <a:ext cx="5584723" cy="402483"/>
          </a:xfrm>
        </p:spPr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컨트랙트를</a:t>
            </a:r>
            <a:r>
              <a:rPr lang="ko-KR" altLang="en-US" dirty="0"/>
              <a:t> 활용한 아동 급식 결제와 토큰 기반 기부 시스템 제안</a:t>
            </a:r>
          </a:p>
        </p:txBody>
      </p:sp>
    </p:spTree>
    <p:extLst>
      <p:ext uri="{BB962C8B-B14F-4D97-AF65-F5344CB8AC3E}">
        <p14:creationId xmlns:p14="http://schemas.microsoft.com/office/powerpoint/2010/main" val="998976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7A6890FA-3418-4719-A711-3FC29B35BBED}"/>
              </a:ext>
            </a:extLst>
          </p:cNvPr>
          <p:cNvSpPr/>
          <p:nvPr/>
        </p:nvSpPr>
        <p:spPr>
          <a:xfrm>
            <a:off x="4994884" y="1778292"/>
            <a:ext cx="4320000" cy="244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6350">
            <a:solidFill>
              <a:srgbClr val="272123"/>
            </a:solidFill>
          </a:ln>
        </p:spPr>
        <p:txBody>
          <a:bodyPr wrap="square" lIns="0" tIns="0" rIns="0" bIns="0" rtlCol="0"/>
          <a:lstStyle/>
          <a:p>
            <a:endParaRPr sz="1542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D9C90008-FFD1-4054-8ACF-2285D86D9F01}"/>
              </a:ext>
            </a:extLst>
          </p:cNvPr>
          <p:cNvSpPr/>
          <p:nvPr/>
        </p:nvSpPr>
        <p:spPr>
          <a:xfrm>
            <a:off x="4987924" y="4233604"/>
            <a:ext cx="4320000" cy="244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6350">
            <a:solidFill>
              <a:srgbClr val="272123"/>
            </a:solidFill>
          </a:ln>
        </p:spPr>
        <p:txBody>
          <a:bodyPr wrap="square" lIns="0" tIns="0" rIns="0" bIns="0" rtlCol="0"/>
          <a:lstStyle/>
          <a:p>
            <a:endParaRPr sz="1542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3C66BBB-0FD4-4682-ADEA-EBE934F66BEB}"/>
              </a:ext>
            </a:extLst>
          </p:cNvPr>
          <p:cNvSpPr/>
          <p:nvPr/>
        </p:nvSpPr>
        <p:spPr>
          <a:xfrm>
            <a:off x="7868489" y="3409049"/>
            <a:ext cx="845204" cy="147856"/>
          </a:xfrm>
          <a:custGeom>
            <a:avLst/>
            <a:gdLst/>
            <a:ahLst/>
            <a:cxnLst/>
            <a:rect l="l" t="t" r="r" b="b"/>
            <a:pathLst>
              <a:path w="1112520" h="203200">
                <a:moveTo>
                  <a:pt x="0" y="202691"/>
                </a:moveTo>
                <a:lnTo>
                  <a:pt x="1112520" y="202691"/>
                </a:lnTo>
                <a:lnTo>
                  <a:pt x="1112520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42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45AB923-2CD3-4ECE-B335-5777C3B373DB}"/>
              </a:ext>
            </a:extLst>
          </p:cNvPr>
          <p:cNvSpPr/>
          <p:nvPr/>
        </p:nvSpPr>
        <p:spPr>
          <a:xfrm>
            <a:off x="7121561" y="5792142"/>
            <a:ext cx="693138" cy="190926"/>
          </a:xfrm>
          <a:custGeom>
            <a:avLst/>
            <a:gdLst/>
            <a:ahLst/>
            <a:cxnLst/>
            <a:rect l="l" t="t" r="r" b="b"/>
            <a:pathLst>
              <a:path w="1112520" h="203200">
                <a:moveTo>
                  <a:pt x="0" y="202691"/>
                </a:moveTo>
                <a:lnTo>
                  <a:pt x="1112520" y="202691"/>
                </a:lnTo>
                <a:lnTo>
                  <a:pt x="1112520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42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47AD6A6C-1307-46CC-BB99-546340B8EC69}"/>
              </a:ext>
            </a:extLst>
          </p:cNvPr>
          <p:cNvSpPr/>
          <p:nvPr/>
        </p:nvSpPr>
        <p:spPr>
          <a:xfrm>
            <a:off x="663083" y="1778292"/>
            <a:ext cx="4320000" cy="244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635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542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C4C03DF3-A40D-4178-BBBA-7DC235A90E59}"/>
              </a:ext>
            </a:extLst>
          </p:cNvPr>
          <p:cNvSpPr/>
          <p:nvPr/>
        </p:nvSpPr>
        <p:spPr>
          <a:xfrm>
            <a:off x="3496234" y="3711389"/>
            <a:ext cx="672921" cy="159649"/>
          </a:xfrm>
          <a:custGeom>
            <a:avLst/>
            <a:gdLst/>
            <a:ahLst/>
            <a:cxnLst/>
            <a:rect l="l" t="t" r="r" b="b"/>
            <a:pathLst>
              <a:path w="919479" h="195579">
                <a:moveTo>
                  <a:pt x="0" y="195072"/>
                </a:moveTo>
                <a:lnTo>
                  <a:pt x="918972" y="195072"/>
                </a:lnTo>
                <a:lnTo>
                  <a:pt x="918972" y="0"/>
                </a:lnTo>
                <a:lnTo>
                  <a:pt x="0" y="0"/>
                </a:lnTo>
                <a:lnTo>
                  <a:pt x="0" y="195072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42"/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A0501475-B33C-4456-BDCE-16B6FA7F7B73}"/>
              </a:ext>
            </a:extLst>
          </p:cNvPr>
          <p:cNvSpPr/>
          <p:nvPr/>
        </p:nvSpPr>
        <p:spPr>
          <a:xfrm>
            <a:off x="7" y="0"/>
            <a:ext cx="10439399" cy="7559675"/>
          </a:xfrm>
          <a:prstGeom prst="frame">
            <a:avLst>
              <a:gd name="adj1" fmla="val 166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42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5524810-42E9-4D32-BAAF-7CC370434D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3212" y="410911"/>
            <a:ext cx="1771535" cy="1219846"/>
          </a:xfrm>
          <a:prstGeom prst="rect">
            <a:avLst/>
          </a:prstGeom>
        </p:spPr>
      </p:pic>
      <p:sp>
        <p:nvSpPr>
          <p:cNvPr id="15" name="제목 6">
            <a:extLst>
              <a:ext uri="{FF2B5EF4-FFF2-40B4-BE49-F238E27FC236}">
                <a16:creationId xmlns:a16="http://schemas.microsoft.com/office/drawing/2014/main" id="{7859E24D-0DC6-4A68-BB55-9635FB085E28}"/>
              </a:ext>
            </a:extLst>
          </p:cNvPr>
          <p:cNvSpPr txBox="1">
            <a:spLocks/>
          </p:cNvSpPr>
          <p:nvPr/>
        </p:nvSpPr>
        <p:spPr>
          <a:xfrm>
            <a:off x="717710" y="642950"/>
            <a:ext cx="4501990" cy="755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이미지</a:t>
            </a:r>
          </a:p>
        </p:txBody>
      </p:sp>
      <p:sp>
        <p:nvSpPr>
          <p:cNvPr id="14" name="사각형: 둥근 모서리 12">
            <a:extLst>
              <a:ext uri="{FF2B5EF4-FFF2-40B4-BE49-F238E27FC236}">
                <a16:creationId xmlns:a16="http://schemas.microsoft.com/office/drawing/2014/main" id="{22CCB019-41F3-4BCD-AB11-AF3E6523A682}"/>
              </a:ext>
            </a:extLst>
          </p:cNvPr>
          <p:cNvSpPr/>
          <p:nvPr/>
        </p:nvSpPr>
        <p:spPr>
          <a:xfrm>
            <a:off x="1469155" y="4719389"/>
            <a:ext cx="2700000" cy="1440000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구매자 잔액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8800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판매자 잔액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28000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모금 금액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9800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945EB78-F9AC-4043-BA88-7F235F4E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z="1400" b="1">
                <a:solidFill>
                  <a:schemeClr val="tx1"/>
                </a:solidFill>
              </a:rPr>
              <a:pPr/>
              <a:t>10</a:t>
            </a:fld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바닥글 개체 틀 5">
            <a:extLst>
              <a:ext uri="{FF2B5EF4-FFF2-40B4-BE49-F238E27FC236}">
                <a16:creationId xmlns:a16="http://schemas.microsoft.com/office/drawing/2014/main" id="{66012630-595D-4BDB-9331-8B925901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8734" y="7006700"/>
            <a:ext cx="5584723" cy="402483"/>
          </a:xfrm>
        </p:spPr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컨트랙트를</a:t>
            </a:r>
            <a:r>
              <a:rPr lang="ko-KR" altLang="en-US" dirty="0"/>
              <a:t> 활용한 아동 급식 결제와 토큰 기반 기부 시스템 제안</a:t>
            </a:r>
          </a:p>
        </p:txBody>
      </p:sp>
    </p:spTree>
    <p:extLst>
      <p:ext uri="{BB962C8B-B14F-4D97-AF65-F5344CB8AC3E}">
        <p14:creationId xmlns:p14="http://schemas.microsoft.com/office/powerpoint/2010/main" val="344104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BAF56A20-0075-4316-AC9C-E43C4B19B85A}"/>
              </a:ext>
            </a:extLst>
          </p:cNvPr>
          <p:cNvSpPr/>
          <p:nvPr/>
        </p:nvSpPr>
        <p:spPr>
          <a:xfrm>
            <a:off x="5472856" y="1841912"/>
            <a:ext cx="4518954" cy="41482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rgbClr val="D3D2D1"/>
            </a:solidFill>
          </a:ln>
        </p:spPr>
        <p:txBody>
          <a:bodyPr wrap="square" lIns="0" tIns="0" rIns="0" bIns="0" rtlCol="0"/>
          <a:lstStyle/>
          <a:p>
            <a:endParaRPr sz="1542"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27E4B73A-7CCF-4342-9714-2BF95B264E77}"/>
              </a:ext>
            </a:extLst>
          </p:cNvPr>
          <p:cNvSpPr/>
          <p:nvPr/>
        </p:nvSpPr>
        <p:spPr>
          <a:xfrm>
            <a:off x="203323" y="2814041"/>
            <a:ext cx="5057889" cy="2204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D3D2D1"/>
            </a:solidFill>
          </a:ln>
        </p:spPr>
        <p:txBody>
          <a:bodyPr wrap="square" lIns="0" tIns="0" rIns="0" bIns="0" rtlCol="0"/>
          <a:lstStyle/>
          <a:p>
            <a:endParaRPr sz="1542"/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58C0EDBE-5A27-4B8D-8C5E-040EF50E6029}"/>
              </a:ext>
            </a:extLst>
          </p:cNvPr>
          <p:cNvSpPr/>
          <p:nvPr/>
        </p:nvSpPr>
        <p:spPr>
          <a:xfrm>
            <a:off x="2878567" y="4080173"/>
            <a:ext cx="617665" cy="126686"/>
          </a:xfrm>
          <a:custGeom>
            <a:avLst/>
            <a:gdLst/>
            <a:ahLst/>
            <a:cxnLst/>
            <a:rect l="l" t="t" r="r" b="b"/>
            <a:pathLst>
              <a:path w="721360" h="147955">
                <a:moveTo>
                  <a:pt x="0" y="147827"/>
                </a:moveTo>
                <a:lnTo>
                  <a:pt x="720851" y="147827"/>
                </a:lnTo>
                <a:lnTo>
                  <a:pt x="720851" y="0"/>
                </a:lnTo>
                <a:lnTo>
                  <a:pt x="0" y="0"/>
                </a:lnTo>
                <a:lnTo>
                  <a:pt x="0" y="147827"/>
                </a:lnTo>
                <a:close/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42" dirty="0"/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01330174-A6B5-4D56-A5CB-6A91D91D70B5}"/>
              </a:ext>
            </a:extLst>
          </p:cNvPr>
          <p:cNvSpPr/>
          <p:nvPr/>
        </p:nvSpPr>
        <p:spPr>
          <a:xfrm>
            <a:off x="7" y="0"/>
            <a:ext cx="10439399" cy="7559675"/>
          </a:xfrm>
          <a:prstGeom prst="frame">
            <a:avLst>
              <a:gd name="adj1" fmla="val 166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42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CE3B6E-F158-45FA-BCCC-32AFB82B6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3212" y="410911"/>
            <a:ext cx="1771535" cy="1219846"/>
          </a:xfrm>
          <a:prstGeom prst="rect">
            <a:avLst/>
          </a:prstGeom>
        </p:spPr>
      </p:pic>
      <p:sp>
        <p:nvSpPr>
          <p:cNvPr id="11" name="제목 6">
            <a:extLst>
              <a:ext uri="{FF2B5EF4-FFF2-40B4-BE49-F238E27FC236}">
                <a16:creationId xmlns:a16="http://schemas.microsoft.com/office/drawing/2014/main" id="{A7C392EC-82B8-4F13-A66D-2A333506CB94}"/>
              </a:ext>
            </a:extLst>
          </p:cNvPr>
          <p:cNvSpPr txBox="1">
            <a:spLocks/>
          </p:cNvSpPr>
          <p:nvPr/>
        </p:nvSpPr>
        <p:spPr>
          <a:xfrm>
            <a:off x="717710" y="642950"/>
            <a:ext cx="4501990" cy="755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이미지</a:t>
            </a:r>
          </a:p>
        </p:txBody>
      </p:sp>
      <p:sp>
        <p:nvSpPr>
          <p:cNvPr id="12" name="사각형: 둥근 모서리 12">
            <a:extLst>
              <a:ext uri="{FF2B5EF4-FFF2-40B4-BE49-F238E27FC236}">
                <a16:creationId xmlns:a16="http://schemas.microsoft.com/office/drawing/2014/main" id="{129BCAD1-57E2-4926-810D-C1845376D48D}"/>
              </a:ext>
            </a:extLst>
          </p:cNvPr>
          <p:cNvSpPr/>
          <p:nvPr/>
        </p:nvSpPr>
        <p:spPr>
          <a:xfrm>
            <a:off x="1382267" y="5294462"/>
            <a:ext cx="2700000" cy="720000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1000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원짜리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물품을 선택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B6310E3-5200-418B-B88B-BCD1924F7E2E}"/>
              </a:ext>
            </a:extLst>
          </p:cNvPr>
          <p:cNvSpPr/>
          <p:nvPr/>
        </p:nvSpPr>
        <p:spPr>
          <a:xfrm>
            <a:off x="6382333" y="6152355"/>
            <a:ext cx="2700000" cy="720000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구매 트랜잭션 실행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848ED3-7FE0-490C-AB35-6E010B33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z="1400" b="1">
                <a:solidFill>
                  <a:schemeClr val="tx1"/>
                </a:solidFill>
              </a:rPr>
              <a:pPr/>
              <a:t>11</a:t>
            </a:fld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바닥글 개체 틀 5">
            <a:extLst>
              <a:ext uri="{FF2B5EF4-FFF2-40B4-BE49-F238E27FC236}">
                <a16:creationId xmlns:a16="http://schemas.microsoft.com/office/drawing/2014/main" id="{CF8E67D0-442F-46DD-8E05-4FE5A48C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8734" y="7006700"/>
            <a:ext cx="5584723" cy="402483"/>
          </a:xfrm>
        </p:spPr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컨트랙트를</a:t>
            </a:r>
            <a:r>
              <a:rPr lang="ko-KR" altLang="en-US" dirty="0"/>
              <a:t> 활용한 아동 급식 결제와 토큰 기반 기부 시스템 제안</a:t>
            </a:r>
          </a:p>
        </p:txBody>
      </p:sp>
    </p:spTree>
    <p:extLst>
      <p:ext uri="{BB962C8B-B14F-4D97-AF65-F5344CB8AC3E}">
        <p14:creationId xmlns:p14="http://schemas.microsoft.com/office/powerpoint/2010/main" val="127279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EB19635B-4630-4925-8DC6-477444EE974D}"/>
              </a:ext>
            </a:extLst>
          </p:cNvPr>
          <p:cNvSpPr/>
          <p:nvPr/>
        </p:nvSpPr>
        <p:spPr>
          <a:xfrm>
            <a:off x="5001305" y="1796362"/>
            <a:ext cx="4320000" cy="244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rgbClr val="272123"/>
            </a:solidFill>
          </a:ln>
        </p:spPr>
        <p:txBody>
          <a:bodyPr wrap="square" lIns="0" tIns="0" rIns="0" bIns="0" rtlCol="0"/>
          <a:lstStyle/>
          <a:p>
            <a:pPr defTabSz="783001" latinLnBrk="1"/>
            <a:endParaRPr sz="1541">
              <a:solidFill>
                <a:prstClr val="black"/>
              </a:solidFill>
              <a:latin typeface="맑은 고딕" panose="020F0502020204030204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B04A0C5-5074-458D-9832-53FBA99987D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r="10690"/>
          <a:stretch/>
        </p:blipFill>
        <p:spPr>
          <a:xfrm>
            <a:off x="681305" y="1796713"/>
            <a:ext cx="4320000" cy="24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object 4">
            <a:extLst>
              <a:ext uri="{FF2B5EF4-FFF2-40B4-BE49-F238E27FC236}">
                <a16:creationId xmlns:a16="http://schemas.microsoft.com/office/drawing/2014/main" id="{77B80DCC-7FDF-48D8-B879-0D17D4505EE3}"/>
              </a:ext>
            </a:extLst>
          </p:cNvPr>
          <p:cNvSpPr/>
          <p:nvPr/>
        </p:nvSpPr>
        <p:spPr>
          <a:xfrm>
            <a:off x="5001738" y="4243210"/>
            <a:ext cx="4320000" cy="244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rgbClr val="272123"/>
            </a:solidFill>
          </a:ln>
        </p:spPr>
        <p:txBody>
          <a:bodyPr wrap="square" lIns="0" tIns="0" rIns="0" bIns="0" rtlCol="0"/>
          <a:lstStyle/>
          <a:p>
            <a:pPr defTabSz="783001" latinLnBrk="1"/>
            <a:endParaRPr sz="1541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8" name="제목 6">
            <a:extLst>
              <a:ext uri="{FF2B5EF4-FFF2-40B4-BE49-F238E27FC236}">
                <a16:creationId xmlns:a16="http://schemas.microsoft.com/office/drawing/2014/main" id="{1281258E-C169-42A6-934D-24946D038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09" y="645509"/>
            <a:ext cx="6519335" cy="755769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이미지</a:t>
            </a: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7EE865E9-064C-41BF-9E63-0F803477B77C}"/>
              </a:ext>
            </a:extLst>
          </p:cNvPr>
          <p:cNvSpPr/>
          <p:nvPr/>
        </p:nvSpPr>
        <p:spPr>
          <a:xfrm>
            <a:off x="7465806" y="5857048"/>
            <a:ext cx="720000" cy="244800"/>
          </a:xfrm>
          <a:custGeom>
            <a:avLst/>
            <a:gdLst/>
            <a:ahLst/>
            <a:cxnLst/>
            <a:rect l="l" t="t" r="r" b="b"/>
            <a:pathLst>
              <a:path w="779145" h="167639">
                <a:moveTo>
                  <a:pt x="0" y="167639"/>
                </a:moveTo>
                <a:lnTo>
                  <a:pt x="778763" y="167639"/>
                </a:lnTo>
                <a:lnTo>
                  <a:pt x="778763" y="0"/>
                </a:lnTo>
                <a:lnTo>
                  <a:pt x="0" y="0"/>
                </a:lnTo>
                <a:lnTo>
                  <a:pt x="0" y="167639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defTabSz="783001" latinLnBrk="1"/>
            <a:endParaRPr sz="1541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37C870AD-215E-490B-A7DF-573D6A4FAE7F}"/>
              </a:ext>
            </a:extLst>
          </p:cNvPr>
          <p:cNvSpPr/>
          <p:nvPr/>
        </p:nvSpPr>
        <p:spPr>
          <a:xfrm>
            <a:off x="7" y="0"/>
            <a:ext cx="10439399" cy="7559675"/>
          </a:xfrm>
          <a:prstGeom prst="frame">
            <a:avLst>
              <a:gd name="adj1" fmla="val 166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42">
              <a:solidFill>
                <a:schemeClr val="tx1"/>
              </a:solidFill>
            </a:endParaRPr>
          </a:p>
        </p:txBody>
      </p:sp>
      <p:sp>
        <p:nvSpPr>
          <p:cNvPr id="14" name="사각형: 둥근 모서리 12">
            <a:extLst>
              <a:ext uri="{FF2B5EF4-FFF2-40B4-BE49-F238E27FC236}">
                <a16:creationId xmlns:a16="http://schemas.microsoft.com/office/drawing/2014/main" id="{75B199BA-5F15-42B5-A7AB-82A7A343E3C6}"/>
              </a:ext>
            </a:extLst>
          </p:cNvPr>
          <p:cNvSpPr/>
          <p:nvPr/>
        </p:nvSpPr>
        <p:spPr>
          <a:xfrm>
            <a:off x="1011218" y="4835165"/>
            <a:ext cx="3600000" cy="1224000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3001" latinLnBrk="1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n-ea"/>
              </a:rPr>
              <a:t>구매자 잔액 </a:t>
            </a:r>
            <a:r>
              <a:rPr lang="en-US" altLang="ko-KR" sz="1600" dirty="0">
                <a:solidFill>
                  <a:prstClr val="black"/>
                </a:solidFill>
                <a:latin typeface="+mn-ea"/>
              </a:rPr>
              <a:t>: 8800   -&gt; 8000</a:t>
            </a:r>
          </a:p>
          <a:p>
            <a:pPr algn="ctr" defTabSz="783001" latinLnBrk="1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n-ea"/>
              </a:rPr>
              <a:t>판매자 잔액 </a:t>
            </a:r>
            <a:r>
              <a:rPr lang="en-US" altLang="ko-KR" sz="1600" dirty="0">
                <a:solidFill>
                  <a:prstClr val="black"/>
                </a:solidFill>
                <a:latin typeface="+mn-ea"/>
              </a:rPr>
              <a:t>: 28000  -&gt; 29000</a:t>
            </a:r>
          </a:p>
          <a:p>
            <a:pPr algn="ctr" defTabSz="783001" latinLnBrk="1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n-ea"/>
              </a:rPr>
              <a:t>모금  금액 </a:t>
            </a:r>
            <a:r>
              <a:rPr lang="en-US" altLang="ko-KR" sz="1600" dirty="0">
                <a:solidFill>
                  <a:prstClr val="black"/>
                </a:solidFill>
                <a:latin typeface="+mn-ea"/>
              </a:rPr>
              <a:t>:</a:t>
            </a:r>
            <a:r>
              <a:rPr lang="ko-KR" altLang="en-US" sz="16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+mn-ea"/>
              </a:rPr>
              <a:t>9800   -&gt; 9600</a:t>
            </a:r>
            <a:endParaRPr lang="ko-KR" altLang="en-US" sz="16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BF9D51D1-A589-4E67-94AA-22B0BE6595AA}"/>
              </a:ext>
            </a:extLst>
          </p:cNvPr>
          <p:cNvSpPr/>
          <p:nvPr/>
        </p:nvSpPr>
        <p:spPr>
          <a:xfrm>
            <a:off x="2451218" y="3228424"/>
            <a:ext cx="720000" cy="244800"/>
          </a:xfrm>
          <a:custGeom>
            <a:avLst/>
            <a:gdLst/>
            <a:ahLst/>
            <a:cxnLst/>
            <a:rect l="l" t="t" r="r" b="b"/>
            <a:pathLst>
              <a:path w="779145" h="167639">
                <a:moveTo>
                  <a:pt x="0" y="167639"/>
                </a:moveTo>
                <a:lnTo>
                  <a:pt x="778763" y="167639"/>
                </a:lnTo>
                <a:lnTo>
                  <a:pt x="778763" y="0"/>
                </a:lnTo>
                <a:lnTo>
                  <a:pt x="0" y="0"/>
                </a:lnTo>
                <a:lnTo>
                  <a:pt x="0" y="167639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defTabSz="783001" latinLnBrk="1"/>
            <a:endParaRPr sz="1541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B462BB36-C94F-4CB3-9774-622AB6EAD084}"/>
              </a:ext>
            </a:extLst>
          </p:cNvPr>
          <p:cNvSpPr/>
          <p:nvPr/>
        </p:nvSpPr>
        <p:spPr>
          <a:xfrm>
            <a:off x="7908663" y="3309274"/>
            <a:ext cx="720000" cy="244800"/>
          </a:xfrm>
          <a:custGeom>
            <a:avLst/>
            <a:gdLst/>
            <a:ahLst/>
            <a:cxnLst/>
            <a:rect l="l" t="t" r="r" b="b"/>
            <a:pathLst>
              <a:path w="779145" h="167639">
                <a:moveTo>
                  <a:pt x="0" y="167639"/>
                </a:moveTo>
                <a:lnTo>
                  <a:pt x="778763" y="167639"/>
                </a:lnTo>
                <a:lnTo>
                  <a:pt x="778763" y="0"/>
                </a:lnTo>
                <a:lnTo>
                  <a:pt x="0" y="0"/>
                </a:lnTo>
                <a:lnTo>
                  <a:pt x="0" y="167639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defTabSz="783001" latinLnBrk="1"/>
            <a:endParaRPr sz="1541">
              <a:solidFill>
                <a:prstClr val="black"/>
              </a:solidFill>
              <a:latin typeface="맑은 고딕" panose="020F0502020204030204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F169F78-8F64-43B6-941D-E02A2D5548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3212" y="410911"/>
            <a:ext cx="1771535" cy="121984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7B6A55-6C50-4B37-8850-10C26B36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z="1050" b="1">
                <a:solidFill>
                  <a:schemeClr val="tx1"/>
                </a:solidFill>
              </a:rPr>
              <a:pPr/>
              <a:t>12</a:t>
            </a:fld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0" name="바닥글 개체 틀 5">
            <a:extLst>
              <a:ext uri="{FF2B5EF4-FFF2-40B4-BE49-F238E27FC236}">
                <a16:creationId xmlns:a16="http://schemas.microsoft.com/office/drawing/2014/main" id="{F56629F9-020E-4CAA-845C-B4826C2C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8734" y="7006700"/>
            <a:ext cx="5692879" cy="402483"/>
          </a:xfrm>
        </p:spPr>
        <p:txBody>
          <a:bodyPr/>
          <a:lstStyle/>
          <a:p>
            <a:r>
              <a:rPr lang="ko-KR" altLang="en-US" sz="1320" dirty="0"/>
              <a:t>스마트 </a:t>
            </a:r>
            <a:r>
              <a:rPr lang="ko-KR" altLang="en-US" sz="1320" dirty="0" err="1"/>
              <a:t>컨트랙트를</a:t>
            </a:r>
            <a:r>
              <a:rPr lang="ko-KR" altLang="en-US" sz="1320" dirty="0"/>
              <a:t> 활용한 아동 급식 결제와 토큰 기반 기부 시스템 제안</a:t>
            </a:r>
          </a:p>
        </p:txBody>
      </p:sp>
    </p:spTree>
    <p:extLst>
      <p:ext uri="{BB962C8B-B14F-4D97-AF65-F5344CB8AC3E}">
        <p14:creationId xmlns:p14="http://schemas.microsoft.com/office/powerpoint/2010/main" val="79102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>
            <a:extLst>
              <a:ext uri="{FF2B5EF4-FFF2-40B4-BE49-F238E27FC236}">
                <a16:creationId xmlns:a16="http://schemas.microsoft.com/office/drawing/2014/main" id="{7F499947-AC3D-4E1F-BE8A-4A2EDE73CF8E}"/>
              </a:ext>
            </a:extLst>
          </p:cNvPr>
          <p:cNvSpPr/>
          <p:nvPr/>
        </p:nvSpPr>
        <p:spPr>
          <a:xfrm>
            <a:off x="1029098" y="1999812"/>
            <a:ext cx="3220905" cy="13693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2"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13217646-B058-4CA7-A253-4FD9EE099280}"/>
              </a:ext>
            </a:extLst>
          </p:cNvPr>
          <p:cNvSpPr/>
          <p:nvPr/>
        </p:nvSpPr>
        <p:spPr>
          <a:xfrm>
            <a:off x="7574941" y="1493198"/>
            <a:ext cx="1690985" cy="4796391"/>
          </a:xfrm>
          <a:prstGeom prst="rect">
            <a:avLst/>
          </a:prstGeom>
          <a:blipFill>
            <a:blip r:embed="rId4" cstate="print"/>
            <a:stretch>
              <a:fillRect b="-794"/>
            </a:stretch>
          </a:blipFill>
        </p:spPr>
        <p:txBody>
          <a:bodyPr wrap="square" lIns="0" tIns="0" rIns="0" bIns="0" rtlCol="0"/>
          <a:lstStyle/>
          <a:p>
            <a:endParaRPr sz="1542"/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F6617CCD-AB0E-4ADE-AF24-6F0E2E20285F}"/>
              </a:ext>
            </a:extLst>
          </p:cNvPr>
          <p:cNvSpPr/>
          <p:nvPr/>
        </p:nvSpPr>
        <p:spPr>
          <a:xfrm>
            <a:off x="1155040" y="4228020"/>
            <a:ext cx="2969021" cy="17776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2"/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D3404C45-059A-4FC5-A388-AB6C8FED2D6A}"/>
              </a:ext>
            </a:extLst>
          </p:cNvPr>
          <p:cNvSpPr/>
          <p:nvPr/>
        </p:nvSpPr>
        <p:spPr>
          <a:xfrm>
            <a:off x="2491874" y="3540350"/>
            <a:ext cx="295352" cy="537177"/>
          </a:xfrm>
          <a:custGeom>
            <a:avLst/>
            <a:gdLst/>
            <a:ahLst/>
            <a:cxnLst/>
            <a:rect l="l" t="t" r="r" b="b"/>
            <a:pathLst>
              <a:path w="525780" h="460375">
                <a:moveTo>
                  <a:pt x="0" y="230124"/>
                </a:moveTo>
                <a:lnTo>
                  <a:pt x="131444" y="230124"/>
                </a:lnTo>
                <a:lnTo>
                  <a:pt x="131444" y="0"/>
                </a:lnTo>
                <a:lnTo>
                  <a:pt x="394334" y="0"/>
                </a:lnTo>
                <a:lnTo>
                  <a:pt x="394334" y="230124"/>
                </a:lnTo>
                <a:lnTo>
                  <a:pt x="525780" y="230124"/>
                </a:lnTo>
                <a:lnTo>
                  <a:pt x="262889" y="460248"/>
                </a:lnTo>
                <a:lnTo>
                  <a:pt x="0" y="230124"/>
                </a:lnTo>
                <a:close/>
              </a:path>
            </a:pathLst>
          </a:custGeom>
          <a:solidFill>
            <a:srgbClr val="5BAFFF"/>
          </a:solidFill>
          <a:ln w="12192">
            <a:noFill/>
          </a:ln>
        </p:spPr>
        <p:txBody>
          <a:bodyPr wrap="square" lIns="0" tIns="0" rIns="0" bIns="0" rtlCol="0"/>
          <a:lstStyle/>
          <a:p>
            <a:endParaRPr sz="1542"/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7D0ED122-A782-4D24-AA30-057154CAA393}"/>
              </a:ext>
            </a:extLst>
          </p:cNvPr>
          <p:cNvSpPr/>
          <p:nvPr/>
        </p:nvSpPr>
        <p:spPr>
          <a:xfrm>
            <a:off x="4315236" y="5330706"/>
            <a:ext cx="2999153" cy="451830"/>
          </a:xfrm>
          <a:custGeom>
            <a:avLst/>
            <a:gdLst/>
            <a:ahLst/>
            <a:cxnLst/>
            <a:rect l="l" t="t" r="r" b="b"/>
            <a:pathLst>
              <a:path w="3502659" h="527685">
                <a:moveTo>
                  <a:pt x="3238500" y="527304"/>
                </a:moveTo>
                <a:lnTo>
                  <a:pt x="3238500" y="331850"/>
                </a:lnTo>
                <a:lnTo>
                  <a:pt x="0" y="331850"/>
                </a:lnTo>
                <a:lnTo>
                  <a:pt x="0" y="195453"/>
                </a:lnTo>
                <a:lnTo>
                  <a:pt x="3238500" y="195453"/>
                </a:lnTo>
                <a:lnTo>
                  <a:pt x="3238500" y="0"/>
                </a:lnTo>
                <a:lnTo>
                  <a:pt x="3502152" y="263652"/>
                </a:lnTo>
                <a:lnTo>
                  <a:pt x="3238500" y="527304"/>
                </a:lnTo>
                <a:close/>
              </a:path>
            </a:pathLst>
          </a:custGeom>
          <a:solidFill>
            <a:srgbClr val="5BAFFF"/>
          </a:solidFill>
          <a:ln w="12192">
            <a:noFill/>
          </a:ln>
        </p:spPr>
        <p:txBody>
          <a:bodyPr wrap="square" lIns="0" tIns="0" rIns="0" bIns="0" rtlCol="0"/>
          <a:lstStyle/>
          <a:p>
            <a:endParaRPr sz="1542"/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7BACF542-0450-45B6-B30C-73850A616E22}"/>
              </a:ext>
            </a:extLst>
          </p:cNvPr>
          <p:cNvSpPr/>
          <p:nvPr/>
        </p:nvSpPr>
        <p:spPr>
          <a:xfrm>
            <a:off x="4315239" y="3967055"/>
            <a:ext cx="1622456" cy="938459"/>
          </a:xfrm>
          <a:custGeom>
            <a:avLst/>
            <a:gdLst/>
            <a:ahLst/>
            <a:cxnLst/>
            <a:rect l="l" t="t" r="r" b="b"/>
            <a:pathLst>
              <a:path w="1894839" h="1096010">
                <a:moveTo>
                  <a:pt x="0" y="1095756"/>
                </a:moveTo>
                <a:lnTo>
                  <a:pt x="1205738" y="1095756"/>
                </a:lnTo>
                <a:lnTo>
                  <a:pt x="1254736" y="1093280"/>
                </a:lnTo>
                <a:lnTo>
                  <a:pt x="1302321" y="1086016"/>
                </a:lnTo>
                <a:lnTo>
                  <a:pt x="1348251" y="1074203"/>
                </a:lnTo>
                <a:lnTo>
                  <a:pt x="1392285" y="1058082"/>
                </a:lnTo>
                <a:lnTo>
                  <a:pt x="1434181" y="1037895"/>
                </a:lnTo>
                <a:lnTo>
                  <a:pt x="1473700" y="1013881"/>
                </a:lnTo>
                <a:lnTo>
                  <a:pt x="1510599" y="986283"/>
                </a:lnTo>
                <a:lnTo>
                  <a:pt x="1544637" y="955341"/>
                </a:lnTo>
                <a:lnTo>
                  <a:pt x="1575574" y="921296"/>
                </a:lnTo>
                <a:lnTo>
                  <a:pt x="1603168" y="884389"/>
                </a:lnTo>
                <a:lnTo>
                  <a:pt x="1627179" y="844860"/>
                </a:lnTo>
                <a:lnTo>
                  <a:pt x="1647364" y="802951"/>
                </a:lnTo>
                <a:lnTo>
                  <a:pt x="1663484" y="758903"/>
                </a:lnTo>
                <a:lnTo>
                  <a:pt x="1675296" y="712956"/>
                </a:lnTo>
                <a:lnTo>
                  <a:pt x="1682560" y="665352"/>
                </a:lnTo>
                <a:lnTo>
                  <a:pt x="1685036" y="616331"/>
                </a:lnTo>
                <a:lnTo>
                  <a:pt x="1685036" y="273939"/>
                </a:lnTo>
                <a:lnTo>
                  <a:pt x="1894331" y="273939"/>
                </a:lnTo>
                <a:lnTo>
                  <a:pt x="1620392" y="0"/>
                </a:lnTo>
                <a:lnTo>
                  <a:pt x="1346453" y="273939"/>
                </a:lnTo>
                <a:lnTo>
                  <a:pt x="1555750" y="273939"/>
                </a:lnTo>
                <a:lnTo>
                  <a:pt x="1555750" y="616331"/>
                </a:lnTo>
                <a:lnTo>
                  <a:pt x="1552554" y="663822"/>
                </a:lnTo>
                <a:lnTo>
                  <a:pt x="1543246" y="709373"/>
                </a:lnTo>
                <a:lnTo>
                  <a:pt x="1528242" y="752566"/>
                </a:lnTo>
                <a:lnTo>
                  <a:pt x="1507960" y="792983"/>
                </a:lnTo>
                <a:lnTo>
                  <a:pt x="1482816" y="830207"/>
                </a:lnTo>
                <a:lnTo>
                  <a:pt x="1453229" y="863822"/>
                </a:lnTo>
                <a:lnTo>
                  <a:pt x="1419614" y="893409"/>
                </a:lnTo>
                <a:lnTo>
                  <a:pt x="1382390" y="918553"/>
                </a:lnTo>
                <a:lnTo>
                  <a:pt x="1341973" y="938835"/>
                </a:lnTo>
                <a:lnTo>
                  <a:pt x="1298780" y="953839"/>
                </a:lnTo>
                <a:lnTo>
                  <a:pt x="1253229" y="963147"/>
                </a:lnTo>
                <a:lnTo>
                  <a:pt x="1205738" y="966343"/>
                </a:lnTo>
                <a:lnTo>
                  <a:pt x="0" y="966343"/>
                </a:lnTo>
                <a:lnTo>
                  <a:pt x="0" y="1095756"/>
                </a:lnTo>
                <a:close/>
              </a:path>
            </a:pathLst>
          </a:custGeom>
          <a:solidFill>
            <a:srgbClr val="5BAFFF"/>
          </a:solidFill>
          <a:ln w="12192">
            <a:noFill/>
          </a:ln>
        </p:spPr>
        <p:txBody>
          <a:bodyPr wrap="square" lIns="0" tIns="0" rIns="0" bIns="0" rtlCol="0"/>
          <a:lstStyle/>
          <a:p>
            <a:endParaRPr sz="1542"/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36FACB2D-437D-447F-973C-C380682AB0E7}"/>
              </a:ext>
            </a:extLst>
          </p:cNvPr>
          <p:cNvSpPr/>
          <p:nvPr/>
        </p:nvSpPr>
        <p:spPr>
          <a:xfrm>
            <a:off x="7" y="0"/>
            <a:ext cx="10439399" cy="7559675"/>
          </a:xfrm>
          <a:prstGeom prst="frame">
            <a:avLst>
              <a:gd name="adj1" fmla="val 166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42">
              <a:solidFill>
                <a:schemeClr val="tx1"/>
              </a:solidFill>
            </a:endParaRPr>
          </a:p>
        </p:txBody>
      </p:sp>
      <p:sp>
        <p:nvSpPr>
          <p:cNvPr id="24" name="제목 6">
            <a:extLst>
              <a:ext uri="{FF2B5EF4-FFF2-40B4-BE49-F238E27FC236}">
                <a16:creationId xmlns:a16="http://schemas.microsoft.com/office/drawing/2014/main" id="{BDC8335F-E3A8-47A2-9788-A1F14A5C2DFE}"/>
              </a:ext>
            </a:extLst>
          </p:cNvPr>
          <p:cNvSpPr txBox="1">
            <a:spLocks/>
          </p:cNvSpPr>
          <p:nvPr/>
        </p:nvSpPr>
        <p:spPr>
          <a:xfrm>
            <a:off x="717710" y="642950"/>
            <a:ext cx="4501990" cy="755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구현한 웹 동작 원리</a:t>
            </a:r>
            <a:endParaRPr lang="ko-KR" altLang="en-US" sz="3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E6497F9-A638-4D4F-95B7-FC42581C28A8}"/>
              </a:ext>
            </a:extLst>
          </p:cNvPr>
          <p:cNvGrpSpPr/>
          <p:nvPr/>
        </p:nvGrpSpPr>
        <p:grpSpPr>
          <a:xfrm>
            <a:off x="4497859" y="1999812"/>
            <a:ext cx="2496065" cy="1934735"/>
            <a:chOff x="4497859" y="1999812"/>
            <a:chExt cx="2496065" cy="1934735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FBC1A728-8A1D-4D8B-8A90-10AA7B376A80}"/>
                </a:ext>
              </a:extLst>
            </p:cNvPr>
            <p:cNvSpPr/>
            <p:nvPr/>
          </p:nvSpPr>
          <p:spPr>
            <a:xfrm>
              <a:off x="4747076" y="2147248"/>
              <a:ext cx="1997630" cy="16398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42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C27E137-2FA8-42AB-9F05-5E90E8B52E60}"/>
                </a:ext>
              </a:extLst>
            </p:cNvPr>
            <p:cNvSpPr/>
            <p:nvPr/>
          </p:nvSpPr>
          <p:spPr>
            <a:xfrm>
              <a:off x="4497859" y="1999812"/>
              <a:ext cx="2496065" cy="19347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EC0870-223F-4A00-B5DD-2633A4A8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z="1400" b="1">
                <a:solidFill>
                  <a:schemeClr val="tx1"/>
                </a:solidFill>
              </a:rPr>
              <a:pPr/>
              <a:t>13</a:t>
            </a:fld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바닥글 개체 틀 5">
            <a:extLst>
              <a:ext uri="{FF2B5EF4-FFF2-40B4-BE49-F238E27FC236}">
                <a16:creationId xmlns:a16="http://schemas.microsoft.com/office/drawing/2014/main" id="{719547C8-88F1-48D5-82A6-C422EE64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8734" y="7006700"/>
            <a:ext cx="5584723" cy="402483"/>
          </a:xfrm>
        </p:spPr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컨트랙트를</a:t>
            </a:r>
            <a:r>
              <a:rPr lang="ko-KR" altLang="en-US" dirty="0"/>
              <a:t> 활용한 아동 급식 결제와 토큰 기반 기부 시스템 제안</a:t>
            </a:r>
          </a:p>
        </p:txBody>
      </p:sp>
    </p:spTree>
    <p:extLst>
      <p:ext uri="{BB962C8B-B14F-4D97-AF65-F5344CB8AC3E}">
        <p14:creationId xmlns:p14="http://schemas.microsoft.com/office/powerpoint/2010/main" val="426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3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3">
            <a:extLst>
              <a:ext uri="{FF2B5EF4-FFF2-40B4-BE49-F238E27FC236}">
                <a16:creationId xmlns:a16="http://schemas.microsoft.com/office/drawing/2014/main" id="{1C27CE52-61E9-4E92-A524-05DFF0DD196F}"/>
              </a:ext>
            </a:extLst>
          </p:cNvPr>
          <p:cNvSpPr>
            <a:spLocks/>
          </p:cNvSpPr>
          <p:nvPr/>
        </p:nvSpPr>
        <p:spPr>
          <a:xfrm>
            <a:off x="1629700" y="1985001"/>
            <a:ext cx="2520000" cy="4320000"/>
          </a:xfrm>
          <a:prstGeom prst="rect">
            <a:avLst/>
          </a:prstGeom>
          <a:blipFill>
            <a:blip r:embed="rId3" cstate="print"/>
            <a:stretch>
              <a:fillRect t="-4354"/>
            </a:stretch>
          </a:blipFill>
        </p:spPr>
        <p:txBody>
          <a:bodyPr wrap="square" lIns="0" tIns="0" rIns="0" bIns="0" rtlCol="0"/>
          <a:lstStyle/>
          <a:p>
            <a:endParaRPr sz="1542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C7178E93-4B8A-4EEA-B2F1-0AD14CAF720A}"/>
              </a:ext>
            </a:extLst>
          </p:cNvPr>
          <p:cNvSpPr/>
          <p:nvPr/>
        </p:nvSpPr>
        <p:spPr>
          <a:xfrm>
            <a:off x="7" y="0"/>
            <a:ext cx="10439399" cy="7559675"/>
          </a:xfrm>
          <a:prstGeom prst="frame">
            <a:avLst>
              <a:gd name="adj1" fmla="val 166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42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DAFA1F-BE91-42B2-91F0-55C6D7C0527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85575" y="1985001"/>
            <a:ext cx="2520000" cy="4320000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F4B7990D-194B-47C7-A148-B1FC130C3FEB}"/>
              </a:ext>
            </a:extLst>
          </p:cNvPr>
          <p:cNvSpPr txBox="1">
            <a:spLocks/>
          </p:cNvSpPr>
          <p:nvPr/>
        </p:nvSpPr>
        <p:spPr>
          <a:xfrm>
            <a:off x="717710" y="642950"/>
            <a:ext cx="4501990" cy="755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구현한 앱 동작 원리</a:t>
            </a:r>
            <a:endParaRPr lang="ko-KR" altLang="en-US" sz="3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5DC6764-F931-45BD-B33F-E03B9F5DF45E}"/>
              </a:ext>
            </a:extLst>
          </p:cNvPr>
          <p:cNvSpPr/>
          <p:nvPr/>
        </p:nvSpPr>
        <p:spPr>
          <a:xfrm>
            <a:off x="4721108" y="3972937"/>
            <a:ext cx="993058" cy="344129"/>
          </a:xfrm>
          <a:prstGeom prst="rightArrow">
            <a:avLst/>
          </a:prstGeom>
          <a:solidFill>
            <a:srgbClr val="5B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E5A2CF-2674-4962-AE12-B05849C8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z="1400" b="1">
                <a:solidFill>
                  <a:schemeClr val="tx1"/>
                </a:solidFill>
              </a:rPr>
              <a:pPr/>
              <a:t>14</a:t>
            </a:fld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바닥글 개체 틀 5">
            <a:extLst>
              <a:ext uri="{FF2B5EF4-FFF2-40B4-BE49-F238E27FC236}">
                <a16:creationId xmlns:a16="http://schemas.microsoft.com/office/drawing/2014/main" id="{D706444A-F880-4D43-B71D-C97B8D84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8734" y="7006700"/>
            <a:ext cx="5584723" cy="402483"/>
          </a:xfrm>
        </p:spPr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컨트랙트를</a:t>
            </a:r>
            <a:r>
              <a:rPr lang="ko-KR" altLang="en-US" dirty="0"/>
              <a:t> 활용한 아동 급식 결제와 토큰 기반 기부 시스템 제안</a:t>
            </a:r>
          </a:p>
        </p:txBody>
      </p:sp>
    </p:spTree>
    <p:extLst>
      <p:ext uri="{BB962C8B-B14F-4D97-AF65-F5344CB8AC3E}">
        <p14:creationId xmlns:p14="http://schemas.microsoft.com/office/powerpoint/2010/main" val="387408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DD3CF503-D2B5-47B5-832A-6FFC8591F13B}"/>
              </a:ext>
            </a:extLst>
          </p:cNvPr>
          <p:cNvSpPr/>
          <p:nvPr/>
        </p:nvSpPr>
        <p:spPr>
          <a:xfrm>
            <a:off x="673886" y="2867478"/>
            <a:ext cx="4543750" cy="2555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2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7CA6682F-80DC-4A35-8916-586D84ACE91E}"/>
              </a:ext>
            </a:extLst>
          </p:cNvPr>
          <p:cNvSpPr/>
          <p:nvPr/>
        </p:nvSpPr>
        <p:spPr>
          <a:xfrm>
            <a:off x="7" y="0"/>
            <a:ext cx="10439399" cy="7559675"/>
          </a:xfrm>
          <a:prstGeom prst="frame">
            <a:avLst>
              <a:gd name="adj1" fmla="val 166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42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E3D781-3195-4CB3-A100-E1965FDE6CEC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287258" y="1985001"/>
            <a:ext cx="2520000" cy="4320000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CA15658E-FDA3-4A85-A614-3D6703600F91}"/>
              </a:ext>
            </a:extLst>
          </p:cNvPr>
          <p:cNvSpPr txBox="1">
            <a:spLocks/>
          </p:cNvSpPr>
          <p:nvPr/>
        </p:nvSpPr>
        <p:spPr>
          <a:xfrm>
            <a:off x="717710" y="642950"/>
            <a:ext cx="4501990" cy="755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구현한 앱 동작 원리</a:t>
            </a:r>
            <a:endParaRPr lang="ko-KR" altLang="en-US" sz="3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E2092EE-5224-431C-87D2-9CB6A6E68796}"/>
              </a:ext>
            </a:extLst>
          </p:cNvPr>
          <p:cNvSpPr/>
          <p:nvPr/>
        </p:nvSpPr>
        <p:spPr>
          <a:xfrm>
            <a:off x="5755918" y="3972936"/>
            <a:ext cx="993058" cy="344129"/>
          </a:xfrm>
          <a:prstGeom prst="rightArrow">
            <a:avLst/>
          </a:prstGeom>
          <a:solidFill>
            <a:srgbClr val="5B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8EF380-CE82-4333-9465-346F46A2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z="1400" b="1">
                <a:solidFill>
                  <a:schemeClr val="tx1"/>
                </a:solidFill>
              </a:rPr>
              <a:pPr/>
              <a:t>15</a:t>
            </a:fld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바닥글 개체 틀 5">
            <a:extLst>
              <a:ext uri="{FF2B5EF4-FFF2-40B4-BE49-F238E27FC236}">
                <a16:creationId xmlns:a16="http://schemas.microsoft.com/office/drawing/2014/main" id="{B58F6BC7-6ADF-4BBA-BF44-F9A8CD20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8734" y="7006700"/>
            <a:ext cx="5584723" cy="402483"/>
          </a:xfrm>
        </p:spPr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컨트랙트를</a:t>
            </a:r>
            <a:r>
              <a:rPr lang="ko-KR" altLang="en-US" dirty="0"/>
              <a:t> 활용한 아동 급식 결제와 토큰 기반 기부 시스템 제안</a:t>
            </a:r>
          </a:p>
        </p:txBody>
      </p:sp>
    </p:spTree>
    <p:extLst>
      <p:ext uri="{BB962C8B-B14F-4D97-AF65-F5344CB8AC3E}">
        <p14:creationId xmlns:p14="http://schemas.microsoft.com/office/powerpoint/2010/main" val="224137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23385286-C7B1-4086-A13E-E4330B105401}"/>
              </a:ext>
            </a:extLst>
          </p:cNvPr>
          <p:cNvSpPr/>
          <p:nvPr/>
        </p:nvSpPr>
        <p:spPr>
          <a:xfrm>
            <a:off x="1612888" y="1988459"/>
            <a:ext cx="2520000" cy="4320000"/>
          </a:xfrm>
          <a:prstGeom prst="rect">
            <a:avLst/>
          </a:prstGeom>
          <a:blipFill>
            <a:blip r:embed="rId3" cstate="print"/>
            <a:stretch>
              <a:fillRect t="-4900"/>
            </a:stretch>
          </a:blipFill>
        </p:spPr>
        <p:txBody>
          <a:bodyPr wrap="square" lIns="0" tIns="0" rIns="0" bIns="0" rtlCol="0"/>
          <a:lstStyle/>
          <a:p>
            <a:endParaRPr sz="1542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F5FE6306-2377-460D-9D54-1196C69357F7}"/>
              </a:ext>
            </a:extLst>
          </p:cNvPr>
          <p:cNvSpPr/>
          <p:nvPr/>
        </p:nvSpPr>
        <p:spPr>
          <a:xfrm>
            <a:off x="7" y="0"/>
            <a:ext cx="10439399" cy="7559675"/>
          </a:xfrm>
          <a:prstGeom prst="frame">
            <a:avLst>
              <a:gd name="adj1" fmla="val 166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42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427581-F601-44A7-8DCC-BFC2C6527FEB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83098" y="1988459"/>
            <a:ext cx="2520000" cy="4320000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4387DC4E-0405-4204-BC71-F641B60F7F7C}"/>
              </a:ext>
            </a:extLst>
          </p:cNvPr>
          <p:cNvSpPr txBox="1">
            <a:spLocks/>
          </p:cNvSpPr>
          <p:nvPr/>
        </p:nvSpPr>
        <p:spPr>
          <a:xfrm>
            <a:off x="717710" y="642950"/>
            <a:ext cx="4501990" cy="755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구현한 앱 동작 원리</a:t>
            </a:r>
            <a:endParaRPr lang="ko-KR" altLang="en-US" sz="3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6E07E4B-F8BA-4853-AB99-E45C89F281B3}"/>
              </a:ext>
            </a:extLst>
          </p:cNvPr>
          <p:cNvSpPr/>
          <p:nvPr/>
        </p:nvSpPr>
        <p:spPr>
          <a:xfrm>
            <a:off x="4721108" y="3972937"/>
            <a:ext cx="993058" cy="344129"/>
          </a:xfrm>
          <a:prstGeom prst="rightArrow">
            <a:avLst/>
          </a:prstGeom>
          <a:solidFill>
            <a:srgbClr val="5B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8ED0BF-AFA1-41B3-A758-588E3B33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z="1400" b="1">
                <a:solidFill>
                  <a:schemeClr val="tx1"/>
                </a:solidFill>
              </a:rPr>
              <a:pPr/>
              <a:t>16</a:t>
            </a:fld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바닥글 개체 틀 5">
            <a:extLst>
              <a:ext uri="{FF2B5EF4-FFF2-40B4-BE49-F238E27FC236}">
                <a16:creationId xmlns:a16="http://schemas.microsoft.com/office/drawing/2014/main" id="{1B831F25-BD57-47EE-88DE-B4127EDE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8734" y="7006700"/>
            <a:ext cx="5584723" cy="402483"/>
          </a:xfrm>
        </p:spPr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컨트랙트를</a:t>
            </a:r>
            <a:r>
              <a:rPr lang="ko-KR" altLang="en-US" dirty="0"/>
              <a:t> 활용한 아동 급식 결제와 토큰 기반 기부 시스템 제안</a:t>
            </a:r>
          </a:p>
        </p:txBody>
      </p:sp>
    </p:spTree>
    <p:extLst>
      <p:ext uri="{BB962C8B-B14F-4D97-AF65-F5344CB8AC3E}">
        <p14:creationId xmlns:p14="http://schemas.microsoft.com/office/powerpoint/2010/main" val="2935721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액자 6">
            <a:extLst>
              <a:ext uri="{FF2B5EF4-FFF2-40B4-BE49-F238E27FC236}">
                <a16:creationId xmlns:a16="http://schemas.microsoft.com/office/drawing/2014/main" id="{C0CA5F44-1CF4-4CD3-97D4-FDE00F76FB16}"/>
              </a:ext>
            </a:extLst>
          </p:cNvPr>
          <p:cNvSpPr/>
          <p:nvPr/>
        </p:nvSpPr>
        <p:spPr>
          <a:xfrm>
            <a:off x="7" y="0"/>
            <a:ext cx="10439399" cy="7559675"/>
          </a:xfrm>
          <a:prstGeom prst="frame">
            <a:avLst>
              <a:gd name="adj1" fmla="val 166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42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810096"/>
              </p:ext>
            </p:extLst>
          </p:nvPr>
        </p:nvGraphicFramePr>
        <p:xfrm>
          <a:off x="1114817" y="1750025"/>
          <a:ext cx="8417490" cy="4896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830">
                  <a:extLst>
                    <a:ext uri="{9D8B030D-6E8A-4147-A177-3AD203B41FA5}">
                      <a16:colId xmlns:a16="http://schemas.microsoft.com/office/drawing/2014/main" val="140549327"/>
                    </a:ext>
                  </a:extLst>
                </a:gridCol>
                <a:gridCol w="2805830">
                  <a:extLst>
                    <a:ext uri="{9D8B030D-6E8A-4147-A177-3AD203B41FA5}">
                      <a16:colId xmlns:a16="http://schemas.microsoft.com/office/drawing/2014/main" val="3330510377"/>
                    </a:ext>
                  </a:extLst>
                </a:gridCol>
                <a:gridCol w="2805830">
                  <a:extLst>
                    <a:ext uri="{9D8B030D-6E8A-4147-A177-3AD203B41FA5}">
                      <a16:colId xmlns:a16="http://schemas.microsoft.com/office/drawing/2014/main" val="2059287582"/>
                    </a:ext>
                  </a:extLst>
                </a:gridCol>
              </a:tblGrid>
              <a:tr h="728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급식 카드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급식 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130798"/>
                  </a:ext>
                </a:extLst>
              </a:tr>
              <a:tr h="728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타인이 사용 가능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사용자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본인만 사용 가능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052813"/>
                  </a:ext>
                </a:extLst>
              </a:tr>
              <a:tr h="728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있음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노출 위험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없음</a:t>
                      </a:r>
                      <a:r>
                        <a:rPr lang="en-US" altLang="ko-KR" sz="20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(</a:t>
                      </a:r>
                      <a:r>
                        <a:rPr lang="ko-KR" altLang="en-US" sz="20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어플</a:t>
                      </a:r>
                      <a:r>
                        <a:rPr lang="ko-KR" altLang="en-US" sz="20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 숨기기</a:t>
                      </a:r>
                      <a:r>
                        <a:rPr lang="en-US" altLang="ko-KR" sz="20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)</a:t>
                      </a:r>
                      <a:endParaRPr lang="ko-KR" altLang="en-US" sz="20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421214"/>
                  </a:ext>
                </a:extLst>
              </a:tr>
              <a:tr h="789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고정적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지원 금액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기부 시스템으로 </a:t>
                      </a:r>
                      <a:endParaRPr lang="en-US" altLang="ko-KR" sz="20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인해 유동적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330591"/>
                  </a:ext>
                </a:extLst>
              </a:tr>
              <a:tr h="789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가맹점의 별도 </a:t>
                      </a:r>
                      <a:endParaRPr lang="en-US" altLang="ko-KR" sz="20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2060"/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설치 필요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리더기 설치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별도 설치 필요 없음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078350"/>
                  </a:ext>
                </a:extLst>
              </a:tr>
              <a:tr h="1132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폐쇄된 구조로 악용 </a:t>
                      </a:r>
                      <a:endParaRPr lang="en-US" altLang="ko-KR" sz="20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2060"/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가능성이 많음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악용 위험성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블록체인의 무결성을 이용해 악용 가능성이 적음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09814"/>
                  </a:ext>
                </a:extLst>
              </a:tr>
            </a:tbl>
          </a:graphicData>
        </a:graphic>
      </p:graphicFrame>
      <p:sp>
        <p:nvSpPr>
          <p:cNvPr id="14" name="제목 6">
            <a:extLst>
              <a:ext uri="{FF2B5EF4-FFF2-40B4-BE49-F238E27FC236}">
                <a16:creationId xmlns:a16="http://schemas.microsoft.com/office/drawing/2014/main" id="{4387DC4E-0405-4204-BC71-F641B60F7F7C}"/>
              </a:ext>
            </a:extLst>
          </p:cNvPr>
          <p:cNvSpPr txBox="1">
            <a:spLocks/>
          </p:cNvSpPr>
          <p:nvPr/>
        </p:nvSpPr>
        <p:spPr>
          <a:xfrm>
            <a:off x="717710" y="642950"/>
            <a:ext cx="4501990" cy="755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기존 방식과의 비교</a:t>
            </a:r>
            <a:endParaRPr lang="ko-KR" altLang="en-US" sz="3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1CB9ED-6577-4288-8D0D-EAE9ABC1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z="1400" b="1">
                <a:solidFill>
                  <a:schemeClr val="tx1"/>
                </a:solidFill>
              </a:rPr>
              <a:pPr/>
              <a:t>17</a:t>
            </a:fld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바닥글 개체 틀 5">
            <a:extLst>
              <a:ext uri="{FF2B5EF4-FFF2-40B4-BE49-F238E27FC236}">
                <a16:creationId xmlns:a16="http://schemas.microsoft.com/office/drawing/2014/main" id="{E8B647CE-488F-42DB-AD2F-D9CA6657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8734" y="7006700"/>
            <a:ext cx="5584723" cy="402483"/>
          </a:xfrm>
        </p:spPr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컨트랙트를</a:t>
            </a:r>
            <a:r>
              <a:rPr lang="ko-KR" altLang="en-US" dirty="0"/>
              <a:t> 활용한 아동 급식 결제와 토큰 기반 기부 시스템 제안</a:t>
            </a:r>
          </a:p>
        </p:txBody>
      </p:sp>
    </p:spTree>
    <p:extLst>
      <p:ext uri="{BB962C8B-B14F-4D97-AF65-F5344CB8AC3E}">
        <p14:creationId xmlns:p14="http://schemas.microsoft.com/office/powerpoint/2010/main" val="1513202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액자 6">
            <a:extLst>
              <a:ext uri="{FF2B5EF4-FFF2-40B4-BE49-F238E27FC236}">
                <a16:creationId xmlns:a16="http://schemas.microsoft.com/office/drawing/2014/main" id="{C0CA5F44-1CF4-4CD3-97D4-FDE00F76FB16}"/>
              </a:ext>
            </a:extLst>
          </p:cNvPr>
          <p:cNvSpPr/>
          <p:nvPr/>
        </p:nvSpPr>
        <p:spPr>
          <a:xfrm>
            <a:off x="7" y="0"/>
            <a:ext cx="10439399" cy="7559675"/>
          </a:xfrm>
          <a:prstGeom prst="frame">
            <a:avLst>
              <a:gd name="adj1" fmla="val 166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42">
              <a:solidFill>
                <a:schemeClr val="tx1"/>
              </a:solidFill>
            </a:endParaRPr>
          </a:p>
        </p:txBody>
      </p:sp>
      <p:sp>
        <p:nvSpPr>
          <p:cNvPr id="14" name="제목 6">
            <a:extLst>
              <a:ext uri="{FF2B5EF4-FFF2-40B4-BE49-F238E27FC236}">
                <a16:creationId xmlns:a16="http://schemas.microsoft.com/office/drawing/2014/main" id="{4387DC4E-0405-4204-BC71-F641B60F7F7C}"/>
              </a:ext>
            </a:extLst>
          </p:cNvPr>
          <p:cNvSpPr txBox="1">
            <a:spLocks/>
          </p:cNvSpPr>
          <p:nvPr/>
        </p:nvSpPr>
        <p:spPr>
          <a:xfrm>
            <a:off x="717710" y="642950"/>
            <a:ext cx="4501990" cy="755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ko-KR" altLang="en-US" sz="3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사각형: 잘린 대각선 방향 모서리 33">
            <a:extLst>
              <a:ext uri="{FF2B5EF4-FFF2-40B4-BE49-F238E27FC236}">
                <a16:creationId xmlns:a16="http://schemas.microsoft.com/office/drawing/2014/main" id="{3DAFBB97-4EA3-42F7-94C1-71CD04F6E51E}"/>
              </a:ext>
            </a:extLst>
          </p:cNvPr>
          <p:cNvSpPr/>
          <p:nvPr/>
        </p:nvSpPr>
        <p:spPr>
          <a:xfrm>
            <a:off x="989109" y="2489924"/>
            <a:ext cx="8208281" cy="1357131"/>
          </a:xfrm>
          <a:prstGeom prst="snip2DiagRect">
            <a:avLst>
              <a:gd name="adj1" fmla="val 15205"/>
              <a:gd name="adj2" fmla="val 0"/>
            </a:avLst>
          </a:prstGeom>
          <a:solidFill>
            <a:srgbClr val="FFD9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아동급식카드의 큰 사건 이슈로 여러 문제점이 부각되었고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스마트 </a:t>
            </a:r>
            <a:r>
              <a:rPr lang="ko-KR" altLang="en-US" b="1" dirty="0" err="1">
                <a:solidFill>
                  <a:srgbClr val="FF0000"/>
                </a:solidFill>
              </a:rPr>
              <a:t>컨트랙트</a:t>
            </a:r>
            <a:r>
              <a:rPr lang="ko-KR" altLang="en-US" dirty="0" err="1">
                <a:solidFill>
                  <a:schemeClr val="tx1"/>
                </a:solidFill>
              </a:rPr>
              <a:t>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스마트 폰 앱을 사용</a:t>
            </a:r>
            <a:r>
              <a:rPr lang="ko-KR" altLang="en-US" dirty="0">
                <a:solidFill>
                  <a:schemeClr val="tx1"/>
                </a:solidFill>
              </a:rPr>
              <a:t>하여 해결 방안을 제시함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잘린 대각선 방향 모서리 33">
            <a:extLst>
              <a:ext uri="{FF2B5EF4-FFF2-40B4-BE49-F238E27FC236}">
                <a16:creationId xmlns:a16="http://schemas.microsoft.com/office/drawing/2014/main" id="{2B334E97-5E40-4E9C-9252-5B91382A31F3}"/>
              </a:ext>
            </a:extLst>
          </p:cNvPr>
          <p:cNvSpPr/>
          <p:nvPr/>
        </p:nvSpPr>
        <p:spPr>
          <a:xfrm>
            <a:off x="1024628" y="4452951"/>
            <a:ext cx="8208281" cy="1357523"/>
          </a:xfrm>
          <a:prstGeom prst="snip2DiagRect">
            <a:avLst>
              <a:gd name="adj1" fmla="val 15205"/>
              <a:gd name="adj2" fmla="val 0"/>
            </a:avLst>
          </a:prstGeom>
          <a:solidFill>
            <a:srgbClr val="FFD9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제안하는 방법에서 블록체인의 투명성과 무결성을 활용해서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기부 시스템을 추가하고 </a:t>
            </a:r>
            <a:r>
              <a:rPr lang="ko-KR" altLang="en-US" b="1" dirty="0">
                <a:solidFill>
                  <a:srgbClr val="FF0000"/>
                </a:solidFill>
              </a:rPr>
              <a:t>충분한 금액 지원 및 가맹점 확대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기존 제도의 신뢰성 회복</a:t>
            </a:r>
            <a:r>
              <a:rPr lang="ko-KR" altLang="en-US" dirty="0">
                <a:solidFill>
                  <a:schemeClr val="tx1"/>
                </a:solidFill>
              </a:rPr>
              <a:t>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도움이 될 것이라고 생각함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82D1F4-FDE2-44F2-838D-C8FBBE2B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z="1400" b="1">
                <a:solidFill>
                  <a:schemeClr val="tx1"/>
                </a:solidFill>
              </a:rPr>
              <a:pPr/>
              <a:t>18</a:t>
            </a:fld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바닥글 개체 틀 5">
            <a:extLst>
              <a:ext uri="{FF2B5EF4-FFF2-40B4-BE49-F238E27FC236}">
                <a16:creationId xmlns:a16="http://schemas.microsoft.com/office/drawing/2014/main" id="{D0231DF4-9271-481B-8A15-A635ADC9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8734" y="7006700"/>
            <a:ext cx="5584723" cy="402483"/>
          </a:xfrm>
        </p:spPr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컨트랙트를</a:t>
            </a:r>
            <a:r>
              <a:rPr lang="ko-KR" altLang="en-US" dirty="0"/>
              <a:t> 활용한 아동 급식 결제와 토큰 기반 기부 시스템 제안</a:t>
            </a:r>
          </a:p>
        </p:txBody>
      </p:sp>
    </p:spTree>
    <p:extLst>
      <p:ext uri="{BB962C8B-B14F-4D97-AF65-F5344CB8AC3E}">
        <p14:creationId xmlns:p14="http://schemas.microsoft.com/office/powerpoint/2010/main" val="438240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액자 6">
            <a:extLst>
              <a:ext uri="{FF2B5EF4-FFF2-40B4-BE49-F238E27FC236}">
                <a16:creationId xmlns:a16="http://schemas.microsoft.com/office/drawing/2014/main" id="{C0CA5F44-1CF4-4CD3-97D4-FDE00F76FB16}"/>
              </a:ext>
            </a:extLst>
          </p:cNvPr>
          <p:cNvSpPr/>
          <p:nvPr/>
        </p:nvSpPr>
        <p:spPr>
          <a:xfrm>
            <a:off x="7" y="0"/>
            <a:ext cx="10439399" cy="7559675"/>
          </a:xfrm>
          <a:prstGeom prst="frame">
            <a:avLst>
              <a:gd name="adj1" fmla="val 166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42">
              <a:solidFill>
                <a:schemeClr val="tx1"/>
              </a:solidFill>
            </a:endParaRPr>
          </a:p>
        </p:txBody>
      </p:sp>
      <p:sp>
        <p:nvSpPr>
          <p:cNvPr id="14" name="제목 6">
            <a:extLst>
              <a:ext uri="{FF2B5EF4-FFF2-40B4-BE49-F238E27FC236}">
                <a16:creationId xmlns:a16="http://schemas.microsoft.com/office/drawing/2014/main" id="{4387DC4E-0405-4204-BC71-F641B60F7F7C}"/>
              </a:ext>
            </a:extLst>
          </p:cNvPr>
          <p:cNvSpPr txBox="1">
            <a:spLocks/>
          </p:cNvSpPr>
          <p:nvPr/>
        </p:nvSpPr>
        <p:spPr>
          <a:xfrm>
            <a:off x="717710" y="642950"/>
            <a:ext cx="4501990" cy="755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ko-KR" altLang="en-US" sz="3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사각형: 잘린 대각선 방향 모서리 33">
            <a:extLst>
              <a:ext uri="{FF2B5EF4-FFF2-40B4-BE49-F238E27FC236}">
                <a16:creationId xmlns:a16="http://schemas.microsoft.com/office/drawing/2014/main" id="{139D29C2-85F2-4559-AD04-8C2CCEE2C313}"/>
              </a:ext>
            </a:extLst>
          </p:cNvPr>
          <p:cNvSpPr/>
          <p:nvPr/>
        </p:nvSpPr>
        <p:spPr>
          <a:xfrm>
            <a:off x="989109" y="2489924"/>
            <a:ext cx="8208281" cy="1357131"/>
          </a:xfrm>
          <a:prstGeom prst="snip2DiagRect">
            <a:avLst>
              <a:gd name="adj1" fmla="val 15205"/>
              <a:gd name="adj2" fmla="val 0"/>
            </a:avLst>
          </a:prstGeom>
          <a:solidFill>
            <a:srgbClr val="FFD9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앱을 통해 구동되므로 </a:t>
            </a:r>
            <a:r>
              <a:rPr lang="ko-KR" altLang="en-US" b="1" dirty="0">
                <a:solidFill>
                  <a:srgbClr val="FF0000"/>
                </a:solidFill>
              </a:rPr>
              <a:t>업데이트가 간단</a:t>
            </a:r>
            <a:r>
              <a:rPr lang="ko-KR" altLang="en-US" dirty="0">
                <a:solidFill>
                  <a:schemeClr val="tx1"/>
                </a:solidFill>
              </a:rPr>
              <a:t>하고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아동에게 </a:t>
            </a:r>
            <a:r>
              <a:rPr lang="ko-KR" altLang="en-US" b="1" dirty="0">
                <a:solidFill>
                  <a:srgbClr val="FF0000"/>
                </a:solidFill>
              </a:rPr>
              <a:t>최신의 정보를 전달하는 것이 편리함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잘린 대각선 방향 모서리 33">
            <a:extLst>
              <a:ext uri="{FF2B5EF4-FFF2-40B4-BE49-F238E27FC236}">
                <a16:creationId xmlns:a16="http://schemas.microsoft.com/office/drawing/2014/main" id="{7835D2DF-0282-4969-BC03-6DC650E121F7}"/>
              </a:ext>
            </a:extLst>
          </p:cNvPr>
          <p:cNvSpPr/>
          <p:nvPr/>
        </p:nvSpPr>
        <p:spPr>
          <a:xfrm>
            <a:off x="1024628" y="4452951"/>
            <a:ext cx="8208281" cy="1357523"/>
          </a:xfrm>
          <a:prstGeom prst="snip2DiagRect">
            <a:avLst>
              <a:gd name="adj1" fmla="val 15205"/>
              <a:gd name="adj2" fmla="val 0"/>
            </a:avLst>
          </a:prstGeom>
          <a:solidFill>
            <a:srgbClr val="FFD9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제안하는 방법을 통해서 아동들이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만족할 수 있는 급식의 제공이 이뤄졌으면 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726C52-5FF5-4968-ABAA-9C9627EF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z="1400" b="1">
                <a:solidFill>
                  <a:schemeClr val="tx1"/>
                </a:solidFill>
              </a:rPr>
              <a:pPr/>
              <a:t>19</a:t>
            </a:fld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바닥글 개체 틀 5">
            <a:extLst>
              <a:ext uri="{FF2B5EF4-FFF2-40B4-BE49-F238E27FC236}">
                <a16:creationId xmlns:a16="http://schemas.microsoft.com/office/drawing/2014/main" id="{61F00055-5CB3-417F-A790-EBE3AD001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8734" y="7006700"/>
            <a:ext cx="5584723" cy="402483"/>
          </a:xfrm>
        </p:spPr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컨트랙트를</a:t>
            </a:r>
            <a:r>
              <a:rPr lang="ko-KR" altLang="en-US" dirty="0"/>
              <a:t> 활용한 아동 급식 결제와 토큰 기반 기부 시스템 제안</a:t>
            </a:r>
          </a:p>
        </p:txBody>
      </p:sp>
    </p:spTree>
    <p:extLst>
      <p:ext uri="{BB962C8B-B14F-4D97-AF65-F5344CB8AC3E}">
        <p14:creationId xmlns:p14="http://schemas.microsoft.com/office/powerpoint/2010/main" val="414042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559E98F-5BC0-4491-9402-D30C2509D0A4}"/>
              </a:ext>
            </a:extLst>
          </p:cNvPr>
          <p:cNvGrpSpPr/>
          <p:nvPr/>
        </p:nvGrpSpPr>
        <p:grpSpPr>
          <a:xfrm>
            <a:off x="717710" y="3372472"/>
            <a:ext cx="5063658" cy="3234805"/>
            <a:chOff x="717710" y="3372472"/>
            <a:chExt cx="5063658" cy="3234805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40BC9AC-5008-4820-995E-095DC909B2D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495" y="3372472"/>
              <a:ext cx="4680000" cy="288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D6CB5B-F9E8-44D7-B150-30DB19EEFFB3}"/>
                </a:ext>
              </a:extLst>
            </p:cNvPr>
            <p:cNvSpPr txBox="1"/>
            <p:nvPr/>
          </p:nvSpPr>
          <p:spPr>
            <a:xfrm>
              <a:off x="880151" y="6210052"/>
              <a:ext cx="490121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서울시 아동급식평가 및  전달체계 구축방안연구 </a:t>
              </a:r>
              <a:r>
                <a:rPr lang="en-US" altLang="ko-KR" sz="1500" dirty="0"/>
                <a:t>(2010)</a:t>
              </a:r>
              <a:endParaRPr lang="ko-KR" altLang="en-US" sz="1500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AC84DE3-2B7F-456B-B1E5-84929B1DF34C}"/>
                </a:ext>
              </a:extLst>
            </p:cNvPr>
            <p:cNvSpPr/>
            <p:nvPr/>
          </p:nvSpPr>
          <p:spPr>
            <a:xfrm>
              <a:off x="717710" y="3372472"/>
              <a:ext cx="5063658" cy="3234805"/>
            </a:xfrm>
            <a:prstGeom prst="rect">
              <a:avLst/>
            </a:prstGeom>
            <a:noFill/>
            <a:ln>
              <a:solidFill>
                <a:srgbClr val="D3D2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7AE250DF-9E67-463E-89FE-88339C7D5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212" y="410911"/>
            <a:ext cx="1771535" cy="1219846"/>
          </a:xfrm>
          <a:prstGeom prst="rect">
            <a:avLst/>
          </a:prstGeom>
        </p:spPr>
      </p:pic>
      <p:sp>
        <p:nvSpPr>
          <p:cNvPr id="18" name="제목 6">
            <a:extLst>
              <a:ext uri="{FF2B5EF4-FFF2-40B4-BE49-F238E27FC236}">
                <a16:creationId xmlns:a16="http://schemas.microsoft.com/office/drawing/2014/main" id="{1281258E-C169-42A6-934D-24946D038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10" y="642950"/>
            <a:ext cx="4501990" cy="755769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아동 급식 카드</a:t>
            </a: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57D36E55-ED46-4F0A-A65A-34AE48089411}"/>
              </a:ext>
            </a:extLst>
          </p:cNvPr>
          <p:cNvSpPr/>
          <p:nvPr/>
        </p:nvSpPr>
        <p:spPr>
          <a:xfrm>
            <a:off x="7" y="0"/>
            <a:ext cx="10439399" cy="7559675"/>
          </a:xfrm>
          <a:prstGeom prst="frame">
            <a:avLst>
              <a:gd name="adj1" fmla="val 166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42">
              <a:solidFill>
                <a:schemeClr val="tx1"/>
              </a:solidFill>
            </a:endParaRPr>
          </a:p>
        </p:txBody>
      </p:sp>
      <p:sp>
        <p:nvSpPr>
          <p:cNvPr id="23" name="사각형: 둥근 모서리 12">
            <a:extLst>
              <a:ext uri="{FF2B5EF4-FFF2-40B4-BE49-F238E27FC236}">
                <a16:creationId xmlns:a16="http://schemas.microsoft.com/office/drawing/2014/main" id="{CC11255B-BB23-4E8C-8AE6-24C7DA8907A3}"/>
              </a:ext>
            </a:extLst>
          </p:cNvPr>
          <p:cNvSpPr/>
          <p:nvPr/>
        </p:nvSpPr>
        <p:spPr>
          <a:xfrm>
            <a:off x="2183258" y="1991240"/>
            <a:ext cx="6072885" cy="1080000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100" dirty="0">
                <a:solidFill>
                  <a:schemeClr val="tx1"/>
                </a:solidFill>
              </a:rPr>
              <a:t>결식아동 급식사업의 일환</a:t>
            </a:r>
            <a:endParaRPr lang="en-US" altLang="ko-KR" sz="21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100" b="1" dirty="0">
                <a:solidFill>
                  <a:srgbClr val="FF0000"/>
                </a:solidFill>
              </a:rPr>
              <a:t>결식이 우려되는 아이들에게 발급하는 </a:t>
            </a:r>
            <a:r>
              <a:rPr lang="en-US" altLang="ko-KR" sz="2100" b="1" dirty="0">
                <a:solidFill>
                  <a:srgbClr val="FF0000"/>
                </a:solidFill>
              </a:rPr>
              <a:t>IC</a:t>
            </a:r>
            <a:r>
              <a:rPr lang="ko-KR" altLang="en-US" sz="2100" b="1" dirty="0">
                <a:solidFill>
                  <a:srgbClr val="FF0000"/>
                </a:solidFill>
              </a:rPr>
              <a:t>카드</a:t>
            </a:r>
            <a:endParaRPr lang="en-US" altLang="ko-KR" sz="2100" b="1" dirty="0">
              <a:solidFill>
                <a:srgbClr val="FF0000"/>
              </a:solidFill>
            </a:endParaRPr>
          </a:p>
        </p:txBody>
      </p:sp>
      <p:sp>
        <p:nvSpPr>
          <p:cNvPr id="32" name="사각형: 둥근 모서리 12">
            <a:extLst>
              <a:ext uri="{FF2B5EF4-FFF2-40B4-BE49-F238E27FC236}">
                <a16:creationId xmlns:a16="http://schemas.microsoft.com/office/drawing/2014/main" id="{26B5AE6A-01EA-4AA6-9923-E1919A4610E1}"/>
              </a:ext>
            </a:extLst>
          </p:cNvPr>
          <p:cNvSpPr/>
          <p:nvPr/>
        </p:nvSpPr>
        <p:spPr>
          <a:xfrm>
            <a:off x="6205037" y="3469301"/>
            <a:ext cx="3240000" cy="1008000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지속적인 이용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 ‘</a:t>
            </a:r>
            <a:r>
              <a:rPr lang="ko-KR" altLang="en-US" sz="2000" dirty="0" err="1">
                <a:solidFill>
                  <a:schemeClr val="tx1"/>
                </a:solidFill>
                <a:latin typeface="+mn-ea"/>
              </a:rPr>
              <a:t>원한다’는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 응답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95.2%</a:t>
            </a:r>
            <a:endParaRPr lang="en-US" altLang="ko-KR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5CF0A33-3B46-4388-A948-C030C0D77DEC}"/>
              </a:ext>
            </a:extLst>
          </p:cNvPr>
          <p:cNvSpPr/>
          <p:nvPr/>
        </p:nvSpPr>
        <p:spPr>
          <a:xfrm>
            <a:off x="3446195" y="3652065"/>
            <a:ext cx="972000" cy="468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12">
            <a:extLst>
              <a:ext uri="{FF2B5EF4-FFF2-40B4-BE49-F238E27FC236}">
                <a16:creationId xmlns:a16="http://schemas.microsoft.com/office/drawing/2014/main" id="{2C222D41-86E0-4E2A-A347-F135D073086A}"/>
              </a:ext>
            </a:extLst>
          </p:cNvPr>
          <p:cNvSpPr/>
          <p:nvPr/>
        </p:nvSpPr>
        <p:spPr>
          <a:xfrm>
            <a:off x="6205037" y="5536721"/>
            <a:ext cx="3240000" cy="1008000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사용하는 아동들에게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긍정적인 인식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277E45D4-B147-44BE-AC92-DC0692BFE854}"/>
              </a:ext>
            </a:extLst>
          </p:cNvPr>
          <p:cNvSpPr/>
          <p:nvPr/>
        </p:nvSpPr>
        <p:spPr>
          <a:xfrm>
            <a:off x="7561006" y="4645988"/>
            <a:ext cx="488021" cy="722047"/>
          </a:xfrm>
          <a:prstGeom prst="downArrow">
            <a:avLst/>
          </a:prstGeom>
          <a:solidFill>
            <a:srgbClr val="5B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9BDDB8-5DEB-4750-A543-2219347C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z="1400" b="1" smtClean="0">
                <a:solidFill>
                  <a:schemeClr val="tx1"/>
                </a:solidFill>
              </a:rPr>
              <a:t>2</a:t>
            </a:fld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바닥글 개체 틀 5">
            <a:extLst>
              <a:ext uri="{FF2B5EF4-FFF2-40B4-BE49-F238E27FC236}">
                <a16:creationId xmlns:a16="http://schemas.microsoft.com/office/drawing/2014/main" id="{A4A0CB9E-0D68-4126-AB40-546BD9B7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8734" y="7006700"/>
            <a:ext cx="5584723" cy="402483"/>
          </a:xfrm>
        </p:spPr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컨트랙트를</a:t>
            </a:r>
            <a:r>
              <a:rPr lang="ko-KR" altLang="en-US" dirty="0"/>
              <a:t> 활용한 아동 급식 결제와 토큰 기반 기부 시스템 제안</a:t>
            </a:r>
          </a:p>
        </p:txBody>
      </p:sp>
    </p:spTree>
    <p:extLst>
      <p:ext uri="{BB962C8B-B14F-4D97-AF65-F5344CB8AC3E}">
        <p14:creationId xmlns:p14="http://schemas.microsoft.com/office/powerpoint/2010/main" val="1577221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2935" y="3247010"/>
            <a:ext cx="9003983" cy="1065664"/>
          </a:xfrm>
          <a:prstGeom prst="rect">
            <a:avLst/>
          </a:prstGeom>
        </p:spPr>
        <p:txBody>
          <a:bodyPr vert="horz" wrap="square" lIns="0" tIns="11418" rIns="0" bIns="0" rtlCol="0" anchor="ctr">
            <a:spAutoFit/>
          </a:bodyPr>
          <a:lstStyle/>
          <a:p>
            <a:pPr marL="171301" algn="ctr">
              <a:lnSpc>
                <a:spcPct val="100000"/>
              </a:lnSpc>
              <a:spcBef>
                <a:spcPts val="90"/>
              </a:spcBef>
            </a:pPr>
            <a:r>
              <a:rPr spc="137" dirty="0" err="1">
                <a:solidFill>
                  <a:schemeClr val="tx1"/>
                </a:solidFill>
              </a:rPr>
              <a:t>감사합니</a:t>
            </a:r>
            <a:r>
              <a:rPr spc="141" dirty="0" err="1">
                <a:solidFill>
                  <a:schemeClr val="tx1"/>
                </a:solidFill>
              </a:rPr>
              <a:t>다</a:t>
            </a:r>
            <a:endParaRPr spc="172" dirty="0">
              <a:solidFill>
                <a:schemeClr val="tx1"/>
              </a:solidFill>
            </a:endParaRP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C0CA5F44-1CF4-4CD3-97D4-FDE00F76FB16}"/>
              </a:ext>
            </a:extLst>
          </p:cNvPr>
          <p:cNvSpPr/>
          <p:nvPr/>
        </p:nvSpPr>
        <p:spPr>
          <a:xfrm>
            <a:off x="7" y="0"/>
            <a:ext cx="10439399" cy="7559675"/>
          </a:xfrm>
          <a:prstGeom prst="frame">
            <a:avLst>
              <a:gd name="adj1" fmla="val 166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42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12">
            <a:extLst>
              <a:ext uri="{FF2B5EF4-FFF2-40B4-BE49-F238E27FC236}">
                <a16:creationId xmlns:a16="http://schemas.microsoft.com/office/drawing/2014/main" id="{BB4882D3-2917-4E41-B381-FFB180B7C9A1}"/>
              </a:ext>
            </a:extLst>
          </p:cNvPr>
          <p:cNvSpPr/>
          <p:nvPr/>
        </p:nvSpPr>
        <p:spPr>
          <a:xfrm>
            <a:off x="832253" y="2019025"/>
            <a:ext cx="3240000" cy="1620000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dirty="0">
                <a:solidFill>
                  <a:schemeClr val="tx1"/>
                </a:solidFill>
              </a:rPr>
              <a:t>담당 공무원이 </a:t>
            </a:r>
            <a:endParaRPr lang="en-US" altLang="ko-KR" sz="19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b="1" dirty="0">
                <a:solidFill>
                  <a:srgbClr val="FF0000"/>
                </a:solidFill>
              </a:rPr>
              <a:t>허위로 아동을 등록</a:t>
            </a:r>
            <a:r>
              <a:rPr lang="ko-KR" altLang="en-US" sz="1900" dirty="0">
                <a:solidFill>
                  <a:schemeClr val="tx1"/>
                </a:solidFill>
              </a:rPr>
              <a:t> </a:t>
            </a:r>
            <a:endParaRPr lang="en-US" altLang="ko-KR" sz="19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900" b="1" dirty="0">
                <a:solidFill>
                  <a:srgbClr val="FF0000"/>
                </a:solidFill>
              </a:rPr>
              <a:t>1</a:t>
            </a:r>
            <a:r>
              <a:rPr lang="ko-KR" altLang="en-US" sz="1900" b="1" dirty="0">
                <a:solidFill>
                  <a:srgbClr val="FF0000"/>
                </a:solidFill>
              </a:rPr>
              <a:t>억 </a:t>
            </a:r>
            <a:r>
              <a:rPr lang="en-US" altLang="ko-KR" sz="1900" b="1" dirty="0">
                <a:solidFill>
                  <a:srgbClr val="FF0000"/>
                </a:solidFill>
              </a:rPr>
              <a:t>5</a:t>
            </a:r>
            <a:r>
              <a:rPr lang="ko-KR" altLang="en-US" sz="1900" b="1" dirty="0">
                <a:solidFill>
                  <a:srgbClr val="FF0000"/>
                </a:solidFill>
              </a:rPr>
              <a:t>천만원을 횡령</a:t>
            </a:r>
            <a:endParaRPr lang="en-US" altLang="ko-KR" sz="1900" dirty="0">
              <a:solidFill>
                <a:schemeClr val="tx1"/>
              </a:solidFill>
            </a:endParaRPr>
          </a:p>
        </p:txBody>
      </p:sp>
      <p:sp>
        <p:nvSpPr>
          <p:cNvPr id="33" name="액자 32">
            <a:extLst>
              <a:ext uri="{FF2B5EF4-FFF2-40B4-BE49-F238E27FC236}">
                <a16:creationId xmlns:a16="http://schemas.microsoft.com/office/drawing/2014/main" id="{87F0ABFA-5043-4234-BF71-3C6863331A2A}"/>
              </a:ext>
            </a:extLst>
          </p:cNvPr>
          <p:cNvSpPr/>
          <p:nvPr/>
        </p:nvSpPr>
        <p:spPr>
          <a:xfrm>
            <a:off x="7" y="0"/>
            <a:ext cx="10439399" cy="7559675"/>
          </a:xfrm>
          <a:prstGeom prst="frame">
            <a:avLst>
              <a:gd name="adj1" fmla="val 166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42">
              <a:solidFill>
                <a:schemeClr val="tx1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C2CF2E9-AA07-4878-B9A3-42CECA99E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212" y="410911"/>
            <a:ext cx="1771535" cy="1219846"/>
          </a:xfrm>
          <a:prstGeom prst="rect">
            <a:avLst/>
          </a:prstGeom>
        </p:spPr>
      </p:pic>
      <p:sp>
        <p:nvSpPr>
          <p:cNvPr id="40" name="제목 6">
            <a:extLst>
              <a:ext uri="{FF2B5EF4-FFF2-40B4-BE49-F238E27FC236}">
                <a16:creationId xmlns:a16="http://schemas.microsoft.com/office/drawing/2014/main" id="{FC5833F8-3A82-49FA-87E8-FB7B8D1FA8F5}"/>
              </a:ext>
            </a:extLst>
          </p:cNvPr>
          <p:cNvSpPr txBox="1">
            <a:spLocks/>
          </p:cNvSpPr>
          <p:nvPr/>
        </p:nvSpPr>
        <p:spPr>
          <a:xfrm>
            <a:off x="717710" y="642950"/>
            <a:ext cx="4501990" cy="755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아이디어 동기</a:t>
            </a:r>
          </a:p>
        </p:txBody>
      </p:sp>
      <p:sp>
        <p:nvSpPr>
          <p:cNvPr id="17" name="사각형: 둥근 모서리 12">
            <a:extLst>
              <a:ext uri="{FF2B5EF4-FFF2-40B4-BE49-F238E27FC236}">
                <a16:creationId xmlns:a16="http://schemas.microsoft.com/office/drawing/2014/main" id="{6B8E1FC2-9D0F-487B-A701-6761D5D21D7F}"/>
              </a:ext>
            </a:extLst>
          </p:cNvPr>
          <p:cNvSpPr/>
          <p:nvPr/>
        </p:nvSpPr>
        <p:spPr>
          <a:xfrm>
            <a:off x="6229826" y="2019025"/>
            <a:ext cx="3240000" cy="1620000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지자체별로 </a:t>
            </a:r>
            <a:endParaRPr lang="en-US" altLang="ko-KR" sz="19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위탁 업체를 통해 운영</a:t>
            </a:r>
            <a:endParaRPr lang="en-US" altLang="ko-KR" sz="19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b="1" dirty="0">
                <a:solidFill>
                  <a:srgbClr val="FF0000"/>
                </a:solidFill>
                <a:latin typeface="+mn-ea"/>
              </a:rPr>
              <a:t>폐쇄적인 구조</a:t>
            </a:r>
            <a:endParaRPr lang="en-US" altLang="ko-KR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120C7D-3DC2-4A17-9A07-32C00E518A28}"/>
              </a:ext>
            </a:extLst>
          </p:cNvPr>
          <p:cNvSpPr txBox="1"/>
          <p:nvPr/>
        </p:nvSpPr>
        <p:spPr>
          <a:xfrm>
            <a:off x="4245654" y="4493012"/>
            <a:ext cx="2216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n-ea"/>
              </a:rPr>
              <a:t>해결 방안</a:t>
            </a:r>
            <a:endParaRPr lang="en-US" altLang="ko-KR" sz="2800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01BAE6B-8423-427F-A088-AB3B702D92F3}"/>
              </a:ext>
            </a:extLst>
          </p:cNvPr>
          <p:cNvGrpSpPr/>
          <p:nvPr/>
        </p:nvGrpSpPr>
        <p:grpSpPr>
          <a:xfrm>
            <a:off x="4712975" y="2252706"/>
            <a:ext cx="1022554" cy="748383"/>
            <a:chOff x="4948952" y="2252706"/>
            <a:chExt cx="1022554" cy="748383"/>
          </a:xfrm>
        </p:grpSpPr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AD224C22-914F-49DD-A9E4-518E695C8C8A}"/>
                </a:ext>
              </a:extLst>
            </p:cNvPr>
            <p:cNvSpPr/>
            <p:nvPr/>
          </p:nvSpPr>
          <p:spPr>
            <a:xfrm>
              <a:off x="4948952" y="2656960"/>
              <a:ext cx="993058" cy="344129"/>
            </a:xfrm>
            <a:prstGeom prst="rightArrow">
              <a:avLst/>
            </a:prstGeom>
            <a:solidFill>
              <a:srgbClr val="5BA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08BC271-6979-423E-A65A-D0929B9F7751}"/>
                </a:ext>
              </a:extLst>
            </p:cNvPr>
            <p:cNvSpPr txBox="1"/>
            <p:nvPr/>
          </p:nvSpPr>
          <p:spPr>
            <a:xfrm>
              <a:off x="4978449" y="2252706"/>
              <a:ext cx="99305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/>
                <a:t>원인</a:t>
              </a:r>
            </a:p>
          </p:txBody>
        </p:sp>
      </p:grpSp>
      <p:sp>
        <p:nvSpPr>
          <p:cNvPr id="29" name="사각형: 둥근 모서리 12">
            <a:extLst>
              <a:ext uri="{FF2B5EF4-FFF2-40B4-BE49-F238E27FC236}">
                <a16:creationId xmlns:a16="http://schemas.microsoft.com/office/drawing/2014/main" id="{173E066B-E526-4C57-974C-14699DFE132A}"/>
              </a:ext>
            </a:extLst>
          </p:cNvPr>
          <p:cNvSpPr/>
          <p:nvPr/>
        </p:nvSpPr>
        <p:spPr>
          <a:xfrm>
            <a:off x="1439700" y="5249683"/>
            <a:ext cx="7560000" cy="1080000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91541" lvl="1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블록체인 스마트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컨트랙트를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활용하여 거래에 대한 </a:t>
            </a:r>
            <a:r>
              <a:rPr lang="ko-KR" altLang="en-US" sz="2000" b="1" dirty="0">
                <a:solidFill>
                  <a:srgbClr val="272123"/>
                </a:solidFill>
                <a:latin typeface="+mn-ea"/>
              </a:rPr>
              <a:t>정보를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 통합된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DB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에 저장하여 투명성을 보장</a:t>
            </a:r>
            <a:endParaRPr lang="en-US" altLang="ko-KR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8F87C2-770C-4C36-908C-C941FC5D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z="1400" b="1">
                <a:solidFill>
                  <a:schemeClr val="tx1"/>
                </a:solidFill>
              </a:rPr>
              <a:pPr/>
              <a:t>3</a:t>
            </a:fld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바닥글 개체 틀 5">
            <a:extLst>
              <a:ext uri="{FF2B5EF4-FFF2-40B4-BE49-F238E27FC236}">
                <a16:creationId xmlns:a16="http://schemas.microsoft.com/office/drawing/2014/main" id="{404F8A9B-59E6-4CA9-B078-A83C33C8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8734" y="7006700"/>
            <a:ext cx="5584723" cy="402483"/>
          </a:xfrm>
        </p:spPr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컨트랙트를</a:t>
            </a:r>
            <a:r>
              <a:rPr lang="ko-KR" altLang="en-US" dirty="0"/>
              <a:t> 활용한 아동 급식 결제와 토큰 기반 기부 시스템 제안</a:t>
            </a:r>
          </a:p>
        </p:txBody>
      </p:sp>
    </p:spTree>
    <p:extLst>
      <p:ext uri="{BB962C8B-B14F-4D97-AF65-F5344CB8AC3E}">
        <p14:creationId xmlns:p14="http://schemas.microsoft.com/office/powerpoint/2010/main" val="100501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7" grpId="0" animBg="1"/>
      <p:bldP spid="18" grpId="0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액자 8">
            <a:extLst>
              <a:ext uri="{FF2B5EF4-FFF2-40B4-BE49-F238E27FC236}">
                <a16:creationId xmlns:a16="http://schemas.microsoft.com/office/drawing/2014/main" id="{760CB98A-E39F-4D21-A3CA-3BDA6EBCDE3F}"/>
              </a:ext>
            </a:extLst>
          </p:cNvPr>
          <p:cNvSpPr/>
          <p:nvPr/>
        </p:nvSpPr>
        <p:spPr>
          <a:xfrm>
            <a:off x="7" y="0"/>
            <a:ext cx="10439399" cy="7559675"/>
          </a:xfrm>
          <a:prstGeom prst="frame">
            <a:avLst>
              <a:gd name="adj1" fmla="val 166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42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09F174-9B32-4A5B-AA4E-5ED194A5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212" y="410911"/>
            <a:ext cx="1771535" cy="1219846"/>
          </a:xfrm>
          <a:prstGeom prst="rect">
            <a:avLst/>
          </a:prstGeom>
        </p:spPr>
      </p:pic>
      <p:sp>
        <p:nvSpPr>
          <p:cNvPr id="11" name="제목 6">
            <a:extLst>
              <a:ext uri="{FF2B5EF4-FFF2-40B4-BE49-F238E27FC236}">
                <a16:creationId xmlns:a16="http://schemas.microsoft.com/office/drawing/2014/main" id="{3417CE3F-2F14-4ECA-A517-4B625C483661}"/>
              </a:ext>
            </a:extLst>
          </p:cNvPr>
          <p:cNvSpPr txBox="1">
            <a:spLocks/>
          </p:cNvSpPr>
          <p:nvPr/>
        </p:nvSpPr>
        <p:spPr>
          <a:xfrm>
            <a:off x="717710" y="642950"/>
            <a:ext cx="4501990" cy="755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근본적인 문제점</a:t>
            </a:r>
            <a:endParaRPr lang="ko-KR" altLang="en-US" sz="3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사각형: 둥근 모서리 12">
            <a:extLst>
              <a:ext uri="{FF2B5EF4-FFF2-40B4-BE49-F238E27FC236}">
                <a16:creationId xmlns:a16="http://schemas.microsoft.com/office/drawing/2014/main" id="{89DB4EF3-0DF6-45A6-9AF0-2D733E48F787}"/>
              </a:ext>
            </a:extLst>
          </p:cNvPr>
          <p:cNvSpPr/>
          <p:nvPr/>
        </p:nvSpPr>
        <p:spPr>
          <a:xfrm>
            <a:off x="277153" y="3387061"/>
            <a:ext cx="2841218" cy="406048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적은 가맹점 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사각형: 둥근 모서리 12">
            <a:extLst>
              <a:ext uri="{FF2B5EF4-FFF2-40B4-BE49-F238E27FC236}">
                <a16:creationId xmlns:a16="http://schemas.microsoft.com/office/drawing/2014/main" id="{C6935C02-CFE6-40B5-A5E7-E2EE876E9518}"/>
              </a:ext>
            </a:extLst>
          </p:cNvPr>
          <p:cNvSpPr/>
          <p:nvPr/>
        </p:nvSpPr>
        <p:spPr>
          <a:xfrm>
            <a:off x="317046" y="4091210"/>
            <a:ext cx="2801325" cy="378868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타인의 사용이 가능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427B91-C379-4F74-A4CA-976EE46D0B84}"/>
              </a:ext>
            </a:extLst>
          </p:cNvPr>
          <p:cNvSpPr txBox="1"/>
          <p:nvPr/>
        </p:nvSpPr>
        <p:spPr>
          <a:xfrm>
            <a:off x="6306756" y="1219195"/>
            <a:ext cx="2132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n-ea"/>
              </a:rPr>
              <a:t>해결 방안</a:t>
            </a:r>
            <a:endParaRPr lang="en-US" altLang="ko-KR" sz="2800" dirty="0">
              <a:latin typeface="+mn-ea"/>
            </a:endParaRPr>
          </a:p>
        </p:txBody>
      </p:sp>
      <p:sp>
        <p:nvSpPr>
          <p:cNvPr id="26" name="사각형: 둥근 모서리 12">
            <a:extLst>
              <a:ext uri="{FF2B5EF4-FFF2-40B4-BE49-F238E27FC236}">
                <a16:creationId xmlns:a16="http://schemas.microsoft.com/office/drawing/2014/main" id="{DF3555C1-5B0C-4522-8A55-CE6AB2568F8C}"/>
              </a:ext>
            </a:extLst>
          </p:cNvPr>
          <p:cNvSpPr/>
          <p:nvPr/>
        </p:nvSpPr>
        <p:spPr>
          <a:xfrm>
            <a:off x="277153" y="2639610"/>
            <a:ext cx="2841218" cy="406048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부족한 지원 금액 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EED7006-E5ED-407E-A8BA-1A1118CAB51D}"/>
              </a:ext>
            </a:extLst>
          </p:cNvPr>
          <p:cNvSpPr/>
          <p:nvPr/>
        </p:nvSpPr>
        <p:spPr>
          <a:xfrm>
            <a:off x="317045" y="4757140"/>
            <a:ext cx="2801326" cy="355052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심리적 </a:t>
            </a:r>
            <a:r>
              <a:rPr lang="ko-KR" altLang="en-US" sz="2000" dirty="0" err="1">
                <a:solidFill>
                  <a:schemeClr val="tx1"/>
                </a:solidFill>
                <a:latin typeface="+mn-ea"/>
              </a:rPr>
              <a:t>낙인감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사각형: 둥근 모서리 12">
            <a:extLst>
              <a:ext uri="{FF2B5EF4-FFF2-40B4-BE49-F238E27FC236}">
                <a16:creationId xmlns:a16="http://schemas.microsoft.com/office/drawing/2014/main" id="{F7E7274C-699F-4BF9-B0E2-A9A5C9A00AEB}"/>
              </a:ext>
            </a:extLst>
          </p:cNvPr>
          <p:cNvSpPr/>
          <p:nvPr/>
        </p:nvSpPr>
        <p:spPr>
          <a:xfrm>
            <a:off x="4689441" y="1831797"/>
            <a:ext cx="5144690" cy="1218335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4826" indent="-44048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블록체인 스마트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컨트랙트를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사용하여 신뢰적인 기부 시스템 적용</a:t>
            </a:r>
          </a:p>
        </p:txBody>
      </p:sp>
      <p:sp>
        <p:nvSpPr>
          <p:cNvPr id="16" name="사각형: 둥근 모서리 12">
            <a:extLst>
              <a:ext uri="{FF2B5EF4-FFF2-40B4-BE49-F238E27FC236}">
                <a16:creationId xmlns:a16="http://schemas.microsoft.com/office/drawing/2014/main" id="{A54BB808-F7B1-4683-B13B-95A4194E444F}"/>
              </a:ext>
            </a:extLst>
          </p:cNvPr>
          <p:cNvSpPr/>
          <p:nvPr/>
        </p:nvSpPr>
        <p:spPr>
          <a:xfrm>
            <a:off x="4689441" y="4618178"/>
            <a:ext cx="5144690" cy="1218336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4826" indent="-44048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272123"/>
                </a:solidFill>
              </a:rPr>
              <a:t>스마트폰 앱을 통해 인증과 </a:t>
            </a:r>
            <a:r>
              <a:rPr lang="en-US" altLang="ko-KR" dirty="0">
                <a:solidFill>
                  <a:srgbClr val="272123"/>
                </a:solidFill>
              </a:rPr>
              <a:t>QR </a:t>
            </a:r>
            <a:r>
              <a:rPr lang="ko-KR" altLang="en-US" dirty="0">
                <a:solidFill>
                  <a:srgbClr val="272123"/>
                </a:solidFill>
              </a:rPr>
              <a:t>코드 형식의 결제 방식을 사용</a:t>
            </a:r>
            <a:endParaRPr lang="en-US" altLang="ko-KR" dirty="0">
              <a:solidFill>
                <a:srgbClr val="272123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AC98397-4620-42D2-9F1C-6A4524790A2A}"/>
              </a:ext>
            </a:extLst>
          </p:cNvPr>
          <p:cNvCxnSpPr>
            <a:cxnSpLocks/>
            <a:stCxn id="26" idx="3"/>
            <a:endCxn id="14" idx="1"/>
          </p:cNvCxnSpPr>
          <p:nvPr/>
        </p:nvCxnSpPr>
        <p:spPr>
          <a:xfrm flipV="1">
            <a:off x="3118371" y="2440965"/>
            <a:ext cx="1571070" cy="40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323EA9-E38D-4725-94A3-AE81FD0670CB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3118371" y="2440965"/>
            <a:ext cx="1571070" cy="114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152FDC-CE4E-47A4-AF01-0A300079F332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3118371" y="4280644"/>
            <a:ext cx="1571070" cy="946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8B76E40-46BB-4DB5-A3DE-F5ADCEED0280}"/>
              </a:ext>
            </a:extLst>
          </p:cNvPr>
          <p:cNvSpPr/>
          <p:nvPr/>
        </p:nvSpPr>
        <p:spPr>
          <a:xfrm>
            <a:off x="317044" y="5399496"/>
            <a:ext cx="2801327" cy="613842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전용 리더기 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설치 필요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FFD6594-6077-4207-9DAA-B947FCDBA4FB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3118371" y="5227346"/>
            <a:ext cx="1571070" cy="479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0F1A44F-C464-4CFE-8F63-A2E4BB63520F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3118371" y="4934666"/>
            <a:ext cx="1571070" cy="292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12">
            <a:extLst>
              <a:ext uri="{FF2B5EF4-FFF2-40B4-BE49-F238E27FC236}">
                <a16:creationId xmlns:a16="http://schemas.microsoft.com/office/drawing/2014/main" id="{A29BE83C-1EA3-4C51-8A02-6AC2BEDDD090}"/>
              </a:ext>
            </a:extLst>
          </p:cNvPr>
          <p:cNvSpPr/>
          <p:nvPr/>
        </p:nvSpPr>
        <p:spPr>
          <a:xfrm>
            <a:off x="5122425" y="5863062"/>
            <a:ext cx="4501991" cy="8350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65659"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가맹점의 정보와 최신화 등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indent="-65659" algn="ctr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추가적인 서비스를 제공이 용이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사각형: 둥근 모서리 12">
            <a:extLst>
              <a:ext uri="{FF2B5EF4-FFF2-40B4-BE49-F238E27FC236}">
                <a16:creationId xmlns:a16="http://schemas.microsoft.com/office/drawing/2014/main" id="{49055D92-30DC-4816-9562-7AEF8709ED56}"/>
              </a:ext>
            </a:extLst>
          </p:cNvPr>
          <p:cNvSpPr/>
          <p:nvPr/>
        </p:nvSpPr>
        <p:spPr>
          <a:xfrm>
            <a:off x="5122425" y="3063770"/>
            <a:ext cx="4501991" cy="5478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65659" algn="ctr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할인된 금액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으로 아동에게 상품을 제공</a:t>
            </a:r>
          </a:p>
        </p:txBody>
      </p:sp>
      <p:sp>
        <p:nvSpPr>
          <p:cNvPr id="46" name="사각형: 둥근 모서리 12">
            <a:extLst>
              <a:ext uri="{FF2B5EF4-FFF2-40B4-BE49-F238E27FC236}">
                <a16:creationId xmlns:a16="http://schemas.microsoft.com/office/drawing/2014/main" id="{7F684164-496D-430B-8554-6CBBDDE50F62}"/>
              </a:ext>
            </a:extLst>
          </p:cNvPr>
          <p:cNvSpPr/>
          <p:nvPr/>
        </p:nvSpPr>
        <p:spPr>
          <a:xfrm>
            <a:off x="5122425" y="3624941"/>
            <a:ext cx="4501991" cy="8350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65659" algn="ctr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우수한 가맹점 혜택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을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통해 더 많은 가맹점 유치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00A2F3-D634-4440-B7AD-855D7878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z="1400" b="1">
                <a:solidFill>
                  <a:schemeClr val="tx1"/>
                </a:solidFill>
              </a:rPr>
              <a:pPr/>
              <a:t>4</a:t>
            </a:fld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바닥글 개체 틀 5">
            <a:extLst>
              <a:ext uri="{FF2B5EF4-FFF2-40B4-BE49-F238E27FC236}">
                <a16:creationId xmlns:a16="http://schemas.microsoft.com/office/drawing/2014/main" id="{148565A7-F1D3-4A9E-B5B0-4F56DCEF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8734" y="7006700"/>
            <a:ext cx="5584723" cy="402483"/>
          </a:xfrm>
        </p:spPr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컨트랙트를</a:t>
            </a:r>
            <a:r>
              <a:rPr lang="ko-KR" altLang="en-US" dirty="0"/>
              <a:t> 활용한 아동 급식 결제와 토큰 기반 기부 시스템 제안</a:t>
            </a:r>
          </a:p>
        </p:txBody>
      </p:sp>
    </p:spTree>
    <p:extLst>
      <p:ext uri="{BB962C8B-B14F-4D97-AF65-F5344CB8AC3E}">
        <p14:creationId xmlns:p14="http://schemas.microsoft.com/office/powerpoint/2010/main" val="425696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2" grpId="0"/>
      <p:bldP spid="26" grpId="0" animBg="1"/>
      <p:bldP spid="13" grpId="0" animBg="1"/>
      <p:bldP spid="14" grpId="0" animBg="1"/>
      <p:bldP spid="16" grpId="0" animBg="1"/>
      <p:bldP spid="24" grpId="0" animBg="1"/>
      <p:bldP spid="25" grpId="0" animBg="1"/>
      <p:bldP spid="45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액자 9">
            <a:extLst>
              <a:ext uri="{FF2B5EF4-FFF2-40B4-BE49-F238E27FC236}">
                <a16:creationId xmlns:a16="http://schemas.microsoft.com/office/drawing/2014/main" id="{85207306-5898-44B7-AFD1-5F8EEBF8BBBC}"/>
              </a:ext>
            </a:extLst>
          </p:cNvPr>
          <p:cNvSpPr/>
          <p:nvPr/>
        </p:nvSpPr>
        <p:spPr>
          <a:xfrm>
            <a:off x="7" y="0"/>
            <a:ext cx="10439399" cy="7559675"/>
          </a:xfrm>
          <a:prstGeom prst="frame">
            <a:avLst>
              <a:gd name="adj1" fmla="val 166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42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C256806-3CA5-40C1-92EF-6A6965993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212" y="410911"/>
            <a:ext cx="1771535" cy="1219846"/>
          </a:xfrm>
          <a:prstGeom prst="rect">
            <a:avLst/>
          </a:prstGeom>
        </p:spPr>
      </p:pic>
      <p:sp>
        <p:nvSpPr>
          <p:cNvPr id="13" name="제목 6">
            <a:extLst>
              <a:ext uri="{FF2B5EF4-FFF2-40B4-BE49-F238E27FC236}">
                <a16:creationId xmlns:a16="http://schemas.microsoft.com/office/drawing/2014/main" id="{7F3F6C5A-4CC8-4CE9-AC1B-FADB88B202DA}"/>
              </a:ext>
            </a:extLst>
          </p:cNvPr>
          <p:cNvSpPr txBox="1">
            <a:spLocks/>
          </p:cNvSpPr>
          <p:nvPr/>
        </p:nvSpPr>
        <p:spPr>
          <a:xfrm>
            <a:off x="717710" y="642950"/>
            <a:ext cx="4501990" cy="755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</a:t>
            </a:r>
          </a:p>
        </p:txBody>
      </p:sp>
      <p:sp>
        <p:nvSpPr>
          <p:cNvPr id="14" name="사각형: 둥근 모서리 12">
            <a:extLst>
              <a:ext uri="{FF2B5EF4-FFF2-40B4-BE49-F238E27FC236}">
                <a16:creationId xmlns:a16="http://schemas.microsoft.com/office/drawing/2014/main" id="{E7AC1886-D43F-4C27-820F-838FE6032F22}"/>
              </a:ext>
            </a:extLst>
          </p:cNvPr>
          <p:cNvSpPr/>
          <p:nvPr/>
        </p:nvSpPr>
        <p:spPr>
          <a:xfrm>
            <a:off x="468008" y="4366223"/>
            <a:ext cx="2880000" cy="714736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허가형 네트워크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사각형: 둥근 모서리 12">
            <a:extLst>
              <a:ext uri="{FF2B5EF4-FFF2-40B4-BE49-F238E27FC236}">
                <a16:creationId xmlns:a16="http://schemas.microsoft.com/office/drawing/2014/main" id="{A5ABBB4B-62A1-4017-B465-0967D540AB7E}"/>
              </a:ext>
            </a:extLst>
          </p:cNvPr>
          <p:cNvSpPr/>
          <p:nvPr/>
        </p:nvSpPr>
        <p:spPr>
          <a:xfrm>
            <a:off x="448705" y="5132996"/>
            <a:ext cx="2880000" cy="72592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거래의 기밀 유지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사각형: 둥근 모서리 12">
            <a:extLst>
              <a:ext uri="{FF2B5EF4-FFF2-40B4-BE49-F238E27FC236}">
                <a16:creationId xmlns:a16="http://schemas.microsoft.com/office/drawing/2014/main" id="{F7225AF9-0517-40DC-A60B-F456521FEA27}"/>
              </a:ext>
            </a:extLst>
          </p:cNvPr>
          <p:cNvSpPr/>
          <p:nvPr/>
        </p:nvSpPr>
        <p:spPr>
          <a:xfrm>
            <a:off x="468008" y="5910958"/>
            <a:ext cx="2880000" cy="77358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암호화폐 불필요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97460F-7C4F-4F75-932D-28779F79BD81}"/>
              </a:ext>
            </a:extLst>
          </p:cNvPr>
          <p:cNvSpPr txBox="1"/>
          <p:nvPr/>
        </p:nvSpPr>
        <p:spPr>
          <a:xfrm>
            <a:off x="593831" y="1412899"/>
            <a:ext cx="3923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77">
              <a:spcBef>
                <a:spcPts val="90"/>
              </a:spcBef>
            </a:pPr>
            <a:r>
              <a:rPr lang="en-US" altLang="ko-KR" sz="2000" b="1" spc="-43" dirty="0" err="1">
                <a:latin typeface="+mn-ea"/>
                <a:cs typeface="Noto Sans CJK JP Regular"/>
              </a:rPr>
              <a:t>HyperLedger</a:t>
            </a:r>
            <a:r>
              <a:rPr lang="en-US" altLang="ko-KR" sz="2000" b="1" spc="188" dirty="0">
                <a:latin typeface="+mn-ea"/>
                <a:cs typeface="Noto Sans CJK JP Regular"/>
              </a:rPr>
              <a:t> </a:t>
            </a:r>
            <a:r>
              <a:rPr lang="en-US" altLang="ko-KR" sz="2000" b="1" spc="-86" dirty="0">
                <a:latin typeface="+mn-ea"/>
                <a:cs typeface="Noto Sans CJK JP Regular"/>
              </a:rPr>
              <a:t>Fabric</a:t>
            </a:r>
            <a:endParaRPr lang="en-US" altLang="ko-KR" sz="2000" b="1" dirty="0">
              <a:latin typeface="+mn-ea"/>
              <a:cs typeface="Noto Sans CJK JP Regular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586FB173-FC2C-4E55-B762-A25EA2BD156A}"/>
              </a:ext>
            </a:extLst>
          </p:cNvPr>
          <p:cNvSpPr/>
          <p:nvPr/>
        </p:nvSpPr>
        <p:spPr>
          <a:xfrm>
            <a:off x="3237483" y="1719607"/>
            <a:ext cx="4240989" cy="2461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2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43D0099-0F25-4926-B6DE-3871155387AE}"/>
              </a:ext>
            </a:extLst>
          </p:cNvPr>
          <p:cNvSpPr/>
          <p:nvPr/>
        </p:nvSpPr>
        <p:spPr>
          <a:xfrm rot="16200000">
            <a:off x="3881699" y="5046800"/>
            <a:ext cx="402484" cy="898316"/>
          </a:xfrm>
          <a:prstGeom prst="downArrow">
            <a:avLst/>
          </a:prstGeom>
          <a:solidFill>
            <a:srgbClr val="5B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12">
            <a:extLst>
              <a:ext uri="{FF2B5EF4-FFF2-40B4-BE49-F238E27FC236}">
                <a16:creationId xmlns:a16="http://schemas.microsoft.com/office/drawing/2014/main" id="{8421E18C-22D1-4AE8-AFC7-9A7AC0805E4D}"/>
              </a:ext>
            </a:extLst>
          </p:cNvPr>
          <p:cNvSpPr/>
          <p:nvPr/>
        </p:nvSpPr>
        <p:spPr>
          <a:xfrm>
            <a:off x="4837177" y="5003210"/>
            <a:ext cx="5134215" cy="900000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/>
            <a:r>
              <a:rPr lang="ko-KR" altLang="en-US" sz="2400" b="1" dirty="0">
                <a:solidFill>
                  <a:srgbClr val="272123"/>
                </a:solidFill>
              </a:rPr>
              <a:t>제안하는 아동급식카드에 적합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AA6B3C7-E84D-405D-81B7-2775861C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z="1400" b="1">
                <a:solidFill>
                  <a:schemeClr val="tx1"/>
                </a:solidFill>
              </a:rPr>
              <a:pPr/>
              <a:t>5</a:t>
            </a:fld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바닥글 개체 틀 5">
            <a:extLst>
              <a:ext uri="{FF2B5EF4-FFF2-40B4-BE49-F238E27FC236}">
                <a16:creationId xmlns:a16="http://schemas.microsoft.com/office/drawing/2014/main" id="{7FDB3109-917C-4C16-8D88-0B6B076C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8734" y="7006700"/>
            <a:ext cx="5584723" cy="402483"/>
          </a:xfrm>
        </p:spPr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컨트랙트를</a:t>
            </a:r>
            <a:r>
              <a:rPr lang="ko-KR" altLang="en-US" dirty="0"/>
              <a:t> 활용한 아동 급식 결제와 토큰 기반 기부 시스템 제안</a:t>
            </a:r>
          </a:p>
        </p:txBody>
      </p:sp>
    </p:spTree>
    <p:extLst>
      <p:ext uri="{BB962C8B-B14F-4D97-AF65-F5344CB8AC3E}">
        <p14:creationId xmlns:p14="http://schemas.microsoft.com/office/powerpoint/2010/main" val="316606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05E73934-CDF2-4B4D-809A-A4B49323DC0F}"/>
              </a:ext>
            </a:extLst>
          </p:cNvPr>
          <p:cNvSpPr/>
          <p:nvPr/>
        </p:nvSpPr>
        <p:spPr>
          <a:xfrm>
            <a:off x="1713621" y="5036242"/>
            <a:ext cx="2074608" cy="1232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2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CDA661C-A9C0-4AEF-83D9-0E4CBFBF70C8}"/>
              </a:ext>
            </a:extLst>
          </p:cNvPr>
          <p:cNvSpPr/>
          <p:nvPr/>
        </p:nvSpPr>
        <p:spPr>
          <a:xfrm>
            <a:off x="1654629" y="4967746"/>
            <a:ext cx="2203988" cy="1388658"/>
          </a:xfrm>
          <a:custGeom>
            <a:avLst/>
            <a:gdLst/>
            <a:ahLst/>
            <a:cxnLst/>
            <a:rect l="l" t="t" r="r" b="b"/>
            <a:pathLst>
              <a:path w="1623060" h="1621789">
                <a:moveTo>
                  <a:pt x="0" y="1621536"/>
                </a:moveTo>
                <a:lnTo>
                  <a:pt x="1623060" y="1621536"/>
                </a:lnTo>
                <a:lnTo>
                  <a:pt x="1623060" y="0"/>
                </a:lnTo>
                <a:lnTo>
                  <a:pt x="0" y="0"/>
                </a:lnTo>
                <a:lnTo>
                  <a:pt x="0" y="1621536"/>
                </a:lnTo>
                <a:close/>
              </a:path>
            </a:pathLst>
          </a:custGeom>
          <a:ln w="9144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 sz="1542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1DA05D-B25E-4A95-BC84-CE1DCFEBEFF9}"/>
              </a:ext>
            </a:extLst>
          </p:cNvPr>
          <p:cNvGrpSpPr/>
          <p:nvPr/>
        </p:nvGrpSpPr>
        <p:grpSpPr>
          <a:xfrm>
            <a:off x="1654629" y="2058708"/>
            <a:ext cx="2203988" cy="1233001"/>
            <a:chOff x="1654629" y="2137364"/>
            <a:chExt cx="2203988" cy="1233001"/>
          </a:xfrm>
        </p:grpSpPr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F932B765-F888-41CA-A480-15BCC44DF70B}"/>
                </a:ext>
              </a:extLst>
            </p:cNvPr>
            <p:cNvSpPr/>
            <p:nvPr/>
          </p:nvSpPr>
          <p:spPr>
            <a:xfrm>
              <a:off x="1815415" y="2566976"/>
              <a:ext cx="1913822" cy="3251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42"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05765C61-6E7C-4625-90F2-BA02894808A7}"/>
                </a:ext>
              </a:extLst>
            </p:cNvPr>
            <p:cNvSpPr/>
            <p:nvPr/>
          </p:nvSpPr>
          <p:spPr>
            <a:xfrm>
              <a:off x="1654629" y="2137364"/>
              <a:ext cx="2203988" cy="1233001"/>
            </a:xfrm>
            <a:custGeom>
              <a:avLst/>
              <a:gdLst/>
              <a:ahLst/>
              <a:cxnLst/>
              <a:rect l="l" t="t" r="r" b="b"/>
              <a:pathLst>
                <a:path w="2574290" h="1434464">
                  <a:moveTo>
                    <a:pt x="0" y="1434084"/>
                  </a:moveTo>
                  <a:lnTo>
                    <a:pt x="2574036" y="1434084"/>
                  </a:lnTo>
                  <a:lnTo>
                    <a:pt x="2574036" y="0"/>
                  </a:lnTo>
                  <a:lnTo>
                    <a:pt x="0" y="0"/>
                  </a:lnTo>
                  <a:lnTo>
                    <a:pt x="0" y="1434084"/>
                  </a:lnTo>
                  <a:close/>
                </a:path>
              </a:pathLst>
            </a:custGeom>
            <a:ln w="9144">
              <a:solidFill>
                <a:srgbClr val="D0CECE"/>
              </a:solidFill>
            </a:ln>
          </p:spPr>
          <p:txBody>
            <a:bodyPr wrap="square" lIns="0" tIns="0" rIns="0" bIns="0" rtlCol="0"/>
            <a:lstStyle/>
            <a:p>
              <a:endParaRPr sz="1542"/>
            </a:p>
          </p:txBody>
        </p:sp>
      </p:grpSp>
      <p:sp>
        <p:nvSpPr>
          <p:cNvPr id="9" name="object 7">
            <a:extLst>
              <a:ext uri="{FF2B5EF4-FFF2-40B4-BE49-F238E27FC236}">
                <a16:creationId xmlns:a16="http://schemas.microsoft.com/office/drawing/2014/main" id="{47B5C90F-2C67-476A-ABFD-80C7223D459F}"/>
              </a:ext>
            </a:extLst>
          </p:cNvPr>
          <p:cNvSpPr/>
          <p:nvPr/>
        </p:nvSpPr>
        <p:spPr>
          <a:xfrm>
            <a:off x="1654629" y="3513227"/>
            <a:ext cx="2203988" cy="12330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2"/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AC1B988A-B91B-43E5-9CD8-D1FB24F4BC12}"/>
              </a:ext>
            </a:extLst>
          </p:cNvPr>
          <p:cNvSpPr/>
          <p:nvPr/>
        </p:nvSpPr>
        <p:spPr>
          <a:xfrm>
            <a:off x="7" y="0"/>
            <a:ext cx="10439399" cy="7559675"/>
          </a:xfrm>
          <a:prstGeom prst="frame">
            <a:avLst>
              <a:gd name="adj1" fmla="val 166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42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4880263-0267-4855-820B-4FC5BF7BA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3212" y="410911"/>
            <a:ext cx="1771535" cy="1219846"/>
          </a:xfrm>
          <a:prstGeom prst="rect">
            <a:avLst/>
          </a:prstGeom>
        </p:spPr>
      </p:pic>
      <p:sp>
        <p:nvSpPr>
          <p:cNvPr id="17" name="제목 6">
            <a:extLst>
              <a:ext uri="{FF2B5EF4-FFF2-40B4-BE49-F238E27FC236}">
                <a16:creationId xmlns:a16="http://schemas.microsoft.com/office/drawing/2014/main" id="{A67BC877-4AE3-451C-8BBB-8D7C2E108B55}"/>
              </a:ext>
            </a:extLst>
          </p:cNvPr>
          <p:cNvSpPr txBox="1">
            <a:spLocks/>
          </p:cNvSpPr>
          <p:nvPr/>
        </p:nvSpPr>
        <p:spPr>
          <a:xfrm>
            <a:off x="717710" y="642950"/>
            <a:ext cx="4501990" cy="755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</a:t>
            </a:r>
          </a:p>
        </p:txBody>
      </p:sp>
      <p:sp>
        <p:nvSpPr>
          <p:cNvPr id="19" name="사각형: 둥근 모서리 12">
            <a:extLst>
              <a:ext uri="{FF2B5EF4-FFF2-40B4-BE49-F238E27FC236}">
                <a16:creationId xmlns:a16="http://schemas.microsoft.com/office/drawing/2014/main" id="{44002279-1CA6-45CB-BC83-83957AE6985F}"/>
              </a:ext>
            </a:extLst>
          </p:cNvPr>
          <p:cNvSpPr/>
          <p:nvPr/>
        </p:nvSpPr>
        <p:spPr>
          <a:xfrm>
            <a:off x="4359109" y="2135208"/>
            <a:ext cx="4680000" cy="1152000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블록체인 네트워크를 노출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  <a:p>
            <a:pPr marL="293657" indent="-29365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tx1"/>
                </a:solidFill>
                <a:latin typeface="+mn-ea"/>
              </a:rPr>
              <a:t>멀티플랫폼 지원 및 연동</a:t>
            </a:r>
            <a:endParaRPr lang="en-US" altLang="ko-KR" sz="1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사각형: 둥근 모서리 12">
            <a:extLst>
              <a:ext uri="{FF2B5EF4-FFF2-40B4-BE49-F238E27FC236}">
                <a16:creationId xmlns:a16="http://schemas.microsoft.com/office/drawing/2014/main" id="{F62DF4E7-01F1-4FCF-9054-60F631D95F73}"/>
              </a:ext>
            </a:extLst>
          </p:cNvPr>
          <p:cNvSpPr/>
          <p:nvPr/>
        </p:nvSpPr>
        <p:spPr>
          <a:xfrm>
            <a:off x="4359109" y="3584288"/>
            <a:ext cx="4680000" cy="1152000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가맹점을 가정한 웹 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  <a:p>
            <a:pPr marL="293657" indent="-29365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tx1"/>
                </a:solidFill>
                <a:latin typeface="+mn-ea"/>
              </a:rPr>
              <a:t>상품등록, </a:t>
            </a:r>
            <a:r>
              <a:rPr lang="ko-KR" altLang="en-US" sz="1700" dirty="0" err="1">
                <a:solidFill>
                  <a:schemeClr val="tx1"/>
                </a:solidFill>
                <a:latin typeface="+mn-ea"/>
              </a:rPr>
              <a:t>QR코드</a:t>
            </a:r>
            <a:r>
              <a:rPr lang="ko-KR" altLang="en-US" sz="1700" dirty="0">
                <a:solidFill>
                  <a:schemeClr val="tx1"/>
                </a:solidFill>
                <a:latin typeface="+mn-ea"/>
              </a:rPr>
              <a:t> 생성</a:t>
            </a:r>
          </a:p>
        </p:txBody>
      </p:sp>
      <p:sp>
        <p:nvSpPr>
          <p:cNvPr id="21" name="사각형: 둥근 모서리 12">
            <a:extLst>
              <a:ext uri="{FF2B5EF4-FFF2-40B4-BE49-F238E27FC236}">
                <a16:creationId xmlns:a16="http://schemas.microsoft.com/office/drawing/2014/main" id="{33CC3B8C-A2AD-4640-8369-EEAD69010655}"/>
              </a:ext>
            </a:extLst>
          </p:cNvPr>
          <p:cNvSpPr/>
          <p:nvPr/>
        </p:nvSpPr>
        <p:spPr>
          <a:xfrm>
            <a:off x="4359109" y="5112741"/>
            <a:ext cx="4680000" cy="1152000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아동이 사용하는 앱 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  <a:p>
            <a:pPr marL="293657" indent="-29365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err="1">
                <a:solidFill>
                  <a:schemeClr val="tx1"/>
                </a:solidFill>
                <a:latin typeface="+mn-ea"/>
              </a:rPr>
              <a:t>QR코드를</a:t>
            </a:r>
            <a:r>
              <a:rPr lang="ko-KR" altLang="en-US" sz="1700" dirty="0">
                <a:solidFill>
                  <a:schemeClr val="tx1"/>
                </a:solidFill>
                <a:latin typeface="+mn-ea"/>
              </a:rPr>
              <a:t> 사용한 결제 </a:t>
            </a:r>
            <a:endParaRPr lang="en-US" altLang="ko-KR" sz="1700" dirty="0">
              <a:solidFill>
                <a:schemeClr val="tx1"/>
              </a:solidFill>
              <a:latin typeface="+mn-ea"/>
            </a:endParaRPr>
          </a:p>
          <a:p>
            <a:pPr marL="293657" indent="-29365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tx1"/>
                </a:solidFill>
                <a:latin typeface="+mn-ea"/>
              </a:rPr>
              <a:t>잔여 포인트와 구매 내역 조회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AF546F-4B62-4E1B-B2BA-2728B2A5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z="1400" b="1">
                <a:solidFill>
                  <a:schemeClr val="tx1"/>
                </a:solidFill>
              </a:rPr>
              <a:pPr/>
              <a:t>6</a:t>
            </a:fld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바닥글 개체 틀 5">
            <a:extLst>
              <a:ext uri="{FF2B5EF4-FFF2-40B4-BE49-F238E27FC236}">
                <a16:creationId xmlns:a16="http://schemas.microsoft.com/office/drawing/2014/main" id="{E0189943-5027-413B-88AC-86A007EA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8734" y="7006700"/>
            <a:ext cx="5584723" cy="402483"/>
          </a:xfrm>
        </p:spPr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컨트랙트를</a:t>
            </a:r>
            <a:r>
              <a:rPr lang="ko-KR" altLang="en-US" dirty="0"/>
              <a:t> 활용한 아동 급식 결제와 토큰 기반 기부 시스템 제안</a:t>
            </a:r>
          </a:p>
        </p:txBody>
      </p:sp>
    </p:spTree>
    <p:extLst>
      <p:ext uri="{BB962C8B-B14F-4D97-AF65-F5344CB8AC3E}">
        <p14:creationId xmlns:p14="http://schemas.microsoft.com/office/powerpoint/2010/main" val="85690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AF860B4F-9D7A-4BA5-98C8-115DA780F44E}"/>
              </a:ext>
            </a:extLst>
          </p:cNvPr>
          <p:cNvSpPr/>
          <p:nvPr/>
        </p:nvSpPr>
        <p:spPr>
          <a:xfrm>
            <a:off x="7" y="0"/>
            <a:ext cx="10439399" cy="7559675"/>
          </a:xfrm>
          <a:prstGeom prst="frame">
            <a:avLst>
              <a:gd name="adj1" fmla="val 166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42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566357-AC91-4B43-B905-792D32C9E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212" y="410911"/>
            <a:ext cx="1771535" cy="1219846"/>
          </a:xfrm>
          <a:prstGeom prst="rect">
            <a:avLst/>
          </a:prstGeom>
        </p:spPr>
      </p:pic>
      <p:sp>
        <p:nvSpPr>
          <p:cNvPr id="9" name="제목 6">
            <a:extLst>
              <a:ext uri="{FF2B5EF4-FFF2-40B4-BE49-F238E27FC236}">
                <a16:creationId xmlns:a16="http://schemas.microsoft.com/office/drawing/2014/main" id="{617CAFA5-C207-4C3D-803C-9065AE05638A}"/>
              </a:ext>
            </a:extLst>
          </p:cNvPr>
          <p:cNvSpPr txBox="1">
            <a:spLocks/>
          </p:cNvSpPr>
          <p:nvPr/>
        </p:nvSpPr>
        <p:spPr>
          <a:xfrm>
            <a:off x="717710" y="642950"/>
            <a:ext cx="4501990" cy="755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프로토타입 구현</a:t>
            </a:r>
            <a:endParaRPr lang="ko-KR" altLang="en-US" sz="3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사각형: 둥근 모서리 12">
            <a:extLst>
              <a:ext uri="{FF2B5EF4-FFF2-40B4-BE49-F238E27FC236}">
                <a16:creationId xmlns:a16="http://schemas.microsoft.com/office/drawing/2014/main" id="{DFBF57E4-E31A-4050-811F-2D8B265F2B83}"/>
              </a:ext>
            </a:extLst>
          </p:cNvPr>
          <p:cNvSpPr/>
          <p:nvPr/>
        </p:nvSpPr>
        <p:spPr>
          <a:xfrm>
            <a:off x="1439700" y="1799866"/>
            <a:ext cx="7560000" cy="900000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77">
              <a:spcBef>
                <a:spcPts val="90"/>
              </a:spcBef>
            </a:pPr>
            <a:r>
              <a:rPr lang="en-US" altLang="ko-KR" sz="2100" spc="-38" dirty="0">
                <a:solidFill>
                  <a:schemeClr val="tx1"/>
                </a:solidFill>
                <a:latin typeface="+mn-ea"/>
                <a:cs typeface="Noto Sans CJK JP Regular"/>
              </a:rPr>
              <a:t>1. </a:t>
            </a:r>
            <a:r>
              <a:rPr lang="ko-KR" altLang="en-US" sz="2100" spc="-38" dirty="0">
                <a:solidFill>
                  <a:schemeClr val="tx1"/>
                </a:solidFill>
                <a:latin typeface="+mn-ea"/>
                <a:cs typeface="Noto Sans CJK JP Regular"/>
              </a:rPr>
              <a:t>개발환경을 제공하는 </a:t>
            </a:r>
            <a:r>
              <a:rPr lang="en-US" altLang="ko-KR" sz="2100" spc="-38" dirty="0" err="1">
                <a:solidFill>
                  <a:schemeClr val="tx1"/>
                </a:solidFill>
                <a:latin typeface="+mn-ea"/>
                <a:cs typeface="Noto Sans CJK JP Regular"/>
              </a:rPr>
              <a:t>HyperLedger</a:t>
            </a:r>
            <a:r>
              <a:rPr lang="en-US" altLang="ko-KR" sz="2100" spc="-38" dirty="0">
                <a:solidFill>
                  <a:schemeClr val="tx1"/>
                </a:solidFill>
                <a:latin typeface="+mn-ea"/>
                <a:cs typeface="Noto Sans CJK JP Regular"/>
              </a:rPr>
              <a:t> </a:t>
            </a:r>
            <a:r>
              <a:rPr lang="en-US" altLang="ko-KR" sz="2100" spc="-43" dirty="0">
                <a:solidFill>
                  <a:schemeClr val="tx1"/>
                </a:solidFill>
                <a:latin typeface="+mn-ea"/>
                <a:cs typeface="Noto Sans CJK JP Regular"/>
              </a:rPr>
              <a:t>Composer </a:t>
            </a:r>
            <a:r>
              <a:rPr lang="ko-KR" altLang="en-US" sz="2100" spc="158" dirty="0">
                <a:solidFill>
                  <a:schemeClr val="tx1"/>
                </a:solidFill>
                <a:latin typeface="+mn-ea"/>
                <a:cs typeface="Noto Sans CJK JP Regular"/>
              </a:rPr>
              <a:t>사용</a:t>
            </a:r>
            <a:endParaRPr lang="en-US" altLang="ko-KR" sz="2100" dirty="0">
              <a:solidFill>
                <a:schemeClr val="tx1"/>
              </a:solidFill>
              <a:latin typeface="+mn-ea"/>
              <a:cs typeface="Noto Sans CJK JP Regular"/>
            </a:endParaRPr>
          </a:p>
        </p:txBody>
      </p:sp>
      <p:sp>
        <p:nvSpPr>
          <p:cNvPr id="12" name="사각형: 둥근 모서리 12">
            <a:extLst>
              <a:ext uri="{FF2B5EF4-FFF2-40B4-BE49-F238E27FC236}">
                <a16:creationId xmlns:a16="http://schemas.microsoft.com/office/drawing/2014/main" id="{9FDCE5BD-116C-485D-9BAA-ABEBA81673C1}"/>
              </a:ext>
            </a:extLst>
          </p:cNvPr>
          <p:cNvSpPr/>
          <p:nvPr/>
        </p:nvSpPr>
        <p:spPr>
          <a:xfrm>
            <a:off x="1439700" y="3188715"/>
            <a:ext cx="7560000" cy="900000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77">
              <a:spcBef>
                <a:spcPts val="90"/>
              </a:spcBef>
            </a:pPr>
            <a:r>
              <a:rPr lang="en-US" altLang="ko-KR" sz="2100" spc="-38" dirty="0">
                <a:solidFill>
                  <a:schemeClr val="tx1"/>
                </a:solidFill>
                <a:latin typeface="+mn-ea"/>
                <a:cs typeface="Noto Sans CJK JP Regular"/>
              </a:rPr>
              <a:t>2. </a:t>
            </a:r>
            <a:r>
              <a:rPr lang="ko-KR" altLang="en-US" sz="2100" spc="-38" dirty="0">
                <a:solidFill>
                  <a:schemeClr val="tx1"/>
                </a:solidFill>
                <a:latin typeface="+mn-ea"/>
                <a:cs typeface="Noto Sans CJK JP Regular"/>
              </a:rPr>
              <a:t>비즈니스 네트워크 작성</a:t>
            </a:r>
            <a:r>
              <a:rPr lang="en-US" altLang="ko-KR" sz="2100" dirty="0">
                <a:solidFill>
                  <a:schemeClr val="tx1"/>
                </a:solidFill>
                <a:latin typeface="+mn-ea"/>
                <a:cs typeface="Noto Sans CJK JP Regular"/>
              </a:rPr>
              <a:t> – </a:t>
            </a:r>
            <a:r>
              <a:rPr lang="ko-KR" altLang="en-US" sz="2100" dirty="0">
                <a:solidFill>
                  <a:schemeClr val="tx1"/>
                </a:solidFill>
                <a:latin typeface="+mn-ea"/>
                <a:cs typeface="Noto Sans CJK JP Regular"/>
              </a:rPr>
              <a:t>모델링</a:t>
            </a:r>
            <a:r>
              <a:rPr lang="en-US" altLang="ko-KR" sz="2100" dirty="0">
                <a:solidFill>
                  <a:schemeClr val="tx1"/>
                </a:solidFill>
                <a:latin typeface="+mn-ea"/>
                <a:cs typeface="Noto Sans CJK JP Regular"/>
              </a:rPr>
              <a:t>, </a:t>
            </a:r>
            <a:r>
              <a:rPr lang="ko-KR" altLang="en-US" sz="2100" dirty="0">
                <a:solidFill>
                  <a:schemeClr val="tx1"/>
                </a:solidFill>
                <a:latin typeface="+mn-ea"/>
                <a:cs typeface="Noto Sans CJK JP Regular"/>
              </a:rPr>
              <a:t>액세스 제어</a:t>
            </a:r>
            <a:r>
              <a:rPr lang="en-US" altLang="ko-KR" sz="2100" dirty="0">
                <a:solidFill>
                  <a:schemeClr val="tx1"/>
                </a:solidFill>
                <a:latin typeface="+mn-ea"/>
                <a:cs typeface="Noto Sans CJK JP Regular"/>
              </a:rPr>
              <a:t>, </a:t>
            </a:r>
            <a:r>
              <a:rPr lang="ko-KR" altLang="en-US" sz="2100" dirty="0">
                <a:solidFill>
                  <a:schemeClr val="tx1"/>
                </a:solidFill>
                <a:latin typeface="+mn-ea"/>
                <a:cs typeface="Noto Sans CJK JP Regular"/>
              </a:rPr>
              <a:t>체인코드</a:t>
            </a:r>
            <a:r>
              <a:rPr lang="en-US" altLang="ko-KR" sz="2100" dirty="0">
                <a:solidFill>
                  <a:schemeClr val="tx1"/>
                </a:solidFill>
                <a:latin typeface="+mn-ea"/>
                <a:cs typeface="Noto Sans CJK JP Regular"/>
              </a:rPr>
              <a:t> </a:t>
            </a:r>
            <a:endParaRPr lang="en-US" altLang="ko-KR" sz="2100" spc="-38" dirty="0">
              <a:solidFill>
                <a:schemeClr val="tx1"/>
              </a:solidFill>
              <a:latin typeface="+mn-ea"/>
              <a:cs typeface="Noto Sans CJK JP Regular"/>
            </a:endParaRPr>
          </a:p>
        </p:txBody>
      </p:sp>
      <p:sp>
        <p:nvSpPr>
          <p:cNvPr id="14" name="사각형: 둥근 모서리 12">
            <a:extLst>
              <a:ext uri="{FF2B5EF4-FFF2-40B4-BE49-F238E27FC236}">
                <a16:creationId xmlns:a16="http://schemas.microsoft.com/office/drawing/2014/main" id="{A572EEBE-6E13-4768-92D7-B7C18257DAF9}"/>
              </a:ext>
            </a:extLst>
          </p:cNvPr>
          <p:cNvSpPr/>
          <p:nvPr/>
        </p:nvSpPr>
        <p:spPr>
          <a:xfrm>
            <a:off x="1439700" y="4577564"/>
            <a:ext cx="7560000" cy="900000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77">
              <a:spcBef>
                <a:spcPts val="90"/>
              </a:spcBef>
            </a:pPr>
            <a:r>
              <a:rPr lang="en-US" altLang="ko-KR" sz="2100" spc="-64" dirty="0">
                <a:solidFill>
                  <a:schemeClr val="tx1"/>
                </a:solidFill>
                <a:latin typeface="+mn-ea"/>
                <a:cs typeface="Noto Sans CJK JP Regular"/>
              </a:rPr>
              <a:t>3. </a:t>
            </a:r>
            <a:r>
              <a:rPr lang="en-US" altLang="ko-KR" sz="2100" spc="-38" dirty="0" err="1">
                <a:solidFill>
                  <a:schemeClr val="tx1"/>
                </a:solidFill>
                <a:latin typeface="+mn-ea"/>
                <a:cs typeface="Noto Sans CJK JP Regular"/>
              </a:rPr>
              <a:t>HyperLedger</a:t>
            </a:r>
            <a:r>
              <a:rPr lang="en-US" altLang="ko-KR" sz="2100" spc="-38" dirty="0">
                <a:solidFill>
                  <a:schemeClr val="tx1"/>
                </a:solidFill>
                <a:latin typeface="+mn-ea"/>
                <a:cs typeface="Noto Sans CJK JP Regular"/>
              </a:rPr>
              <a:t> </a:t>
            </a:r>
            <a:r>
              <a:rPr lang="en-US" altLang="ko-KR" sz="2100" spc="-86" dirty="0">
                <a:solidFill>
                  <a:schemeClr val="tx1"/>
                </a:solidFill>
                <a:latin typeface="+mn-ea"/>
                <a:cs typeface="Noto Sans CJK JP Regular"/>
              </a:rPr>
              <a:t>Fabric </a:t>
            </a:r>
            <a:r>
              <a:rPr lang="ko-KR" altLang="en-US" sz="2100" spc="158" dirty="0">
                <a:solidFill>
                  <a:schemeClr val="tx1"/>
                </a:solidFill>
                <a:latin typeface="+mn-ea"/>
                <a:cs typeface="Noto Sans CJK JP Regular"/>
              </a:rPr>
              <a:t>배포 및 </a:t>
            </a:r>
            <a:r>
              <a:rPr lang="en-US" altLang="ko-KR" sz="2100" spc="-108" dirty="0">
                <a:solidFill>
                  <a:schemeClr val="tx1"/>
                </a:solidFill>
                <a:latin typeface="+mn-ea"/>
                <a:cs typeface="Noto Sans CJK JP Regular"/>
              </a:rPr>
              <a:t>REST </a:t>
            </a:r>
            <a:r>
              <a:rPr lang="ko-KR" altLang="en-US" sz="2100" spc="158" dirty="0">
                <a:solidFill>
                  <a:schemeClr val="tx1"/>
                </a:solidFill>
                <a:latin typeface="+mn-ea"/>
                <a:cs typeface="Noto Sans CJK JP Regular"/>
              </a:rPr>
              <a:t>서버</a:t>
            </a:r>
            <a:r>
              <a:rPr lang="ko-KR" altLang="en-US" sz="2100" spc="166" dirty="0">
                <a:solidFill>
                  <a:schemeClr val="tx1"/>
                </a:solidFill>
                <a:latin typeface="+mn-ea"/>
                <a:cs typeface="Noto Sans CJK JP Regular"/>
              </a:rPr>
              <a:t> </a:t>
            </a:r>
            <a:r>
              <a:rPr lang="ko-KR" altLang="en-US" sz="2100" spc="158" dirty="0">
                <a:solidFill>
                  <a:schemeClr val="tx1"/>
                </a:solidFill>
                <a:latin typeface="+mn-ea"/>
                <a:cs typeface="Noto Sans CJK JP Regular"/>
              </a:rPr>
              <a:t>실행</a:t>
            </a:r>
            <a:endParaRPr lang="ko-KR" altLang="en-US" sz="2100" dirty="0">
              <a:solidFill>
                <a:schemeClr val="tx1"/>
              </a:solidFill>
              <a:latin typeface="+mn-ea"/>
              <a:cs typeface="Noto Sans CJK JP Regular"/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23F0633-B2A3-4295-9BF2-5720CAF45827}"/>
              </a:ext>
            </a:extLst>
          </p:cNvPr>
          <p:cNvSpPr/>
          <p:nvPr/>
        </p:nvSpPr>
        <p:spPr>
          <a:xfrm>
            <a:off x="5044410" y="2733101"/>
            <a:ext cx="350580" cy="422379"/>
          </a:xfrm>
          <a:prstGeom prst="downArrow">
            <a:avLst/>
          </a:prstGeom>
          <a:solidFill>
            <a:srgbClr val="5B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8FFE860B-3413-4F48-8A48-6FA503A0F2FB}"/>
              </a:ext>
            </a:extLst>
          </p:cNvPr>
          <p:cNvSpPr/>
          <p:nvPr/>
        </p:nvSpPr>
        <p:spPr>
          <a:xfrm>
            <a:off x="5044410" y="4121950"/>
            <a:ext cx="350580" cy="422379"/>
          </a:xfrm>
          <a:prstGeom prst="downArrow">
            <a:avLst/>
          </a:prstGeom>
          <a:solidFill>
            <a:srgbClr val="5B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2">
            <a:extLst>
              <a:ext uri="{FF2B5EF4-FFF2-40B4-BE49-F238E27FC236}">
                <a16:creationId xmlns:a16="http://schemas.microsoft.com/office/drawing/2014/main" id="{09EF4AAC-1A4B-4AF4-8B37-D2D5649463AB}"/>
              </a:ext>
            </a:extLst>
          </p:cNvPr>
          <p:cNvSpPr/>
          <p:nvPr/>
        </p:nvSpPr>
        <p:spPr>
          <a:xfrm>
            <a:off x="1439700" y="5966411"/>
            <a:ext cx="7560000" cy="900000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77">
              <a:spcBef>
                <a:spcPts val="90"/>
              </a:spcBef>
            </a:pPr>
            <a:r>
              <a:rPr lang="en-US" altLang="ko-KR" sz="2100" spc="-64" dirty="0">
                <a:solidFill>
                  <a:schemeClr val="tx1"/>
                </a:solidFill>
                <a:latin typeface="+mn-ea"/>
                <a:cs typeface="Noto Sans CJK JP Regular"/>
              </a:rPr>
              <a:t>4. </a:t>
            </a:r>
            <a:r>
              <a:rPr lang="ko-KR" altLang="en-US" sz="2100" spc="-64" dirty="0">
                <a:solidFill>
                  <a:schemeClr val="tx1"/>
                </a:solidFill>
                <a:latin typeface="+mn-ea"/>
                <a:cs typeface="Noto Sans CJK JP Regular"/>
              </a:rPr>
              <a:t>웹과 앱 연동</a:t>
            </a:r>
            <a:endParaRPr lang="ko-KR" altLang="en-US" sz="2100" dirty="0">
              <a:solidFill>
                <a:schemeClr val="tx1"/>
              </a:solidFill>
              <a:latin typeface="+mn-ea"/>
              <a:cs typeface="Noto Sans CJK JP Regular"/>
            </a:endParaRP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1E94C0A0-C60B-4F78-BA1F-EE226932B0C4}"/>
              </a:ext>
            </a:extLst>
          </p:cNvPr>
          <p:cNvSpPr/>
          <p:nvPr/>
        </p:nvSpPr>
        <p:spPr>
          <a:xfrm>
            <a:off x="5044410" y="5510799"/>
            <a:ext cx="350580" cy="422379"/>
          </a:xfrm>
          <a:prstGeom prst="downArrow">
            <a:avLst/>
          </a:prstGeom>
          <a:solidFill>
            <a:srgbClr val="5B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729044-031D-4160-80E5-58A61C95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z="1400" b="1">
                <a:solidFill>
                  <a:schemeClr val="tx1"/>
                </a:solidFill>
              </a:rPr>
              <a:pPr/>
              <a:t>7</a:t>
            </a:fld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바닥글 개체 틀 5">
            <a:extLst>
              <a:ext uri="{FF2B5EF4-FFF2-40B4-BE49-F238E27FC236}">
                <a16:creationId xmlns:a16="http://schemas.microsoft.com/office/drawing/2014/main" id="{586D6E7D-FFE0-47EA-BADD-505535DF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8734" y="7006700"/>
            <a:ext cx="5584723" cy="402483"/>
          </a:xfrm>
        </p:spPr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컨트랙트를</a:t>
            </a:r>
            <a:r>
              <a:rPr lang="ko-KR" altLang="en-US" dirty="0"/>
              <a:t> 활용한 아동 급식 결제와 토큰 기반 기부 시스템 제안</a:t>
            </a:r>
          </a:p>
        </p:txBody>
      </p:sp>
    </p:spTree>
    <p:extLst>
      <p:ext uri="{BB962C8B-B14F-4D97-AF65-F5344CB8AC3E}">
        <p14:creationId xmlns:p14="http://schemas.microsoft.com/office/powerpoint/2010/main" val="1952619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21" grpId="0" animBg="1"/>
      <p:bldP spid="22" grpId="0" animBg="1"/>
      <p:bldP spid="19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4">
            <a:extLst>
              <a:ext uri="{FF2B5EF4-FFF2-40B4-BE49-F238E27FC236}">
                <a16:creationId xmlns:a16="http://schemas.microsoft.com/office/drawing/2014/main" id="{F968CBE5-DC07-4229-9574-0CDBE88AAE28}"/>
              </a:ext>
            </a:extLst>
          </p:cNvPr>
          <p:cNvSpPr/>
          <p:nvPr/>
        </p:nvSpPr>
        <p:spPr>
          <a:xfrm>
            <a:off x="912142" y="2523791"/>
            <a:ext cx="1233154" cy="1112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/>
          <a:lstStyle/>
          <a:p>
            <a:endParaRPr sz="1542"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29A32FF4-E617-4379-A4F7-FB0EBEC387CC}"/>
              </a:ext>
            </a:extLst>
          </p:cNvPr>
          <p:cNvSpPr/>
          <p:nvPr/>
        </p:nvSpPr>
        <p:spPr>
          <a:xfrm>
            <a:off x="8463749" y="2426379"/>
            <a:ext cx="1233152" cy="1231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2"/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9CCE69AE-8C5D-4F84-8ED2-9E0B415EBF19}"/>
              </a:ext>
            </a:extLst>
          </p:cNvPr>
          <p:cNvSpPr/>
          <p:nvPr/>
        </p:nvSpPr>
        <p:spPr>
          <a:xfrm>
            <a:off x="4562022" y="4893985"/>
            <a:ext cx="1233152" cy="12331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/>
          <a:lstStyle/>
          <a:p>
            <a:endParaRPr sz="1542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67EEEA1-1BB4-4F57-AA9C-91C95F1331AD}"/>
              </a:ext>
            </a:extLst>
          </p:cNvPr>
          <p:cNvCxnSpPr>
            <a:cxnSpLocks/>
          </p:cNvCxnSpPr>
          <p:nvPr/>
        </p:nvCxnSpPr>
        <p:spPr>
          <a:xfrm flipH="1">
            <a:off x="2348865" y="3042295"/>
            <a:ext cx="5918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9C272C-D996-4423-9DFE-ACDF0A630373}"/>
              </a:ext>
            </a:extLst>
          </p:cNvPr>
          <p:cNvSpPr/>
          <p:nvPr/>
        </p:nvSpPr>
        <p:spPr>
          <a:xfrm>
            <a:off x="4203933" y="2765588"/>
            <a:ext cx="2108269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이메일 인증을 통한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승인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7DF3CC-A325-4E7F-8F5B-FCF0534CF112}"/>
              </a:ext>
            </a:extLst>
          </p:cNvPr>
          <p:cNvSpPr/>
          <p:nvPr/>
        </p:nvSpPr>
        <p:spPr>
          <a:xfrm>
            <a:off x="8708089" y="3749470"/>
            <a:ext cx="579005" cy="329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42" dirty="0"/>
              <a:t>서버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606CD9-BFE3-4D7F-9C48-2E870A5185E1}"/>
              </a:ext>
            </a:extLst>
          </p:cNvPr>
          <p:cNvSpPr/>
          <p:nvPr/>
        </p:nvSpPr>
        <p:spPr>
          <a:xfrm>
            <a:off x="1252017" y="3711396"/>
            <a:ext cx="579005" cy="329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42" dirty="0"/>
              <a:t>아동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808BAA-7407-4913-8C2E-BF5FB6307998}"/>
              </a:ext>
            </a:extLst>
          </p:cNvPr>
          <p:cNvSpPr/>
          <p:nvPr/>
        </p:nvSpPr>
        <p:spPr>
          <a:xfrm>
            <a:off x="4803059" y="6209682"/>
            <a:ext cx="776175" cy="329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42" dirty="0"/>
              <a:t>가맹점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78DD3F2-7BA0-4653-95B3-81105F7ADC69}"/>
              </a:ext>
            </a:extLst>
          </p:cNvPr>
          <p:cNvCxnSpPr>
            <a:cxnSpLocks/>
          </p:cNvCxnSpPr>
          <p:nvPr/>
        </p:nvCxnSpPr>
        <p:spPr>
          <a:xfrm flipV="1">
            <a:off x="5975795" y="3869514"/>
            <a:ext cx="2291294" cy="102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48DEA0-0771-4C63-A424-B8632B36F6A4}"/>
              </a:ext>
            </a:extLst>
          </p:cNvPr>
          <p:cNvCxnSpPr>
            <a:cxnSpLocks/>
          </p:cNvCxnSpPr>
          <p:nvPr/>
        </p:nvCxnSpPr>
        <p:spPr>
          <a:xfrm flipH="1">
            <a:off x="6240617" y="4488999"/>
            <a:ext cx="2223131" cy="102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F4AC586-5B83-4E18-8B65-E45E7A3849AF}"/>
              </a:ext>
            </a:extLst>
          </p:cNvPr>
          <p:cNvSpPr/>
          <p:nvPr/>
        </p:nvSpPr>
        <p:spPr>
          <a:xfrm>
            <a:off x="6500898" y="4198722"/>
            <a:ext cx="138852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상품 등록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7E43FA4-46EC-4CCA-9347-8C18F5152841}"/>
              </a:ext>
            </a:extLst>
          </p:cNvPr>
          <p:cNvSpPr/>
          <p:nvPr/>
        </p:nvSpPr>
        <p:spPr>
          <a:xfrm>
            <a:off x="6883691" y="4779946"/>
            <a:ext cx="177805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QR 코드 생성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D8EA3-6132-4917-8B82-97F533C0D0B0}"/>
              </a:ext>
            </a:extLst>
          </p:cNvPr>
          <p:cNvCxnSpPr>
            <a:cxnSpLocks/>
          </p:cNvCxnSpPr>
          <p:nvPr/>
        </p:nvCxnSpPr>
        <p:spPr>
          <a:xfrm>
            <a:off x="1971492" y="3990017"/>
            <a:ext cx="2323248" cy="125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71E4D64-A0D0-4A5C-AF06-856F886FF6E5}"/>
              </a:ext>
            </a:extLst>
          </p:cNvPr>
          <p:cNvCxnSpPr>
            <a:cxnSpLocks/>
          </p:cNvCxnSpPr>
          <p:nvPr/>
        </p:nvCxnSpPr>
        <p:spPr>
          <a:xfrm flipH="1" flipV="1">
            <a:off x="1704221" y="4356841"/>
            <a:ext cx="2435523" cy="130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B00B5-E51E-43C5-B81E-767A1F66509A}"/>
              </a:ext>
            </a:extLst>
          </p:cNvPr>
          <p:cNvSpPr/>
          <p:nvPr/>
        </p:nvSpPr>
        <p:spPr>
          <a:xfrm>
            <a:off x="2044178" y="4800280"/>
            <a:ext cx="138852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상품 지급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A6E0BF5-6FA1-4134-B330-BA99ED06729D}"/>
              </a:ext>
            </a:extLst>
          </p:cNvPr>
          <p:cNvSpPr/>
          <p:nvPr/>
        </p:nvSpPr>
        <p:spPr>
          <a:xfrm>
            <a:off x="2143184" y="3893853"/>
            <a:ext cx="264367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상품의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QR코드를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스캔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B668D3F-488F-4B7D-B711-98949AC307D6}"/>
              </a:ext>
            </a:extLst>
          </p:cNvPr>
          <p:cNvSpPr/>
          <p:nvPr/>
        </p:nvSpPr>
        <p:spPr>
          <a:xfrm>
            <a:off x="2143183" y="4204836"/>
            <a:ext cx="323037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상품, 금액 확인 후 지문 결제</a:t>
            </a: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509BEEB8-83DC-4251-AB01-4EB3E1A1408F}"/>
              </a:ext>
            </a:extLst>
          </p:cNvPr>
          <p:cNvSpPr/>
          <p:nvPr/>
        </p:nvSpPr>
        <p:spPr>
          <a:xfrm>
            <a:off x="7" y="0"/>
            <a:ext cx="10439399" cy="7559675"/>
          </a:xfrm>
          <a:prstGeom prst="frame">
            <a:avLst>
              <a:gd name="adj1" fmla="val 166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42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CEA622E-B10A-4115-83D9-C3FE2BA7BC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3212" y="410911"/>
            <a:ext cx="1771535" cy="1219846"/>
          </a:xfrm>
          <a:prstGeom prst="rect">
            <a:avLst/>
          </a:prstGeom>
        </p:spPr>
      </p:pic>
      <p:sp>
        <p:nvSpPr>
          <p:cNvPr id="25" name="제목 6">
            <a:extLst>
              <a:ext uri="{FF2B5EF4-FFF2-40B4-BE49-F238E27FC236}">
                <a16:creationId xmlns:a16="http://schemas.microsoft.com/office/drawing/2014/main" id="{481A2ACD-410E-49FF-AF90-81ADA76A5427}"/>
              </a:ext>
            </a:extLst>
          </p:cNvPr>
          <p:cNvSpPr txBox="1">
            <a:spLocks/>
          </p:cNvSpPr>
          <p:nvPr/>
        </p:nvSpPr>
        <p:spPr>
          <a:xfrm>
            <a:off x="717710" y="642950"/>
            <a:ext cx="4501990" cy="755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877">
              <a:spcBef>
                <a:spcPts val="90"/>
              </a:spcBef>
            </a:pPr>
            <a:r>
              <a:rPr lang="ko-KR" altLang="en-US" sz="3600" b="1" spc="-38" dirty="0">
                <a:latin typeface="나눔고딕" panose="020D0604000000000000" pitchFamily="50" charset="-127"/>
                <a:ea typeface="나눔고딕" panose="020D0604000000000000" pitchFamily="50" charset="-127"/>
                <a:cs typeface="Noto Sans CJK JP Regular"/>
              </a:rPr>
              <a:t>동작 구성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  <a:cs typeface="Noto Sans CJK JP Regular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FADAC6-4B32-46D0-9F74-AB1FEEC6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z="1400" b="1">
                <a:solidFill>
                  <a:schemeClr val="tx1"/>
                </a:solidFill>
              </a:rPr>
              <a:pPr/>
              <a:t>8</a:t>
            </a:fld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바닥글 개체 틀 5">
            <a:extLst>
              <a:ext uri="{FF2B5EF4-FFF2-40B4-BE49-F238E27FC236}">
                <a16:creationId xmlns:a16="http://schemas.microsoft.com/office/drawing/2014/main" id="{70E3A594-15FC-418A-A60B-687A1B5A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8734" y="7006700"/>
            <a:ext cx="5584723" cy="402483"/>
          </a:xfrm>
        </p:spPr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컨트랙트를</a:t>
            </a:r>
            <a:r>
              <a:rPr lang="ko-KR" altLang="en-US" dirty="0"/>
              <a:t> 활용한 아동 급식 결제와 토큰 기반 기부 시스템 제안</a:t>
            </a:r>
          </a:p>
        </p:txBody>
      </p:sp>
    </p:spTree>
    <p:extLst>
      <p:ext uri="{BB962C8B-B14F-4D97-AF65-F5344CB8AC3E}">
        <p14:creationId xmlns:p14="http://schemas.microsoft.com/office/powerpoint/2010/main" val="160237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 animBg="1"/>
      <p:bldP spid="29" grpId="0" animBg="1"/>
      <p:bldP spid="46" grpId="0" animBg="1"/>
      <p:bldP spid="47" grpId="0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9EE5323-5049-4DA0-B5F8-B34108997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439" y="1873349"/>
            <a:ext cx="8168521" cy="3632188"/>
          </a:xfrm>
          <a:prstGeom prst="rect">
            <a:avLst/>
          </a:prstGeom>
        </p:spPr>
      </p:pic>
      <p:sp>
        <p:nvSpPr>
          <p:cNvPr id="19" name="액자 18">
            <a:extLst>
              <a:ext uri="{FF2B5EF4-FFF2-40B4-BE49-F238E27FC236}">
                <a16:creationId xmlns:a16="http://schemas.microsoft.com/office/drawing/2014/main" id="{B9823288-440A-4207-8C77-CF1BD0AC9F52}"/>
              </a:ext>
            </a:extLst>
          </p:cNvPr>
          <p:cNvSpPr/>
          <p:nvPr/>
        </p:nvSpPr>
        <p:spPr>
          <a:xfrm>
            <a:off x="7" y="0"/>
            <a:ext cx="10439399" cy="7559675"/>
          </a:xfrm>
          <a:prstGeom prst="frame">
            <a:avLst>
              <a:gd name="adj1" fmla="val 166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42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AC223EE-8223-4722-A05B-4703C025D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212" y="410911"/>
            <a:ext cx="1771535" cy="1219846"/>
          </a:xfrm>
          <a:prstGeom prst="rect">
            <a:avLst/>
          </a:prstGeom>
        </p:spPr>
      </p:pic>
      <p:sp>
        <p:nvSpPr>
          <p:cNvPr id="21" name="제목 6">
            <a:extLst>
              <a:ext uri="{FF2B5EF4-FFF2-40B4-BE49-F238E27FC236}">
                <a16:creationId xmlns:a16="http://schemas.microsoft.com/office/drawing/2014/main" id="{A44F6703-52EC-458C-BDDC-ACF29F821838}"/>
              </a:ext>
            </a:extLst>
          </p:cNvPr>
          <p:cNvSpPr txBox="1">
            <a:spLocks/>
          </p:cNvSpPr>
          <p:nvPr/>
        </p:nvSpPr>
        <p:spPr>
          <a:xfrm>
            <a:off x="717710" y="642950"/>
            <a:ext cx="4501990" cy="755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877">
              <a:spcBef>
                <a:spcPts val="90"/>
              </a:spcBef>
            </a:pPr>
            <a:r>
              <a:rPr lang="ko-KR" altLang="en-US" sz="3600" b="1" spc="-38" dirty="0">
                <a:latin typeface="나눔고딕" panose="020D0604000000000000" pitchFamily="50" charset="-127"/>
                <a:ea typeface="나눔고딕" panose="020D0604000000000000" pitchFamily="50" charset="-127"/>
                <a:cs typeface="Noto Sans CJK JP Regular"/>
              </a:rPr>
              <a:t>구매 동작 구성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  <a:cs typeface="Noto Sans CJK JP Regular"/>
            </a:endParaRPr>
          </a:p>
        </p:txBody>
      </p:sp>
      <p:sp>
        <p:nvSpPr>
          <p:cNvPr id="24" name="사각형: 둥근 모서리 12">
            <a:extLst>
              <a:ext uri="{FF2B5EF4-FFF2-40B4-BE49-F238E27FC236}">
                <a16:creationId xmlns:a16="http://schemas.microsoft.com/office/drawing/2014/main" id="{33D26443-9166-4CED-A86C-82268738AAD6}"/>
              </a:ext>
            </a:extLst>
          </p:cNvPr>
          <p:cNvSpPr/>
          <p:nvPr/>
        </p:nvSpPr>
        <p:spPr>
          <a:xfrm>
            <a:off x="1619699" y="5322564"/>
            <a:ext cx="7200000" cy="1530000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3657" indent="-293657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아동이 월마다 만족하는 </a:t>
            </a:r>
            <a:r>
              <a:rPr lang="ko-KR" altLang="en-US" sz="1400" dirty="0">
                <a:solidFill>
                  <a:srgbClr val="FF0000"/>
                </a:solidFill>
              </a:rPr>
              <a:t>가맹점에 토큰 부여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93657" indent="-293657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기부자의 </a:t>
            </a:r>
            <a:r>
              <a:rPr lang="ko-KR" altLang="en-US" sz="1400" dirty="0">
                <a:solidFill>
                  <a:srgbClr val="FF0000"/>
                </a:solidFill>
              </a:rPr>
              <a:t>기부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93657" indent="-293657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가맹점 토큰 보유가 </a:t>
            </a:r>
            <a:r>
              <a:rPr lang="ko-KR" altLang="en-US" sz="1400" dirty="0">
                <a:solidFill>
                  <a:srgbClr val="FF0000"/>
                </a:solidFill>
              </a:rPr>
              <a:t>상위 20% 이상</a:t>
            </a:r>
            <a:r>
              <a:rPr lang="ko-KR" altLang="en-US" sz="1400" dirty="0">
                <a:solidFill>
                  <a:schemeClr val="tx1"/>
                </a:solidFill>
              </a:rPr>
              <a:t>일 경우 아동이 구매 시 </a:t>
            </a:r>
            <a:r>
              <a:rPr lang="ko-KR" altLang="en-US" sz="1400" dirty="0">
                <a:solidFill>
                  <a:srgbClr val="FF0000"/>
                </a:solidFill>
              </a:rPr>
              <a:t>20%의 할인 적용</a:t>
            </a:r>
            <a:r>
              <a:rPr lang="ko-KR" altLang="en-US" sz="1400" dirty="0">
                <a:solidFill>
                  <a:schemeClr val="tx1"/>
                </a:solidFill>
              </a:rPr>
              <a:t>되고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      </a:t>
            </a:r>
            <a:r>
              <a:rPr lang="ko-KR" altLang="en-US" sz="1400" dirty="0">
                <a:solidFill>
                  <a:schemeClr val="tx1"/>
                </a:solidFill>
              </a:rPr>
              <a:t>할인된 금액은 기부금에서 차감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F07525-ECF5-4FD7-B918-C70C9D32A834}"/>
              </a:ext>
            </a:extLst>
          </p:cNvPr>
          <p:cNvSpPr/>
          <p:nvPr/>
        </p:nvSpPr>
        <p:spPr>
          <a:xfrm>
            <a:off x="1316293" y="2946517"/>
            <a:ext cx="4111114" cy="9457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645B8-FD4F-4E3E-BEBE-53F1870BB31A}"/>
              </a:ext>
            </a:extLst>
          </p:cNvPr>
          <p:cNvSpPr txBox="1"/>
          <p:nvPr/>
        </p:nvSpPr>
        <p:spPr>
          <a:xfrm>
            <a:off x="1036186" y="1557630"/>
            <a:ext cx="49012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구매 시 체인코드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5C2D9F8-10DD-43D9-9E0C-0E30B7FE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C95E-2399-4D7F-86CC-4CB4C1C1B964}" type="slidenum">
              <a:rPr lang="ko-KR" altLang="en-US" sz="1400" b="1">
                <a:solidFill>
                  <a:schemeClr val="tx1"/>
                </a:solidFill>
              </a:rPr>
              <a:pPr/>
              <a:t>9</a:t>
            </a:fld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바닥글 개체 틀 5">
            <a:extLst>
              <a:ext uri="{FF2B5EF4-FFF2-40B4-BE49-F238E27FC236}">
                <a16:creationId xmlns:a16="http://schemas.microsoft.com/office/drawing/2014/main" id="{0326925B-1F9A-4E9E-A79B-4E54C265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8734" y="7006700"/>
            <a:ext cx="5584723" cy="402483"/>
          </a:xfrm>
        </p:spPr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컨트랙트를</a:t>
            </a:r>
            <a:r>
              <a:rPr lang="ko-KR" altLang="en-US" dirty="0"/>
              <a:t> 활용한 아동 급식 결제와 토큰 기반 기부 시스템 제안</a:t>
            </a:r>
          </a:p>
        </p:txBody>
      </p:sp>
    </p:spTree>
    <p:extLst>
      <p:ext uri="{BB962C8B-B14F-4D97-AF65-F5344CB8AC3E}">
        <p14:creationId xmlns:p14="http://schemas.microsoft.com/office/powerpoint/2010/main" val="4009631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1752</TotalTime>
  <Words>902</Words>
  <Application>Microsoft Office PowerPoint</Application>
  <PresentationFormat>사용자 지정</PresentationFormat>
  <Paragraphs>201</Paragraphs>
  <Slides>20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Noto Sans CJK JP Regular</vt:lpstr>
      <vt:lpstr>Rix고딕 M</vt:lpstr>
      <vt:lpstr>나눔고딕</vt:lpstr>
      <vt:lpstr>맑은 고딕</vt:lpstr>
      <vt:lpstr>함초롬돋움 확장</vt:lpstr>
      <vt:lpstr>Arial</vt:lpstr>
      <vt:lpstr>Calibri</vt:lpstr>
      <vt:lpstr>Calibri Light</vt:lpstr>
      <vt:lpstr>Wingdings</vt:lpstr>
      <vt:lpstr>Office 테마</vt:lpstr>
      <vt:lpstr>1_Office 테마</vt:lpstr>
      <vt:lpstr>PowerPoint 프레젠테이션</vt:lpstr>
      <vt:lpstr>아동 급식 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테스트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김현준</dc:creator>
  <cp:lastModifiedBy>Windows 사용자</cp:lastModifiedBy>
  <cp:revision>116</cp:revision>
  <dcterms:created xsi:type="dcterms:W3CDTF">2018-10-23T11:08:23Z</dcterms:created>
  <dcterms:modified xsi:type="dcterms:W3CDTF">2018-10-26T00:24:30Z</dcterms:modified>
</cp:coreProperties>
</file>