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4" r:id="rId2"/>
  </p:sldMasterIdLst>
  <p:notesMasterIdLst>
    <p:notesMasterId r:id="rId15"/>
  </p:notesMasterIdLst>
  <p:handoutMasterIdLst>
    <p:handoutMasterId r:id="rId16"/>
  </p:handoutMasterIdLst>
  <p:sldIdLst>
    <p:sldId id="269" r:id="rId3"/>
    <p:sldId id="275" r:id="rId4"/>
    <p:sldId id="291" r:id="rId5"/>
    <p:sldId id="292" r:id="rId6"/>
    <p:sldId id="293" r:id="rId7"/>
    <p:sldId id="300" r:id="rId8"/>
    <p:sldId id="301" r:id="rId9"/>
    <p:sldId id="297" r:id="rId10"/>
    <p:sldId id="294" r:id="rId11"/>
    <p:sldId id="299" r:id="rId12"/>
    <p:sldId id="280" r:id="rId13"/>
    <p:sldId id="274" r:id="rId1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343204-0C0A-4742-948F-1EECE9FF3C12}" v="19" dt="2023-05-18T04:54:50.8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23" autoAdjust="0"/>
    <p:restoredTop sz="73840"/>
  </p:normalViewPr>
  <p:slideViewPr>
    <p:cSldViewPr snapToGrid="0">
      <p:cViewPr varScale="1">
        <p:scale>
          <a:sx n="89" d="100"/>
          <a:sy n="89" d="100"/>
        </p:scale>
        <p:origin x="1720" y="176"/>
      </p:cViewPr>
      <p:guideLst>
        <p:guide orient="horz" pos="2160"/>
        <p:guide pos="3840"/>
      </p:guideLst>
    </p:cSldViewPr>
  </p:slideViewPr>
  <p:notesTextViewPr>
    <p:cViewPr>
      <p:scale>
        <a:sx n="1" d="1"/>
        <a:sy n="1" d="1"/>
      </p:scale>
      <p:origin x="0" y="0"/>
    </p:cViewPr>
  </p:notesTextViewPr>
  <p:notesViewPr>
    <p:cSldViewPr snapToGrid="0">
      <p:cViewPr varScale="1">
        <p:scale>
          <a:sx n="92" d="100"/>
          <a:sy n="92" d="100"/>
        </p:scale>
        <p:origin x="3730" y="9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546E7E-6CE1-4F62-BC39-1BE7148D0D0D}" type="datetimeFigureOut">
              <a:rPr lang="ko-KR" altLang="en-US" smtClean="0"/>
              <a:t>2023. 12. 11.</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F56489-CFDC-4DF4-92D1-C366C0FB1731}" type="slidenum">
              <a:rPr lang="ko-KR" altLang="en-US" smtClean="0"/>
              <a:t>‹#›</a:t>
            </a:fld>
            <a:endParaRPr lang="ko-KR" altLang="en-US"/>
          </a:p>
        </p:txBody>
      </p:sp>
    </p:spTree>
    <p:extLst>
      <p:ext uri="{BB962C8B-B14F-4D97-AF65-F5344CB8AC3E}">
        <p14:creationId xmlns:p14="http://schemas.microsoft.com/office/powerpoint/2010/main" val="4149840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A1C54-2D0D-48EB-888A-9786B070F533}" type="datetimeFigureOut">
              <a:rPr lang="ko-KR" altLang="en-US" smtClean="0"/>
              <a:t>2023. 12. 11.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2C913-610E-4BF0-B55F-9CE65BBA65D1}" type="slidenum">
              <a:rPr lang="ko-KR" altLang="en-US" smtClean="0"/>
              <a:t>‹#›</a:t>
            </a:fld>
            <a:endParaRPr lang="ko-KR" altLang="en-US"/>
          </a:p>
        </p:txBody>
      </p:sp>
    </p:spTree>
    <p:extLst>
      <p:ext uri="{BB962C8B-B14F-4D97-AF65-F5344CB8AC3E}">
        <p14:creationId xmlns:p14="http://schemas.microsoft.com/office/powerpoint/2010/main" val="53297651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002C913-610E-4BF0-B55F-9CE65BBA65D1}" type="slidenum">
              <a:rPr lang="ko-KR" altLang="en-US" smtClean="0"/>
              <a:t>4</a:t>
            </a:fld>
            <a:endParaRPr lang="ko-KR" altLang="en-US"/>
          </a:p>
        </p:txBody>
      </p:sp>
    </p:spTree>
    <p:extLst>
      <p:ext uri="{BB962C8B-B14F-4D97-AF65-F5344CB8AC3E}">
        <p14:creationId xmlns:p14="http://schemas.microsoft.com/office/powerpoint/2010/main" val="1815967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 altLang="ko-Kore-KR" b="0" i="0" dirty="0">
                <a:solidFill>
                  <a:srgbClr val="374151"/>
                </a:solidFill>
                <a:effectLst/>
                <a:latin typeface="Söhne"/>
              </a:rPr>
              <a:t>Artificial Neural Networks have played a crucial role in advancing the field of machine learning, contributing to cutting-edge results in tasks requiring pattern recognition and decision-making.</a:t>
            </a:r>
            <a:endParaRPr kumimoji="1" lang="ko-Kore-KR" altLang="en-US" dirty="0"/>
          </a:p>
        </p:txBody>
      </p:sp>
      <p:sp>
        <p:nvSpPr>
          <p:cNvPr id="4" name="슬라이드 번호 개체 틀 3"/>
          <p:cNvSpPr>
            <a:spLocks noGrp="1"/>
          </p:cNvSpPr>
          <p:nvPr>
            <p:ph type="sldNum" sz="quarter" idx="5"/>
          </p:nvPr>
        </p:nvSpPr>
        <p:spPr/>
        <p:txBody>
          <a:bodyPr/>
          <a:lstStyle/>
          <a:p>
            <a:fld id="{6002C913-610E-4BF0-B55F-9CE65BBA65D1}" type="slidenum">
              <a:rPr lang="ko-KR" altLang="en-US" smtClean="0"/>
              <a:t>5</a:t>
            </a:fld>
            <a:endParaRPr lang="ko-KR" altLang="en-US"/>
          </a:p>
        </p:txBody>
      </p:sp>
    </p:spTree>
    <p:extLst>
      <p:ext uri="{BB962C8B-B14F-4D97-AF65-F5344CB8AC3E}">
        <p14:creationId xmlns:p14="http://schemas.microsoft.com/office/powerpoint/2010/main" val="3207024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ore-KR" dirty="0"/>
              <a:t>XORing C0 and C1 </a:t>
            </a:r>
            <a:r>
              <a:rPr kumimoji="1" lang="ko-Kore-KR" altLang="en-US" dirty="0"/>
              <a:t>뒤에</a:t>
            </a:r>
            <a:r>
              <a:rPr kumimoji="1" lang="ko-KR" altLang="en-US" dirty="0"/>
              <a:t> 설명</a:t>
            </a:r>
            <a:r>
              <a:rPr kumimoji="1" lang="en" altLang="ko-Kore-KR" dirty="0"/>
              <a:t> </a:t>
            </a:r>
            <a:r>
              <a:rPr kumimoji="1" lang="en-US" altLang="ko-KR" dirty="0">
                <a:sym typeface="Wingdings" pitchFamily="2" charset="2"/>
              </a:rPr>
              <a:t></a:t>
            </a:r>
            <a:r>
              <a:rPr kumimoji="1" lang="ko-KR" altLang="en-US" dirty="0">
                <a:sym typeface="Wingdings" pitchFamily="2" charset="2"/>
              </a:rPr>
              <a:t> </a:t>
            </a:r>
            <a:r>
              <a:rPr kumimoji="1" lang="en" altLang="ko-Kore-KR" dirty="0"/>
              <a:t>Here, a differential characteristic means a pair of input and output differences (</a:t>
            </a:r>
            <a:r>
              <a:rPr kumimoji="1" lang="el-GR" altLang="ko-Kore-KR" dirty="0"/>
              <a:t>δ, ∆).</a:t>
            </a:r>
            <a:endParaRPr kumimoji="1" lang="en-US" altLang="ko-Kore-KR" dirty="0"/>
          </a:p>
          <a:p>
            <a:endParaRPr kumimoji="1" lang="en-US" altLang="ko-Kore-KR" dirty="0"/>
          </a:p>
          <a:p>
            <a:endParaRPr kumimoji="1" lang="ko-Kore-KR" altLang="en-US" dirty="0"/>
          </a:p>
        </p:txBody>
      </p:sp>
      <p:sp>
        <p:nvSpPr>
          <p:cNvPr id="4" name="슬라이드 번호 개체 틀 3"/>
          <p:cNvSpPr>
            <a:spLocks noGrp="1"/>
          </p:cNvSpPr>
          <p:nvPr>
            <p:ph type="sldNum" sz="quarter" idx="5"/>
          </p:nvPr>
        </p:nvSpPr>
        <p:spPr/>
        <p:txBody>
          <a:bodyPr/>
          <a:lstStyle/>
          <a:p>
            <a:fld id="{6002C913-610E-4BF0-B55F-9CE65BBA65D1}" type="slidenum">
              <a:rPr lang="ko-KR" altLang="en-US" smtClean="0"/>
              <a:t>6</a:t>
            </a:fld>
            <a:endParaRPr lang="ko-KR" altLang="en-US"/>
          </a:p>
        </p:txBody>
      </p:sp>
    </p:spTree>
    <p:extLst>
      <p:ext uri="{BB962C8B-B14F-4D97-AF65-F5344CB8AC3E}">
        <p14:creationId xmlns:p14="http://schemas.microsoft.com/office/powerpoint/2010/main" val="1845905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ore-KR" dirty="0"/>
              <a:t>XORing C0 and C1 </a:t>
            </a:r>
            <a:r>
              <a:rPr kumimoji="1" lang="ko-Kore-KR" altLang="en-US" dirty="0"/>
              <a:t>뒤에</a:t>
            </a:r>
            <a:r>
              <a:rPr kumimoji="1" lang="ko-KR" altLang="en-US" dirty="0"/>
              <a:t> 설명</a:t>
            </a:r>
            <a:r>
              <a:rPr kumimoji="1" lang="en" altLang="ko-Kore-KR" dirty="0"/>
              <a:t> </a:t>
            </a:r>
            <a:r>
              <a:rPr kumimoji="1" lang="en-US" altLang="ko-KR" dirty="0">
                <a:sym typeface="Wingdings" pitchFamily="2" charset="2"/>
              </a:rPr>
              <a:t></a:t>
            </a:r>
            <a:r>
              <a:rPr kumimoji="1" lang="ko-KR" altLang="en-US" dirty="0">
                <a:sym typeface="Wingdings" pitchFamily="2" charset="2"/>
              </a:rPr>
              <a:t> </a:t>
            </a:r>
            <a:r>
              <a:rPr kumimoji="1" lang="en" altLang="ko-Kore-KR" dirty="0"/>
              <a:t>Here, a differential characteristic means a pair of input and output differences (</a:t>
            </a:r>
            <a:r>
              <a:rPr kumimoji="1" lang="el-GR" altLang="ko-Kore-KR" dirty="0"/>
              <a:t>δ, ∆).</a:t>
            </a:r>
            <a:endParaRPr kumimoji="1" lang="en-US" altLang="ko-Kore-KR" dirty="0"/>
          </a:p>
          <a:p>
            <a:endParaRPr kumimoji="1" lang="en-US" altLang="ko-Kore-KR" dirty="0"/>
          </a:p>
          <a:p>
            <a:endParaRPr kumimoji="1" lang="ko-Kore-KR" altLang="en-US" dirty="0"/>
          </a:p>
        </p:txBody>
      </p:sp>
      <p:sp>
        <p:nvSpPr>
          <p:cNvPr id="4" name="슬라이드 번호 개체 틀 3"/>
          <p:cNvSpPr>
            <a:spLocks noGrp="1"/>
          </p:cNvSpPr>
          <p:nvPr>
            <p:ph type="sldNum" sz="quarter" idx="5"/>
          </p:nvPr>
        </p:nvSpPr>
        <p:spPr/>
        <p:txBody>
          <a:bodyPr/>
          <a:lstStyle/>
          <a:p>
            <a:fld id="{6002C913-610E-4BF0-B55F-9CE65BBA65D1}" type="slidenum">
              <a:rPr lang="ko-KR" altLang="en-US" smtClean="0"/>
              <a:t>7</a:t>
            </a:fld>
            <a:endParaRPr lang="ko-KR" altLang="en-US"/>
          </a:p>
        </p:txBody>
      </p:sp>
    </p:spTree>
    <p:extLst>
      <p:ext uri="{BB962C8B-B14F-4D97-AF65-F5344CB8AC3E}">
        <p14:creationId xmlns:p14="http://schemas.microsoft.com/office/powerpoint/2010/main" val="525938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002C913-610E-4BF0-B55F-9CE65BBA65D1}" type="slidenum">
              <a:rPr lang="ko-KR" altLang="en-US" smtClean="0"/>
              <a:t>9</a:t>
            </a:fld>
            <a:endParaRPr lang="ko-KR" altLang="en-US"/>
          </a:p>
        </p:txBody>
      </p:sp>
    </p:spTree>
    <p:extLst>
      <p:ext uri="{BB962C8B-B14F-4D97-AF65-F5344CB8AC3E}">
        <p14:creationId xmlns:p14="http://schemas.microsoft.com/office/powerpoint/2010/main" val="3797174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6002C913-610E-4BF0-B55F-9CE65BBA65D1}" type="slidenum">
              <a:rPr lang="ko-KR" altLang="en-US" smtClean="0"/>
              <a:t>10</a:t>
            </a:fld>
            <a:endParaRPr lang="ko-KR" altLang="en-US"/>
          </a:p>
        </p:txBody>
      </p:sp>
    </p:spTree>
    <p:extLst>
      <p:ext uri="{BB962C8B-B14F-4D97-AF65-F5344CB8AC3E}">
        <p14:creationId xmlns:p14="http://schemas.microsoft.com/office/powerpoint/2010/main" val="2901279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11920" y="207747"/>
            <a:ext cx="11368160" cy="762163"/>
          </a:xfrm>
        </p:spPr>
        <p:txBody>
          <a:bodyPr>
            <a:normAutofit/>
          </a:bodyPr>
          <a:lstStyle>
            <a:lvl1pPr>
              <a:defRPr sz="3600"/>
            </a:lvl1pPr>
          </a:lstStyle>
          <a:p>
            <a:r>
              <a:rPr lang="ko-KR" altLang="en-US"/>
              <a:t>마스터 제목 스타일 편집</a:t>
            </a:r>
            <a:endParaRPr lang="ko-KR" altLang="en-US" dirty="0"/>
          </a:p>
        </p:txBody>
      </p:sp>
      <p:sp>
        <p:nvSpPr>
          <p:cNvPr id="20" name="모서리가 둥근 직사각형 19"/>
          <p:cNvSpPr/>
          <p:nvPr userDrawn="1"/>
        </p:nvSpPr>
        <p:spPr>
          <a:xfrm>
            <a:off x="411920" y="207747"/>
            <a:ext cx="11368160" cy="762163"/>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텍스트 개체 틀 8"/>
          <p:cNvSpPr>
            <a:spLocks noGrp="1"/>
          </p:cNvSpPr>
          <p:nvPr>
            <p:ph type="body" sz="quarter" idx="10"/>
          </p:nvPr>
        </p:nvSpPr>
        <p:spPr>
          <a:xfrm>
            <a:off x="411163" y="1152525"/>
            <a:ext cx="11369675" cy="5057775"/>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Tree>
    <p:extLst>
      <p:ext uri="{BB962C8B-B14F-4D97-AF65-F5344CB8AC3E}">
        <p14:creationId xmlns:p14="http://schemas.microsoft.com/office/powerpoint/2010/main" val="819850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목차">
    <p:spTree>
      <p:nvGrpSpPr>
        <p:cNvPr id="1" name=""/>
        <p:cNvGrpSpPr/>
        <p:nvPr/>
      </p:nvGrpSpPr>
      <p:grpSpPr>
        <a:xfrm>
          <a:off x="0" y="0"/>
          <a:ext cx="0" cy="0"/>
          <a:chOff x="0" y="0"/>
          <a:chExt cx="0" cy="0"/>
        </a:xfrm>
      </p:grpSpPr>
      <p:cxnSp>
        <p:nvCxnSpPr>
          <p:cNvPr id="9" name="직선 연결선 8"/>
          <p:cNvCxnSpPr>
            <a:cxnSpLocks/>
          </p:cNvCxnSpPr>
          <p:nvPr userDrawn="1"/>
        </p:nvCxnSpPr>
        <p:spPr>
          <a:xfrm>
            <a:off x="4863597" y="2676048"/>
            <a:ext cx="199407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텍스트 개체 틀 4"/>
          <p:cNvSpPr>
            <a:spLocks noGrp="1"/>
          </p:cNvSpPr>
          <p:nvPr>
            <p:ph type="body" sz="quarter" idx="11" hasCustomPrompt="1"/>
          </p:nvPr>
        </p:nvSpPr>
        <p:spPr>
          <a:xfrm>
            <a:off x="1055592" y="2158084"/>
            <a:ext cx="10071852" cy="718952"/>
          </a:xfrm>
          <a:ln w="28575">
            <a:noFill/>
          </a:ln>
        </p:spPr>
        <p:txBody>
          <a:bodyPr anchor="ctr">
            <a:normAutofit/>
          </a:bodyPr>
          <a:lstStyle>
            <a:lvl1pPr marL="0" indent="0">
              <a:buNone/>
              <a:defRPr sz="2800" b="0" baseline="0">
                <a:ln>
                  <a:solidFill>
                    <a:schemeClr val="bg2">
                      <a:lumMod val="25000"/>
                    </a:schemeClr>
                  </a:solidFill>
                </a:ln>
                <a:solidFill>
                  <a:schemeClr val="bg2">
                    <a:lumMod val="25000"/>
                  </a:schemeClr>
                </a:solidFill>
                <a:latin typeface="+mn-ea"/>
                <a:ea typeface="+mn-ea"/>
              </a:defRPr>
            </a:lvl1pPr>
          </a:lstStyle>
          <a:p>
            <a:pPr lvl="0"/>
            <a:r>
              <a:rPr lang="ko-KR" altLang="en-US" dirty="0"/>
              <a:t>제목</a:t>
            </a:r>
          </a:p>
        </p:txBody>
      </p:sp>
      <p:sp>
        <p:nvSpPr>
          <p:cNvPr id="70" name="텍스트 개체 틀 4"/>
          <p:cNvSpPr>
            <a:spLocks noGrp="1"/>
          </p:cNvSpPr>
          <p:nvPr>
            <p:ph type="body" sz="quarter" idx="25" hasCustomPrompt="1"/>
          </p:nvPr>
        </p:nvSpPr>
        <p:spPr>
          <a:xfrm>
            <a:off x="1055592" y="3073925"/>
            <a:ext cx="10071850" cy="718952"/>
          </a:xfrm>
          <a:ln w="28575">
            <a:noFill/>
          </a:ln>
        </p:spPr>
        <p:txBody>
          <a:bodyPr anchor="ctr">
            <a:normAutofit/>
          </a:bodyPr>
          <a:lstStyle>
            <a:lvl1pPr marL="0" indent="0">
              <a:buNone/>
              <a:defRPr sz="2800" b="0" baseline="0">
                <a:ln>
                  <a:solidFill>
                    <a:schemeClr val="bg2">
                      <a:lumMod val="25000"/>
                    </a:schemeClr>
                  </a:solidFill>
                </a:ln>
                <a:solidFill>
                  <a:schemeClr val="bg2">
                    <a:lumMod val="25000"/>
                  </a:schemeClr>
                </a:solidFill>
                <a:latin typeface="+mn-ea"/>
                <a:ea typeface="+mn-ea"/>
              </a:defRPr>
            </a:lvl1pPr>
          </a:lstStyle>
          <a:p>
            <a:pPr lvl="0"/>
            <a:r>
              <a:rPr lang="ko-KR" altLang="en-US" dirty="0"/>
              <a:t>제목</a:t>
            </a:r>
          </a:p>
        </p:txBody>
      </p:sp>
      <p:sp>
        <p:nvSpPr>
          <p:cNvPr id="76" name="텍스트 개체 틀 4"/>
          <p:cNvSpPr>
            <a:spLocks noGrp="1"/>
          </p:cNvSpPr>
          <p:nvPr>
            <p:ph type="body" sz="quarter" idx="27" hasCustomPrompt="1"/>
          </p:nvPr>
        </p:nvSpPr>
        <p:spPr>
          <a:xfrm>
            <a:off x="1055592" y="3993106"/>
            <a:ext cx="10071850" cy="718952"/>
          </a:xfrm>
          <a:ln w="28575">
            <a:noFill/>
          </a:ln>
        </p:spPr>
        <p:txBody>
          <a:bodyPr anchor="ctr">
            <a:normAutofit/>
          </a:bodyPr>
          <a:lstStyle>
            <a:lvl1pPr marL="0" indent="0">
              <a:buNone/>
              <a:defRPr sz="2800" b="0" baseline="0">
                <a:ln>
                  <a:solidFill>
                    <a:schemeClr val="bg2">
                      <a:lumMod val="25000"/>
                    </a:schemeClr>
                  </a:solidFill>
                </a:ln>
                <a:solidFill>
                  <a:schemeClr val="bg2">
                    <a:lumMod val="25000"/>
                  </a:schemeClr>
                </a:solidFill>
                <a:latin typeface="+mn-ea"/>
                <a:ea typeface="+mn-ea"/>
              </a:defRPr>
            </a:lvl1pPr>
          </a:lstStyle>
          <a:p>
            <a:pPr lvl="0"/>
            <a:r>
              <a:rPr lang="ko-KR" altLang="en-US" dirty="0"/>
              <a:t>제목</a:t>
            </a:r>
          </a:p>
        </p:txBody>
      </p:sp>
      <p:sp>
        <p:nvSpPr>
          <p:cNvPr id="11" name="모서리가 둥근 직사각형 19">
            <a:extLst>
              <a:ext uri="{FF2B5EF4-FFF2-40B4-BE49-F238E27FC236}">
                <a16:creationId xmlns:a16="http://schemas.microsoft.com/office/drawing/2014/main" id="{9A1001AF-7C71-4701-94B0-3772F84D3418}"/>
              </a:ext>
            </a:extLst>
          </p:cNvPr>
          <p:cNvSpPr/>
          <p:nvPr userDrawn="1"/>
        </p:nvSpPr>
        <p:spPr>
          <a:xfrm>
            <a:off x="1064556" y="2158085"/>
            <a:ext cx="10062886" cy="715612"/>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모서리가 둥근 직사각형 19">
            <a:extLst>
              <a:ext uri="{FF2B5EF4-FFF2-40B4-BE49-F238E27FC236}">
                <a16:creationId xmlns:a16="http://schemas.microsoft.com/office/drawing/2014/main" id="{D9E18A4C-9D39-4312-9D41-EA0FA0703DAD}"/>
              </a:ext>
            </a:extLst>
          </p:cNvPr>
          <p:cNvSpPr/>
          <p:nvPr userDrawn="1"/>
        </p:nvSpPr>
        <p:spPr>
          <a:xfrm>
            <a:off x="1064556" y="3070687"/>
            <a:ext cx="10062886" cy="715612"/>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모서리가 둥근 직사각형 19">
            <a:extLst>
              <a:ext uri="{FF2B5EF4-FFF2-40B4-BE49-F238E27FC236}">
                <a16:creationId xmlns:a16="http://schemas.microsoft.com/office/drawing/2014/main" id="{DD43020D-DDFD-4ED7-A112-51545002358E}"/>
              </a:ext>
            </a:extLst>
          </p:cNvPr>
          <p:cNvSpPr/>
          <p:nvPr userDrawn="1"/>
        </p:nvSpPr>
        <p:spPr>
          <a:xfrm>
            <a:off x="1064556" y="3999684"/>
            <a:ext cx="10062886" cy="715612"/>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45245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제목">
    <p:spTree>
      <p:nvGrpSpPr>
        <p:cNvPr id="1" name=""/>
        <p:cNvGrpSpPr/>
        <p:nvPr/>
      </p:nvGrpSpPr>
      <p:grpSpPr>
        <a:xfrm>
          <a:off x="0" y="0"/>
          <a:ext cx="0" cy="0"/>
          <a:chOff x="0" y="0"/>
          <a:chExt cx="0" cy="0"/>
        </a:xfrm>
      </p:grpSpPr>
      <p:sp>
        <p:nvSpPr>
          <p:cNvPr id="2" name="제목 1"/>
          <p:cNvSpPr>
            <a:spLocks noGrp="1"/>
          </p:cNvSpPr>
          <p:nvPr>
            <p:ph type="ctrTitle"/>
          </p:nvPr>
        </p:nvSpPr>
        <p:spPr>
          <a:xfrm>
            <a:off x="0" y="1223120"/>
            <a:ext cx="12192000" cy="2387600"/>
          </a:xfrm>
        </p:spPr>
        <p:txBody>
          <a:bodyPr anchor="ctr"/>
          <a:lstStyle>
            <a:lvl1pPr algn="ctr">
              <a:defRPr sz="6000" b="0">
                <a:latin typeface="+mj-ea"/>
                <a:ea typeface="+mj-ea"/>
                <a:cs typeface="함초롬돋움" panose="020B0604000101010101" pitchFamily="50" charset="-127"/>
              </a:defRPr>
            </a:lvl1pPr>
          </a:lstStyle>
          <a:p>
            <a:r>
              <a:rPr lang="ko-KR" altLang="en-US" dirty="0"/>
              <a:t>마스터 제목 스타일 편집</a:t>
            </a:r>
          </a:p>
        </p:txBody>
      </p:sp>
      <p:sp>
        <p:nvSpPr>
          <p:cNvPr id="3" name="부제목 2"/>
          <p:cNvSpPr>
            <a:spLocks noGrp="1"/>
          </p:cNvSpPr>
          <p:nvPr>
            <p:ph type="subTitle" idx="1"/>
          </p:nvPr>
        </p:nvSpPr>
        <p:spPr>
          <a:xfrm>
            <a:off x="-2" y="3794871"/>
            <a:ext cx="12192001" cy="1655762"/>
          </a:xfrm>
        </p:spPr>
        <p:txBody>
          <a:bodyPr anchor="ctr"/>
          <a:lstStyle>
            <a:lvl1pPr marL="0" indent="0" algn="ctr">
              <a:buNone/>
              <a:defRPr sz="2400">
                <a:latin typeface="+mn-ea"/>
                <a:ea typeface="+mn-ea"/>
                <a:cs typeface="함초롬돋움" panose="020B0604000101010101" pitchFamily="50" charset="-12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클릭하여 마스터 부제목 스타일 편집</a:t>
            </a:r>
          </a:p>
        </p:txBody>
      </p:sp>
      <p:pic>
        <p:nvPicPr>
          <p:cNvPr id="8" name="그림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96" y="6195047"/>
            <a:ext cx="3026852" cy="642781"/>
          </a:xfrm>
          <a:prstGeom prst="rect">
            <a:avLst/>
          </a:prstGeom>
        </p:spPr>
      </p:pic>
      <p:pic>
        <p:nvPicPr>
          <p:cNvPr id="9" name="그림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80202" y="6215220"/>
            <a:ext cx="1311798" cy="642780"/>
          </a:xfrm>
          <a:prstGeom prst="rect">
            <a:avLst/>
          </a:prstGeom>
        </p:spPr>
      </p:pic>
    </p:spTree>
    <p:extLst>
      <p:ext uri="{BB962C8B-B14F-4D97-AF65-F5344CB8AC3E}">
        <p14:creationId xmlns:p14="http://schemas.microsoft.com/office/powerpoint/2010/main" val="186826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목차">
    <p:spTree>
      <p:nvGrpSpPr>
        <p:cNvPr id="1" name=""/>
        <p:cNvGrpSpPr/>
        <p:nvPr/>
      </p:nvGrpSpPr>
      <p:grpSpPr>
        <a:xfrm>
          <a:off x="0" y="0"/>
          <a:ext cx="0" cy="0"/>
          <a:chOff x="0" y="0"/>
          <a:chExt cx="0" cy="0"/>
        </a:xfrm>
      </p:grpSpPr>
      <p:cxnSp>
        <p:nvCxnSpPr>
          <p:cNvPr id="9" name="직선 연결선 8"/>
          <p:cNvCxnSpPr>
            <a:cxnSpLocks/>
          </p:cNvCxnSpPr>
          <p:nvPr userDrawn="1"/>
        </p:nvCxnSpPr>
        <p:spPr>
          <a:xfrm>
            <a:off x="4863597" y="2208981"/>
            <a:ext cx="199407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텍스트 개체 틀 4"/>
          <p:cNvSpPr>
            <a:spLocks noGrp="1"/>
          </p:cNvSpPr>
          <p:nvPr>
            <p:ph type="body" sz="quarter" idx="11" hasCustomPrompt="1"/>
          </p:nvPr>
        </p:nvSpPr>
        <p:spPr>
          <a:xfrm>
            <a:off x="1055592" y="1691017"/>
            <a:ext cx="10071852" cy="718952"/>
          </a:xfrm>
          <a:ln w="28575">
            <a:noFill/>
          </a:ln>
        </p:spPr>
        <p:txBody>
          <a:bodyPr anchor="ctr">
            <a:normAutofit/>
          </a:bodyPr>
          <a:lstStyle>
            <a:lvl1pPr marL="0" indent="0">
              <a:buNone/>
              <a:defRPr sz="2800" b="0" baseline="0">
                <a:ln>
                  <a:solidFill>
                    <a:schemeClr val="bg2">
                      <a:lumMod val="25000"/>
                    </a:schemeClr>
                  </a:solidFill>
                </a:ln>
                <a:solidFill>
                  <a:schemeClr val="bg2">
                    <a:lumMod val="25000"/>
                  </a:schemeClr>
                </a:solidFill>
                <a:latin typeface="+mn-ea"/>
                <a:ea typeface="+mn-ea"/>
              </a:defRPr>
            </a:lvl1pPr>
          </a:lstStyle>
          <a:p>
            <a:pPr lvl="0"/>
            <a:r>
              <a:rPr lang="ko-KR" altLang="en-US" dirty="0"/>
              <a:t>제목</a:t>
            </a:r>
          </a:p>
        </p:txBody>
      </p:sp>
      <p:sp>
        <p:nvSpPr>
          <p:cNvPr id="70" name="텍스트 개체 틀 4"/>
          <p:cNvSpPr>
            <a:spLocks noGrp="1"/>
          </p:cNvSpPr>
          <p:nvPr>
            <p:ph type="body" sz="quarter" idx="25" hasCustomPrompt="1"/>
          </p:nvPr>
        </p:nvSpPr>
        <p:spPr>
          <a:xfrm>
            <a:off x="1055592" y="2606858"/>
            <a:ext cx="10071850" cy="718952"/>
          </a:xfrm>
          <a:ln w="28575">
            <a:noFill/>
          </a:ln>
        </p:spPr>
        <p:txBody>
          <a:bodyPr anchor="ctr">
            <a:normAutofit/>
          </a:bodyPr>
          <a:lstStyle>
            <a:lvl1pPr marL="0" indent="0">
              <a:buNone/>
              <a:defRPr sz="2800" b="0" baseline="0">
                <a:ln>
                  <a:solidFill>
                    <a:schemeClr val="bg2">
                      <a:lumMod val="25000"/>
                    </a:schemeClr>
                  </a:solidFill>
                </a:ln>
                <a:solidFill>
                  <a:schemeClr val="bg2">
                    <a:lumMod val="25000"/>
                  </a:schemeClr>
                </a:solidFill>
                <a:latin typeface="+mn-ea"/>
                <a:ea typeface="+mn-ea"/>
              </a:defRPr>
            </a:lvl1pPr>
          </a:lstStyle>
          <a:p>
            <a:pPr lvl="0"/>
            <a:r>
              <a:rPr lang="ko-KR" altLang="en-US" dirty="0"/>
              <a:t>제목</a:t>
            </a:r>
          </a:p>
        </p:txBody>
      </p:sp>
      <p:sp>
        <p:nvSpPr>
          <p:cNvPr id="76" name="텍스트 개체 틀 4"/>
          <p:cNvSpPr>
            <a:spLocks noGrp="1"/>
          </p:cNvSpPr>
          <p:nvPr>
            <p:ph type="body" sz="quarter" idx="27" hasCustomPrompt="1"/>
          </p:nvPr>
        </p:nvSpPr>
        <p:spPr>
          <a:xfrm>
            <a:off x="1055592" y="3526039"/>
            <a:ext cx="10071850" cy="718952"/>
          </a:xfrm>
          <a:ln w="28575">
            <a:noFill/>
          </a:ln>
        </p:spPr>
        <p:txBody>
          <a:bodyPr anchor="ctr">
            <a:normAutofit/>
          </a:bodyPr>
          <a:lstStyle>
            <a:lvl1pPr marL="0" indent="0">
              <a:buNone/>
              <a:defRPr sz="2800" b="0" baseline="0">
                <a:ln>
                  <a:solidFill>
                    <a:schemeClr val="bg2">
                      <a:lumMod val="25000"/>
                    </a:schemeClr>
                  </a:solidFill>
                </a:ln>
                <a:solidFill>
                  <a:schemeClr val="bg2">
                    <a:lumMod val="25000"/>
                  </a:schemeClr>
                </a:solidFill>
                <a:latin typeface="+mn-ea"/>
                <a:ea typeface="+mn-ea"/>
              </a:defRPr>
            </a:lvl1pPr>
          </a:lstStyle>
          <a:p>
            <a:pPr lvl="0"/>
            <a:r>
              <a:rPr lang="ko-KR" altLang="en-US" dirty="0"/>
              <a:t>제목</a:t>
            </a:r>
          </a:p>
        </p:txBody>
      </p:sp>
      <p:sp>
        <p:nvSpPr>
          <p:cNvPr id="79" name="텍스트 개체 틀 4"/>
          <p:cNvSpPr>
            <a:spLocks noGrp="1"/>
          </p:cNvSpPr>
          <p:nvPr>
            <p:ph type="body" sz="quarter" idx="29" hasCustomPrompt="1"/>
          </p:nvPr>
        </p:nvSpPr>
        <p:spPr>
          <a:xfrm>
            <a:off x="1055593" y="4441880"/>
            <a:ext cx="10071849" cy="718952"/>
          </a:xfrm>
          <a:ln w="28575">
            <a:noFill/>
          </a:ln>
        </p:spPr>
        <p:txBody>
          <a:bodyPr anchor="ctr">
            <a:normAutofit/>
          </a:bodyPr>
          <a:lstStyle>
            <a:lvl1pPr marL="0" indent="0">
              <a:buNone/>
              <a:defRPr sz="2800" b="0" baseline="0">
                <a:ln>
                  <a:solidFill>
                    <a:schemeClr val="bg2">
                      <a:lumMod val="25000"/>
                    </a:schemeClr>
                  </a:solidFill>
                </a:ln>
                <a:solidFill>
                  <a:schemeClr val="bg2">
                    <a:lumMod val="25000"/>
                  </a:schemeClr>
                </a:solidFill>
                <a:latin typeface="+mn-ea"/>
                <a:ea typeface="+mn-ea"/>
              </a:defRPr>
            </a:lvl1pPr>
          </a:lstStyle>
          <a:p>
            <a:pPr lvl="0"/>
            <a:r>
              <a:rPr lang="ko-KR" altLang="en-US" dirty="0"/>
              <a:t>제목</a:t>
            </a:r>
          </a:p>
        </p:txBody>
      </p:sp>
      <p:sp>
        <p:nvSpPr>
          <p:cNvPr id="11" name="모서리가 둥근 직사각형 19">
            <a:extLst>
              <a:ext uri="{FF2B5EF4-FFF2-40B4-BE49-F238E27FC236}">
                <a16:creationId xmlns:a16="http://schemas.microsoft.com/office/drawing/2014/main" id="{9A1001AF-7C71-4701-94B0-3772F84D3418}"/>
              </a:ext>
            </a:extLst>
          </p:cNvPr>
          <p:cNvSpPr/>
          <p:nvPr userDrawn="1"/>
        </p:nvSpPr>
        <p:spPr>
          <a:xfrm>
            <a:off x="1064556" y="1691018"/>
            <a:ext cx="10062886" cy="715612"/>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모서리가 둥근 직사각형 19">
            <a:extLst>
              <a:ext uri="{FF2B5EF4-FFF2-40B4-BE49-F238E27FC236}">
                <a16:creationId xmlns:a16="http://schemas.microsoft.com/office/drawing/2014/main" id="{D9E18A4C-9D39-4312-9D41-EA0FA0703DAD}"/>
              </a:ext>
            </a:extLst>
          </p:cNvPr>
          <p:cNvSpPr/>
          <p:nvPr userDrawn="1"/>
        </p:nvSpPr>
        <p:spPr>
          <a:xfrm>
            <a:off x="1064556" y="2603620"/>
            <a:ext cx="10062886" cy="715612"/>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모서리가 둥근 직사각형 19">
            <a:extLst>
              <a:ext uri="{FF2B5EF4-FFF2-40B4-BE49-F238E27FC236}">
                <a16:creationId xmlns:a16="http://schemas.microsoft.com/office/drawing/2014/main" id="{DD43020D-DDFD-4ED7-A112-51545002358E}"/>
              </a:ext>
            </a:extLst>
          </p:cNvPr>
          <p:cNvSpPr/>
          <p:nvPr userDrawn="1"/>
        </p:nvSpPr>
        <p:spPr>
          <a:xfrm>
            <a:off x="1064556" y="3532617"/>
            <a:ext cx="10062886" cy="715612"/>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모서리가 둥근 직사각형 19">
            <a:extLst>
              <a:ext uri="{FF2B5EF4-FFF2-40B4-BE49-F238E27FC236}">
                <a16:creationId xmlns:a16="http://schemas.microsoft.com/office/drawing/2014/main" id="{7B5C337D-B310-4C62-8229-6DD25DC8C899}"/>
              </a:ext>
            </a:extLst>
          </p:cNvPr>
          <p:cNvSpPr/>
          <p:nvPr userDrawn="1"/>
        </p:nvSpPr>
        <p:spPr>
          <a:xfrm>
            <a:off x="1064556" y="4445220"/>
            <a:ext cx="10062886" cy="715612"/>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491475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종료">
    <p:spTree>
      <p:nvGrpSpPr>
        <p:cNvPr id="1" name=""/>
        <p:cNvGrpSpPr/>
        <p:nvPr/>
      </p:nvGrpSpPr>
      <p:grpSpPr>
        <a:xfrm>
          <a:off x="0" y="0"/>
          <a:ext cx="0" cy="0"/>
          <a:chOff x="0" y="0"/>
          <a:chExt cx="0" cy="0"/>
        </a:xfrm>
      </p:grpSpPr>
      <p:sp>
        <p:nvSpPr>
          <p:cNvPr id="4" name="직사각형 3"/>
          <p:cNvSpPr/>
          <p:nvPr userDrawn="1"/>
        </p:nvSpPr>
        <p:spPr>
          <a:xfrm>
            <a:off x="0" y="2767280"/>
            <a:ext cx="12191999" cy="1323439"/>
          </a:xfrm>
          <a:prstGeom prst="rect">
            <a:avLst/>
          </a:prstGeom>
        </p:spPr>
        <p:txBody>
          <a:bodyPr wrap="square">
            <a:spAutoFit/>
          </a:bodyPr>
          <a:lstStyle/>
          <a:p>
            <a:pPr algn="ctr"/>
            <a:r>
              <a:rPr lang="en-US" altLang="ko-KR" sz="8000" dirty="0">
                <a:latin typeface="+mj-lt"/>
              </a:rPr>
              <a:t>Q &amp; A</a:t>
            </a:r>
            <a:endParaRPr lang="ko-KR" altLang="en-US" sz="8000" dirty="0">
              <a:latin typeface="+mj-lt"/>
            </a:endParaRPr>
          </a:p>
        </p:txBody>
      </p:sp>
    </p:spTree>
    <p:extLst>
      <p:ext uri="{BB962C8B-B14F-4D97-AF65-F5344CB8AC3E}">
        <p14:creationId xmlns:p14="http://schemas.microsoft.com/office/powerpoint/2010/main" val="132943816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0" name="직사각형 9"/>
          <p:cNvSpPr/>
          <p:nvPr userDrawn="1"/>
        </p:nvSpPr>
        <p:spPr>
          <a:xfrm>
            <a:off x="8623390" y="6412231"/>
            <a:ext cx="3568610" cy="400110"/>
          </a:xfrm>
          <a:prstGeom prst="rect">
            <a:avLst/>
          </a:prstGeom>
        </p:spPr>
        <p:txBody>
          <a:bodyPr wrap="square">
            <a:spAutoFit/>
          </a:bodyPr>
          <a:lstStyle/>
          <a:p>
            <a:pPr algn="r"/>
            <a:fld id="{86B743E8-9D27-4F69-87ED-4623B89CBF9F}" type="slidenum">
              <a:rPr lang="ko-KR" altLang="en-US" sz="2000" smtClean="0">
                <a:solidFill>
                  <a:schemeClr val="tx1"/>
                </a:solidFill>
                <a:latin typeface="+mn-lt"/>
              </a:rPr>
              <a:t>‹#›</a:t>
            </a:fld>
            <a:endParaRPr lang="ko-KR" altLang="en-US" sz="2000" dirty="0">
              <a:solidFill>
                <a:schemeClr val="tx1"/>
              </a:solidFill>
              <a:latin typeface="+mn-lt"/>
            </a:endParaRPr>
          </a:p>
        </p:txBody>
      </p:sp>
    </p:spTree>
    <p:extLst>
      <p:ext uri="{BB962C8B-B14F-4D97-AF65-F5344CB8AC3E}">
        <p14:creationId xmlns:p14="http://schemas.microsoft.com/office/powerpoint/2010/main" val="2106993273"/>
      </p:ext>
    </p:extLst>
  </p:cSld>
  <p:clrMap bg1="lt1" tx1="dk1" bg2="lt2" tx2="dk2" accent1="accent1" accent2="accent2" accent3="accent3" accent4="accent4" accent5="accent5" accent6="accent6" hlink="hlink" folHlink="folHlink"/>
  <p:sldLayoutIdLst>
    <p:sldLayoutId id="2147483650" r:id="rId1"/>
    <p:sldLayoutId id="2147483670" r:id="rId2"/>
  </p:sldLayoutIdLst>
  <p:hf sldNum="0"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dirty="0"/>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8DAAC8-442A-4C15-9819-F07FF5E73150}" type="slidenum">
              <a:rPr lang="ko-KR" altLang="en-US" smtClean="0"/>
              <a:pPr/>
              <a:t>‹#›</a:t>
            </a:fld>
            <a:endParaRPr lang="ko-KR" altLang="en-US" dirty="0"/>
          </a:p>
        </p:txBody>
      </p:sp>
    </p:spTree>
    <p:extLst>
      <p:ext uri="{BB962C8B-B14F-4D97-AF65-F5344CB8AC3E}">
        <p14:creationId xmlns:p14="http://schemas.microsoft.com/office/powerpoint/2010/main" val="259666516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9" r:id="rId3"/>
  </p:sldLayoutIdLst>
  <p:hf sldNum="0"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0.png"/><Relationship Id="rId3" Type="http://schemas.openxmlformats.org/officeDocument/2006/relationships/image" Target="../media/image6.png"/><Relationship Id="rId21" Type="http://schemas.openxmlformats.org/officeDocument/2006/relationships/image" Target="../media/image17.png"/><Relationship Id="rId17" Type="http://schemas.openxmlformats.org/officeDocument/2006/relationships/image" Target="../media/image9.png"/><Relationship Id="rId2" Type="http://schemas.openxmlformats.org/officeDocument/2006/relationships/image" Target="../media/image5.png"/><Relationship Id="rId16" Type="http://schemas.openxmlformats.org/officeDocument/2006/relationships/image" Target="../media/image15.png"/><Relationship Id="rId20"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8.png"/><Relationship Id="rId15" Type="http://schemas.openxmlformats.org/officeDocument/2006/relationships/image" Target="../media/image14.png"/><Relationship Id="rId19" Type="http://schemas.openxmlformats.org/officeDocument/2006/relationships/image" Target="../media/image11.png"/><Relationship Id="rId4" Type="http://schemas.openxmlformats.org/officeDocument/2006/relationships/image" Target="../media/image7.pn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18.png"/><Relationship Id="rId7"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0.png"/><Relationship Id="rId10"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93FDBD-D1C9-FBBC-8024-A0CC289B62CB}"/>
              </a:ext>
            </a:extLst>
          </p:cNvPr>
          <p:cNvSpPr txBox="1"/>
          <p:nvPr/>
        </p:nvSpPr>
        <p:spPr>
          <a:xfrm>
            <a:off x="2023410" y="2768157"/>
            <a:ext cx="8145178" cy="1015663"/>
          </a:xfrm>
          <a:prstGeom prst="rect">
            <a:avLst/>
          </a:prstGeom>
          <a:noFill/>
        </p:spPr>
        <p:txBody>
          <a:bodyPr wrap="none" rtlCol="0">
            <a:spAutoFit/>
          </a:bodyPr>
          <a:lstStyle/>
          <a:p>
            <a:pPr algn="ctr"/>
            <a:r>
              <a:rPr lang="en" altLang="ko-Kore-KR" sz="3000" dirty="0"/>
              <a:t>Deep Learning-Based Neural Distinguisher for </a:t>
            </a:r>
          </a:p>
          <a:p>
            <a:pPr algn="ctr"/>
            <a:r>
              <a:rPr lang="en" altLang="ko-Kore-KR" sz="3000" dirty="0"/>
              <a:t>Format-Preserving Encryption Scheme FF3</a:t>
            </a:r>
            <a:endParaRPr lang="ko-KR" altLang="en-US" sz="3000" dirty="0"/>
          </a:p>
        </p:txBody>
      </p:sp>
    </p:spTree>
    <p:extLst>
      <p:ext uri="{BB962C8B-B14F-4D97-AF65-F5344CB8AC3E}">
        <p14:creationId xmlns:p14="http://schemas.microsoft.com/office/powerpoint/2010/main" val="2406322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97AB905D-A74A-9590-67C1-7BE88413072E}"/>
              </a:ext>
            </a:extLst>
          </p:cNvPr>
          <p:cNvSpPr>
            <a:spLocks noGrp="1"/>
          </p:cNvSpPr>
          <p:nvPr>
            <p:ph type="title"/>
          </p:nvPr>
        </p:nvSpPr>
        <p:spPr>
          <a:xfrm>
            <a:off x="411163" y="207963"/>
            <a:ext cx="11369675" cy="762000"/>
          </a:xfrm>
        </p:spPr>
        <p:txBody>
          <a:bodyPr>
            <a:normAutofit/>
          </a:bodyPr>
          <a:lstStyle/>
          <a:p>
            <a:r>
              <a:rPr lang="en-US" altLang="ko-KR" dirty="0"/>
              <a:t>R</a:t>
            </a:r>
            <a:r>
              <a:rPr lang="en" altLang="ko-KR" dirty="0" err="1"/>
              <a:t>esult</a:t>
            </a:r>
            <a:endParaRPr lang="ko-KR" altLang="en-US" dirty="0"/>
          </a:p>
        </p:txBody>
      </p:sp>
      <p:sp>
        <p:nvSpPr>
          <p:cNvPr id="2" name="TextBox 1">
            <a:extLst>
              <a:ext uri="{FF2B5EF4-FFF2-40B4-BE49-F238E27FC236}">
                <a16:creationId xmlns:a16="http://schemas.microsoft.com/office/drawing/2014/main" id="{FEEF655D-36E6-9916-AE1A-69A6B5606641}"/>
              </a:ext>
            </a:extLst>
          </p:cNvPr>
          <p:cNvSpPr txBox="1"/>
          <p:nvPr/>
        </p:nvSpPr>
        <p:spPr>
          <a:xfrm>
            <a:off x="411919" y="527024"/>
            <a:ext cx="11155791" cy="1477328"/>
          </a:xfrm>
          <a:prstGeom prst="rect">
            <a:avLst/>
          </a:prstGeom>
          <a:noFill/>
        </p:spPr>
        <p:txBody>
          <a:bodyPr wrap="square">
            <a:spAutoFit/>
          </a:bodyPr>
          <a:lstStyle/>
          <a:p>
            <a:pPr algn="just"/>
            <a:endParaRPr lang="en-US" altLang="ko-KR" dirty="0">
              <a:latin typeface="Helvetica" pitchFamily="2" charset="0"/>
            </a:endParaRPr>
          </a:p>
          <a:p>
            <a:pPr algn="just"/>
            <a:endParaRPr lang="en-US" altLang="ko-KR" dirty="0">
              <a:latin typeface="Helvetica" pitchFamily="2" charset="0"/>
            </a:endParaRPr>
          </a:p>
          <a:p>
            <a:pPr marL="285750" indent="-285750" algn="just">
              <a:buFont typeface="Arial" panose="020B0604020202020204" pitchFamily="34" charset="0"/>
              <a:buChar char="•"/>
            </a:pPr>
            <a:r>
              <a:rPr lang="en" altLang="ko-KR" dirty="0">
                <a:solidFill>
                  <a:srgbClr val="202124"/>
                </a:solidFill>
                <a:effectLst/>
                <a:latin typeface="+mn-ea"/>
              </a:rPr>
              <a:t>In this paper, the domain of data was divided into </a:t>
            </a:r>
            <a:r>
              <a:rPr lang="en" altLang="ko-KR" dirty="0">
                <a:solidFill>
                  <a:srgbClr val="2E75B6"/>
                </a:solidFill>
                <a:effectLst/>
                <a:latin typeface="+mn-ea"/>
              </a:rPr>
              <a:t>numbers (0 ~ 9) and lowercase letters (a ~ z),</a:t>
            </a:r>
            <a:r>
              <a:rPr lang="en" altLang="ko-KR" dirty="0">
                <a:solidFill>
                  <a:srgbClr val="202124"/>
                </a:solidFill>
                <a:effectLst/>
                <a:latin typeface="+mn-ea"/>
              </a:rPr>
              <a:t> and using '0x0|K' (K is a hexadecimal number between 0 and F) has a higher difference probability. An experiment was conducted on the presented input differences.</a:t>
            </a:r>
            <a:endParaRPr lang="en-US" altLang="ko-KR" dirty="0">
              <a:effectLst/>
              <a:latin typeface="+mj-ea"/>
              <a:ea typeface="+mj-ea"/>
            </a:endParaRPr>
          </a:p>
        </p:txBody>
      </p:sp>
      <p:sp>
        <p:nvSpPr>
          <p:cNvPr id="9" name="TextBox 8">
            <a:extLst>
              <a:ext uri="{FF2B5EF4-FFF2-40B4-BE49-F238E27FC236}">
                <a16:creationId xmlns:a16="http://schemas.microsoft.com/office/drawing/2014/main" id="{B415BCAB-9248-9682-FDBC-ED2F7FE3ED58}"/>
              </a:ext>
            </a:extLst>
          </p:cNvPr>
          <p:cNvSpPr txBox="1"/>
          <p:nvPr/>
        </p:nvSpPr>
        <p:spPr>
          <a:xfrm>
            <a:off x="411163" y="2097876"/>
            <a:ext cx="5806754" cy="3877985"/>
          </a:xfrm>
          <a:prstGeom prst="rect">
            <a:avLst/>
          </a:prstGeom>
          <a:noFill/>
        </p:spPr>
        <p:txBody>
          <a:bodyPr wrap="square" rtlCol="0">
            <a:spAutoFit/>
          </a:bodyPr>
          <a:lstStyle/>
          <a:p>
            <a:pPr algn="ctr"/>
            <a:r>
              <a:rPr kumimoji="1" lang="en-US" altLang="ko-Kore-KR" sz="1700" b="1" dirty="0"/>
              <a:t>&lt;</a:t>
            </a:r>
            <a:r>
              <a:rPr kumimoji="1" lang="ko-KR" altLang="en-US" sz="1700" b="1" dirty="0"/>
              <a:t> </a:t>
            </a:r>
            <a:r>
              <a:rPr kumimoji="1" lang="en-US" altLang="ko-KR" sz="1700" b="1" dirty="0"/>
              <a:t>FF3 deep learning-based discriminator experiment results &gt;</a:t>
            </a:r>
          </a:p>
          <a:p>
            <a:pPr algn="just"/>
            <a:endParaRPr kumimoji="1" lang="en-US" altLang="ko-KR" sz="2000" dirty="0"/>
          </a:p>
          <a:p>
            <a:pPr marL="285750" indent="-285750" algn="just">
              <a:buFont typeface="Arial" panose="020B0604020202020204" pitchFamily="34" charset="0"/>
              <a:buChar char="•"/>
            </a:pPr>
            <a:r>
              <a:rPr kumimoji="1" lang="en" altLang="ko-KR" sz="1600" dirty="0"/>
              <a:t>In the case of the digits in the table on the right, when </a:t>
            </a:r>
            <a:r>
              <a:rPr kumimoji="1" lang="en" altLang="ko-KR" sz="1600" dirty="0">
                <a:solidFill>
                  <a:srgbClr val="2E75B6"/>
                </a:solidFill>
              </a:rPr>
              <a:t>0x08 </a:t>
            </a:r>
            <a:r>
              <a:rPr kumimoji="1" lang="en" altLang="ko-KR" sz="1600" dirty="0"/>
              <a:t>was used as the input difference, up to 8 rounds could be distinguished and a high accuracy of </a:t>
            </a:r>
            <a:r>
              <a:rPr kumimoji="1" lang="en" altLang="ko-KR" sz="1600" dirty="0">
                <a:solidFill>
                  <a:srgbClr val="2E75B6"/>
                </a:solidFill>
              </a:rPr>
              <a:t>0.98</a:t>
            </a:r>
            <a:r>
              <a:rPr kumimoji="1" lang="en" altLang="ko-KR" sz="1600" dirty="0"/>
              <a:t> was achieved. As a result of experiments using other presented input differences, lower accuracy was achieved compared to 0x08.</a:t>
            </a:r>
          </a:p>
          <a:p>
            <a:pPr marL="285750" indent="-285750" algn="just">
              <a:buFont typeface="Arial" panose="020B0604020202020204" pitchFamily="34" charset="0"/>
              <a:buChar char="•"/>
            </a:pPr>
            <a:endParaRPr kumimoji="1" lang="en-US" altLang="ko-KR" sz="1600" dirty="0">
              <a:effectLst/>
              <a:latin typeface="Helvetica" pitchFamily="2" charset="0"/>
            </a:endParaRPr>
          </a:p>
          <a:p>
            <a:pPr marL="285750" indent="-285750" algn="just">
              <a:buFont typeface="Arial" panose="020B0604020202020204" pitchFamily="34" charset="0"/>
              <a:buChar char="•"/>
            </a:pPr>
            <a:r>
              <a:rPr lang="en" altLang="ko-KR" sz="1600" dirty="0">
                <a:effectLst/>
                <a:latin typeface="Helvetica" pitchFamily="2" charset="0"/>
              </a:rPr>
              <a:t>In the case of the lowercase in the table on the right, as the number of plaintext and ciphertext cases increases to 226, it is possible to distinguish up to 2 rounds, and an accuracy of </a:t>
            </a:r>
            <a:r>
              <a:rPr lang="en" altLang="ko-KR" sz="1600" dirty="0">
                <a:solidFill>
                  <a:srgbClr val="2E75B6"/>
                </a:solidFill>
                <a:effectLst/>
                <a:latin typeface="Helvetica" pitchFamily="2" charset="0"/>
              </a:rPr>
              <a:t>0.554</a:t>
            </a:r>
            <a:r>
              <a:rPr lang="en" altLang="ko-KR" sz="1600" dirty="0">
                <a:effectLst/>
                <a:latin typeface="Helvetica" pitchFamily="2" charset="0"/>
              </a:rPr>
              <a:t> is achieved for the input difference </a:t>
            </a:r>
            <a:r>
              <a:rPr lang="en" altLang="ko-KR" sz="1600" dirty="0">
                <a:solidFill>
                  <a:srgbClr val="2E75B6"/>
                </a:solidFill>
                <a:effectLst/>
                <a:latin typeface="Helvetica" pitchFamily="2" charset="0"/>
              </a:rPr>
              <a:t>0x08</a:t>
            </a:r>
            <a:r>
              <a:rPr lang="en" altLang="ko-KR" sz="1600" dirty="0">
                <a:effectLst/>
                <a:latin typeface="Helvetica" pitchFamily="2" charset="0"/>
              </a:rPr>
              <a:t>, and a lower accuracy is achieved for 0x01.</a:t>
            </a:r>
            <a:endParaRPr lang="en-US" altLang="ko-KR" sz="1600" dirty="0">
              <a:latin typeface="Helvetica" pitchFamily="2" charset="0"/>
            </a:endParaRPr>
          </a:p>
        </p:txBody>
      </p:sp>
      <p:sp>
        <p:nvSpPr>
          <p:cNvPr id="17" name="TextBox 16">
            <a:extLst>
              <a:ext uri="{FF2B5EF4-FFF2-40B4-BE49-F238E27FC236}">
                <a16:creationId xmlns:a16="http://schemas.microsoft.com/office/drawing/2014/main" id="{0DD9A5CD-BC01-E6AF-493B-708686470882}"/>
              </a:ext>
            </a:extLst>
          </p:cNvPr>
          <p:cNvSpPr txBox="1"/>
          <p:nvPr/>
        </p:nvSpPr>
        <p:spPr>
          <a:xfrm>
            <a:off x="6217917" y="5603242"/>
            <a:ext cx="5806754" cy="600164"/>
          </a:xfrm>
          <a:prstGeom prst="rect">
            <a:avLst/>
          </a:prstGeom>
          <a:noFill/>
        </p:spPr>
        <p:txBody>
          <a:bodyPr wrap="square" rtlCol="0">
            <a:spAutoFit/>
          </a:bodyPr>
          <a:lstStyle/>
          <a:p>
            <a:pPr algn="ctr"/>
            <a:r>
              <a:rPr kumimoji="1" lang="en-US" altLang="ko-KR" sz="1600" dirty="0">
                <a:latin typeface="+mj-ea"/>
                <a:ea typeface="+mj-ea"/>
              </a:rPr>
              <a:t>&lt;</a:t>
            </a:r>
            <a:r>
              <a:rPr lang="en" altLang="ko-Kore-KR" sz="1600" dirty="0"/>
              <a:t>Result of </a:t>
            </a:r>
            <a:r>
              <a:rPr lang="en" altLang="ko-Kore-KR" sz="1600" dirty="0" err="1"/>
              <a:t>ModelDistinguisher</a:t>
            </a:r>
            <a:r>
              <a:rPr lang="en" altLang="ko-Kore-KR" sz="1600" dirty="0"/>
              <a:t> according to input difference</a:t>
            </a:r>
            <a:r>
              <a:rPr kumimoji="1" lang="en-US" altLang="ko-KR" sz="1600" dirty="0">
                <a:latin typeface="+mj-ea"/>
                <a:ea typeface="+mj-ea"/>
              </a:rPr>
              <a:t>&gt;</a:t>
            </a:r>
          </a:p>
          <a:p>
            <a:pPr marL="285750" indent="-285750" algn="just">
              <a:buFont typeface="Arial" panose="020B0604020202020204" pitchFamily="34" charset="0"/>
              <a:buChar char="•"/>
            </a:pPr>
            <a:endParaRPr lang="en-US" altLang="ko-KR" sz="1700" dirty="0">
              <a:latin typeface="+mj-ea"/>
              <a:ea typeface="+mj-ea"/>
            </a:endParaRPr>
          </a:p>
        </p:txBody>
      </p:sp>
      <p:pic>
        <p:nvPicPr>
          <p:cNvPr id="6" name="그림 5" descr="텍스트, 스크린샷, 번호, 폰트이(가) 표시된 사진&#10;&#10;자동 생성된 설명">
            <a:extLst>
              <a:ext uri="{FF2B5EF4-FFF2-40B4-BE49-F238E27FC236}">
                <a16:creationId xmlns:a16="http://schemas.microsoft.com/office/drawing/2014/main" id="{0F75B9C3-90F2-E1B5-1834-61CE46CE75CE}"/>
              </a:ext>
            </a:extLst>
          </p:cNvPr>
          <p:cNvPicPr>
            <a:picLocks noChangeAspect="1"/>
          </p:cNvPicPr>
          <p:nvPr/>
        </p:nvPicPr>
        <p:blipFill rotWithShape="1">
          <a:blip r:embed="rId3">
            <a:extLst>
              <a:ext uri="{28A0092B-C50C-407E-A947-70E740481C1C}">
                <a14:useLocalDpi xmlns:a14="http://schemas.microsoft.com/office/drawing/2010/main" val="0"/>
              </a:ext>
            </a:extLst>
          </a:blip>
          <a:srcRect l="2780" t="1885" r="1923" b="-1"/>
          <a:stretch/>
        </p:blipFill>
        <p:spPr>
          <a:xfrm>
            <a:off x="6263234" y="2487073"/>
            <a:ext cx="5517603" cy="3113421"/>
          </a:xfrm>
          <a:prstGeom prst="rect">
            <a:avLst/>
          </a:prstGeom>
        </p:spPr>
      </p:pic>
    </p:spTree>
    <p:extLst>
      <p:ext uri="{BB962C8B-B14F-4D97-AF65-F5344CB8AC3E}">
        <p14:creationId xmlns:p14="http://schemas.microsoft.com/office/powerpoint/2010/main" val="3463243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0D4AA427-5922-5A4E-BF6F-8A73AE23935C}"/>
              </a:ext>
            </a:extLst>
          </p:cNvPr>
          <p:cNvSpPr>
            <a:spLocks noGrp="1"/>
          </p:cNvSpPr>
          <p:nvPr>
            <p:ph type="title"/>
          </p:nvPr>
        </p:nvSpPr>
        <p:spPr/>
        <p:txBody>
          <a:bodyPr>
            <a:normAutofit/>
          </a:bodyPr>
          <a:lstStyle/>
          <a:p>
            <a:r>
              <a:rPr lang="en-US" altLang="ko-KR" dirty="0"/>
              <a:t>R</a:t>
            </a:r>
            <a:r>
              <a:rPr lang="en" altLang="ko-KR" dirty="0" err="1"/>
              <a:t>esult</a:t>
            </a:r>
            <a:r>
              <a:rPr lang="ko-KR" altLang="en-US" dirty="0"/>
              <a:t> </a:t>
            </a:r>
          </a:p>
        </p:txBody>
      </p:sp>
      <p:sp>
        <p:nvSpPr>
          <p:cNvPr id="10" name="TextBox 9">
            <a:extLst>
              <a:ext uri="{FF2B5EF4-FFF2-40B4-BE49-F238E27FC236}">
                <a16:creationId xmlns:a16="http://schemas.microsoft.com/office/drawing/2014/main" id="{7FB55DCD-FC5F-EA81-96CD-7E96DC9A6ACB}"/>
              </a:ext>
            </a:extLst>
          </p:cNvPr>
          <p:cNvSpPr txBox="1"/>
          <p:nvPr/>
        </p:nvSpPr>
        <p:spPr>
          <a:xfrm>
            <a:off x="518104" y="2306519"/>
            <a:ext cx="11155791" cy="2446824"/>
          </a:xfrm>
          <a:prstGeom prst="rect">
            <a:avLst/>
          </a:prstGeom>
          <a:noFill/>
        </p:spPr>
        <p:txBody>
          <a:bodyPr wrap="square" rtlCol="0">
            <a:spAutoFit/>
          </a:bodyPr>
          <a:lstStyle/>
          <a:p>
            <a:pPr algn="ctr"/>
            <a:r>
              <a:rPr kumimoji="1" lang="en-US" altLang="ko-Kore-KR" b="1" dirty="0">
                <a:latin typeface="+mn-ea"/>
              </a:rPr>
              <a:t>&lt;</a:t>
            </a:r>
            <a:r>
              <a:rPr kumimoji="1" lang="ko-KR" altLang="en-US" b="1" dirty="0">
                <a:latin typeface="+mn-ea"/>
              </a:rPr>
              <a:t> </a:t>
            </a:r>
            <a:r>
              <a:rPr kumimoji="1" lang="en-US" altLang="ko-KR" b="1" dirty="0">
                <a:latin typeface="+mn-ea"/>
              </a:rPr>
              <a:t>Final conclusion of FF3’s deep learning-based discriminator experiment &gt;</a:t>
            </a:r>
          </a:p>
          <a:p>
            <a:pPr algn="just"/>
            <a:endParaRPr kumimoji="1" lang="en-US" altLang="ko-KR" sz="1700" dirty="0">
              <a:latin typeface="+mn-ea"/>
            </a:endParaRPr>
          </a:p>
          <a:p>
            <a:pPr marL="285750" indent="-285750" algn="just">
              <a:buFont typeface="Arial" panose="020B0604020202020204" pitchFamily="34" charset="0"/>
              <a:buChar char="•"/>
            </a:pPr>
            <a:r>
              <a:rPr lang="en" altLang="ko-KR" sz="1700" dirty="0">
                <a:latin typeface="+mn-ea"/>
              </a:rPr>
              <a:t>In this paper, we proposed the first deep learning-based neural network discriminator for FF3, a </a:t>
            </a:r>
            <a:r>
              <a:rPr lang="en-US" altLang="ko-KR" sz="1700" dirty="0">
                <a:solidFill>
                  <a:srgbClr val="202124"/>
                </a:solidFill>
                <a:latin typeface="+mn-ea"/>
              </a:rPr>
              <a:t>Format Preserving Encryption</a:t>
            </a:r>
            <a:r>
              <a:rPr lang="en" altLang="ko-KR" sz="1700" dirty="0">
                <a:latin typeface="+mn-ea"/>
              </a:rPr>
              <a:t>, and as a result of the experiment, we achieved an </a:t>
            </a:r>
            <a:r>
              <a:rPr lang="en" altLang="ko-KR" sz="1700" dirty="0">
                <a:solidFill>
                  <a:srgbClr val="2E75B6"/>
                </a:solidFill>
                <a:latin typeface="+mn-ea"/>
              </a:rPr>
              <a:t>accuracy of over 0.98 for 0x08 (input difference) in the numeric domain up to 8 rounds</a:t>
            </a:r>
            <a:r>
              <a:rPr lang="en" altLang="ko-KR" sz="1700" dirty="0">
                <a:latin typeface="+mn-ea"/>
              </a:rPr>
              <a:t>, and in the lowercase letter domain up to 2 rounds. It was possible.</a:t>
            </a:r>
          </a:p>
          <a:p>
            <a:pPr marL="285750" indent="-285750" algn="just">
              <a:buFont typeface="Arial" panose="020B0604020202020204" pitchFamily="34" charset="0"/>
              <a:buChar char="•"/>
            </a:pPr>
            <a:endParaRPr kumimoji="1" lang="en-US" altLang="ko-KR" sz="1700" dirty="0">
              <a:effectLst/>
              <a:latin typeface="+mn-ea"/>
            </a:endParaRPr>
          </a:p>
          <a:p>
            <a:pPr marL="285750" indent="-285750" algn="just">
              <a:buFont typeface="Arial" panose="020B0604020202020204" pitchFamily="34" charset="0"/>
              <a:buChar char="•"/>
            </a:pPr>
            <a:r>
              <a:rPr lang="en" altLang="ko-KR" sz="1700" dirty="0">
                <a:latin typeface="+mn-ea"/>
              </a:rPr>
              <a:t>In the future, we plan to implement a neural network discriminator for another </a:t>
            </a:r>
            <a:r>
              <a:rPr lang="en-US" altLang="ko-KR" sz="1700" dirty="0">
                <a:solidFill>
                  <a:srgbClr val="202124"/>
                </a:solidFill>
                <a:latin typeface="+mn-ea"/>
              </a:rPr>
              <a:t>Format Preserving Encryption</a:t>
            </a:r>
            <a:r>
              <a:rPr lang="ko-KR" altLang="en-US" sz="1700" dirty="0">
                <a:solidFill>
                  <a:srgbClr val="202124"/>
                </a:solidFill>
                <a:latin typeface="+mn-ea"/>
              </a:rPr>
              <a:t> </a:t>
            </a:r>
            <a:r>
              <a:rPr lang="en" altLang="ko-KR" sz="1700" dirty="0">
                <a:latin typeface="+mn-ea"/>
              </a:rPr>
              <a:t>and an FF3 neural network discriminator that can operate in larger domains and high rounds.</a:t>
            </a:r>
            <a:endParaRPr lang="en-US" altLang="ko-KR" sz="1700" dirty="0">
              <a:latin typeface="+mn-ea"/>
            </a:endParaRPr>
          </a:p>
        </p:txBody>
      </p:sp>
    </p:spTree>
    <p:extLst>
      <p:ext uri="{BB962C8B-B14F-4D97-AF65-F5344CB8AC3E}">
        <p14:creationId xmlns:p14="http://schemas.microsoft.com/office/powerpoint/2010/main" val="20776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4499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p:txBody>
          <a:bodyPr/>
          <a:lstStyle/>
          <a:p>
            <a:r>
              <a:rPr lang="en" altLang="ko-KR" dirty="0"/>
              <a:t>Introduction</a:t>
            </a:r>
            <a:endParaRPr lang="ko-KR" altLang="en-US" dirty="0"/>
          </a:p>
        </p:txBody>
      </p:sp>
      <p:sp>
        <p:nvSpPr>
          <p:cNvPr id="3" name="텍스트 개체 틀 2"/>
          <p:cNvSpPr>
            <a:spLocks noGrp="1"/>
          </p:cNvSpPr>
          <p:nvPr>
            <p:ph type="body" sz="quarter" idx="25"/>
          </p:nvPr>
        </p:nvSpPr>
        <p:spPr/>
        <p:txBody>
          <a:bodyPr/>
          <a:lstStyle/>
          <a:p>
            <a:r>
              <a:rPr lang="en" altLang="ko-Kore-KR" dirty="0"/>
              <a:t>Background</a:t>
            </a:r>
            <a:endParaRPr lang="ko-KR" altLang="en-US" dirty="0"/>
          </a:p>
        </p:txBody>
      </p:sp>
      <p:sp>
        <p:nvSpPr>
          <p:cNvPr id="4" name="텍스트 개체 틀 3"/>
          <p:cNvSpPr>
            <a:spLocks noGrp="1"/>
          </p:cNvSpPr>
          <p:nvPr>
            <p:ph type="body" sz="quarter" idx="27"/>
          </p:nvPr>
        </p:nvSpPr>
        <p:spPr/>
        <p:txBody>
          <a:bodyPr/>
          <a:lstStyle/>
          <a:p>
            <a:r>
              <a:rPr lang="en" altLang="ko-KR" dirty="0"/>
              <a:t>Proposed technique</a:t>
            </a:r>
            <a:endParaRPr lang="ko-KR" altLang="en-US" dirty="0"/>
          </a:p>
        </p:txBody>
      </p:sp>
      <p:sp>
        <p:nvSpPr>
          <p:cNvPr id="5" name="모서리가 둥근 직사각형 4">
            <a:extLst>
              <a:ext uri="{FF2B5EF4-FFF2-40B4-BE49-F238E27FC236}">
                <a16:creationId xmlns:a16="http://schemas.microsoft.com/office/drawing/2014/main" id="{14CCBE52-2368-067C-9D49-19E14C2D31F9}"/>
              </a:ext>
            </a:extLst>
          </p:cNvPr>
          <p:cNvSpPr/>
          <p:nvPr/>
        </p:nvSpPr>
        <p:spPr>
          <a:xfrm>
            <a:off x="1055592" y="4916052"/>
            <a:ext cx="10071850" cy="710323"/>
          </a:xfrm>
          <a:prstGeom prst="round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7" name="TextBox 6">
            <a:extLst>
              <a:ext uri="{FF2B5EF4-FFF2-40B4-BE49-F238E27FC236}">
                <a16:creationId xmlns:a16="http://schemas.microsoft.com/office/drawing/2014/main" id="{F2B2DB99-495E-3B5A-D59A-3DD7CB99CCDB}"/>
              </a:ext>
            </a:extLst>
          </p:cNvPr>
          <p:cNvSpPr txBox="1"/>
          <p:nvPr/>
        </p:nvSpPr>
        <p:spPr>
          <a:xfrm>
            <a:off x="1055592" y="1330837"/>
            <a:ext cx="1824538" cy="584775"/>
          </a:xfrm>
          <a:prstGeom prst="rect">
            <a:avLst/>
          </a:prstGeom>
          <a:noFill/>
        </p:spPr>
        <p:txBody>
          <a:bodyPr wrap="none" rtlCol="0">
            <a:spAutoFit/>
          </a:bodyPr>
          <a:lstStyle/>
          <a:p>
            <a:r>
              <a:rPr kumimoji="1" lang="en-US" altLang="ko-Kore-KR" sz="3200" dirty="0"/>
              <a:t>Contents</a:t>
            </a:r>
            <a:endParaRPr kumimoji="1" lang="ko-Kore-KR" altLang="en-US" sz="3200" dirty="0"/>
          </a:p>
        </p:txBody>
      </p:sp>
      <p:sp>
        <p:nvSpPr>
          <p:cNvPr id="8" name="텍스트 개체 틀 3">
            <a:extLst>
              <a:ext uri="{FF2B5EF4-FFF2-40B4-BE49-F238E27FC236}">
                <a16:creationId xmlns:a16="http://schemas.microsoft.com/office/drawing/2014/main" id="{0FB32CD5-3CB0-2B4B-A3D8-734A10B75E3A}"/>
              </a:ext>
            </a:extLst>
          </p:cNvPr>
          <p:cNvSpPr txBox="1">
            <a:spLocks/>
          </p:cNvSpPr>
          <p:nvPr/>
        </p:nvSpPr>
        <p:spPr>
          <a:xfrm>
            <a:off x="1055592" y="4907424"/>
            <a:ext cx="10071850" cy="718952"/>
          </a:xfrm>
          <a:prstGeom prst="rect">
            <a:avLst/>
          </a:prstGeom>
          <a:ln w="28575">
            <a:noFill/>
          </a:ln>
        </p:spPr>
        <p:txBody>
          <a:bodyPr vert="horz" lIns="91440" tIns="45720" rIns="91440" bIns="45720" rtlCol="0" anchor="ctr">
            <a:normAutofit/>
          </a:bodyPr>
          <a:lstStyle>
            <a:lvl1pPr marL="0" indent="0" algn="l" defTabSz="914400" rtl="0" eaLnBrk="1" latinLnBrk="1" hangingPunct="1">
              <a:lnSpc>
                <a:spcPct val="90000"/>
              </a:lnSpc>
              <a:spcBef>
                <a:spcPts val="1000"/>
              </a:spcBef>
              <a:buFont typeface="Arial" panose="020B0604020202020204" pitchFamily="34" charset="0"/>
              <a:buNone/>
              <a:defRPr sz="2800" b="0" kern="1200" baseline="0">
                <a:ln>
                  <a:solidFill>
                    <a:schemeClr val="bg2">
                      <a:lumMod val="25000"/>
                    </a:schemeClr>
                  </a:solidFill>
                </a:ln>
                <a:solidFill>
                  <a:schemeClr val="bg2">
                    <a:lumMod val="25000"/>
                  </a:schemeClr>
                </a:solidFill>
                <a:latin typeface="+mn-ea"/>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R</a:t>
            </a:r>
            <a:r>
              <a:rPr lang="en" altLang="ko-KR" dirty="0" err="1"/>
              <a:t>esult</a:t>
            </a:r>
            <a:endParaRPr lang="ko-KR" altLang="en-US" dirty="0"/>
          </a:p>
        </p:txBody>
      </p:sp>
    </p:spTree>
    <p:extLst>
      <p:ext uri="{BB962C8B-B14F-4D97-AF65-F5344CB8AC3E}">
        <p14:creationId xmlns:p14="http://schemas.microsoft.com/office/powerpoint/2010/main" val="575598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B7194E-0EF9-8CF6-FC25-F5D145460960}"/>
              </a:ext>
            </a:extLst>
          </p:cNvPr>
          <p:cNvSpPr>
            <a:spLocks noGrp="1"/>
          </p:cNvSpPr>
          <p:nvPr>
            <p:ph type="title"/>
          </p:nvPr>
        </p:nvSpPr>
        <p:spPr/>
        <p:txBody>
          <a:bodyPr>
            <a:normAutofit/>
          </a:bodyPr>
          <a:lstStyle/>
          <a:p>
            <a:r>
              <a:rPr lang="en" altLang="ko-KR" b="1" dirty="0">
                <a:latin typeface="AppleSDGothicNeo"/>
              </a:rPr>
              <a:t>Introduction</a:t>
            </a:r>
            <a:endParaRPr lang="ko-KR" altLang="en-US" dirty="0"/>
          </a:p>
        </p:txBody>
      </p:sp>
      <p:sp>
        <p:nvSpPr>
          <p:cNvPr id="5" name="TextBox 4">
            <a:extLst>
              <a:ext uri="{FF2B5EF4-FFF2-40B4-BE49-F238E27FC236}">
                <a16:creationId xmlns:a16="http://schemas.microsoft.com/office/drawing/2014/main" id="{B91936E3-6CFE-B898-3FD1-4230F4DF135C}"/>
              </a:ext>
            </a:extLst>
          </p:cNvPr>
          <p:cNvSpPr txBox="1"/>
          <p:nvPr/>
        </p:nvSpPr>
        <p:spPr>
          <a:xfrm>
            <a:off x="411919" y="1258544"/>
            <a:ext cx="11155791" cy="2585323"/>
          </a:xfrm>
          <a:prstGeom prst="rect">
            <a:avLst/>
          </a:prstGeom>
          <a:noFill/>
        </p:spPr>
        <p:txBody>
          <a:bodyPr wrap="square">
            <a:spAutoFit/>
          </a:bodyPr>
          <a:lstStyle/>
          <a:p>
            <a:pPr marL="285750" indent="-285750" algn="just">
              <a:buFont typeface="Arial" panose="020B0604020202020204" pitchFamily="34" charset="0"/>
              <a:buChar char="•"/>
            </a:pPr>
            <a:r>
              <a:rPr lang="en" altLang="ko-KR" dirty="0">
                <a:effectLst/>
                <a:latin typeface="+mn-ea"/>
              </a:rPr>
              <a:t>Cryptographic algorithms have certain differential properties with certain probabilities</a:t>
            </a:r>
            <a:endParaRPr lang="en-US" altLang="ko-KR" dirty="0">
              <a:latin typeface="+mn-ea"/>
            </a:endParaRPr>
          </a:p>
          <a:p>
            <a:pPr marL="285750" indent="-285750" algn="just">
              <a:buFont typeface="Arial" panose="020B0604020202020204" pitchFamily="34" charset="0"/>
              <a:buChar char="•"/>
            </a:pPr>
            <a:endParaRPr lang="en-US" altLang="ko-KR" dirty="0">
              <a:effectLst/>
              <a:latin typeface="+mn-ea"/>
            </a:endParaRPr>
          </a:p>
          <a:p>
            <a:pPr marL="285750" indent="-285750" algn="just">
              <a:buFont typeface="Arial" panose="020B0604020202020204" pitchFamily="34" charset="0"/>
              <a:buChar char="•"/>
            </a:pPr>
            <a:endParaRPr lang="en-US" altLang="ko-KR" dirty="0">
              <a:effectLst/>
              <a:latin typeface="+mn-ea"/>
            </a:endParaRPr>
          </a:p>
          <a:p>
            <a:pPr marL="285750" indent="-285750" algn="just">
              <a:buFont typeface="Arial" panose="020B0604020202020204" pitchFamily="34" charset="0"/>
              <a:buChar char="•"/>
            </a:pPr>
            <a:r>
              <a:rPr lang="en" altLang="ko-KR" dirty="0">
                <a:latin typeface="+mn-ea"/>
              </a:rPr>
              <a:t>A discriminator attack is the task of distinguishing between password data and random data based on this fact.</a:t>
            </a:r>
            <a:endParaRPr lang="en-US" altLang="ko-KR" dirty="0">
              <a:latin typeface="+mn-ea"/>
            </a:endParaRPr>
          </a:p>
          <a:p>
            <a:pPr marL="285750" indent="-285750" algn="just">
              <a:buFont typeface="Arial" panose="020B0604020202020204" pitchFamily="34" charset="0"/>
              <a:buChar char="•"/>
            </a:pPr>
            <a:endParaRPr lang="en-US" altLang="ko-KR" dirty="0">
              <a:latin typeface="+mn-ea"/>
            </a:endParaRPr>
          </a:p>
          <a:p>
            <a:pPr marL="285750" indent="-285750" algn="just">
              <a:buFont typeface="Arial" panose="020B0604020202020204" pitchFamily="34" charset="0"/>
              <a:buChar char="•"/>
            </a:pPr>
            <a:r>
              <a:rPr lang="en" altLang="ko-KR" b="1" dirty="0">
                <a:solidFill>
                  <a:srgbClr val="C00000"/>
                </a:solidFill>
                <a:latin typeface="+mn-ea"/>
              </a:rPr>
              <a:t>Deep learning technology, which performs probabilistic predictions on data, can be a good solution to this.</a:t>
            </a:r>
            <a:endParaRPr lang="en-US" altLang="ko-KR" dirty="0">
              <a:solidFill>
                <a:srgbClr val="C00000"/>
              </a:solidFill>
              <a:effectLst/>
              <a:latin typeface="+mn-ea"/>
            </a:endParaRPr>
          </a:p>
          <a:p>
            <a:pPr marL="285750" indent="-285750" algn="just">
              <a:buFont typeface="Arial" panose="020B0604020202020204" pitchFamily="34" charset="0"/>
              <a:buChar char="•"/>
            </a:pPr>
            <a:endParaRPr lang="en-US" altLang="ko-KR" dirty="0">
              <a:effectLst/>
              <a:latin typeface="+mn-ea"/>
            </a:endParaRPr>
          </a:p>
        </p:txBody>
      </p:sp>
      <p:sp>
        <p:nvSpPr>
          <p:cNvPr id="3" name="직사각형 2">
            <a:extLst>
              <a:ext uri="{FF2B5EF4-FFF2-40B4-BE49-F238E27FC236}">
                <a16:creationId xmlns:a16="http://schemas.microsoft.com/office/drawing/2014/main" id="{8DC6A920-4202-B9DE-55C8-C97E9E0AF46E}"/>
              </a:ext>
            </a:extLst>
          </p:cNvPr>
          <p:cNvSpPr/>
          <p:nvPr/>
        </p:nvSpPr>
        <p:spPr>
          <a:xfrm>
            <a:off x="-1" y="4120587"/>
            <a:ext cx="12192001" cy="153943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4" name="TextBox 3">
            <a:extLst>
              <a:ext uri="{FF2B5EF4-FFF2-40B4-BE49-F238E27FC236}">
                <a16:creationId xmlns:a16="http://schemas.microsoft.com/office/drawing/2014/main" id="{F3AB34B0-B533-B8D2-65CF-97AD0E74A477}"/>
              </a:ext>
            </a:extLst>
          </p:cNvPr>
          <p:cNvSpPr txBox="1"/>
          <p:nvPr/>
        </p:nvSpPr>
        <p:spPr>
          <a:xfrm>
            <a:off x="564319" y="4173529"/>
            <a:ext cx="11155791" cy="1754326"/>
          </a:xfrm>
          <a:prstGeom prst="rect">
            <a:avLst/>
          </a:prstGeom>
          <a:noFill/>
        </p:spPr>
        <p:txBody>
          <a:bodyPr wrap="square">
            <a:spAutoFit/>
          </a:bodyPr>
          <a:lstStyle/>
          <a:p>
            <a:pPr marL="285750" indent="-285750" algn="ctr">
              <a:buFont typeface="Arial" panose="020B0604020202020204" pitchFamily="34" charset="0"/>
              <a:buChar char="•"/>
            </a:pPr>
            <a:r>
              <a:rPr lang="en" altLang="ko-KR" dirty="0">
                <a:effectLst/>
                <a:latin typeface="Helvetica" pitchFamily="2" charset="0"/>
              </a:rPr>
              <a:t>In this paper, we proposed dividing a deep learning-based neural network for FF3, an </a:t>
            </a:r>
            <a:r>
              <a:rPr lang="en" altLang="ko-Kore-KR" dirty="0"/>
              <a:t>Format Preserving Encryption</a:t>
            </a:r>
            <a:r>
              <a:rPr lang="en" altLang="ko-KR" dirty="0">
                <a:effectLst/>
                <a:latin typeface="Helvetica" pitchFamily="2" charset="0"/>
              </a:rPr>
              <a:t>.</a:t>
            </a:r>
          </a:p>
          <a:p>
            <a:pPr marL="285750" indent="-285750" algn="ctr">
              <a:buFont typeface="Arial" panose="020B0604020202020204" pitchFamily="34" charset="0"/>
              <a:buChar char="•"/>
            </a:pPr>
            <a:endParaRPr lang="en-US" altLang="ko-KR" dirty="0">
              <a:latin typeface="Helvetica" pitchFamily="2" charset="0"/>
            </a:endParaRPr>
          </a:p>
          <a:p>
            <a:pPr marL="285750" indent="-285750" algn="ctr">
              <a:buFont typeface="Arial" panose="020B0604020202020204" pitchFamily="34" charset="0"/>
              <a:buChar char="•"/>
            </a:pPr>
            <a:r>
              <a:rPr lang="en" altLang="ko-KR" dirty="0">
                <a:latin typeface="Helvetica" pitchFamily="2" charset="0"/>
              </a:rPr>
              <a:t>Accuracy was tested by inserting several data and rounds using numeric and lowercase alphabet domains.</a:t>
            </a:r>
            <a:endParaRPr lang="en-US" altLang="ko-KR" dirty="0">
              <a:effectLst/>
              <a:latin typeface="+mn-ea"/>
            </a:endParaRPr>
          </a:p>
          <a:p>
            <a:pPr marL="285750" indent="-285750" algn="ctr">
              <a:buFont typeface="Arial" panose="020B0604020202020204" pitchFamily="34" charset="0"/>
              <a:buChar char="•"/>
            </a:pPr>
            <a:endParaRPr lang="en-US" altLang="ko-KR" dirty="0">
              <a:effectLst/>
              <a:latin typeface="+mn-ea"/>
            </a:endParaRPr>
          </a:p>
        </p:txBody>
      </p:sp>
    </p:spTree>
    <p:extLst>
      <p:ext uri="{BB962C8B-B14F-4D97-AF65-F5344CB8AC3E}">
        <p14:creationId xmlns:p14="http://schemas.microsoft.com/office/powerpoint/2010/main" val="3520996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058266-0B57-A822-C796-4C42D4C3F326}"/>
              </a:ext>
            </a:extLst>
          </p:cNvPr>
          <p:cNvSpPr txBox="1"/>
          <p:nvPr/>
        </p:nvSpPr>
        <p:spPr>
          <a:xfrm>
            <a:off x="411919" y="864228"/>
            <a:ext cx="11155791" cy="3970318"/>
          </a:xfrm>
          <a:prstGeom prst="rect">
            <a:avLst/>
          </a:prstGeom>
          <a:noFill/>
        </p:spPr>
        <p:txBody>
          <a:bodyPr wrap="square">
            <a:spAutoFit/>
          </a:bodyPr>
          <a:lstStyle/>
          <a:p>
            <a:pPr algn="just"/>
            <a:endParaRPr lang="en-US" altLang="ko-KR" dirty="0">
              <a:latin typeface="Helvetica" pitchFamily="2" charset="0"/>
            </a:endParaRPr>
          </a:p>
          <a:p>
            <a:pPr algn="just"/>
            <a:endParaRPr lang="en-US" altLang="ko-KR" dirty="0">
              <a:latin typeface="Helvetica" pitchFamily="2" charset="0"/>
            </a:endParaRPr>
          </a:p>
          <a:p>
            <a:pPr marL="285750" indent="-285750" algn="just">
              <a:buFont typeface="Arial" panose="020B0604020202020204" pitchFamily="34" charset="0"/>
              <a:buChar char="•"/>
            </a:pPr>
            <a:r>
              <a:rPr lang="en" altLang="ko-KR" dirty="0">
                <a:solidFill>
                  <a:srgbClr val="202124"/>
                </a:solidFill>
                <a:latin typeface="+mn-ea"/>
              </a:rPr>
              <a:t>In this paper, ff3, the standard </a:t>
            </a:r>
            <a:r>
              <a:rPr lang="en-US" altLang="ko-KR" dirty="0">
                <a:solidFill>
                  <a:srgbClr val="202124"/>
                </a:solidFill>
                <a:latin typeface="+mn-ea"/>
              </a:rPr>
              <a:t>Format Preserving Encryption</a:t>
            </a:r>
            <a:r>
              <a:rPr lang="en" altLang="ko-KR" dirty="0">
                <a:solidFill>
                  <a:srgbClr val="202124"/>
                </a:solidFill>
                <a:latin typeface="+mn-ea"/>
              </a:rPr>
              <a:t> of the US NIST</a:t>
            </a:r>
            <a:r>
              <a:rPr lang="en-US" altLang="ko-KR" dirty="0">
                <a:solidFill>
                  <a:srgbClr val="202124"/>
                </a:solidFill>
                <a:latin typeface="+mn-ea"/>
              </a:rPr>
              <a:t>(National Institute of Standards and Technology)</a:t>
            </a:r>
            <a:endParaRPr lang="en" altLang="ko-KR" dirty="0">
              <a:solidFill>
                <a:srgbClr val="202124"/>
              </a:solidFill>
              <a:latin typeface="+mn-ea"/>
            </a:endParaRPr>
          </a:p>
          <a:p>
            <a:pPr marL="285750" indent="-285750" algn="just">
              <a:buFont typeface="Arial" panose="020B0604020202020204" pitchFamily="34" charset="0"/>
              <a:buChar char="•"/>
            </a:pPr>
            <a:endParaRPr lang="en-US" altLang="ko-KR" dirty="0">
              <a:solidFill>
                <a:srgbClr val="202124"/>
              </a:solidFill>
              <a:latin typeface="+mn-ea"/>
            </a:endParaRPr>
          </a:p>
          <a:p>
            <a:pPr marL="285750" indent="-285750" algn="just">
              <a:buFont typeface="Arial" panose="020B0604020202020204" pitchFamily="34" charset="0"/>
              <a:buChar char="•"/>
            </a:pPr>
            <a:r>
              <a:rPr lang="en" altLang="ko-KR" dirty="0">
                <a:solidFill>
                  <a:srgbClr val="202124"/>
                </a:solidFill>
                <a:latin typeface="+mn-ea"/>
              </a:rPr>
              <a:t>A </a:t>
            </a:r>
            <a:r>
              <a:rPr lang="en-US" altLang="ko-KR" dirty="0">
                <a:solidFill>
                  <a:srgbClr val="202124"/>
                </a:solidFill>
                <a:latin typeface="+mn-ea"/>
              </a:rPr>
              <a:t>Format Preserving Encryption</a:t>
            </a:r>
            <a:r>
              <a:rPr lang="en" altLang="ko-KR" dirty="0">
                <a:solidFill>
                  <a:srgbClr val="202124"/>
                </a:solidFill>
                <a:latin typeface="+mn-ea"/>
              </a:rPr>
              <a:t> is a cipher that makes the form of the plaintext and ciphertext the same. Here, the form generally refers to the size of the domain.</a:t>
            </a:r>
          </a:p>
          <a:p>
            <a:pPr algn="just"/>
            <a:endParaRPr lang="en-US" altLang="ko-KR" dirty="0">
              <a:solidFill>
                <a:srgbClr val="202124"/>
              </a:solidFill>
              <a:latin typeface="+mn-ea"/>
            </a:endParaRPr>
          </a:p>
          <a:p>
            <a:pPr marL="285750" indent="-285750" algn="just">
              <a:buFont typeface="Arial" panose="020B0604020202020204" pitchFamily="34" charset="0"/>
              <a:buChar char="•"/>
            </a:pPr>
            <a:r>
              <a:rPr lang="en" altLang="ko-KR" dirty="0">
                <a:solidFill>
                  <a:srgbClr val="C00000"/>
                </a:solidFill>
                <a:latin typeface="+mn-ea"/>
              </a:rPr>
              <a:t>Format Preserving ciphers are used to encrypt small-size plaintexts.</a:t>
            </a:r>
            <a:r>
              <a:rPr lang="en" altLang="ko-KR" dirty="0">
                <a:solidFill>
                  <a:srgbClr val="202124"/>
                </a:solidFill>
                <a:latin typeface="+mn-ea"/>
              </a:rPr>
              <a:t> Since the plaintext and ciphertext have the same form, there is no need to store the entire relatively long ciphertext in a general block cipher.</a:t>
            </a:r>
            <a:endParaRPr lang="en-US" altLang="ko-KR" dirty="0">
              <a:solidFill>
                <a:srgbClr val="202124"/>
              </a:solidFill>
              <a:latin typeface="+mn-ea"/>
            </a:endParaRPr>
          </a:p>
          <a:p>
            <a:pPr marL="285750" indent="-285750" algn="just">
              <a:buFont typeface="Arial" panose="020B0604020202020204" pitchFamily="34" charset="0"/>
              <a:buChar char="•"/>
            </a:pPr>
            <a:endParaRPr lang="en-US" altLang="ko-KR" dirty="0">
              <a:effectLst/>
              <a:latin typeface="+mn-ea"/>
            </a:endParaRPr>
          </a:p>
          <a:p>
            <a:pPr marL="285750" indent="-285750" algn="just">
              <a:buFont typeface="Arial" panose="020B0604020202020204" pitchFamily="34" charset="0"/>
              <a:buChar char="•"/>
            </a:pPr>
            <a:endParaRPr lang="en-US" altLang="ko-KR" dirty="0">
              <a:effectLst/>
              <a:latin typeface="Helvetica" pitchFamily="2" charset="0"/>
            </a:endParaRPr>
          </a:p>
          <a:p>
            <a:pPr marL="285750" indent="-285750" algn="just">
              <a:buFont typeface="Arial" panose="020B0604020202020204" pitchFamily="34" charset="0"/>
              <a:buChar char="•"/>
            </a:pPr>
            <a:endParaRPr lang="en-US" altLang="ko-KR" dirty="0">
              <a:latin typeface="Helvetica" pitchFamily="2" charset="0"/>
            </a:endParaRPr>
          </a:p>
        </p:txBody>
      </p:sp>
      <p:sp>
        <p:nvSpPr>
          <p:cNvPr id="6" name="제목 1">
            <a:extLst>
              <a:ext uri="{FF2B5EF4-FFF2-40B4-BE49-F238E27FC236}">
                <a16:creationId xmlns:a16="http://schemas.microsoft.com/office/drawing/2014/main" id="{EFF15E75-8FF7-E67F-5A6D-C069A2DF9AE5}"/>
              </a:ext>
            </a:extLst>
          </p:cNvPr>
          <p:cNvSpPr>
            <a:spLocks noGrp="1"/>
          </p:cNvSpPr>
          <p:nvPr>
            <p:ph type="title"/>
          </p:nvPr>
        </p:nvSpPr>
        <p:spPr/>
        <p:txBody>
          <a:bodyPr>
            <a:normAutofit/>
          </a:bodyPr>
          <a:lstStyle/>
          <a:p>
            <a:r>
              <a:rPr lang="en" altLang="ko-Kore-KR" dirty="0"/>
              <a:t>Background(Format Preserving Encryption)</a:t>
            </a:r>
            <a:endParaRPr kumimoji="1" lang="ko-Kore-KR" altLang="en-US" dirty="0"/>
          </a:p>
        </p:txBody>
      </p:sp>
      <p:pic>
        <p:nvPicPr>
          <p:cNvPr id="10" name="그림 9" descr="텍스트, 소프트웨어, 스크린샷, 컴퓨터 아이콘이(가) 표시된 사진&#10;&#10;자동 생성된 설명">
            <a:extLst>
              <a:ext uri="{FF2B5EF4-FFF2-40B4-BE49-F238E27FC236}">
                <a16:creationId xmlns:a16="http://schemas.microsoft.com/office/drawing/2014/main" id="{41D94B9C-835D-D4E4-61E6-B566E3C6B5D7}"/>
              </a:ext>
            </a:extLst>
          </p:cNvPr>
          <p:cNvPicPr>
            <a:picLocks noChangeAspect="1"/>
          </p:cNvPicPr>
          <p:nvPr/>
        </p:nvPicPr>
        <p:blipFill rotWithShape="1">
          <a:blip r:embed="rId3">
            <a:extLst>
              <a:ext uri="{28A0092B-C50C-407E-A947-70E740481C1C}">
                <a14:useLocalDpi xmlns:a14="http://schemas.microsoft.com/office/drawing/2010/main" val="0"/>
              </a:ext>
            </a:extLst>
          </a:blip>
          <a:srcRect l="34504" t="53014" r="14679" b="27891"/>
          <a:stretch/>
        </p:blipFill>
        <p:spPr>
          <a:xfrm>
            <a:off x="1470693" y="4191000"/>
            <a:ext cx="9250613" cy="2260600"/>
          </a:xfrm>
          <a:prstGeom prst="rect">
            <a:avLst/>
          </a:prstGeom>
        </p:spPr>
      </p:pic>
      <p:sp>
        <p:nvSpPr>
          <p:cNvPr id="2" name="직사각형 1">
            <a:extLst>
              <a:ext uri="{FF2B5EF4-FFF2-40B4-BE49-F238E27FC236}">
                <a16:creationId xmlns:a16="http://schemas.microsoft.com/office/drawing/2014/main" id="{3673285A-CAB3-3AAD-58FB-EEA5ADFE728A}"/>
              </a:ext>
            </a:extLst>
          </p:cNvPr>
          <p:cNvSpPr/>
          <p:nvPr/>
        </p:nvSpPr>
        <p:spPr>
          <a:xfrm>
            <a:off x="5477010" y="5098774"/>
            <a:ext cx="1377124" cy="192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4" name="TextBox 3">
            <a:extLst>
              <a:ext uri="{FF2B5EF4-FFF2-40B4-BE49-F238E27FC236}">
                <a16:creationId xmlns:a16="http://schemas.microsoft.com/office/drawing/2014/main" id="{440DDFA7-54EE-E201-61C9-5E9C33D72E95}"/>
              </a:ext>
            </a:extLst>
          </p:cNvPr>
          <p:cNvSpPr txBox="1"/>
          <p:nvPr/>
        </p:nvSpPr>
        <p:spPr>
          <a:xfrm>
            <a:off x="5497996" y="5083264"/>
            <a:ext cx="1415772" cy="369332"/>
          </a:xfrm>
          <a:prstGeom prst="rect">
            <a:avLst/>
          </a:prstGeom>
          <a:noFill/>
        </p:spPr>
        <p:txBody>
          <a:bodyPr wrap="none" rtlCol="0">
            <a:spAutoFit/>
          </a:bodyPr>
          <a:lstStyle/>
          <a:p>
            <a:r>
              <a:rPr kumimoji="1" lang="en" altLang="ko-Kore-KR" dirty="0"/>
              <a:t>block cipher</a:t>
            </a:r>
            <a:endParaRPr kumimoji="1" lang="ko-Kore-KR" altLang="en-US" dirty="0"/>
          </a:p>
        </p:txBody>
      </p:sp>
      <p:sp>
        <p:nvSpPr>
          <p:cNvPr id="7" name="직사각형 6">
            <a:extLst>
              <a:ext uri="{FF2B5EF4-FFF2-40B4-BE49-F238E27FC236}">
                <a16:creationId xmlns:a16="http://schemas.microsoft.com/office/drawing/2014/main" id="{73A5AEBB-ABA0-4850-F017-4B0B2829357A}"/>
              </a:ext>
            </a:extLst>
          </p:cNvPr>
          <p:cNvSpPr/>
          <p:nvPr/>
        </p:nvSpPr>
        <p:spPr>
          <a:xfrm>
            <a:off x="5536644" y="6111615"/>
            <a:ext cx="1377124" cy="1927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 name="TextBox 4">
            <a:extLst>
              <a:ext uri="{FF2B5EF4-FFF2-40B4-BE49-F238E27FC236}">
                <a16:creationId xmlns:a16="http://schemas.microsoft.com/office/drawing/2014/main" id="{D356F773-246C-C8B6-18D0-4C272E4B578F}"/>
              </a:ext>
            </a:extLst>
          </p:cNvPr>
          <p:cNvSpPr txBox="1"/>
          <p:nvPr/>
        </p:nvSpPr>
        <p:spPr>
          <a:xfrm>
            <a:off x="4606814" y="6044572"/>
            <a:ext cx="3236784" cy="369332"/>
          </a:xfrm>
          <a:prstGeom prst="rect">
            <a:avLst/>
          </a:prstGeom>
          <a:noFill/>
        </p:spPr>
        <p:txBody>
          <a:bodyPr wrap="none" rtlCol="0">
            <a:spAutoFit/>
          </a:bodyPr>
          <a:lstStyle/>
          <a:p>
            <a:r>
              <a:rPr lang="en" altLang="ko-Kore-KR" dirty="0"/>
              <a:t>Format Preserving Encryption</a:t>
            </a:r>
            <a:endParaRPr kumimoji="1" lang="ko-Kore-KR" altLang="en-US" dirty="0"/>
          </a:p>
        </p:txBody>
      </p:sp>
    </p:spTree>
    <p:extLst>
      <p:ext uri="{BB962C8B-B14F-4D97-AF65-F5344CB8AC3E}">
        <p14:creationId xmlns:p14="http://schemas.microsoft.com/office/powerpoint/2010/main" val="601343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9B24BB07-8A86-609C-33E5-2E482E26F87E}"/>
              </a:ext>
            </a:extLst>
          </p:cNvPr>
          <p:cNvSpPr>
            <a:spLocks noGrp="1"/>
          </p:cNvSpPr>
          <p:nvPr>
            <p:ph type="title"/>
          </p:nvPr>
        </p:nvSpPr>
        <p:spPr>
          <a:xfrm>
            <a:off x="411163" y="207963"/>
            <a:ext cx="11369675" cy="762000"/>
          </a:xfrm>
        </p:spPr>
        <p:txBody>
          <a:bodyPr>
            <a:normAutofit/>
          </a:bodyPr>
          <a:lstStyle/>
          <a:p>
            <a:r>
              <a:rPr lang="en-US" altLang="ko-KR" dirty="0"/>
              <a:t>Background</a:t>
            </a:r>
            <a:r>
              <a:rPr lang="en-US" altLang="ko-KR" b="1" dirty="0"/>
              <a:t>(</a:t>
            </a:r>
            <a:r>
              <a:rPr lang="en" altLang="ko-Kore-KR" dirty="0"/>
              <a:t>Artificial Neural Network)</a:t>
            </a:r>
            <a:endParaRPr lang="ko-KR" altLang="en-US" dirty="0"/>
          </a:p>
        </p:txBody>
      </p:sp>
      <p:sp>
        <p:nvSpPr>
          <p:cNvPr id="2" name="TextBox 1">
            <a:extLst>
              <a:ext uri="{FF2B5EF4-FFF2-40B4-BE49-F238E27FC236}">
                <a16:creationId xmlns:a16="http://schemas.microsoft.com/office/drawing/2014/main" id="{91DB5D92-E4E1-E88E-9667-ABBD2A22A6CB}"/>
              </a:ext>
            </a:extLst>
          </p:cNvPr>
          <p:cNvSpPr txBox="1"/>
          <p:nvPr/>
        </p:nvSpPr>
        <p:spPr>
          <a:xfrm>
            <a:off x="411919" y="1258544"/>
            <a:ext cx="11155791" cy="3416320"/>
          </a:xfrm>
          <a:prstGeom prst="rect">
            <a:avLst/>
          </a:prstGeom>
          <a:noFill/>
        </p:spPr>
        <p:txBody>
          <a:bodyPr wrap="square">
            <a:spAutoFit/>
          </a:bodyPr>
          <a:lstStyle/>
          <a:p>
            <a:pPr marL="285750" indent="-285750" algn="just">
              <a:buFont typeface="Arial" panose="020B0604020202020204" pitchFamily="34" charset="0"/>
              <a:buChar char="•"/>
            </a:pPr>
            <a:r>
              <a:rPr lang="en-US" altLang="ko-KR" dirty="0">
                <a:effectLst/>
                <a:latin typeface="+mn-ea"/>
              </a:rPr>
              <a:t>Nodes are connected by weighted connections, and during the learning process, the weights of these connections are adjusted.</a:t>
            </a:r>
          </a:p>
          <a:p>
            <a:pPr marL="285750" indent="-285750" algn="just">
              <a:buFont typeface="Arial" panose="020B0604020202020204" pitchFamily="34" charset="0"/>
              <a:buChar char="•"/>
            </a:pPr>
            <a:endParaRPr lang="en-US" altLang="ko-KR" dirty="0">
              <a:effectLst/>
              <a:latin typeface="Helvetica" pitchFamily="2" charset="0"/>
            </a:endParaRPr>
          </a:p>
          <a:p>
            <a:pPr marL="285750" indent="-285750" algn="just">
              <a:buFont typeface="Arial" panose="020B0604020202020204" pitchFamily="34" charset="0"/>
              <a:buChar char="•"/>
            </a:pPr>
            <a:r>
              <a:rPr lang="en" altLang="ko-KR" dirty="0">
                <a:latin typeface="+mn-ea"/>
              </a:rPr>
              <a:t>Each node is activated through a function, typically determined by the weighted sum of its inputs.</a:t>
            </a:r>
          </a:p>
          <a:p>
            <a:pPr marL="285750" indent="-285750" algn="just">
              <a:buFont typeface="Arial" panose="020B0604020202020204" pitchFamily="34" charset="0"/>
              <a:buChar char="•"/>
            </a:pPr>
            <a:endParaRPr lang="en-US" altLang="ko-KR" dirty="0">
              <a:latin typeface="+mn-ea"/>
            </a:endParaRPr>
          </a:p>
          <a:p>
            <a:pPr marL="285750" indent="-285750" algn="just">
              <a:buFont typeface="Arial" panose="020B0604020202020204" pitchFamily="34" charset="0"/>
              <a:buChar char="•"/>
            </a:pPr>
            <a:r>
              <a:rPr lang="en-US" altLang="ko-KR" dirty="0">
                <a:latin typeface="+mn-ea"/>
              </a:rPr>
              <a:t>T</a:t>
            </a:r>
            <a:r>
              <a:rPr lang="en" altLang="ko-KR" dirty="0">
                <a:latin typeface="+mn-ea"/>
              </a:rPr>
              <a:t>raining involves presenting the network with input-output pairs (training data) and adjusting the weights to minimize the difference between predicted and actual output magnitudes, often performed using backpropagation.</a:t>
            </a:r>
          </a:p>
          <a:p>
            <a:pPr marL="285750" indent="-285750" algn="just">
              <a:buFont typeface="Arial" panose="020B0604020202020204" pitchFamily="34" charset="0"/>
              <a:buChar char="•"/>
            </a:pPr>
            <a:endParaRPr lang="en-US" altLang="ko-KR" dirty="0">
              <a:latin typeface="+mn-ea"/>
            </a:endParaRPr>
          </a:p>
          <a:p>
            <a:pPr marL="285750" indent="-285750" algn="just">
              <a:buFont typeface="Arial" panose="020B0604020202020204" pitchFamily="34" charset="0"/>
              <a:buChar char="•"/>
            </a:pPr>
            <a:r>
              <a:rPr lang="en-US" altLang="ko-KR" dirty="0">
                <a:latin typeface="+mn-ea"/>
              </a:rPr>
              <a:t>Deep learning involves handling multiple hidden layers in ANNs and finds applications in various fields such as image and speech recognition, natural language processing, recommendation systems, among others.</a:t>
            </a:r>
          </a:p>
        </p:txBody>
      </p:sp>
    </p:spTree>
    <p:extLst>
      <p:ext uri="{BB962C8B-B14F-4D97-AF65-F5344CB8AC3E}">
        <p14:creationId xmlns:p14="http://schemas.microsoft.com/office/powerpoint/2010/main" val="132708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9B24BB07-8A86-609C-33E5-2E482E26F87E}"/>
              </a:ext>
            </a:extLst>
          </p:cNvPr>
          <p:cNvSpPr>
            <a:spLocks noGrp="1"/>
          </p:cNvSpPr>
          <p:nvPr>
            <p:ph type="title"/>
          </p:nvPr>
        </p:nvSpPr>
        <p:spPr>
          <a:xfrm>
            <a:off x="411163" y="207963"/>
            <a:ext cx="11369675" cy="762000"/>
          </a:xfrm>
        </p:spPr>
        <p:txBody>
          <a:bodyPr>
            <a:normAutofit/>
          </a:bodyPr>
          <a:lstStyle/>
          <a:p>
            <a:r>
              <a:rPr lang="en-US" altLang="ko-KR" dirty="0"/>
              <a:t>Background</a:t>
            </a:r>
            <a:r>
              <a:rPr lang="en-US" altLang="ko-KR" b="1" dirty="0"/>
              <a:t>(</a:t>
            </a:r>
            <a:r>
              <a:rPr lang="en" altLang="ko-Kore-KR" dirty="0"/>
              <a:t>Differential Characteristic)</a:t>
            </a:r>
            <a:endParaRPr lang="ko-KR" altLang="en-US" dirty="0"/>
          </a:p>
        </p:txBody>
      </p:sp>
      <p:sp>
        <p:nvSpPr>
          <p:cNvPr id="2" name="TextBox 1">
            <a:extLst>
              <a:ext uri="{FF2B5EF4-FFF2-40B4-BE49-F238E27FC236}">
                <a16:creationId xmlns:a16="http://schemas.microsoft.com/office/drawing/2014/main" id="{91DB5D92-E4E1-E88E-9667-ABBD2A22A6CB}"/>
              </a:ext>
            </a:extLst>
          </p:cNvPr>
          <p:cNvSpPr txBox="1"/>
          <p:nvPr/>
        </p:nvSpPr>
        <p:spPr>
          <a:xfrm>
            <a:off x="411919" y="1113404"/>
            <a:ext cx="11155791" cy="4031873"/>
          </a:xfrm>
          <a:prstGeom prst="rect">
            <a:avLst/>
          </a:prstGeom>
          <a:noFill/>
        </p:spPr>
        <p:txBody>
          <a:bodyPr wrap="square">
            <a:spAutoFit/>
          </a:bodyPr>
          <a:lstStyle/>
          <a:p>
            <a:pPr marL="285750" indent="-285750" algn="just">
              <a:buFont typeface="Arial" panose="020B0604020202020204" pitchFamily="34" charset="0"/>
              <a:buChar char="•"/>
            </a:pPr>
            <a:r>
              <a:rPr lang="en-US" altLang="ko-KR" sz="1600" dirty="0">
                <a:effectLst/>
                <a:latin typeface="+mn-ea"/>
              </a:rPr>
              <a:t>Differential cryptanalysis is a representative cryptanalysis method of block ciphers. The input difference (</a:t>
            </a:r>
            <a:r>
              <a:rPr lang="el-GR" altLang="ko-KR" sz="1600" dirty="0">
                <a:effectLst/>
                <a:latin typeface="+mn-ea"/>
              </a:rPr>
              <a:t>δ) </a:t>
            </a:r>
            <a:r>
              <a:rPr lang="en-US" altLang="ko-KR" sz="1600" dirty="0">
                <a:effectLst/>
                <a:latin typeface="+mn-ea"/>
              </a:rPr>
              <a:t>is the XOR between the plaintext pairs (P0, P1), and the output difference (∆) is the XOR between the ciphertext pairs.</a:t>
            </a:r>
          </a:p>
          <a:p>
            <a:pPr marL="285750" indent="-285750" algn="just">
              <a:buFont typeface="Arial" panose="020B0604020202020204" pitchFamily="34" charset="0"/>
              <a:buChar char="•"/>
            </a:pPr>
            <a:endParaRPr lang="en-US" altLang="ko-KR" sz="1600" dirty="0">
              <a:effectLst/>
              <a:latin typeface="Helvetica" pitchFamily="2" charset="0"/>
            </a:endParaRPr>
          </a:p>
          <a:p>
            <a:pPr marL="285750" indent="-285750" algn="just">
              <a:buFont typeface="Arial" panose="020B0604020202020204" pitchFamily="34" charset="0"/>
              <a:buChar char="•"/>
            </a:pPr>
            <a:r>
              <a:rPr lang="en" altLang="ko-KR" sz="1600" dirty="0">
                <a:latin typeface="+mn-ea"/>
              </a:rPr>
              <a:t>As in Equation 1, C0 and C1 are the results of encrypting (E) P0 and P1 , respectively.</a:t>
            </a:r>
          </a:p>
          <a:p>
            <a:pPr marL="285750" indent="-285750" algn="just">
              <a:buFont typeface="Arial" panose="020B0604020202020204" pitchFamily="34" charset="0"/>
              <a:buChar char="•"/>
            </a:pPr>
            <a:endParaRPr lang="en-US" altLang="ko-KR" sz="1600" dirty="0">
              <a:latin typeface="+mn-ea"/>
            </a:endParaRPr>
          </a:p>
          <a:p>
            <a:pPr marL="285750" indent="-285750" algn="just">
              <a:buFont typeface="Arial" panose="020B0604020202020204" pitchFamily="34" charset="0"/>
              <a:buChar char="•"/>
            </a:pPr>
            <a:r>
              <a:rPr lang="en-US" altLang="ko-KR" sz="1600" dirty="0">
                <a:latin typeface="+mn-ea"/>
              </a:rPr>
              <a:t>The output difference (∆) can be obtained by XORing C0 and C1.</a:t>
            </a:r>
          </a:p>
          <a:p>
            <a:pPr marL="285750" indent="-285750" algn="just">
              <a:buFont typeface="Arial" panose="020B0604020202020204" pitchFamily="34" charset="0"/>
              <a:buChar char="•"/>
            </a:pPr>
            <a:endParaRPr lang="en-US" altLang="ko-KR" sz="1600" dirty="0">
              <a:latin typeface="+mn-ea"/>
            </a:endParaRPr>
          </a:p>
          <a:p>
            <a:pPr marL="285750" indent="-285750" algn="just">
              <a:buFont typeface="Arial" panose="020B0604020202020204" pitchFamily="34" charset="0"/>
              <a:buChar char="•"/>
            </a:pPr>
            <a:r>
              <a:rPr lang="en-US" altLang="ko-KR" sz="1600" dirty="0">
                <a:latin typeface="+mn-ea"/>
              </a:rPr>
              <a:t>In the case of an ideal cipher, when plaintext with any input difference is encrypted, the output difference should be uniform (like random).</a:t>
            </a:r>
          </a:p>
          <a:p>
            <a:pPr marL="285750" indent="-285750" algn="just">
              <a:buFont typeface="Arial" panose="020B0604020202020204" pitchFamily="34" charset="0"/>
              <a:buChar char="•"/>
            </a:pPr>
            <a:endParaRPr lang="en-US" altLang="ko-KR" sz="1600" dirty="0">
              <a:latin typeface="+mn-ea"/>
            </a:endParaRPr>
          </a:p>
          <a:p>
            <a:pPr marL="285750" indent="-285750" algn="just">
              <a:buFont typeface="Arial" panose="020B0604020202020204" pitchFamily="34" charset="0"/>
              <a:buChar char="•"/>
            </a:pPr>
            <a:r>
              <a:rPr lang="en-US" altLang="ko-KR" sz="1600" dirty="0">
                <a:latin typeface="+mn-ea"/>
              </a:rPr>
              <a:t>A weak cryptographic algorithm has a certain output difference corresponding to an input difference. </a:t>
            </a:r>
          </a:p>
          <a:p>
            <a:pPr marL="285750" indent="-285750" algn="just">
              <a:buFont typeface="Arial" panose="020B0604020202020204" pitchFamily="34" charset="0"/>
              <a:buChar char="•"/>
            </a:pPr>
            <a:endParaRPr lang="en-US" altLang="ko-KR" sz="1600" dirty="0">
              <a:latin typeface="+mn-ea"/>
            </a:endParaRPr>
          </a:p>
          <a:p>
            <a:pPr marL="285750" indent="-285750" algn="just">
              <a:buFont typeface="Arial" panose="020B0604020202020204" pitchFamily="34" charset="0"/>
              <a:buChar char="•"/>
            </a:pPr>
            <a:r>
              <a:rPr lang="en-US" altLang="ko-KR" sz="1600" dirty="0">
                <a:latin typeface="+mn-ea"/>
              </a:rPr>
              <a:t>If the probability of satisfying an output difference for an input difference is greater than the random probability, the ciphertext can be distinguished from the random.</a:t>
            </a:r>
          </a:p>
          <a:p>
            <a:pPr marL="285750" indent="-285750" algn="just">
              <a:buFont typeface="Arial" panose="020B0604020202020204" pitchFamily="34" charset="0"/>
              <a:buChar char="•"/>
            </a:pPr>
            <a:endParaRPr lang="en-US" altLang="ko-KR" sz="1600" dirty="0">
              <a:latin typeface="+mn-ea"/>
            </a:endParaRPr>
          </a:p>
          <a:p>
            <a:pPr marL="285750" indent="-285750" algn="just">
              <a:buFont typeface="Arial" panose="020B0604020202020204" pitchFamily="34" charset="0"/>
              <a:buChar char="•"/>
            </a:pPr>
            <a:r>
              <a:rPr lang="en-US" altLang="ko-KR" sz="1600" dirty="0">
                <a:latin typeface="+mn-ea"/>
              </a:rPr>
              <a:t>These characteristics have remained even when encryption is performed and can be inferred probabilistically.</a:t>
            </a:r>
          </a:p>
        </p:txBody>
      </p:sp>
      <p:pic>
        <p:nvPicPr>
          <p:cNvPr id="7" name="그림 6" descr="폰트, 화이트, 텍스트, 타이포그래피이(가) 표시된 사진&#10;&#10;자동 생성된 설명">
            <a:extLst>
              <a:ext uri="{FF2B5EF4-FFF2-40B4-BE49-F238E27FC236}">
                <a16:creationId xmlns:a16="http://schemas.microsoft.com/office/drawing/2014/main" id="{BAD71994-5A99-FCD6-C653-63FA0E231D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6449" y="5291213"/>
            <a:ext cx="3679102" cy="1329796"/>
          </a:xfrm>
          <a:prstGeom prst="rect">
            <a:avLst/>
          </a:prstGeom>
        </p:spPr>
      </p:pic>
    </p:spTree>
    <p:extLst>
      <p:ext uri="{BB962C8B-B14F-4D97-AF65-F5344CB8AC3E}">
        <p14:creationId xmlns:p14="http://schemas.microsoft.com/office/powerpoint/2010/main" val="1534903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9B24BB07-8A86-609C-33E5-2E482E26F87E}"/>
              </a:ext>
            </a:extLst>
          </p:cNvPr>
          <p:cNvSpPr>
            <a:spLocks noGrp="1"/>
          </p:cNvSpPr>
          <p:nvPr>
            <p:ph type="title"/>
          </p:nvPr>
        </p:nvSpPr>
        <p:spPr>
          <a:xfrm>
            <a:off x="411163" y="207963"/>
            <a:ext cx="11369675" cy="762000"/>
          </a:xfrm>
        </p:spPr>
        <p:txBody>
          <a:bodyPr>
            <a:noAutofit/>
          </a:bodyPr>
          <a:lstStyle/>
          <a:p>
            <a:r>
              <a:rPr lang="en-US" altLang="ko-KR" sz="2500" dirty="0"/>
              <a:t>Background</a:t>
            </a:r>
            <a:r>
              <a:rPr lang="en-US" altLang="ko-KR" sz="2500" b="1" dirty="0"/>
              <a:t>(</a:t>
            </a:r>
            <a:r>
              <a:rPr lang="en" altLang="ko-Kore-KR" sz="2500" dirty="0"/>
              <a:t>Neural Network-based Distinguisher for Differential Cryptanalysis)</a:t>
            </a:r>
            <a:endParaRPr lang="ko-KR" altLang="en-US" sz="2500" dirty="0"/>
          </a:p>
        </p:txBody>
      </p:sp>
      <p:sp>
        <p:nvSpPr>
          <p:cNvPr id="2" name="TextBox 1">
            <a:extLst>
              <a:ext uri="{FF2B5EF4-FFF2-40B4-BE49-F238E27FC236}">
                <a16:creationId xmlns:a16="http://schemas.microsoft.com/office/drawing/2014/main" id="{91DB5D92-E4E1-E88E-9667-ABBD2A22A6CB}"/>
              </a:ext>
            </a:extLst>
          </p:cNvPr>
          <p:cNvSpPr txBox="1"/>
          <p:nvPr/>
        </p:nvSpPr>
        <p:spPr>
          <a:xfrm>
            <a:off x="411919" y="1113404"/>
            <a:ext cx="11155791" cy="2585323"/>
          </a:xfrm>
          <a:prstGeom prst="rect">
            <a:avLst/>
          </a:prstGeom>
          <a:noFill/>
        </p:spPr>
        <p:txBody>
          <a:bodyPr wrap="square">
            <a:spAutoFit/>
          </a:bodyPr>
          <a:lstStyle/>
          <a:p>
            <a:pPr marL="285750" indent="-285750" algn="just">
              <a:buFont typeface="Arial" panose="020B0604020202020204" pitchFamily="34" charset="0"/>
              <a:buChar char="•"/>
            </a:pPr>
            <a:r>
              <a:rPr lang="en-US" altLang="ko-KR" dirty="0">
                <a:effectLst/>
                <a:latin typeface="+mn-ea"/>
              </a:rPr>
              <a:t>Deep learning is a good solution for distinguisher attacks, as it can probabilistically satisfy specific output differences for given input differences.</a:t>
            </a:r>
          </a:p>
          <a:p>
            <a:pPr marL="285750" indent="-285750" algn="just">
              <a:buFont typeface="Arial" panose="020B0604020202020204" pitchFamily="34" charset="0"/>
              <a:buChar char="•"/>
            </a:pPr>
            <a:endParaRPr lang="en-US" altLang="ko-KR" dirty="0">
              <a:effectLst/>
              <a:latin typeface="Helvetica" pitchFamily="2" charset="0"/>
            </a:endParaRPr>
          </a:p>
          <a:p>
            <a:pPr marL="285750" indent="-285750" algn="just">
              <a:buFont typeface="Arial" panose="020B0604020202020204" pitchFamily="34" charset="0"/>
              <a:buChar char="•"/>
            </a:pPr>
            <a:r>
              <a:rPr lang="en" altLang="ko-KR" dirty="0">
                <a:latin typeface="+mn-ea"/>
              </a:rPr>
              <a:t>Consequently, the neural distinguisher performs probabilistic prediction on data applied to distinguisher attacks using differential characteristics.</a:t>
            </a:r>
          </a:p>
          <a:p>
            <a:pPr marL="285750" indent="-285750" algn="just">
              <a:buFont typeface="Arial" panose="020B0604020202020204" pitchFamily="34" charset="0"/>
              <a:buChar char="•"/>
            </a:pPr>
            <a:endParaRPr lang="en-US" altLang="ko-KR" dirty="0">
              <a:latin typeface="+mn-ea"/>
            </a:endParaRPr>
          </a:p>
          <a:p>
            <a:pPr marL="285750" indent="-285750" algn="just">
              <a:buFont typeface="Arial" panose="020B0604020202020204" pitchFamily="34" charset="0"/>
              <a:buChar char="•"/>
            </a:pPr>
            <a:r>
              <a:rPr lang="en-US" altLang="ko-KR" dirty="0">
                <a:latin typeface="+mn-ea"/>
              </a:rPr>
              <a:t>Most of the ongoing works of neural distinguishers are derived from, and they focus on target ciphers and input differences.</a:t>
            </a:r>
          </a:p>
          <a:p>
            <a:pPr marL="285750" indent="-285750" algn="just">
              <a:buFont typeface="Arial" panose="020B0604020202020204" pitchFamily="34" charset="0"/>
              <a:buChar char="•"/>
            </a:pPr>
            <a:endParaRPr lang="en-US" altLang="ko-KR" dirty="0">
              <a:latin typeface="+mn-ea"/>
            </a:endParaRPr>
          </a:p>
        </p:txBody>
      </p:sp>
    </p:spTree>
    <p:extLst>
      <p:ext uri="{BB962C8B-B14F-4D97-AF65-F5344CB8AC3E}">
        <p14:creationId xmlns:p14="http://schemas.microsoft.com/office/powerpoint/2010/main" val="2522099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99EC0933-796F-2D2D-A31F-F03EB0D1157E}"/>
              </a:ext>
            </a:extLst>
          </p:cNvPr>
          <p:cNvSpPr>
            <a:spLocks noGrp="1"/>
          </p:cNvSpPr>
          <p:nvPr>
            <p:ph type="title"/>
          </p:nvPr>
        </p:nvSpPr>
        <p:spPr>
          <a:xfrm>
            <a:off x="411163" y="177800"/>
            <a:ext cx="11369675" cy="762000"/>
          </a:xfrm>
        </p:spPr>
        <p:txBody>
          <a:bodyPr>
            <a:normAutofit/>
          </a:bodyPr>
          <a:lstStyle/>
          <a:p>
            <a:r>
              <a:rPr lang="en" altLang="ko-KR" dirty="0"/>
              <a:t>Proposed technique</a:t>
            </a:r>
            <a:endParaRPr lang="ko-KR" altLang="en-US" b="1" dirty="0"/>
          </a:p>
        </p:txBody>
      </p:sp>
      <p:sp>
        <p:nvSpPr>
          <p:cNvPr id="6" name="TextBox 5">
            <a:extLst>
              <a:ext uri="{FF2B5EF4-FFF2-40B4-BE49-F238E27FC236}">
                <a16:creationId xmlns:a16="http://schemas.microsoft.com/office/drawing/2014/main" id="{5994937F-B228-1A18-2620-336EB57C6B43}"/>
              </a:ext>
            </a:extLst>
          </p:cNvPr>
          <p:cNvSpPr txBox="1"/>
          <p:nvPr/>
        </p:nvSpPr>
        <p:spPr>
          <a:xfrm>
            <a:off x="411919" y="527024"/>
            <a:ext cx="11155791" cy="1477328"/>
          </a:xfrm>
          <a:prstGeom prst="rect">
            <a:avLst/>
          </a:prstGeom>
          <a:noFill/>
        </p:spPr>
        <p:txBody>
          <a:bodyPr wrap="square">
            <a:spAutoFit/>
          </a:bodyPr>
          <a:lstStyle/>
          <a:p>
            <a:pPr algn="just"/>
            <a:endParaRPr lang="en-US" altLang="ko-KR" dirty="0">
              <a:latin typeface="Helvetica" pitchFamily="2" charset="0"/>
            </a:endParaRPr>
          </a:p>
          <a:p>
            <a:pPr algn="just"/>
            <a:endParaRPr lang="en-US" altLang="ko-KR" dirty="0">
              <a:latin typeface="Helvetica" pitchFamily="2" charset="0"/>
            </a:endParaRPr>
          </a:p>
          <a:p>
            <a:pPr marL="285750" indent="-285750" algn="just">
              <a:buFont typeface="Arial" panose="020B0604020202020204" pitchFamily="34" charset="0"/>
              <a:buChar char="•"/>
            </a:pPr>
            <a:r>
              <a:rPr lang="en" altLang="ko-KR" dirty="0">
                <a:solidFill>
                  <a:srgbClr val="202124"/>
                </a:solidFill>
                <a:latin typeface="+mn-ea"/>
              </a:rPr>
              <a:t>A discriminator attack utilizes the fact that an encryption algorithm satisfies certain differential characteristics with a certain probability. It is a task of distinguishing password data from random data. In this paper, a </a:t>
            </a:r>
            <a:r>
              <a:rPr lang="en" altLang="ko-KR" dirty="0">
                <a:solidFill>
                  <a:srgbClr val="C00000"/>
                </a:solidFill>
                <a:latin typeface="+mn-ea"/>
              </a:rPr>
              <a:t>solution using deep learning technology was presented.</a:t>
            </a:r>
            <a:endParaRPr lang="en-US" altLang="ko-KR" dirty="0">
              <a:solidFill>
                <a:srgbClr val="C00000"/>
              </a:solidFill>
              <a:latin typeface="Helvetica" pitchFamily="2" charset="0"/>
            </a:endParaRPr>
          </a:p>
        </p:txBody>
      </p:sp>
      <p:sp>
        <p:nvSpPr>
          <p:cNvPr id="8" name="TextBox 7">
            <a:extLst>
              <a:ext uri="{FF2B5EF4-FFF2-40B4-BE49-F238E27FC236}">
                <a16:creationId xmlns:a16="http://schemas.microsoft.com/office/drawing/2014/main" id="{A880B938-563A-56EF-18AA-04B87DC07E06}"/>
              </a:ext>
            </a:extLst>
          </p:cNvPr>
          <p:cNvSpPr txBox="1"/>
          <p:nvPr/>
        </p:nvSpPr>
        <p:spPr>
          <a:xfrm>
            <a:off x="411161" y="2080327"/>
            <a:ext cx="6015397" cy="4293483"/>
          </a:xfrm>
          <a:prstGeom prst="rect">
            <a:avLst/>
          </a:prstGeom>
          <a:noFill/>
        </p:spPr>
        <p:txBody>
          <a:bodyPr wrap="square" rtlCol="0">
            <a:spAutoFit/>
          </a:bodyPr>
          <a:lstStyle/>
          <a:p>
            <a:pPr algn="ctr"/>
            <a:r>
              <a:rPr kumimoji="1" lang="en-US" altLang="ko-Kore-KR" sz="1700" b="1" dirty="0">
                <a:latin typeface="+mn-ea"/>
              </a:rPr>
              <a:t>&lt;</a:t>
            </a:r>
            <a:r>
              <a:rPr kumimoji="1" lang="ko-KR" altLang="en-US" sz="1700" b="1" dirty="0">
                <a:latin typeface="+mn-ea"/>
              </a:rPr>
              <a:t> </a:t>
            </a:r>
            <a:r>
              <a:rPr kumimoji="1" lang="en-US" altLang="ko-KR" sz="1700" b="1" dirty="0">
                <a:latin typeface="+mn-ea"/>
              </a:rPr>
              <a:t>FF3’s deep learning-based data set creation process &gt;</a:t>
            </a:r>
          </a:p>
          <a:p>
            <a:pPr algn="just"/>
            <a:endParaRPr kumimoji="1" lang="en-US" altLang="ko-KR" sz="1600" dirty="0">
              <a:latin typeface="+mn-ea"/>
            </a:endParaRPr>
          </a:p>
          <a:p>
            <a:pPr marL="285750" indent="-285750" algn="just">
              <a:buFont typeface="Arial" panose="020B0604020202020204" pitchFamily="34" charset="0"/>
              <a:buChar char="•"/>
            </a:pPr>
            <a:r>
              <a:rPr kumimoji="1" lang="en" altLang="ko-KR" sz="1600" dirty="0">
                <a:latin typeface="+mn-ea"/>
              </a:rPr>
              <a:t>First, generate random plaintexts P0 and P1. Since we need to create a plaintext pair that satisfies the input difference, we obtain plaintext P2 by XORing </a:t>
            </a:r>
            <a:r>
              <a:rPr kumimoji="1" lang="en" altLang="ko-KR" sz="1600" dirty="0">
                <a:solidFill>
                  <a:srgbClr val="2E75B6"/>
                </a:solidFill>
                <a:latin typeface="+mn-ea"/>
              </a:rPr>
              <a:t>𝛿 (input difference)</a:t>
            </a:r>
            <a:r>
              <a:rPr kumimoji="1" lang="en" altLang="ko-KR" sz="1600" dirty="0">
                <a:latin typeface="+mn-ea"/>
              </a:rPr>
              <a:t> with P0.</a:t>
            </a:r>
          </a:p>
          <a:p>
            <a:pPr marL="285750" indent="-285750" algn="just">
              <a:buFont typeface="Arial" panose="020B0604020202020204" pitchFamily="34" charset="0"/>
              <a:buChar char="•"/>
            </a:pPr>
            <a:endParaRPr kumimoji="1" lang="en-US" altLang="ko-KR" sz="1600" dirty="0">
              <a:latin typeface="+mn-ea"/>
            </a:endParaRPr>
          </a:p>
          <a:p>
            <a:pPr marL="285750" indent="-285750" algn="just">
              <a:buFont typeface="Arial" panose="020B0604020202020204" pitchFamily="34" charset="0"/>
              <a:buChar char="•"/>
            </a:pPr>
            <a:r>
              <a:rPr lang="en" altLang="ko-KR" sz="1600" dirty="0">
                <a:effectLst/>
                <a:latin typeface="+mn-ea"/>
              </a:rPr>
              <a:t>Afterwards, each plaintext P0, P1, and P2 is encrypted to obtain ciphertexts C0, C1, and C2. Here, C0 and C1 are ciphertexts that encrypt random plaintexts rather than differential relationships, and the result of concatenating the two values is labeled as 0.</a:t>
            </a:r>
          </a:p>
          <a:p>
            <a:pPr algn="just"/>
            <a:endParaRPr lang="en-US" altLang="ko-KR" sz="1600" dirty="0">
              <a:latin typeface="+mn-ea"/>
            </a:endParaRPr>
          </a:p>
          <a:p>
            <a:pPr marL="285750" indent="-285750" algn="just">
              <a:buFont typeface="Arial" panose="020B0604020202020204" pitchFamily="34" charset="0"/>
              <a:buChar char="•"/>
            </a:pPr>
            <a:r>
              <a:rPr lang="en-US" altLang="ko-KR" sz="1600" dirty="0">
                <a:latin typeface="+mn-ea"/>
              </a:rPr>
              <a:t>Since C0 and C2 are plaintext ciphertexts that satisfy </a:t>
            </a:r>
            <a:r>
              <a:rPr lang="en-US" altLang="ko-KR" sz="1600" dirty="0">
                <a:solidFill>
                  <a:srgbClr val="2E75B6"/>
                </a:solidFill>
                <a:latin typeface="+mn-ea"/>
              </a:rPr>
              <a:t>𝛿 (input difference)</a:t>
            </a:r>
            <a:r>
              <a:rPr lang="en-US" altLang="ko-KR" sz="1600" dirty="0">
                <a:latin typeface="+mn-ea"/>
              </a:rPr>
              <a:t>, they are cipher data that satisfies ∆ (output difference) with a certain probability, so the concatenated value of the two values is labeled as 1.</a:t>
            </a:r>
          </a:p>
        </p:txBody>
      </p:sp>
      <mc:AlternateContent xmlns:mc="http://schemas.openxmlformats.org/markup-compatibility/2006" xmlns:a14="http://schemas.microsoft.com/office/drawing/2010/main">
        <mc:Choice Requires="a14">
          <p:graphicFrame>
            <p:nvGraphicFramePr>
              <p:cNvPr id="9" name="표 2">
                <a:extLst>
                  <a:ext uri="{FF2B5EF4-FFF2-40B4-BE49-F238E27FC236}">
                    <a16:creationId xmlns:a16="http://schemas.microsoft.com/office/drawing/2014/main" id="{B3AF59B8-811B-84F4-DEBA-54FC48A2B796}"/>
                  </a:ext>
                </a:extLst>
              </p:cNvPr>
              <p:cNvGraphicFramePr>
                <a:graphicFrameLocks noGrp="1"/>
              </p:cNvGraphicFramePr>
              <p:nvPr>
                <p:extLst>
                  <p:ext uri="{D42A27DB-BD31-4B8C-83A1-F6EECF244321}">
                    <p14:modId xmlns:p14="http://schemas.microsoft.com/office/powerpoint/2010/main" val="3429576791"/>
                  </p:ext>
                </p:extLst>
              </p:nvPr>
            </p:nvGraphicFramePr>
            <p:xfrm>
              <a:off x="8924279" y="3957984"/>
              <a:ext cx="2574864" cy="609600"/>
            </p:xfrm>
            <a:graphic>
              <a:graphicData uri="http://schemas.openxmlformats.org/drawingml/2006/table">
                <a:tbl>
                  <a:tblPr firstRow="1" bandRow="1">
                    <a:tableStyleId>{5940675A-B579-460E-94D1-54222C63F5DA}</a:tableStyleId>
                  </a:tblPr>
                  <a:tblGrid>
                    <a:gridCol w="429144">
                      <a:extLst>
                        <a:ext uri="{9D8B030D-6E8A-4147-A177-3AD203B41FA5}">
                          <a16:colId xmlns:a16="http://schemas.microsoft.com/office/drawing/2014/main" val="2661462116"/>
                        </a:ext>
                      </a:extLst>
                    </a:gridCol>
                    <a:gridCol w="429144">
                      <a:extLst>
                        <a:ext uri="{9D8B030D-6E8A-4147-A177-3AD203B41FA5}">
                          <a16:colId xmlns:a16="http://schemas.microsoft.com/office/drawing/2014/main" val="227052883"/>
                        </a:ext>
                      </a:extLst>
                    </a:gridCol>
                    <a:gridCol w="429144">
                      <a:extLst>
                        <a:ext uri="{9D8B030D-6E8A-4147-A177-3AD203B41FA5}">
                          <a16:colId xmlns:a16="http://schemas.microsoft.com/office/drawing/2014/main" val="1772979296"/>
                        </a:ext>
                      </a:extLst>
                    </a:gridCol>
                    <a:gridCol w="429144">
                      <a:extLst>
                        <a:ext uri="{9D8B030D-6E8A-4147-A177-3AD203B41FA5}">
                          <a16:colId xmlns:a16="http://schemas.microsoft.com/office/drawing/2014/main" val="3858619619"/>
                        </a:ext>
                      </a:extLst>
                    </a:gridCol>
                    <a:gridCol w="429144">
                      <a:extLst>
                        <a:ext uri="{9D8B030D-6E8A-4147-A177-3AD203B41FA5}">
                          <a16:colId xmlns:a16="http://schemas.microsoft.com/office/drawing/2014/main" val="2631609572"/>
                        </a:ext>
                      </a:extLst>
                    </a:gridCol>
                    <a:gridCol w="429144">
                      <a:extLst>
                        <a:ext uri="{9D8B030D-6E8A-4147-A177-3AD203B41FA5}">
                          <a16:colId xmlns:a16="http://schemas.microsoft.com/office/drawing/2014/main" val="829424900"/>
                        </a:ext>
                      </a:extLst>
                    </a:gridCol>
                  </a:tblGrid>
                  <a:tr h="291196">
                    <a:tc>
                      <a:txBody>
                        <a:bodyPr/>
                        <a:lstStyle/>
                        <a:p>
                          <a:pPr latinLnBrk="1"/>
                          <a14:m>
                            <m:oMathPara xmlns:m="http://schemas.openxmlformats.org/officeDocument/2006/math">
                              <m:oMathParaPr>
                                <m:jc m:val="centerGroup"/>
                              </m:oMathParaPr>
                              <m:oMath xmlns:m="http://schemas.openxmlformats.org/officeDocument/2006/math">
                                <m:r>
                                  <a:rPr lang="en-US" altLang="ko-KR" sz="1400" i="1" dirty="0" smtClean="0">
                                    <a:latin typeface="Cambria Math" panose="02040503050406030204" pitchFamily="18" charset="0"/>
                                  </a:rPr>
                                  <m:t>0</m:t>
                                </m:r>
                              </m:oMath>
                            </m:oMathPara>
                          </a14:m>
                          <a:endParaRPr lang="ko-KR" altLang="en-US" sz="1400" dirty="0"/>
                        </a:p>
                      </a:txBody>
                      <a:tcPr>
                        <a:solidFill>
                          <a:schemeClr val="bg1">
                            <a:lumMod val="95000"/>
                          </a:schemeClr>
                        </a:solidFill>
                      </a:tcPr>
                    </a:tc>
                    <a:tc>
                      <a:txBody>
                        <a:bodyPr/>
                        <a:lstStyle/>
                        <a:p>
                          <a:pPr latinLnBrk="1"/>
                          <a14:m>
                            <m:oMathPara xmlns:m="http://schemas.openxmlformats.org/officeDocument/2006/math">
                              <m:oMathParaPr>
                                <m:jc m:val="centerGroup"/>
                              </m:oMathParaPr>
                              <m:oMath xmlns:m="http://schemas.openxmlformats.org/officeDocument/2006/math">
                                <m:r>
                                  <a:rPr lang="en-US" altLang="ko-KR" sz="1400" i="1" dirty="0" smtClean="0">
                                    <a:latin typeface="Cambria Math" panose="02040503050406030204" pitchFamily="18" charset="0"/>
                                  </a:rPr>
                                  <m:t>1</m:t>
                                </m:r>
                              </m:oMath>
                            </m:oMathPara>
                          </a14:m>
                          <a:endParaRPr lang="ko-KR" altLang="en-US" sz="1400" dirty="0"/>
                        </a:p>
                      </a:txBody>
                      <a:tcPr>
                        <a:solidFill>
                          <a:schemeClr val="bg1">
                            <a:lumMod val="95000"/>
                          </a:schemeClr>
                        </a:solidFill>
                      </a:tcPr>
                    </a:tc>
                    <a:tc>
                      <a:txBody>
                        <a:bodyPr/>
                        <a:lstStyle/>
                        <a:p>
                          <a:pPr latinLnBrk="1"/>
                          <a14:m>
                            <m:oMathPara xmlns:m="http://schemas.openxmlformats.org/officeDocument/2006/math">
                              <m:oMathParaPr>
                                <m:jc m:val="centerGroup"/>
                              </m:oMathParaPr>
                              <m:oMath xmlns:m="http://schemas.openxmlformats.org/officeDocument/2006/math">
                                <m:r>
                                  <a:rPr lang="ko-KR" altLang="en-US" sz="1400" i="1" smtClean="0">
                                    <a:latin typeface="Cambria Math" panose="02040503050406030204" pitchFamily="18" charset="0"/>
                                  </a:rPr>
                                  <m:t>⋯</m:t>
                                </m:r>
                              </m:oMath>
                            </m:oMathPara>
                          </a14:m>
                          <a:endParaRPr lang="ko-KR" altLang="en-US" sz="1400" dirty="0"/>
                        </a:p>
                      </a:txBody>
                      <a:tcPr>
                        <a:solidFill>
                          <a:schemeClr val="bg1"/>
                        </a:solidFill>
                      </a:tcPr>
                    </a:tc>
                    <a:tc>
                      <a:txBody>
                        <a:bodyPr/>
                        <a:lstStyle/>
                        <a:p>
                          <a:pPr latinLnBrk="1"/>
                          <a14:m>
                            <m:oMathPara xmlns:m="http://schemas.openxmlformats.org/officeDocument/2006/math">
                              <m:oMathParaPr>
                                <m:jc m:val="centerGroup"/>
                              </m:oMathParaPr>
                              <m:oMath xmlns:m="http://schemas.openxmlformats.org/officeDocument/2006/math">
                                <m:r>
                                  <a:rPr lang="en-US" altLang="ko-KR" sz="1400" i="1" dirty="0" smtClean="0">
                                    <a:latin typeface="Cambria Math" panose="02040503050406030204" pitchFamily="18" charset="0"/>
                                  </a:rPr>
                                  <m:t>1</m:t>
                                </m:r>
                              </m:oMath>
                            </m:oMathPara>
                          </a14:m>
                          <a:endParaRPr lang="ko-KR" altLang="en-US" sz="1400" dirty="0"/>
                        </a:p>
                      </a:txBody>
                      <a:tcPr>
                        <a:solidFill>
                          <a:schemeClr val="bg2">
                            <a:lumMod val="90000"/>
                          </a:schemeClr>
                        </a:solidFill>
                      </a:tcPr>
                    </a:tc>
                    <a:tc>
                      <a:txBody>
                        <a:bodyPr/>
                        <a:lstStyle/>
                        <a:p>
                          <a:pPr latinLnBrk="1"/>
                          <a14:m>
                            <m:oMathPara xmlns:m="http://schemas.openxmlformats.org/officeDocument/2006/math">
                              <m:oMathParaPr>
                                <m:jc m:val="centerGroup"/>
                              </m:oMathParaPr>
                              <m:oMath xmlns:m="http://schemas.openxmlformats.org/officeDocument/2006/math">
                                <m:r>
                                  <a:rPr lang="en-US" altLang="ko-KR" sz="1400" i="1" dirty="0" smtClean="0">
                                    <a:latin typeface="Cambria Math" panose="02040503050406030204" pitchFamily="18" charset="0"/>
                                  </a:rPr>
                                  <m:t>1</m:t>
                                </m:r>
                              </m:oMath>
                            </m:oMathPara>
                          </a14:m>
                          <a:endParaRPr lang="ko-KR" altLang="en-US" sz="1400" dirty="0"/>
                        </a:p>
                      </a:txBody>
                      <a:tcPr>
                        <a:solidFill>
                          <a:schemeClr val="bg2">
                            <a:lumMod val="90000"/>
                          </a:schemeClr>
                        </a:solidFill>
                      </a:tcPr>
                    </a:tc>
                    <a:tc>
                      <a:txBody>
                        <a:bodyPr/>
                        <a:lstStyle/>
                        <a:p>
                          <a:pPr latinLnBrk="1"/>
                          <a14:m>
                            <m:oMathPara xmlns:m="http://schemas.openxmlformats.org/officeDocument/2006/math">
                              <m:oMathParaPr>
                                <m:jc m:val="centerGroup"/>
                              </m:oMathParaPr>
                              <m:oMath xmlns:m="http://schemas.openxmlformats.org/officeDocument/2006/math">
                                <m:r>
                                  <a:rPr lang="en-US" altLang="ko-KR" sz="1400" i="1" dirty="0" smtClean="0">
                                    <a:latin typeface="Cambria Math" panose="02040503050406030204" pitchFamily="18" charset="0"/>
                                  </a:rPr>
                                  <m:t>0</m:t>
                                </m:r>
                              </m:oMath>
                            </m:oMathPara>
                          </a14:m>
                          <a:endParaRPr lang="ko-KR" altLang="en-US" sz="1400" dirty="0"/>
                        </a:p>
                      </a:txBody>
                      <a:tcPr>
                        <a:solidFill>
                          <a:schemeClr val="bg1"/>
                        </a:solidFill>
                      </a:tcPr>
                    </a:tc>
                    <a:extLst>
                      <a:ext uri="{0D108BD9-81ED-4DB2-BD59-A6C34878D82A}">
                        <a16:rowId xmlns:a16="http://schemas.microsoft.com/office/drawing/2014/main" val="582678738"/>
                      </a:ext>
                    </a:extLst>
                  </a:tr>
                  <a:tr h="291196">
                    <a:tc>
                      <a:txBody>
                        <a:bodyPr/>
                        <a:lstStyle/>
                        <a:p>
                          <a:pPr latinLnBrk="1"/>
                          <a14:m>
                            <m:oMathPara xmlns:m="http://schemas.openxmlformats.org/officeDocument/2006/math">
                              <m:oMathParaPr>
                                <m:jc m:val="centerGroup"/>
                              </m:oMathParaPr>
                              <m:oMath xmlns:m="http://schemas.openxmlformats.org/officeDocument/2006/math">
                                <m:r>
                                  <a:rPr lang="ko-KR" altLang="en-US" sz="1400" i="1" smtClean="0">
                                    <a:latin typeface="Cambria Math" panose="02040503050406030204" pitchFamily="18" charset="0"/>
                                  </a:rPr>
                                  <m:t>⋮</m:t>
                                </m:r>
                              </m:oMath>
                            </m:oMathPara>
                          </a14:m>
                          <a:endParaRPr lang="ko-KR" altLang="en-US" sz="1400" dirty="0"/>
                        </a:p>
                      </a:txBody>
                      <a:tcPr>
                        <a:solidFill>
                          <a:schemeClr val="bg1">
                            <a:lumMod val="9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1400" i="1" smtClean="0">
                                    <a:latin typeface="Cambria Math" panose="02040503050406030204" pitchFamily="18" charset="0"/>
                                  </a:rPr>
                                  <m:t>⋮</m:t>
                                </m:r>
                              </m:oMath>
                            </m:oMathPara>
                          </a14:m>
                          <a:endParaRPr lang="ko-KR" altLang="en-US" sz="1400" dirty="0"/>
                        </a:p>
                      </a:txBody>
                      <a:tcPr>
                        <a:solidFill>
                          <a:schemeClr val="bg1">
                            <a:lumMod val="95000"/>
                          </a:schemeClr>
                        </a:solidFill>
                      </a:tcPr>
                    </a:tc>
                    <a:tc>
                      <a:txBody>
                        <a:bodyPr/>
                        <a:lstStyle/>
                        <a:p>
                          <a:pPr latinLnBrk="1"/>
                          <a14:m>
                            <m:oMathPara xmlns:m="http://schemas.openxmlformats.org/officeDocument/2006/math">
                              <m:oMathParaPr>
                                <m:jc m:val="centerGroup"/>
                              </m:oMathParaPr>
                              <m:oMath xmlns:m="http://schemas.openxmlformats.org/officeDocument/2006/math">
                                <m:r>
                                  <a:rPr lang="ko-KR" altLang="en-US" sz="1400" i="1" smtClean="0">
                                    <a:latin typeface="Cambria Math" panose="02040503050406030204" pitchFamily="18" charset="0"/>
                                  </a:rPr>
                                  <m:t>⋮</m:t>
                                </m:r>
                              </m:oMath>
                            </m:oMathPara>
                          </a14:m>
                          <a:endParaRPr lang="ko-KR" altLang="en-US" sz="1400" dirty="0"/>
                        </a:p>
                      </a:txBody>
                      <a:tcP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1400" i="1" smtClean="0">
                                    <a:latin typeface="Cambria Math" panose="02040503050406030204" pitchFamily="18" charset="0"/>
                                  </a:rPr>
                                  <m:t>⋮</m:t>
                                </m:r>
                              </m:oMath>
                            </m:oMathPara>
                          </a14:m>
                          <a:endParaRPr lang="ko-KR" altLang="en-US" sz="1400" dirty="0"/>
                        </a:p>
                      </a:txBody>
                      <a:tcPr>
                        <a:solidFill>
                          <a:schemeClr val="bg2">
                            <a:lumMod val="90000"/>
                          </a:schemeClr>
                        </a:solidFill>
                      </a:tcPr>
                    </a:tc>
                    <a:tc>
                      <a:txBody>
                        <a:bodyPr/>
                        <a:lstStyle/>
                        <a:p>
                          <a:pPr latinLnBrk="1"/>
                          <a14:m>
                            <m:oMathPara xmlns:m="http://schemas.openxmlformats.org/officeDocument/2006/math">
                              <m:oMathParaPr>
                                <m:jc m:val="centerGroup"/>
                              </m:oMathParaPr>
                              <m:oMath xmlns:m="http://schemas.openxmlformats.org/officeDocument/2006/math">
                                <m:r>
                                  <a:rPr lang="ko-KR" altLang="en-US" sz="1400" i="1" smtClean="0">
                                    <a:latin typeface="Cambria Math" panose="02040503050406030204" pitchFamily="18" charset="0"/>
                                  </a:rPr>
                                  <m:t>⋮</m:t>
                                </m:r>
                              </m:oMath>
                            </m:oMathPara>
                          </a14:m>
                          <a:endParaRPr lang="ko-KR" altLang="en-US" sz="1400" dirty="0"/>
                        </a:p>
                      </a:txBody>
                      <a:tcPr>
                        <a:solidFill>
                          <a:schemeClr val="bg2">
                            <a:lumMod val="9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1400" i="1" smtClean="0">
                                    <a:latin typeface="Cambria Math" panose="02040503050406030204" pitchFamily="18" charset="0"/>
                                  </a:rPr>
                                  <m:t>⋮</m:t>
                                </m:r>
                              </m:oMath>
                            </m:oMathPara>
                          </a14:m>
                          <a:endParaRPr lang="ko-KR" altLang="en-US" sz="1400" dirty="0"/>
                        </a:p>
                      </a:txBody>
                      <a:tcPr>
                        <a:solidFill>
                          <a:schemeClr val="bg1"/>
                        </a:solidFill>
                      </a:tcPr>
                    </a:tc>
                    <a:extLst>
                      <a:ext uri="{0D108BD9-81ED-4DB2-BD59-A6C34878D82A}">
                        <a16:rowId xmlns:a16="http://schemas.microsoft.com/office/drawing/2014/main" val="2737284085"/>
                      </a:ext>
                    </a:extLst>
                  </a:tr>
                </a:tbl>
              </a:graphicData>
            </a:graphic>
          </p:graphicFrame>
        </mc:Choice>
        <mc:Fallback xmlns="">
          <p:graphicFrame>
            <p:nvGraphicFramePr>
              <p:cNvPr id="9" name="표 2">
                <a:extLst>
                  <a:ext uri="{FF2B5EF4-FFF2-40B4-BE49-F238E27FC236}">
                    <a16:creationId xmlns:a16="http://schemas.microsoft.com/office/drawing/2014/main" id="{B3AF59B8-811B-84F4-DEBA-54FC48A2B796}"/>
                  </a:ext>
                </a:extLst>
              </p:cNvPr>
              <p:cNvGraphicFramePr>
                <a:graphicFrameLocks noGrp="1"/>
              </p:cNvGraphicFramePr>
              <p:nvPr>
                <p:extLst>
                  <p:ext uri="{D42A27DB-BD31-4B8C-83A1-F6EECF244321}">
                    <p14:modId xmlns:p14="http://schemas.microsoft.com/office/powerpoint/2010/main" val="3429576791"/>
                  </p:ext>
                </p:extLst>
              </p:nvPr>
            </p:nvGraphicFramePr>
            <p:xfrm>
              <a:off x="8924279" y="3957984"/>
              <a:ext cx="2574864" cy="609600"/>
            </p:xfrm>
            <a:graphic>
              <a:graphicData uri="http://schemas.openxmlformats.org/drawingml/2006/table">
                <a:tbl>
                  <a:tblPr firstRow="1" bandRow="1">
                    <a:tableStyleId>{5940675A-B579-460E-94D1-54222C63F5DA}</a:tableStyleId>
                  </a:tblPr>
                  <a:tblGrid>
                    <a:gridCol w="429144">
                      <a:extLst>
                        <a:ext uri="{9D8B030D-6E8A-4147-A177-3AD203B41FA5}">
                          <a16:colId xmlns:a16="http://schemas.microsoft.com/office/drawing/2014/main" val="2661462116"/>
                        </a:ext>
                      </a:extLst>
                    </a:gridCol>
                    <a:gridCol w="429144">
                      <a:extLst>
                        <a:ext uri="{9D8B030D-6E8A-4147-A177-3AD203B41FA5}">
                          <a16:colId xmlns:a16="http://schemas.microsoft.com/office/drawing/2014/main" val="227052883"/>
                        </a:ext>
                      </a:extLst>
                    </a:gridCol>
                    <a:gridCol w="429144">
                      <a:extLst>
                        <a:ext uri="{9D8B030D-6E8A-4147-A177-3AD203B41FA5}">
                          <a16:colId xmlns:a16="http://schemas.microsoft.com/office/drawing/2014/main" val="1772979296"/>
                        </a:ext>
                      </a:extLst>
                    </a:gridCol>
                    <a:gridCol w="429144">
                      <a:extLst>
                        <a:ext uri="{9D8B030D-6E8A-4147-A177-3AD203B41FA5}">
                          <a16:colId xmlns:a16="http://schemas.microsoft.com/office/drawing/2014/main" val="3858619619"/>
                        </a:ext>
                      </a:extLst>
                    </a:gridCol>
                    <a:gridCol w="429144">
                      <a:extLst>
                        <a:ext uri="{9D8B030D-6E8A-4147-A177-3AD203B41FA5}">
                          <a16:colId xmlns:a16="http://schemas.microsoft.com/office/drawing/2014/main" val="2631609572"/>
                        </a:ext>
                      </a:extLst>
                    </a:gridCol>
                    <a:gridCol w="429144">
                      <a:extLst>
                        <a:ext uri="{9D8B030D-6E8A-4147-A177-3AD203B41FA5}">
                          <a16:colId xmlns:a16="http://schemas.microsoft.com/office/drawing/2014/main" val="829424900"/>
                        </a:ext>
                      </a:extLst>
                    </a:gridCol>
                  </a:tblGrid>
                  <a:tr h="304800">
                    <a:tc>
                      <a:txBody>
                        <a:bodyPr/>
                        <a:lstStyle/>
                        <a:p>
                          <a:endParaRPr lang="ko-Kore-KR"/>
                        </a:p>
                      </a:txBody>
                      <a:tcPr>
                        <a:blipFill>
                          <a:blip r:embed="rId2"/>
                          <a:stretch>
                            <a:fillRect l="-2941" r="-502941" b="-100000"/>
                          </a:stretch>
                        </a:blipFill>
                      </a:tcPr>
                    </a:tc>
                    <a:tc>
                      <a:txBody>
                        <a:bodyPr/>
                        <a:lstStyle/>
                        <a:p>
                          <a:endParaRPr lang="ko-Kore-KR"/>
                        </a:p>
                      </a:txBody>
                      <a:tcPr>
                        <a:blipFill>
                          <a:blip r:embed="rId2"/>
                          <a:stretch>
                            <a:fillRect l="-102941" r="-402941" b="-100000"/>
                          </a:stretch>
                        </a:blipFill>
                      </a:tcPr>
                    </a:tc>
                    <a:tc>
                      <a:txBody>
                        <a:bodyPr/>
                        <a:lstStyle/>
                        <a:p>
                          <a:endParaRPr lang="ko-Kore-KR"/>
                        </a:p>
                      </a:txBody>
                      <a:tcPr>
                        <a:blipFill>
                          <a:blip r:embed="rId2"/>
                          <a:stretch>
                            <a:fillRect l="-202941" r="-302941" b="-100000"/>
                          </a:stretch>
                        </a:blipFill>
                      </a:tcPr>
                    </a:tc>
                    <a:tc>
                      <a:txBody>
                        <a:bodyPr/>
                        <a:lstStyle/>
                        <a:p>
                          <a:endParaRPr lang="ko-Kore-KR"/>
                        </a:p>
                      </a:txBody>
                      <a:tcPr>
                        <a:blipFill>
                          <a:blip r:embed="rId2"/>
                          <a:stretch>
                            <a:fillRect l="-302941" r="-202941" b="-100000"/>
                          </a:stretch>
                        </a:blipFill>
                      </a:tcPr>
                    </a:tc>
                    <a:tc>
                      <a:txBody>
                        <a:bodyPr/>
                        <a:lstStyle/>
                        <a:p>
                          <a:endParaRPr lang="ko-Kore-KR"/>
                        </a:p>
                      </a:txBody>
                      <a:tcPr>
                        <a:blipFill>
                          <a:blip r:embed="rId2"/>
                          <a:stretch>
                            <a:fillRect l="-402941" r="-102941" b="-100000"/>
                          </a:stretch>
                        </a:blipFill>
                      </a:tcPr>
                    </a:tc>
                    <a:tc>
                      <a:txBody>
                        <a:bodyPr/>
                        <a:lstStyle/>
                        <a:p>
                          <a:endParaRPr lang="ko-Kore-KR"/>
                        </a:p>
                      </a:txBody>
                      <a:tcPr>
                        <a:blipFill>
                          <a:blip r:embed="rId2"/>
                          <a:stretch>
                            <a:fillRect l="-502941" r="-2941" b="-100000"/>
                          </a:stretch>
                        </a:blipFill>
                      </a:tcPr>
                    </a:tc>
                    <a:extLst>
                      <a:ext uri="{0D108BD9-81ED-4DB2-BD59-A6C34878D82A}">
                        <a16:rowId xmlns:a16="http://schemas.microsoft.com/office/drawing/2014/main" val="582678738"/>
                      </a:ext>
                    </a:extLst>
                  </a:tr>
                  <a:tr h="304800">
                    <a:tc>
                      <a:txBody>
                        <a:bodyPr/>
                        <a:lstStyle/>
                        <a:p>
                          <a:endParaRPr lang="ko-Kore-KR"/>
                        </a:p>
                      </a:txBody>
                      <a:tcPr>
                        <a:blipFill>
                          <a:blip r:embed="rId2"/>
                          <a:stretch>
                            <a:fillRect l="-2941" t="-104167" r="-502941" b="-4167"/>
                          </a:stretch>
                        </a:blipFill>
                      </a:tcPr>
                    </a:tc>
                    <a:tc>
                      <a:txBody>
                        <a:bodyPr/>
                        <a:lstStyle/>
                        <a:p>
                          <a:endParaRPr lang="ko-Kore-KR"/>
                        </a:p>
                      </a:txBody>
                      <a:tcPr>
                        <a:blipFill>
                          <a:blip r:embed="rId2"/>
                          <a:stretch>
                            <a:fillRect l="-102941" t="-104167" r="-402941" b="-4167"/>
                          </a:stretch>
                        </a:blipFill>
                      </a:tcPr>
                    </a:tc>
                    <a:tc>
                      <a:txBody>
                        <a:bodyPr/>
                        <a:lstStyle/>
                        <a:p>
                          <a:endParaRPr lang="ko-Kore-KR"/>
                        </a:p>
                      </a:txBody>
                      <a:tcPr>
                        <a:blipFill>
                          <a:blip r:embed="rId2"/>
                          <a:stretch>
                            <a:fillRect l="-202941" t="-104167" r="-302941" b="-4167"/>
                          </a:stretch>
                        </a:blipFill>
                      </a:tcPr>
                    </a:tc>
                    <a:tc>
                      <a:txBody>
                        <a:bodyPr/>
                        <a:lstStyle/>
                        <a:p>
                          <a:endParaRPr lang="ko-Kore-KR"/>
                        </a:p>
                      </a:txBody>
                      <a:tcPr>
                        <a:blipFill>
                          <a:blip r:embed="rId2"/>
                          <a:stretch>
                            <a:fillRect l="-302941" t="-104167" r="-202941" b="-4167"/>
                          </a:stretch>
                        </a:blipFill>
                      </a:tcPr>
                    </a:tc>
                    <a:tc>
                      <a:txBody>
                        <a:bodyPr/>
                        <a:lstStyle/>
                        <a:p>
                          <a:endParaRPr lang="ko-Kore-KR"/>
                        </a:p>
                      </a:txBody>
                      <a:tcPr>
                        <a:blipFill>
                          <a:blip r:embed="rId2"/>
                          <a:stretch>
                            <a:fillRect l="-402941" t="-104167" r="-102941" b="-4167"/>
                          </a:stretch>
                        </a:blipFill>
                      </a:tcPr>
                    </a:tc>
                    <a:tc>
                      <a:txBody>
                        <a:bodyPr/>
                        <a:lstStyle/>
                        <a:p>
                          <a:endParaRPr lang="ko-Kore-KR"/>
                        </a:p>
                      </a:txBody>
                      <a:tcPr>
                        <a:blipFill>
                          <a:blip r:embed="rId2"/>
                          <a:stretch>
                            <a:fillRect l="-502941" t="-104167" r="-2941" b="-4167"/>
                          </a:stretch>
                        </a:blipFill>
                      </a:tcPr>
                    </a:tc>
                    <a:extLst>
                      <a:ext uri="{0D108BD9-81ED-4DB2-BD59-A6C34878D82A}">
                        <a16:rowId xmlns:a16="http://schemas.microsoft.com/office/drawing/2014/main" val="2737284085"/>
                      </a:ext>
                    </a:extLst>
                  </a:tr>
                </a:tbl>
              </a:graphicData>
            </a:graphic>
          </p:graphicFrame>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196BA61-9B02-0848-4746-3C4B7BA7FD0E}"/>
                  </a:ext>
                </a:extLst>
              </p:cNvPr>
              <p:cNvSpPr txBox="1"/>
              <p:nvPr/>
            </p:nvSpPr>
            <p:spPr>
              <a:xfrm>
                <a:off x="10309460" y="3465167"/>
                <a:ext cx="657461" cy="3028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ko-KR" sz="1400" b="0" i="1" dirty="0" smtClean="0">
                          <a:latin typeface="Cambria Math" panose="02040503050406030204" pitchFamily="18" charset="0"/>
                        </a:rPr>
                        <m:t>𝐿𝑎𝑏𝑒𝑙</m:t>
                      </m:r>
                    </m:oMath>
                  </m:oMathPara>
                </a14:m>
                <a:endParaRPr kumimoji="1" lang="ko-KR" altLang="en-US" sz="1400" baseline="-25000" dirty="0"/>
              </a:p>
            </p:txBody>
          </p:sp>
        </mc:Choice>
        <mc:Fallback xmlns="">
          <p:sp>
            <p:nvSpPr>
              <p:cNvPr id="10" name="TextBox 9">
                <a:extLst>
                  <a:ext uri="{FF2B5EF4-FFF2-40B4-BE49-F238E27FC236}">
                    <a16:creationId xmlns:a16="http://schemas.microsoft.com/office/drawing/2014/main" id="{1196BA61-9B02-0848-4746-3C4B7BA7FD0E}"/>
                  </a:ext>
                </a:extLst>
              </p:cNvPr>
              <p:cNvSpPr txBox="1">
                <a:spLocks noRot="1" noChangeAspect="1" noMove="1" noResize="1" noEditPoints="1" noAdjustHandles="1" noChangeArrowheads="1" noChangeShapeType="1" noTextEdit="1"/>
              </p:cNvSpPr>
              <p:nvPr/>
            </p:nvSpPr>
            <p:spPr>
              <a:xfrm>
                <a:off x="10309460" y="3465167"/>
                <a:ext cx="657461" cy="302840"/>
              </a:xfrm>
              <a:prstGeom prst="rect">
                <a:avLst/>
              </a:prstGeom>
              <a:blipFill>
                <a:blip r:embed="rId3"/>
                <a:stretch>
                  <a:fillRect/>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6017504-132B-BB77-08BD-DC9BB6C9253E}"/>
                  </a:ext>
                </a:extLst>
              </p:cNvPr>
              <p:cNvSpPr txBox="1"/>
              <p:nvPr/>
            </p:nvSpPr>
            <p:spPr>
              <a:xfrm>
                <a:off x="9629393" y="3467705"/>
                <a:ext cx="837570" cy="3028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ko-KR" sz="1400" i="1" dirty="0" smtClean="0">
                          <a:latin typeface="Cambria Math" panose="02040503050406030204" pitchFamily="18" charset="0"/>
                        </a:rPr>
                        <m:t>𝐶</m:t>
                      </m:r>
                      <m:r>
                        <a:rPr kumimoji="1" lang="en-US" altLang="ko-KR" sz="1400" b="0" i="1" baseline="-25000" dirty="0" smtClean="0">
                          <a:latin typeface="Cambria Math" panose="02040503050406030204" pitchFamily="18" charset="0"/>
                        </a:rPr>
                        <m:t>1 </m:t>
                      </m:r>
                      <m:r>
                        <a:rPr kumimoji="1" lang="en-US" altLang="ko-KR" sz="1400" b="0" i="1" dirty="0" smtClean="0">
                          <a:latin typeface="Cambria Math" panose="02040503050406030204" pitchFamily="18" charset="0"/>
                        </a:rPr>
                        <m:t>𝑜𝑟</m:t>
                      </m:r>
                      <m:r>
                        <a:rPr kumimoji="1" lang="en-US" altLang="ko-KR" sz="1400" b="0" i="1" dirty="0" smtClean="0">
                          <a:latin typeface="Cambria Math" panose="02040503050406030204" pitchFamily="18" charset="0"/>
                        </a:rPr>
                        <m:t> </m:t>
                      </m:r>
                      <m:r>
                        <a:rPr kumimoji="1" lang="en-US" altLang="ko-KR" sz="1400" i="1" dirty="0" smtClean="0">
                          <a:latin typeface="Cambria Math" panose="02040503050406030204" pitchFamily="18" charset="0"/>
                        </a:rPr>
                        <m:t>𝐶</m:t>
                      </m:r>
                      <m:r>
                        <a:rPr kumimoji="1" lang="en-US" altLang="ko-KR" sz="1400" b="0" i="1" baseline="-25000" dirty="0" smtClean="0">
                          <a:latin typeface="Cambria Math" panose="02040503050406030204" pitchFamily="18" charset="0"/>
                        </a:rPr>
                        <m:t>2</m:t>
                      </m:r>
                    </m:oMath>
                  </m:oMathPara>
                </a14:m>
                <a:endParaRPr kumimoji="1" lang="ko-KR" altLang="en-US" sz="1400" baseline="-25000" dirty="0"/>
              </a:p>
            </p:txBody>
          </p:sp>
        </mc:Choice>
        <mc:Fallback xmlns="">
          <p:sp>
            <p:nvSpPr>
              <p:cNvPr id="11" name="TextBox 10">
                <a:extLst>
                  <a:ext uri="{FF2B5EF4-FFF2-40B4-BE49-F238E27FC236}">
                    <a16:creationId xmlns:a16="http://schemas.microsoft.com/office/drawing/2014/main" id="{A6017504-132B-BB77-08BD-DC9BB6C9253E}"/>
                  </a:ext>
                </a:extLst>
              </p:cNvPr>
              <p:cNvSpPr txBox="1">
                <a:spLocks noRot="1" noChangeAspect="1" noMove="1" noResize="1" noEditPoints="1" noAdjustHandles="1" noChangeArrowheads="1" noChangeShapeType="1" noTextEdit="1"/>
              </p:cNvSpPr>
              <p:nvPr/>
            </p:nvSpPr>
            <p:spPr>
              <a:xfrm>
                <a:off x="9629393" y="3467705"/>
                <a:ext cx="837570" cy="302840"/>
              </a:xfrm>
              <a:prstGeom prst="rect">
                <a:avLst/>
              </a:prstGeom>
              <a:blipFill>
                <a:blip r:embed="rId4"/>
                <a:stretch>
                  <a:fillRect b="-20000"/>
                </a:stretch>
              </a:blipFill>
            </p:spPr>
            <p:txBody>
              <a:bodyPr/>
              <a:lstStyle/>
              <a:p>
                <a:r>
                  <a:rPr lang="ko-Kore-KR" altLang="en-US">
                    <a:noFill/>
                  </a:rPr>
                  <a:t> </a:t>
                </a:r>
              </a:p>
            </p:txBody>
          </p:sp>
        </mc:Fallback>
      </mc:AlternateContent>
      <p:sp>
        <p:nvSpPr>
          <p:cNvPr id="12" name="오른쪽 중괄호[R] 11">
            <a:extLst>
              <a:ext uri="{FF2B5EF4-FFF2-40B4-BE49-F238E27FC236}">
                <a16:creationId xmlns:a16="http://schemas.microsoft.com/office/drawing/2014/main" id="{F38862BE-52E7-28E3-F188-F0D04DA9ABAB}"/>
              </a:ext>
            </a:extLst>
          </p:cNvPr>
          <p:cNvSpPr/>
          <p:nvPr/>
        </p:nvSpPr>
        <p:spPr>
          <a:xfrm rot="16200000">
            <a:off x="9217344" y="3483171"/>
            <a:ext cx="180626" cy="775637"/>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ko-KR" altLang="en-US"/>
          </a:p>
        </p:txBody>
      </p:sp>
      <p:sp>
        <p:nvSpPr>
          <p:cNvPr id="13" name="오른쪽 중괄호[R] 12">
            <a:extLst>
              <a:ext uri="{FF2B5EF4-FFF2-40B4-BE49-F238E27FC236}">
                <a16:creationId xmlns:a16="http://schemas.microsoft.com/office/drawing/2014/main" id="{A684887C-D041-D587-1D10-8B9B28F46E98}"/>
              </a:ext>
            </a:extLst>
          </p:cNvPr>
          <p:cNvSpPr/>
          <p:nvPr/>
        </p:nvSpPr>
        <p:spPr>
          <a:xfrm rot="16200000">
            <a:off x="10001144" y="3487041"/>
            <a:ext cx="180626" cy="767896"/>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ko-KR" alt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252E9E1-677A-4241-63FE-9B07DEF5F840}"/>
                  </a:ext>
                </a:extLst>
              </p:cNvPr>
              <p:cNvSpPr txBox="1"/>
              <p:nvPr/>
            </p:nvSpPr>
            <p:spPr>
              <a:xfrm>
                <a:off x="8978926" y="3465167"/>
                <a:ext cx="657461" cy="3028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ko-KR" sz="1400" i="1" dirty="0" smtClean="0">
                          <a:latin typeface="Cambria Math" panose="02040503050406030204" pitchFamily="18" charset="0"/>
                        </a:rPr>
                        <m:t>𝐶</m:t>
                      </m:r>
                      <m:r>
                        <a:rPr kumimoji="1" lang="en-US" altLang="ko-KR" sz="1400" i="1" baseline="-25000" dirty="0" smtClean="0">
                          <a:latin typeface="Cambria Math" panose="02040503050406030204" pitchFamily="18" charset="0"/>
                        </a:rPr>
                        <m:t>0</m:t>
                      </m:r>
                    </m:oMath>
                  </m:oMathPara>
                </a14:m>
                <a:endParaRPr kumimoji="1" lang="ko-KR" altLang="en-US" sz="1400" baseline="-25000" dirty="0"/>
              </a:p>
            </p:txBody>
          </p:sp>
        </mc:Choice>
        <mc:Fallback xmlns="">
          <p:sp>
            <p:nvSpPr>
              <p:cNvPr id="14" name="TextBox 13">
                <a:extLst>
                  <a:ext uri="{FF2B5EF4-FFF2-40B4-BE49-F238E27FC236}">
                    <a16:creationId xmlns:a16="http://schemas.microsoft.com/office/drawing/2014/main" id="{E252E9E1-677A-4241-63FE-9B07DEF5F840}"/>
                  </a:ext>
                </a:extLst>
              </p:cNvPr>
              <p:cNvSpPr txBox="1">
                <a:spLocks noRot="1" noChangeAspect="1" noMove="1" noResize="1" noEditPoints="1" noAdjustHandles="1" noChangeArrowheads="1" noChangeShapeType="1" noTextEdit="1"/>
              </p:cNvSpPr>
              <p:nvPr/>
            </p:nvSpPr>
            <p:spPr>
              <a:xfrm>
                <a:off x="8978926" y="3465167"/>
                <a:ext cx="657461" cy="302840"/>
              </a:xfrm>
              <a:prstGeom prst="rect">
                <a:avLst/>
              </a:prstGeom>
              <a:blipFill>
                <a:blip r:embed="rId5"/>
                <a:stretch>
                  <a:fillRect/>
                </a:stretch>
              </a:blipFill>
            </p:spPr>
            <p:txBody>
              <a:bodyPr/>
              <a:lstStyle/>
              <a:p>
                <a:r>
                  <a:rPr lang="ko-Kore-KR" altLang="en-US">
                    <a:noFill/>
                  </a:rPr>
                  <a:t> </a:t>
                </a:r>
              </a:p>
            </p:txBody>
          </p:sp>
        </mc:Fallback>
      </mc:AlternateContent>
      <p:sp>
        <p:nvSpPr>
          <p:cNvPr id="15" name="오른쪽 중괄호[R] 14">
            <a:extLst>
              <a:ext uri="{FF2B5EF4-FFF2-40B4-BE49-F238E27FC236}">
                <a16:creationId xmlns:a16="http://schemas.microsoft.com/office/drawing/2014/main" id="{B9B1DEDA-1866-FE5B-E1DD-C0DA6AE8BD6D}"/>
              </a:ext>
            </a:extLst>
          </p:cNvPr>
          <p:cNvSpPr/>
          <p:nvPr/>
        </p:nvSpPr>
        <p:spPr>
          <a:xfrm rot="16200000">
            <a:off x="10547878" y="3712730"/>
            <a:ext cx="180626" cy="309882"/>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ko-KR" altLang="en-US"/>
          </a:p>
        </p:txBody>
      </p:sp>
      <p:grpSp>
        <p:nvGrpSpPr>
          <p:cNvPr id="16" name="그룹 15">
            <a:extLst>
              <a:ext uri="{FF2B5EF4-FFF2-40B4-BE49-F238E27FC236}">
                <a16:creationId xmlns:a16="http://schemas.microsoft.com/office/drawing/2014/main" id="{54EFC86B-602E-6B7B-1E3A-053A213A67CF}"/>
              </a:ext>
            </a:extLst>
          </p:cNvPr>
          <p:cNvGrpSpPr/>
          <p:nvPr/>
        </p:nvGrpSpPr>
        <p:grpSpPr>
          <a:xfrm>
            <a:off x="6360395" y="3206862"/>
            <a:ext cx="2434254" cy="648175"/>
            <a:chOff x="1970506" y="1431796"/>
            <a:chExt cx="2434254" cy="648175"/>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A7AC7AA-B453-5828-E65A-5A2140C4140F}"/>
                    </a:ext>
                  </a:extLst>
                </p:cNvPr>
                <p:cNvSpPr txBox="1"/>
                <p:nvPr/>
              </p:nvSpPr>
              <p:spPr>
                <a:xfrm>
                  <a:off x="1970506" y="1768870"/>
                  <a:ext cx="657461" cy="3028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ko-KR" sz="1400" i="1" dirty="0">
                            <a:latin typeface="Cambria Math" panose="02040503050406030204" pitchFamily="18" charset="0"/>
                          </a:rPr>
                          <m:t>𝑃</m:t>
                        </m:r>
                        <m:r>
                          <a:rPr kumimoji="1" lang="en-US" altLang="ko-KR" sz="1400" i="1" baseline="-25000" dirty="0" smtClean="0">
                            <a:latin typeface="Cambria Math" panose="02040503050406030204" pitchFamily="18" charset="0"/>
                          </a:rPr>
                          <m:t>0</m:t>
                        </m:r>
                      </m:oMath>
                    </m:oMathPara>
                  </a14:m>
                  <a:endParaRPr kumimoji="1" lang="ko-KR" altLang="en-US" sz="1400" baseline="-25000" dirty="0"/>
                </a:p>
              </p:txBody>
            </p:sp>
          </mc:Choice>
          <mc:Fallback xmlns="">
            <p:sp>
              <p:nvSpPr>
                <p:cNvPr id="71" name="TextBox 70">
                  <a:extLst>
                    <a:ext uri="{FF2B5EF4-FFF2-40B4-BE49-F238E27FC236}">
                      <a16:creationId xmlns:a16="http://schemas.microsoft.com/office/drawing/2014/main" id="{64D41287-DC8B-BD22-05E5-A35F1ABAD4AF}"/>
                    </a:ext>
                  </a:extLst>
                </p:cNvPr>
                <p:cNvSpPr txBox="1">
                  <a:spLocks noRot="1" noChangeAspect="1" noMove="1" noResize="1" noEditPoints="1" noAdjustHandles="1" noChangeArrowheads="1" noChangeShapeType="1" noTextEdit="1"/>
                </p:cNvSpPr>
                <p:nvPr/>
              </p:nvSpPr>
              <p:spPr>
                <a:xfrm>
                  <a:off x="1970506" y="1768870"/>
                  <a:ext cx="657461" cy="302840"/>
                </a:xfrm>
                <a:prstGeom prst="rect">
                  <a:avLst/>
                </a:prstGeom>
                <a:blipFill>
                  <a:blip r:embed="rId1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390B181-7EE9-BED8-0EDB-85A1BB93BAE3}"/>
                    </a:ext>
                  </a:extLst>
                </p:cNvPr>
                <p:cNvSpPr txBox="1"/>
                <p:nvPr/>
              </p:nvSpPr>
              <p:spPr>
                <a:xfrm>
                  <a:off x="2314459" y="1777131"/>
                  <a:ext cx="657461" cy="3028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ko-KR" sz="1400" i="1" dirty="0" smtClean="0">
                            <a:latin typeface="Cambria Math" panose="02040503050406030204" pitchFamily="18" charset="0"/>
                          </a:rPr>
                          <m:t>𝑃</m:t>
                        </m:r>
                        <m:r>
                          <a:rPr kumimoji="1" lang="en-US" altLang="ko-KR" sz="1400" b="0" i="1" baseline="-25000" dirty="0" smtClean="0">
                            <a:latin typeface="Cambria Math" panose="02040503050406030204" pitchFamily="18" charset="0"/>
                          </a:rPr>
                          <m:t>1</m:t>
                        </m:r>
                      </m:oMath>
                    </m:oMathPara>
                  </a14:m>
                  <a:endParaRPr kumimoji="1" lang="ko-KR" altLang="en-US" sz="1400" baseline="-25000" dirty="0"/>
                </a:p>
              </p:txBody>
            </p:sp>
          </mc:Choice>
          <mc:Fallback xmlns="">
            <p:sp>
              <p:nvSpPr>
                <p:cNvPr id="72" name="TextBox 71">
                  <a:extLst>
                    <a:ext uri="{FF2B5EF4-FFF2-40B4-BE49-F238E27FC236}">
                      <a16:creationId xmlns:a16="http://schemas.microsoft.com/office/drawing/2014/main" id="{075E5F11-8DA7-F1DD-339B-4FCBDF805351}"/>
                    </a:ext>
                  </a:extLst>
                </p:cNvPr>
                <p:cNvSpPr txBox="1">
                  <a:spLocks noRot="1" noChangeAspect="1" noMove="1" noResize="1" noEditPoints="1" noAdjustHandles="1" noChangeArrowheads="1" noChangeShapeType="1" noTextEdit="1"/>
                </p:cNvSpPr>
                <p:nvPr/>
              </p:nvSpPr>
              <p:spPr>
                <a:xfrm>
                  <a:off x="2314459" y="1777131"/>
                  <a:ext cx="657461" cy="302840"/>
                </a:xfrm>
                <a:prstGeom prst="rect">
                  <a:avLst/>
                </a:prstGeom>
                <a:blipFill>
                  <a:blip r:embed="rId1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4C7B9D4-06A0-BE76-70FE-F3DEC65C5AC6}"/>
                    </a:ext>
                  </a:extLst>
                </p:cNvPr>
                <p:cNvSpPr txBox="1"/>
                <p:nvPr/>
              </p:nvSpPr>
              <p:spPr>
                <a:xfrm>
                  <a:off x="2687188" y="1774226"/>
                  <a:ext cx="1702907" cy="3028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ko-KR" sz="1400" i="1" dirty="0" smtClean="0">
                            <a:latin typeface="Cambria Math" panose="02040503050406030204" pitchFamily="18" charset="0"/>
                          </a:rPr>
                          <m:t>𝑃</m:t>
                        </m:r>
                        <m:r>
                          <a:rPr kumimoji="1" lang="en-US" altLang="ko-KR" sz="1400" b="0" i="1" baseline="-25000" dirty="0" smtClean="0">
                            <a:latin typeface="Cambria Math" panose="02040503050406030204" pitchFamily="18" charset="0"/>
                          </a:rPr>
                          <m:t>2</m:t>
                        </m:r>
                        <m:r>
                          <a:rPr kumimoji="1" lang="en-US" altLang="ko-KR" sz="1400" b="0" i="1" dirty="0" smtClean="0">
                            <a:latin typeface="Cambria Math" panose="02040503050406030204" pitchFamily="18" charset="0"/>
                          </a:rPr>
                          <m:t>(=</m:t>
                        </m:r>
                        <m:r>
                          <a:rPr kumimoji="1" lang="en-US" altLang="ko-KR" sz="1400" b="0" i="1" dirty="0" smtClean="0">
                            <a:latin typeface="Cambria Math" panose="02040503050406030204" pitchFamily="18" charset="0"/>
                          </a:rPr>
                          <m:t>𝑃</m:t>
                        </m:r>
                        <m:r>
                          <a:rPr kumimoji="1" lang="en-US" altLang="ko-KR" sz="1400" b="0" i="1" baseline="-25000" dirty="0" smtClean="0">
                            <a:latin typeface="Cambria Math" panose="02040503050406030204" pitchFamily="18" charset="0"/>
                          </a:rPr>
                          <m:t>0</m:t>
                        </m:r>
                        <m:r>
                          <a:rPr kumimoji="1" lang="en-US" altLang="ko-KR" sz="1400" b="0" i="1" dirty="0" smtClean="0">
                            <a:solidFill>
                              <a:srgbClr val="0070C0"/>
                            </a:solidFill>
                            <a:latin typeface="Cambria Math" panose="02040503050406030204" pitchFamily="18" charset="0"/>
                            <a:ea typeface="Cambria Math" panose="02040503050406030204" pitchFamily="18" charset="0"/>
                          </a:rPr>
                          <m:t>⨁</m:t>
                        </m:r>
                        <m:r>
                          <a:rPr kumimoji="1" lang="en-US" altLang="ko-KR" sz="1400" b="0" i="1" dirty="0" smtClean="0">
                            <a:solidFill>
                              <a:srgbClr val="0070C0"/>
                            </a:solidFill>
                            <a:latin typeface="Cambria Math" panose="02040503050406030204" pitchFamily="18" charset="0"/>
                            <a:ea typeface="Cambria Math" panose="02040503050406030204" pitchFamily="18" charset="0"/>
                          </a:rPr>
                          <m:t>𝛿</m:t>
                        </m:r>
                        <m:r>
                          <a:rPr kumimoji="1" lang="en-US" altLang="ko-KR" sz="1400" b="0" i="1" dirty="0" smtClean="0">
                            <a:latin typeface="Cambria Math" panose="02040503050406030204" pitchFamily="18" charset="0"/>
                          </a:rPr>
                          <m:t>)</m:t>
                        </m:r>
                      </m:oMath>
                    </m:oMathPara>
                  </a14:m>
                  <a:endParaRPr kumimoji="1" lang="ko-KR" altLang="en-US" sz="1400" baseline="-25000" dirty="0"/>
                </a:p>
              </p:txBody>
            </p:sp>
          </mc:Choice>
          <mc:Fallback xmlns="">
            <p:sp>
              <p:nvSpPr>
                <p:cNvPr id="73" name="TextBox 72">
                  <a:extLst>
                    <a:ext uri="{FF2B5EF4-FFF2-40B4-BE49-F238E27FC236}">
                      <a16:creationId xmlns:a16="http://schemas.microsoft.com/office/drawing/2014/main" id="{FB04B9E1-15CB-3483-75DE-C9A41897ECD0}"/>
                    </a:ext>
                  </a:extLst>
                </p:cNvPr>
                <p:cNvSpPr txBox="1">
                  <a:spLocks noRot="1" noChangeAspect="1" noMove="1" noResize="1" noEditPoints="1" noAdjustHandles="1" noChangeArrowheads="1" noChangeShapeType="1" noTextEdit="1"/>
                </p:cNvSpPr>
                <p:nvPr/>
              </p:nvSpPr>
              <p:spPr>
                <a:xfrm>
                  <a:off x="2687188" y="1774226"/>
                  <a:ext cx="1702907" cy="302840"/>
                </a:xfrm>
                <a:prstGeom prst="rect">
                  <a:avLst/>
                </a:prstGeom>
                <a:blipFill>
                  <a:blip r:embed="rId15"/>
                  <a:stretch>
                    <a:fillRect b="-12500"/>
                  </a:stretch>
                </a:blipFill>
              </p:spPr>
              <p:txBody>
                <a:bodyPr/>
                <a:lstStyle/>
                <a:p>
                  <a:r>
                    <a:rPr lang="ko-KR" altLang="en-US">
                      <a:noFill/>
                    </a:rPr>
                    <a:t> </a:t>
                  </a:r>
                </a:p>
              </p:txBody>
            </p:sp>
          </mc:Fallback>
        </mc:AlternateContent>
        <p:sp>
          <p:nvSpPr>
            <p:cNvPr id="20" name="TextBox 19">
              <a:extLst>
                <a:ext uri="{FF2B5EF4-FFF2-40B4-BE49-F238E27FC236}">
                  <a16:creationId xmlns:a16="http://schemas.microsoft.com/office/drawing/2014/main" id="{D3835F08-430F-1F1D-6144-7AABEFFCE457}"/>
                </a:ext>
              </a:extLst>
            </p:cNvPr>
            <p:cNvSpPr txBox="1"/>
            <p:nvPr/>
          </p:nvSpPr>
          <p:spPr>
            <a:xfrm>
              <a:off x="1970506" y="1439943"/>
              <a:ext cx="995399" cy="261610"/>
            </a:xfrm>
            <a:prstGeom prst="rect">
              <a:avLst/>
            </a:prstGeom>
            <a:noFill/>
          </p:spPr>
          <p:txBody>
            <a:bodyPr wrap="square" rtlCol="0">
              <a:spAutoFit/>
            </a:bodyPr>
            <a:lstStyle/>
            <a:p>
              <a:pPr algn="ctr"/>
              <a:r>
                <a:rPr kumimoji="1" lang="en-US" altLang="ko-KR" sz="1100" dirty="0">
                  <a:latin typeface="Georgia" panose="02040502050405020303" pitchFamily="18" charset="0"/>
                </a:rPr>
                <a:t>Random</a:t>
              </a:r>
              <a:endParaRPr kumimoji="1" lang="ko-KR" altLang="en-US" sz="1100" dirty="0">
                <a:latin typeface="Georgia" panose="02040502050405020303" pitchFamily="18" charset="0"/>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8645424-33FB-238D-A46B-F49A7EA6747A}"/>
                    </a:ext>
                  </a:extLst>
                </p:cNvPr>
                <p:cNvSpPr txBox="1"/>
                <p:nvPr/>
              </p:nvSpPr>
              <p:spPr>
                <a:xfrm>
                  <a:off x="2653249" y="1431796"/>
                  <a:ext cx="1751511" cy="261610"/>
                </a:xfrm>
                <a:prstGeom prst="rect">
                  <a:avLst/>
                </a:prstGeom>
                <a:noFill/>
              </p:spPr>
              <p:txBody>
                <a:bodyPr wrap="square" rtlCol="0">
                  <a:spAutoFit/>
                </a:bodyPr>
                <a:lstStyle/>
                <a:p>
                  <a:pPr algn="ctr"/>
                  <a14:m>
                    <m:oMath xmlns:m="http://schemas.openxmlformats.org/officeDocument/2006/math">
                      <m:r>
                        <a:rPr kumimoji="1" lang="en-US" altLang="ko-KR" sz="1100" b="0" i="1" dirty="0" smtClean="0">
                          <a:solidFill>
                            <a:srgbClr val="0070C0"/>
                          </a:solidFill>
                          <a:latin typeface="Cambria Math" panose="02040503050406030204" pitchFamily="18" charset="0"/>
                          <a:ea typeface="Cambria Math" panose="02040503050406030204" pitchFamily="18" charset="0"/>
                        </a:rPr>
                        <m:t>⨁</m:t>
                      </m:r>
                    </m:oMath>
                  </a14:m>
                  <a:r>
                    <a:rPr kumimoji="1" lang="en-US" altLang="ko-KR" sz="1100" dirty="0">
                      <a:solidFill>
                        <a:srgbClr val="0070C0"/>
                      </a:solidFill>
                      <a:latin typeface="Georgia" panose="02040502050405020303" pitchFamily="18" charset="0"/>
                    </a:rPr>
                    <a:t>Input difference</a:t>
                  </a:r>
                  <a:endParaRPr kumimoji="1" lang="ko-KR" altLang="en-US" sz="1100" dirty="0">
                    <a:solidFill>
                      <a:srgbClr val="0070C0"/>
                    </a:solidFill>
                    <a:latin typeface="Georgia" panose="02040502050405020303" pitchFamily="18" charset="0"/>
                  </a:endParaRPr>
                </a:p>
              </p:txBody>
            </p:sp>
          </mc:Choice>
          <mc:Fallback xmlns="">
            <p:sp>
              <p:nvSpPr>
                <p:cNvPr id="75" name="TextBox 74">
                  <a:extLst>
                    <a:ext uri="{FF2B5EF4-FFF2-40B4-BE49-F238E27FC236}">
                      <a16:creationId xmlns:a16="http://schemas.microsoft.com/office/drawing/2014/main" id="{84304D4D-38DB-BE52-CDE2-5A6FBF382944}"/>
                    </a:ext>
                  </a:extLst>
                </p:cNvPr>
                <p:cNvSpPr txBox="1">
                  <a:spLocks noRot="1" noChangeAspect="1" noMove="1" noResize="1" noEditPoints="1" noAdjustHandles="1" noChangeArrowheads="1" noChangeShapeType="1" noTextEdit="1"/>
                </p:cNvSpPr>
                <p:nvPr/>
              </p:nvSpPr>
              <p:spPr>
                <a:xfrm>
                  <a:off x="2653249" y="1431796"/>
                  <a:ext cx="1751511" cy="261610"/>
                </a:xfrm>
                <a:prstGeom prst="rect">
                  <a:avLst/>
                </a:prstGeom>
                <a:blipFill>
                  <a:blip r:embed="rId16"/>
                  <a:stretch>
                    <a:fillRect b="-18182"/>
                  </a:stretch>
                </a:blipFill>
              </p:spPr>
              <p:txBody>
                <a:bodyPr/>
                <a:lstStyle/>
                <a:p>
                  <a:r>
                    <a:rPr lang="ko-KR" altLang="en-US">
                      <a:noFill/>
                    </a:rPr>
                    <a:t> </a:t>
                  </a:r>
                </a:p>
              </p:txBody>
            </p:sp>
          </mc:Fallback>
        </mc:AlternateContent>
        <p:sp>
          <p:nvSpPr>
            <p:cNvPr id="22" name="오른쪽 중괄호[R] 21">
              <a:extLst>
                <a:ext uri="{FF2B5EF4-FFF2-40B4-BE49-F238E27FC236}">
                  <a16:creationId xmlns:a16="http://schemas.microsoft.com/office/drawing/2014/main" id="{9C7DFD2C-3332-CC1E-0D03-5AE8D8CD9E37}"/>
                </a:ext>
              </a:extLst>
            </p:cNvPr>
            <p:cNvSpPr/>
            <p:nvPr/>
          </p:nvSpPr>
          <p:spPr>
            <a:xfrm rot="16200000">
              <a:off x="2383293" y="1468549"/>
              <a:ext cx="180626" cy="539196"/>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ko-KR" altLang="en-US"/>
            </a:p>
          </p:txBody>
        </p:sp>
        <p:sp>
          <p:nvSpPr>
            <p:cNvPr id="23" name="오른쪽 중괄호[R] 22">
              <a:extLst>
                <a:ext uri="{FF2B5EF4-FFF2-40B4-BE49-F238E27FC236}">
                  <a16:creationId xmlns:a16="http://schemas.microsoft.com/office/drawing/2014/main" id="{A4627B5F-5F69-A2C6-839E-B0792E326567}"/>
                </a:ext>
              </a:extLst>
            </p:cNvPr>
            <p:cNvSpPr/>
            <p:nvPr/>
          </p:nvSpPr>
          <p:spPr>
            <a:xfrm rot="16200000">
              <a:off x="3432152" y="1189568"/>
              <a:ext cx="180626" cy="1097157"/>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ko-KR" altLang="en-US"/>
            </a:p>
          </p:txBody>
        </p:sp>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344C215-2E89-2D58-EEB0-45FEB867AA8B}"/>
                  </a:ext>
                </a:extLst>
              </p:cNvPr>
              <p:cNvSpPr txBox="1"/>
              <p:nvPr/>
            </p:nvSpPr>
            <p:spPr>
              <a:xfrm>
                <a:off x="6593896" y="3962085"/>
                <a:ext cx="1867029" cy="276999"/>
              </a:xfrm>
              <a:prstGeom prst="rect">
                <a:avLst/>
              </a:prstGeom>
              <a:solidFill>
                <a:schemeClr val="bg1">
                  <a:lumMod val="95000"/>
                </a:schemeClr>
              </a:solidFill>
              <a:ln w="12700">
                <a:solidFill>
                  <a:schemeClr val="tx1"/>
                </a:solidFill>
              </a:ln>
            </p:spPr>
            <p:txBody>
              <a:bodyPr wrap="square" rtlCol="0">
                <a:spAutoFit/>
              </a:bodyPr>
              <a:lstStyle/>
              <a:p>
                <a:pPr algn="ctr"/>
                <a:r>
                  <a:rPr kumimoji="1" lang="en-US" altLang="ko-KR" sz="1200" dirty="0">
                    <a:latin typeface="Georgia" panose="02040502050405020303" pitchFamily="18" charset="0"/>
                  </a:rPr>
                  <a:t>FF</a:t>
                </a:r>
                <a14:m>
                  <m:oMath xmlns:m="http://schemas.openxmlformats.org/officeDocument/2006/math">
                    <m:r>
                      <a:rPr kumimoji="1" lang="en-US" altLang="ko-KR" sz="1200" i="1" dirty="0" smtClean="0">
                        <a:latin typeface="Cambria Math" panose="02040503050406030204" pitchFamily="18" charset="0"/>
                      </a:rPr>
                      <m:t>3</m:t>
                    </m:r>
                  </m:oMath>
                </a14:m>
                <a:endParaRPr kumimoji="1" lang="ko-KR" altLang="en-US" sz="1200" dirty="0">
                  <a:latin typeface="Georgia" panose="02040502050405020303" pitchFamily="18" charset="0"/>
                </a:endParaRPr>
              </a:p>
            </p:txBody>
          </p:sp>
        </mc:Choice>
        <mc:Fallback xmlns="">
          <p:sp>
            <p:nvSpPr>
              <p:cNvPr id="24" name="TextBox 23">
                <a:extLst>
                  <a:ext uri="{FF2B5EF4-FFF2-40B4-BE49-F238E27FC236}">
                    <a16:creationId xmlns:a16="http://schemas.microsoft.com/office/drawing/2014/main" id="{A344C215-2E89-2D58-EEB0-45FEB867AA8B}"/>
                  </a:ext>
                </a:extLst>
              </p:cNvPr>
              <p:cNvSpPr txBox="1">
                <a:spLocks noRot="1" noChangeAspect="1" noMove="1" noResize="1" noEditPoints="1" noAdjustHandles="1" noChangeArrowheads="1" noChangeShapeType="1" noTextEdit="1"/>
              </p:cNvSpPr>
              <p:nvPr/>
            </p:nvSpPr>
            <p:spPr>
              <a:xfrm>
                <a:off x="6593896" y="3962085"/>
                <a:ext cx="1867029" cy="276999"/>
              </a:xfrm>
              <a:prstGeom prst="rect">
                <a:avLst/>
              </a:prstGeom>
              <a:blipFill>
                <a:blip r:embed="rId17"/>
                <a:stretch>
                  <a:fillRect b="-12500"/>
                </a:stretch>
              </a:blipFill>
              <a:ln w="12700">
                <a:solidFill>
                  <a:schemeClr val="tx1"/>
                </a:solidFill>
              </a:ln>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BE81CE1-3567-A035-0F7B-11F8B15288CB}"/>
                  </a:ext>
                </a:extLst>
              </p:cNvPr>
              <p:cNvSpPr txBox="1"/>
              <p:nvPr/>
            </p:nvSpPr>
            <p:spPr>
              <a:xfrm>
                <a:off x="6360395" y="4299157"/>
                <a:ext cx="657461" cy="3028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ko-KR" sz="1400" b="0" i="1" dirty="0" smtClean="0">
                          <a:latin typeface="Cambria Math" panose="02040503050406030204" pitchFamily="18" charset="0"/>
                        </a:rPr>
                        <m:t>𝐶</m:t>
                      </m:r>
                      <m:r>
                        <a:rPr kumimoji="1" lang="en-US" altLang="ko-KR" sz="1400" i="1" baseline="-25000" dirty="0" smtClean="0">
                          <a:latin typeface="Cambria Math" panose="02040503050406030204" pitchFamily="18" charset="0"/>
                        </a:rPr>
                        <m:t>0</m:t>
                      </m:r>
                    </m:oMath>
                  </m:oMathPara>
                </a14:m>
                <a:endParaRPr kumimoji="1" lang="ko-KR" altLang="en-US" sz="1400" baseline="-25000" dirty="0"/>
              </a:p>
            </p:txBody>
          </p:sp>
        </mc:Choice>
        <mc:Fallback xmlns="">
          <p:sp>
            <p:nvSpPr>
              <p:cNvPr id="25" name="TextBox 24">
                <a:extLst>
                  <a:ext uri="{FF2B5EF4-FFF2-40B4-BE49-F238E27FC236}">
                    <a16:creationId xmlns:a16="http://schemas.microsoft.com/office/drawing/2014/main" id="{FBE81CE1-3567-A035-0F7B-11F8B15288CB}"/>
                  </a:ext>
                </a:extLst>
              </p:cNvPr>
              <p:cNvSpPr txBox="1">
                <a:spLocks noRot="1" noChangeAspect="1" noMove="1" noResize="1" noEditPoints="1" noAdjustHandles="1" noChangeArrowheads="1" noChangeShapeType="1" noTextEdit="1"/>
              </p:cNvSpPr>
              <p:nvPr/>
            </p:nvSpPr>
            <p:spPr>
              <a:xfrm>
                <a:off x="6360395" y="4299157"/>
                <a:ext cx="657461" cy="302840"/>
              </a:xfrm>
              <a:prstGeom prst="rect">
                <a:avLst/>
              </a:prstGeom>
              <a:blipFill>
                <a:blip r:embed="rId18"/>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C0C1545-3354-5BBD-7B8E-90B4C248F7BF}"/>
                  </a:ext>
                </a:extLst>
              </p:cNvPr>
              <p:cNvSpPr txBox="1"/>
              <p:nvPr/>
            </p:nvSpPr>
            <p:spPr>
              <a:xfrm>
                <a:off x="6704348" y="4307418"/>
                <a:ext cx="657461" cy="3028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ko-KR" sz="1400" b="0" i="1" dirty="0" smtClean="0">
                          <a:latin typeface="Cambria Math" panose="02040503050406030204" pitchFamily="18" charset="0"/>
                        </a:rPr>
                        <m:t>𝐶</m:t>
                      </m:r>
                      <m:r>
                        <a:rPr kumimoji="1" lang="en-US" altLang="ko-KR" sz="1400" b="0" i="1" baseline="-25000" dirty="0" smtClean="0">
                          <a:latin typeface="Cambria Math" panose="02040503050406030204" pitchFamily="18" charset="0"/>
                        </a:rPr>
                        <m:t>1</m:t>
                      </m:r>
                    </m:oMath>
                  </m:oMathPara>
                </a14:m>
                <a:endParaRPr kumimoji="1" lang="ko-KR" altLang="en-US" sz="1400" baseline="-25000" dirty="0"/>
              </a:p>
            </p:txBody>
          </p:sp>
        </mc:Choice>
        <mc:Fallback xmlns="">
          <p:sp>
            <p:nvSpPr>
              <p:cNvPr id="26" name="TextBox 25">
                <a:extLst>
                  <a:ext uri="{FF2B5EF4-FFF2-40B4-BE49-F238E27FC236}">
                    <a16:creationId xmlns:a16="http://schemas.microsoft.com/office/drawing/2014/main" id="{4C0C1545-3354-5BBD-7B8E-90B4C248F7BF}"/>
                  </a:ext>
                </a:extLst>
              </p:cNvPr>
              <p:cNvSpPr txBox="1">
                <a:spLocks noRot="1" noChangeAspect="1" noMove="1" noResize="1" noEditPoints="1" noAdjustHandles="1" noChangeArrowheads="1" noChangeShapeType="1" noTextEdit="1"/>
              </p:cNvSpPr>
              <p:nvPr/>
            </p:nvSpPr>
            <p:spPr>
              <a:xfrm>
                <a:off x="6704348" y="4307418"/>
                <a:ext cx="657461" cy="302840"/>
              </a:xfrm>
              <a:prstGeom prst="rect">
                <a:avLst/>
              </a:prstGeom>
              <a:blipFill>
                <a:blip r:embed="rId19"/>
                <a:stretch>
                  <a:fillRect/>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B9DE1F5-EE71-2F3B-3314-901DC739AF1B}"/>
                  </a:ext>
                </a:extLst>
              </p:cNvPr>
              <p:cNvSpPr txBox="1"/>
              <p:nvPr/>
            </p:nvSpPr>
            <p:spPr>
              <a:xfrm>
                <a:off x="7077077" y="4304513"/>
                <a:ext cx="1702907" cy="3028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ko-KR" sz="1400" b="0" i="1" dirty="0" smtClean="0">
                          <a:latin typeface="Cambria Math" panose="02040503050406030204" pitchFamily="18" charset="0"/>
                        </a:rPr>
                        <m:t>𝐶</m:t>
                      </m:r>
                      <m:r>
                        <a:rPr kumimoji="1" lang="en-US" altLang="ko-KR" sz="1400" b="0" i="1" baseline="-25000" dirty="0" smtClean="0">
                          <a:latin typeface="Cambria Math" panose="02040503050406030204" pitchFamily="18" charset="0"/>
                        </a:rPr>
                        <m:t>2</m:t>
                      </m:r>
                      <m:r>
                        <a:rPr kumimoji="1" lang="en-US" altLang="ko-KR" sz="1400" b="0" i="1" dirty="0" smtClean="0">
                          <a:latin typeface="Cambria Math" panose="02040503050406030204" pitchFamily="18" charset="0"/>
                        </a:rPr>
                        <m:t>(=</m:t>
                      </m:r>
                      <m:r>
                        <a:rPr kumimoji="1" lang="en-US" altLang="ko-KR" sz="1400" b="0" i="1" dirty="0" smtClean="0">
                          <a:latin typeface="Cambria Math" panose="02040503050406030204" pitchFamily="18" charset="0"/>
                        </a:rPr>
                        <m:t>𝐶</m:t>
                      </m:r>
                      <m:r>
                        <a:rPr kumimoji="1" lang="en-US" altLang="ko-KR" sz="1400" b="0" i="1" baseline="-25000" dirty="0" smtClean="0">
                          <a:latin typeface="Cambria Math" panose="02040503050406030204" pitchFamily="18" charset="0"/>
                        </a:rPr>
                        <m:t>0</m:t>
                      </m:r>
                      <m:r>
                        <a:rPr kumimoji="1" lang="en-US" altLang="ko-KR" sz="1400" b="0" i="1" dirty="0" smtClean="0">
                          <a:solidFill>
                            <a:srgbClr val="002060"/>
                          </a:solidFill>
                          <a:latin typeface="Cambria Math" panose="02040503050406030204" pitchFamily="18" charset="0"/>
                          <a:ea typeface="Cambria Math" panose="02040503050406030204" pitchFamily="18" charset="0"/>
                        </a:rPr>
                        <m:t>⨁</m:t>
                      </m:r>
                      <m:r>
                        <m:rPr>
                          <m:sty m:val="p"/>
                        </m:rPr>
                        <a:rPr kumimoji="1" lang="el-GR" altLang="ko-KR" sz="1400" b="0" i="1" dirty="0" smtClean="0">
                          <a:solidFill>
                            <a:srgbClr val="002060"/>
                          </a:solidFill>
                          <a:latin typeface="Cambria Math" panose="02040503050406030204" pitchFamily="18" charset="0"/>
                          <a:ea typeface="Cambria Math" panose="02040503050406030204" pitchFamily="18" charset="0"/>
                        </a:rPr>
                        <m:t>Δ</m:t>
                      </m:r>
                      <m:r>
                        <a:rPr kumimoji="1" lang="en-US" altLang="ko-KR" sz="1400" b="0" i="1" dirty="0" smtClean="0">
                          <a:latin typeface="Cambria Math" panose="02040503050406030204" pitchFamily="18" charset="0"/>
                        </a:rPr>
                        <m:t>)</m:t>
                      </m:r>
                    </m:oMath>
                  </m:oMathPara>
                </a14:m>
                <a:endParaRPr kumimoji="1" lang="ko-KR" altLang="en-US" sz="1400" baseline="-25000" dirty="0"/>
              </a:p>
            </p:txBody>
          </p:sp>
        </mc:Choice>
        <mc:Fallback xmlns="">
          <p:sp>
            <p:nvSpPr>
              <p:cNvPr id="27" name="TextBox 26">
                <a:extLst>
                  <a:ext uri="{FF2B5EF4-FFF2-40B4-BE49-F238E27FC236}">
                    <a16:creationId xmlns:a16="http://schemas.microsoft.com/office/drawing/2014/main" id="{BB9DE1F5-EE71-2F3B-3314-901DC739AF1B}"/>
                  </a:ext>
                </a:extLst>
              </p:cNvPr>
              <p:cNvSpPr txBox="1">
                <a:spLocks noRot="1" noChangeAspect="1" noMove="1" noResize="1" noEditPoints="1" noAdjustHandles="1" noChangeArrowheads="1" noChangeShapeType="1" noTextEdit="1"/>
              </p:cNvSpPr>
              <p:nvPr/>
            </p:nvSpPr>
            <p:spPr>
              <a:xfrm>
                <a:off x="7077077" y="4304513"/>
                <a:ext cx="1702907" cy="302840"/>
              </a:xfrm>
              <a:prstGeom prst="rect">
                <a:avLst/>
              </a:prstGeom>
              <a:blipFill>
                <a:blip r:embed="rId20"/>
                <a:stretch>
                  <a:fillRect b="-12000"/>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CC11F7A-3C0E-A3AC-7C9C-486D789C5488}"/>
                  </a:ext>
                </a:extLst>
              </p:cNvPr>
              <p:cNvSpPr txBox="1"/>
              <p:nvPr/>
            </p:nvSpPr>
            <p:spPr>
              <a:xfrm>
                <a:off x="7051787" y="4711773"/>
                <a:ext cx="1751511" cy="261610"/>
              </a:xfrm>
              <a:prstGeom prst="rect">
                <a:avLst/>
              </a:prstGeom>
              <a:noFill/>
            </p:spPr>
            <p:txBody>
              <a:bodyPr wrap="square" rtlCol="0">
                <a:spAutoFit/>
              </a:bodyPr>
              <a:lstStyle/>
              <a:p>
                <a:pPr algn="ctr"/>
                <a14:m>
                  <m:oMath xmlns:m="http://schemas.openxmlformats.org/officeDocument/2006/math">
                    <m:r>
                      <a:rPr kumimoji="1" lang="en-US" altLang="ko-KR" sz="1100" b="0" i="1" dirty="0" smtClean="0">
                        <a:solidFill>
                          <a:srgbClr val="002060"/>
                        </a:solidFill>
                        <a:latin typeface="Cambria Math" panose="02040503050406030204" pitchFamily="18" charset="0"/>
                        <a:ea typeface="Cambria Math" panose="02040503050406030204" pitchFamily="18" charset="0"/>
                      </a:rPr>
                      <m:t>⨁</m:t>
                    </m:r>
                  </m:oMath>
                </a14:m>
                <a:r>
                  <a:rPr kumimoji="1" lang="en-US" altLang="ko-KR" sz="1100" dirty="0">
                    <a:solidFill>
                      <a:srgbClr val="002060"/>
                    </a:solidFill>
                    <a:latin typeface="Georgia" panose="02040502050405020303" pitchFamily="18" charset="0"/>
                  </a:rPr>
                  <a:t>Output difference</a:t>
                </a:r>
                <a:endParaRPr kumimoji="1" lang="ko-KR" altLang="en-US" sz="1100" dirty="0">
                  <a:solidFill>
                    <a:srgbClr val="002060"/>
                  </a:solidFill>
                  <a:latin typeface="Georgia" panose="02040502050405020303" pitchFamily="18" charset="0"/>
                </a:endParaRPr>
              </a:p>
            </p:txBody>
          </p:sp>
        </mc:Choice>
        <mc:Fallback xmlns="">
          <p:sp>
            <p:nvSpPr>
              <p:cNvPr id="28" name="TextBox 27">
                <a:extLst>
                  <a:ext uri="{FF2B5EF4-FFF2-40B4-BE49-F238E27FC236}">
                    <a16:creationId xmlns:a16="http://schemas.microsoft.com/office/drawing/2014/main" id="{7CC11F7A-3C0E-A3AC-7C9C-486D789C5488}"/>
                  </a:ext>
                </a:extLst>
              </p:cNvPr>
              <p:cNvSpPr txBox="1">
                <a:spLocks noRot="1" noChangeAspect="1" noMove="1" noResize="1" noEditPoints="1" noAdjustHandles="1" noChangeArrowheads="1" noChangeShapeType="1" noTextEdit="1"/>
              </p:cNvSpPr>
              <p:nvPr/>
            </p:nvSpPr>
            <p:spPr>
              <a:xfrm>
                <a:off x="7051787" y="4711773"/>
                <a:ext cx="1751511" cy="261610"/>
              </a:xfrm>
              <a:prstGeom prst="rect">
                <a:avLst/>
              </a:prstGeom>
              <a:blipFill>
                <a:blip r:embed="rId21"/>
                <a:stretch>
                  <a:fillRect b="-19048"/>
                </a:stretch>
              </a:blipFill>
            </p:spPr>
            <p:txBody>
              <a:bodyPr/>
              <a:lstStyle/>
              <a:p>
                <a:r>
                  <a:rPr lang="ko-Kore-KR" altLang="en-US">
                    <a:noFill/>
                  </a:rPr>
                  <a:t> </a:t>
                </a:r>
              </a:p>
            </p:txBody>
          </p:sp>
        </mc:Fallback>
      </mc:AlternateContent>
      <p:sp>
        <p:nvSpPr>
          <p:cNvPr id="29" name="TextBox 28">
            <a:extLst>
              <a:ext uri="{FF2B5EF4-FFF2-40B4-BE49-F238E27FC236}">
                <a16:creationId xmlns:a16="http://schemas.microsoft.com/office/drawing/2014/main" id="{AF850281-80B7-ECA0-C3AA-1CB6D939E506}"/>
              </a:ext>
            </a:extLst>
          </p:cNvPr>
          <p:cNvSpPr txBox="1"/>
          <p:nvPr/>
        </p:nvSpPr>
        <p:spPr>
          <a:xfrm>
            <a:off x="6360127" y="4711773"/>
            <a:ext cx="995399" cy="261610"/>
          </a:xfrm>
          <a:prstGeom prst="rect">
            <a:avLst/>
          </a:prstGeom>
          <a:noFill/>
        </p:spPr>
        <p:txBody>
          <a:bodyPr wrap="square" rtlCol="0">
            <a:spAutoFit/>
          </a:bodyPr>
          <a:lstStyle/>
          <a:p>
            <a:pPr algn="ctr"/>
            <a:r>
              <a:rPr kumimoji="1" lang="en-US" altLang="ko-KR" sz="1100" dirty="0">
                <a:latin typeface="Georgia" panose="02040502050405020303" pitchFamily="18" charset="0"/>
              </a:rPr>
              <a:t>Random</a:t>
            </a:r>
            <a:endParaRPr kumimoji="1" lang="ko-KR" altLang="en-US" sz="1100" dirty="0">
              <a:latin typeface="Georgia" panose="02040502050405020303" pitchFamily="18" charset="0"/>
            </a:endParaRPr>
          </a:p>
        </p:txBody>
      </p:sp>
      <p:sp>
        <p:nvSpPr>
          <p:cNvPr id="30" name="오른쪽 중괄호[R] 29">
            <a:extLst>
              <a:ext uri="{FF2B5EF4-FFF2-40B4-BE49-F238E27FC236}">
                <a16:creationId xmlns:a16="http://schemas.microsoft.com/office/drawing/2014/main" id="{E97C1194-1571-880B-70EC-D1F9AFEAF5C1}"/>
              </a:ext>
            </a:extLst>
          </p:cNvPr>
          <p:cNvSpPr/>
          <p:nvPr/>
        </p:nvSpPr>
        <p:spPr>
          <a:xfrm rot="5400000">
            <a:off x="6771358" y="4386545"/>
            <a:ext cx="180626" cy="539196"/>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ko-KR" altLang="en-US"/>
          </a:p>
        </p:txBody>
      </p:sp>
      <p:sp>
        <p:nvSpPr>
          <p:cNvPr id="31" name="오른쪽 중괄호[R] 30">
            <a:extLst>
              <a:ext uri="{FF2B5EF4-FFF2-40B4-BE49-F238E27FC236}">
                <a16:creationId xmlns:a16="http://schemas.microsoft.com/office/drawing/2014/main" id="{16900E71-FD0B-D631-EAFE-721DE31C6DA0}"/>
              </a:ext>
            </a:extLst>
          </p:cNvPr>
          <p:cNvSpPr/>
          <p:nvPr/>
        </p:nvSpPr>
        <p:spPr>
          <a:xfrm rot="5400000">
            <a:off x="7821054" y="4105003"/>
            <a:ext cx="180626" cy="1099116"/>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ko-KR" altLang="en-US"/>
          </a:p>
        </p:txBody>
      </p:sp>
      <p:sp>
        <p:nvSpPr>
          <p:cNvPr id="32" name="아래쪽 화살표[D] 31">
            <a:extLst>
              <a:ext uri="{FF2B5EF4-FFF2-40B4-BE49-F238E27FC236}">
                <a16:creationId xmlns:a16="http://schemas.microsoft.com/office/drawing/2014/main" id="{D972915A-86C8-5CFF-D596-558D38EDCE8B}"/>
              </a:ext>
            </a:extLst>
          </p:cNvPr>
          <p:cNvSpPr/>
          <p:nvPr/>
        </p:nvSpPr>
        <p:spPr>
          <a:xfrm>
            <a:off x="7461312" y="3856384"/>
            <a:ext cx="135315" cy="101600"/>
          </a:xfrm>
          <a:prstGeom prst="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3" name="아래쪽 화살표[D] 32">
            <a:extLst>
              <a:ext uri="{FF2B5EF4-FFF2-40B4-BE49-F238E27FC236}">
                <a16:creationId xmlns:a16="http://schemas.microsoft.com/office/drawing/2014/main" id="{3B39854D-B8AA-ADF4-7AC8-F3F5376E582B}"/>
              </a:ext>
            </a:extLst>
          </p:cNvPr>
          <p:cNvSpPr/>
          <p:nvPr/>
        </p:nvSpPr>
        <p:spPr>
          <a:xfrm>
            <a:off x="7461312" y="4243907"/>
            <a:ext cx="135315" cy="101600"/>
          </a:xfrm>
          <a:prstGeom prst="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4" name="아래쪽 화살표[D] 33">
            <a:extLst>
              <a:ext uri="{FF2B5EF4-FFF2-40B4-BE49-F238E27FC236}">
                <a16:creationId xmlns:a16="http://schemas.microsoft.com/office/drawing/2014/main" id="{7131A08E-2DD6-3DE4-A156-54FCA0B8DA4A}"/>
              </a:ext>
            </a:extLst>
          </p:cNvPr>
          <p:cNvSpPr/>
          <p:nvPr/>
        </p:nvSpPr>
        <p:spPr>
          <a:xfrm rot="16200000">
            <a:off x="8606629" y="4022592"/>
            <a:ext cx="186114" cy="146494"/>
          </a:xfrm>
          <a:prstGeom prst="down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solidFill>
                <a:srgbClr val="0070C0"/>
              </a:solidFill>
            </a:endParaRPr>
          </a:p>
        </p:txBody>
      </p:sp>
      <p:sp>
        <p:nvSpPr>
          <p:cNvPr id="35" name="TextBox 34">
            <a:extLst>
              <a:ext uri="{FF2B5EF4-FFF2-40B4-BE49-F238E27FC236}">
                <a16:creationId xmlns:a16="http://schemas.microsoft.com/office/drawing/2014/main" id="{287C8F6E-3BC0-56FF-39EC-96D0E6E14ECA}"/>
              </a:ext>
            </a:extLst>
          </p:cNvPr>
          <p:cNvSpPr txBox="1"/>
          <p:nvPr/>
        </p:nvSpPr>
        <p:spPr>
          <a:xfrm>
            <a:off x="9361003" y="4574308"/>
            <a:ext cx="995399" cy="261610"/>
          </a:xfrm>
          <a:prstGeom prst="rect">
            <a:avLst/>
          </a:prstGeom>
          <a:noFill/>
        </p:spPr>
        <p:txBody>
          <a:bodyPr wrap="square" rtlCol="0">
            <a:spAutoFit/>
          </a:bodyPr>
          <a:lstStyle/>
          <a:p>
            <a:pPr algn="ctr"/>
            <a:r>
              <a:rPr kumimoji="1" lang="en-US" altLang="ko-KR" sz="1100" dirty="0">
                <a:latin typeface="Georgia" panose="02040502050405020303" pitchFamily="18" charset="0"/>
              </a:rPr>
              <a:t>Dataset</a:t>
            </a:r>
            <a:endParaRPr kumimoji="1" lang="ko-KR" altLang="en-US" sz="1100" dirty="0">
              <a:latin typeface="Georgia" panose="02040502050405020303" pitchFamily="18" charset="0"/>
            </a:endParaRPr>
          </a:p>
        </p:txBody>
      </p:sp>
    </p:spTree>
    <p:extLst>
      <p:ext uri="{BB962C8B-B14F-4D97-AF65-F5344CB8AC3E}">
        <p14:creationId xmlns:p14="http://schemas.microsoft.com/office/powerpoint/2010/main" val="1280637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D77BF2A3-A460-47EB-D136-3B68835E656B}"/>
              </a:ext>
            </a:extLst>
          </p:cNvPr>
          <p:cNvSpPr>
            <a:spLocks noGrp="1"/>
          </p:cNvSpPr>
          <p:nvPr>
            <p:ph type="title"/>
          </p:nvPr>
        </p:nvSpPr>
        <p:spPr>
          <a:xfrm>
            <a:off x="411163" y="207963"/>
            <a:ext cx="11369675" cy="762000"/>
          </a:xfrm>
        </p:spPr>
        <p:txBody>
          <a:bodyPr>
            <a:normAutofit/>
          </a:bodyPr>
          <a:lstStyle/>
          <a:p>
            <a:r>
              <a:rPr lang="en" altLang="ko-KR" dirty="0"/>
              <a:t>Proposed technique</a:t>
            </a:r>
            <a:endParaRPr lang="ko-KR" altLang="en-US" dirty="0"/>
          </a:p>
        </p:txBody>
      </p:sp>
      <mc:AlternateContent xmlns:mc="http://schemas.openxmlformats.org/markup-compatibility/2006" xmlns:a14="http://schemas.microsoft.com/office/drawing/2010/main">
        <mc:Choice Requires="a14">
          <p:graphicFrame>
            <p:nvGraphicFramePr>
              <p:cNvPr id="3" name="표 2">
                <a:extLst>
                  <a:ext uri="{FF2B5EF4-FFF2-40B4-BE49-F238E27FC236}">
                    <a16:creationId xmlns:a16="http://schemas.microsoft.com/office/drawing/2014/main" id="{7F2DB692-CCA7-52C6-5D0E-C6D2169F97EF}"/>
                  </a:ext>
                </a:extLst>
              </p:cNvPr>
              <p:cNvGraphicFramePr>
                <a:graphicFrameLocks noGrp="1"/>
              </p:cNvGraphicFramePr>
              <p:nvPr>
                <p:extLst>
                  <p:ext uri="{D42A27DB-BD31-4B8C-83A1-F6EECF244321}">
                    <p14:modId xmlns:p14="http://schemas.microsoft.com/office/powerpoint/2010/main" val="1366337257"/>
                  </p:ext>
                </p:extLst>
              </p:nvPr>
            </p:nvGraphicFramePr>
            <p:xfrm>
              <a:off x="7816800" y="1868842"/>
              <a:ext cx="2034100" cy="365760"/>
            </p:xfrm>
            <a:graphic>
              <a:graphicData uri="http://schemas.openxmlformats.org/drawingml/2006/table">
                <a:tbl>
                  <a:tblPr firstRow="1" bandRow="1">
                    <a:tableStyleId>{5940675A-B579-460E-94D1-54222C63F5DA}</a:tableStyleId>
                  </a:tblPr>
                  <a:tblGrid>
                    <a:gridCol w="406820">
                      <a:extLst>
                        <a:ext uri="{9D8B030D-6E8A-4147-A177-3AD203B41FA5}">
                          <a16:colId xmlns:a16="http://schemas.microsoft.com/office/drawing/2014/main" val="277368882"/>
                        </a:ext>
                      </a:extLst>
                    </a:gridCol>
                    <a:gridCol w="406820">
                      <a:extLst>
                        <a:ext uri="{9D8B030D-6E8A-4147-A177-3AD203B41FA5}">
                          <a16:colId xmlns:a16="http://schemas.microsoft.com/office/drawing/2014/main" val="3071668815"/>
                        </a:ext>
                      </a:extLst>
                    </a:gridCol>
                    <a:gridCol w="406820">
                      <a:extLst>
                        <a:ext uri="{9D8B030D-6E8A-4147-A177-3AD203B41FA5}">
                          <a16:colId xmlns:a16="http://schemas.microsoft.com/office/drawing/2014/main" val="2331579223"/>
                        </a:ext>
                      </a:extLst>
                    </a:gridCol>
                    <a:gridCol w="406820">
                      <a:extLst>
                        <a:ext uri="{9D8B030D-6E8A-4147-A177-3AD203B41FA5}">
                          <a16:colId xmlns:a16="http://schemas.microsoft.com/office/drawing/2014/main" val="440237817"/>
                        </a:ext>
                      </a:extLst>
                    </a:gridCol>
                    <a:gridCol w="406820">
                      <a:extLst>
                        <a:ext uri="{9D8B030D-6E8A-4147-A177-3AD203B41FA5}">
                          <a16:colId xmlns:a16="http://schemas.microsoft.com/office/drawing/2014/main" val="1719498510"/>
                        </a:ext>
                      </a:extLst>
                    </a:gridCol>
                  </a:tblGrid>
                  <a:tr h="0">
                    <a:tc>
                      <a:txBody>
                        <a:bodyPr/>
                        <a:lstStyle/>
                        <a:p>
                          <a:pPr latinLnBrk="1"/>
                          <a14:m>
                            <m:oMathPara xmlns:m="http://schemas.openxmlformats.org/officeDocument/2006/math">
                              <m:oMathParaPr>
                                <m:jc m:val="centerGroup"/>
                              </m:oMathParaPr>
                              <m:oMath xmlns:m="http://schemas.openxmlformats.org/officeDocument/2006/math">
                                <m:r>
                                  <a:rPr lang="en-US" altLang="ko-KR" i="1" dirty="0" smtClean="0">
                                    <a:latin typeface="Cambria Math" panose="02040503050406030204" pitchFamily="18" charset="0"/>
                                  </a:rPr>
                                  <m:t>0</m:t>
                                </m:r>
                              </m:oMath>
                            </m:oMathPara>
                          </a14:m>
                          <a:endParaRPr lang="ko-KR" altLang="en-US" dirty="0"/>
                        </a:p>
                      </a:txBody>
                      <a:tcPr>
                        <a:solidFill>
                          <a:schemeClr val="bg1">
                            <a:lumMod val="95000"/>
                          </a:schemeClr>
                        </a:solidFill>
                      </a:tcPr>
                    </a:tc>
                    <a:tc>
                      <a:txBody>
                        <a:bodyPr/>
                        <a:lstStyle/>
                        <a:p>
                          <a:pPr latinLnBrk="1"/>
                          <a14:m>
                            <m:oMathPara xmlns:m="http://schemas.openxmlformats.org/officeDocument/2006/math">
                              <m:oMathParaPr>
                                <m:jc m:val="centerGroup"/>
                              </m:oMathParaPr>
                              <m:oMath xmlns:m="http://schemas.openxmlformats.org/officeDocument/2006/math">
                                <m:r>
                                  <a:rPr lang="en-US" altLang="ko-KR" i="1" dirty="0" smtClean="0">
                                    <a:latin typeface="Cambria Math" panose="02040503050406030204" pitchFamily="18" charset="0"/>
                                  </a:rPr>
                                  <m:t>1</m:t>
                                </m:r>
                              </m:oMath>
                            </m:oMathPara>
                          </a14:m>
                          <a:endParaRPr lang="ko-KR" altLang="en-US" dirty="0"/>
                        </a:p>
                      </a:txBody>
                      <a:tcPr>
                        <a:solidFill>
                          <a:schemeClr val="bg1">
                            <a:lumMod val="95000"/>
                          </a:schemeClr>
                        </a:solidFill>
                      </a:tcPr>
                    </a:tc>
                    <a:tc>
                      <a:txBody>
                        <a:bodyPr/>
                        <a:lstStyle/>
                        <a:p>
                          <a:pPr latinLnBrk="1"/>
                          <a14:m>
                            <m:oMathPara xmlns:m="http://schemas.openxmlformats.org/officeDocument/2006/math">
                              <m:oMathParaPr>
                                <m:jc m:val="centerGroup"/>
                              </m:oMathParaPr>
                              <m:oMath xmlns:m="http://schemas.openxmlformats.org/officeDocument/2006/math">
                                <m:r>
                                  <a:rPr lang="ko-KR" altLang="en-US" i="1" smtClean="0">
                                    <a:latin typeface="Cambria Math" panose="02040503050406030204" pitchFamily="18" charset="0"/>
                                  </a:rPr>
                                  <m:t>⋯</m:t>
                                </m:r>
                              </m:oMath>
                            </m:oMathPara>
                          </a14:m>
                          <a:endParaRPr lang="ko-KR" altLang="en-US" dirty="0"/>
                        </a:p>
                      </a:txBody>
                      <a:tcPr>
                        <a:solidFill>
                          <a:schemeClr val="bg1"/>
                        </a:solidFill>
                      </a:tcPr>
                    </a:tc>
                    <a:tc>
                      <a:txBody>
                        <a:bodyPr/>
                        <a:lstStyle/>
                        <a:p>
                          <a:pPr latinLnBrk="1"/>
                          <a14:m>
                            <m:oMathPara xmlns:m="http://schemas.openxmlformats.org/officeDocument/2006/math">
                              <m:oMathParaPr>
                                <m:jc m:val="centerGroup"/>
                              </m:oMathParaPr>
                              <m:oMath xmlns:m="http://schemas.openxmlformats.org/officeDocument/2006/math">
                                <m:r>
                                  <a:rPr lang="en-US" altLang="ko-KR" i="1" dirty="0" smtClean="0">
                                    <a:latin typeface="Cambria Math" panose="02040503050406030204" pitchFamily="18" charset="0"/>
                                  </a:rPr>
                                  <m:t>1</m:t>
                                </m:r>
                              </m:oMath>
                            </m:oMathPara>
                          </a14:m>
                          <a:endParaRPr lang="ko-KR" altLang="en-US" dirty="0"/>
                        </a:p>
                      </a:txBody>
                      <a:tcPr>
                        <a:solidFill>
                          <a:schemeClr val="bg2">
                            <a:lumMod val="90000"/>
                          </a:schemeClr>
                        </a:solidFill>
                      </a:tcPr>
                    </a:tc>
                    <a:tc>
                      <a:txBody>
                        <a:bodyPr/>
                        <a:lstStyle/>
                        <a:p>
                          <a:pPr latinLnBrk="1"/>
                          <a14:m>
                            <m:oMathPara xmlns:m="http://schemas.openxmlformats.org/officeDocument/2006/math">
                              <m:oMathParaPr>
                                <m:jc m:val="centerGroup"/>
                              </m:oMathParaPr>
                              <m:oMath xmlns:m="http://schemas.openxmlformats.org/officeDocument/2006/math">
                                <m:r>
                                  <a:rPr lang="en-US" altLang="ko-KR" i="1" dirty="0" smtClean="0">
                                    <a:latin typeface="Cambria Math" panose="02040503050406030204" pitchFamily="18" charset="0"/>
                                  </a:rPr>
                                  <m:t>1</m:t>
                                </m:r>
                              </m:oMath>
                            </m:oMathPara>
                          </a14:m>
                          <a:endParaRPr lang="ko-KR" altLang="en-US" dirty="0"/>
                        </a:p>
                      </a:txBody>
                      <a:tcPr>
                        <a:solidFill>
                          <a:schemeClr val="bg2">
                            <a:lumMod val="90000"/>
                          </a:schemeClr>
                        </a:solidFill>
                      </a:tcPr>
                    </a:tc>
                    <a:extLst>
                      <a:ext uri="{0D108BD9-81ED-4DB2-BD59-A6C34878D82A}">
                        <a16:rowId xmlns:a16="http://schemas.microsoft.com/office/drawing/2014/main" val="1073587664"/>
                      </a:ext>
                    </a:extLst>
                  </a:tr>
                </a:tbl>
              </a:graphicData>
            </a:graphic>
          </p:graphicFrame>
        </mc:Choice>
        <mc:Fallback xmlns="">
          <p:graphicFrame>
            <p:nvGraphicFramePr>
              <p:cNvPr id="3" name="표 2">
                <a:extLst>
                  <a:ext uri="{FF2B5EF4-FFF2-40B4-BE49-F238E27FC236}">
                    <a16:creationId xmlns:a16="http://schemas.microsoft.com/office/drawing/2014/main" id="{7F2DB692-CCA7-52C6-5D0E-C6D2169F97EF}"/>
                  </a:ext>
                </a:extLst>
              </p:cNvPr>
              <p:cNvGraphicFramePr>
                <a:graphicFrameLocks noGrp="1"/>
              </p:cNvGraphicFramePr>
              <p:nvPr>
                <p:extLst>
                  <p:ext uri="{D42A27DB-BD31-4B8C-83A1-F6EECF244321}">
                    <p14:modId xmlns:p14="http://schemas.microsoft.com/office/powerpoint/2010/main" val="1366337257"/>
                  </p:ext>
                </p:extLst>
              </p:nvPr>
            </p:nvGraphicFramePr>
            <p:xfrm>
              <a:off x="7816800" y="1868842"/>
              <a:ext cx="2034100" cy="365760"/>
            </p:xfrm>
            <a:graphic>
              <a:graphicData uri="http://schemas.openxmlformats.org/drawingml/2006/table">
                <a:tbl>
                  <a:tblPr firstRow="1" bandRow="1">
                    <a:tableStyleId>{5940675A-B579-460E-94D1-54222C63F5DA}</a:tableStyleId>
                  </a:tblPr>
                  <a:tblGrid>
                    <a:gridCol w="406820">
                      <a:extLst>
                        <a:ext uri="{9D8B030D-6E8A-4147-A177-3AD203B41FA5}">
                          <a16:colId xmlns:a16="http://schemas.microsoft.com/office/drawing/2014/main" val="277368882"/>
                        </a:ext>
                      </a:extLst>
                    </a:gridCol>
                    <a:gridCol w="406820">
                      <a:extLst>
                        <a:ext uri="{9D8B030D-6E8A-4147-A177-3AD203B41FA5}">
                          <a16:colId xmlns:a16="http://schemas.microsoft.com/office/drawing/2014/main" val="3071668815"/>
                        </a:ext>
                      </a:extLst>
                    </a:gridCol>
                    <a:gridCol w="406820">
                      <a:extLst>
                        <a:ext uri="{9D8B030D-6E8A-4147-A177-3AD203B41FA5}">
                          <a16:colId xmlns:a16="http://schemas.microsoft.com/office/drawing/2014/main" val="2331579223"/>
                        </a:ext>
                      </a:extLst>
                    </a:gridCol>
                    <a:gridCol w="406820">
                      <a:extLst>
                        <a:ext uri="{9D8B030D-6E8A-4147-A177-3AD203B41FA5}">
                          <a16:colId xmlns:a16="http://schemas.microsoft.com/office/drawing/2014/main" val="440237817"/>
                        </a:ext>
                      </a:extLst>
                    </a:gridCol>
                    <a:gridCol w="406820">
                      <a:extLst>
                        <a:ext uri="{9D8B030D-6E8A-4147-A177-3AD203B41FA5}">
                          <a16:colId xmlns:a16="http://schemas.microsoft.com/office/drawing/2014/main" val="1719498510"/>
                        </a:ext>
                      </a:extLst>
                    </a:gridCol>
                  </a:tblGrid>
                  <a:tr h="365760">
                    <a:tc>
                      <a:txBody>
                        <a:bodyPr/>
                        <a:lstStyle/>
                        <a:p>
                          <a:endParaRPr lang="ko-Kore-KR"/>
                        </a:p>
                      </a:txBody>
                      <a:tcPr>
                        <a:blipFill>
                          <a:blip r:embed="rId3"/>
                          <a:stretch>
                            <a:fillRect l="-3125" t="-3448" r="-409375" b="-6897"/>
                          </a:stretch>
                        </a:blipFill>
                      </a:tcPr>
                    </a:tc>
                    <a:tc>
                      <a:txBody>
                        <a:bodyPr/>
                        <a:lstStyle/>
                        <a:p>
                          <a:endParaRPr lang="ko-Kore-KR"/>
                        </a:p>
                      </a:txBody>
                      <a:tcPr>
                        <a:blipFill>
                          <a:blip r:embed="rId3"/>
                          <a:stretch>
                            <a:fillRect l="-103125" t="-3448" r="-309375" b="-6897"/>
                          </a:stretch>
                        </a:blipFill>
                      </a:tcPr>
                    </a:tc>
                    <a:tc>
                      <a:txBody>
                        <a:bodyPr/>
                        <a:lstStyle/>
                        <a:p>
                          <a:endParaRPr lang="ko-Kore-KR"/>
                        </a:p>
                      </a:txBody>
                      <a:tcPr>
                        <a:blipFill>
                          <a:blip r:embed="rId3"/>
                          <a:stretch>
                            <a:fillRect l="-196970" t="-3448" r="-200000" b="-6897"/>
                          </a:stretch>
                        </a:blipFill>
                      </a:tcPr>
                    </a:tc>
                    <a:tc>
                      <a:txBody>
                        <a:bodyPr/>
                        <a:lstStyle/>
                        <a:p>
                          <a:endParaRPr lang="ko-Kore-KR"/>
                        </a:p>
                      </a:txBody>
                      <a:tcPr>
                        <a:blipFill>
                          <a:blip r:embed="rId3"/>
                          <a:stretch>
                            <a:fillRect l="-306250" t="-3448" r="-106250" b="-6897"/>
                          </a:stretch>
                        </a:blipFill>
                      </a:tcPr>
                    </a:tc>
                    <a:tc>
                      <a:txBody>
                        <a:bodyPr/>
                        <a:lstStyle/>
                        <a:p>
                          <a:endParaRPr lang="ko-Kore-KR"/>
                        </a:p>
                      </a:txBody>
                      <a:tcPr>
                        <a:blipFill>
                          <a:blip r:embed="rId3"/>
                          <a:stretch>
                            <a:fillRect l="-406250" t="-3448" r="-6250" b="-6897"/>
                          </a:stretch>
                        </a:blipFill>
                      </a:tcPr>
                    </a:tc>
                    <a:extLst>
                      <a:ext uri="{0D108BD9-81ED-4DB2-BD59-A6C34878D82A}">
                        <a16:rowId xmlns:a16="http://schemas.microsoft.com/office/drawing/2014/main" val="1073587664"/>
                      </a:ext>
                    </a:extLst>
                  </a:tr>
                </a:tbl>
              </a:graphicData>
            </a:graphic>
          </p:graphicFrame>
        </mc:Fallback>
      </mc:AlternateContent>
      <p:grpSp>
        <p:nvGrpSpPr>
          <p:cNvPr id="5" name="그룹 4">
            <a:extLst>
              <a:ext uri="{FF2B5EF4-FFF2-40B4-BE49-F238E27FC236}">
                <a16:creationId xmlns:a16="http://schemas.microsoft.com/office/drawing/2014/main" id="{D22E6879-D2E4-ABA2-133A-9EEA87A3B6CD}"/>
              </a:ext>
            </a:extLst>
          </p:cNvPr>
          <p:cNvGrpSpPr/>
          <p:nvPr/>
        </p:nvGrpSpPr>
        <p:grpSpPr>
          <a:xfrm>
            <a:off x="7657171" y="1326014"/>
            <a:ext cx="2353355" cy="2690531"/>
            <a:chOff x="6440743" y="892357"/>
            <a:chExt cx="2353355" cy="2690531"/>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24E1A9A-D7BA-B582-5211-7000BA392A0D}"/>
                    </a:ext>
                  </a:extLst>
                </p:cNvPr>
                <p:cNvSpPr txBox="1"/>
                <p:nvPr/>
              </p:nvSpPr>
              <p:spPr>
                <a:xfrm>
                  <a:off x="7689833" y="897603"/>
                  <a:ext cx="837570" cy="3329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ko-KR" sz="1600" i="1" dirty="0" smtClean="0">
                            <a:latin typeface="Cambria Math" panose="02040503050406030204" pitchFamily="18" charset="0"/>
                          </a:rPr>
                          <m:t>𝐶</m:t>
                        </m:r>
                        <m:r>
                          <a:rPr kumimoji="1" lang="en-US" altLang="ko-KR" sz="1600" b="0" i="1" baseline="-25000" dirty="0" smtClean="0">
                            <a:latin typeface="Cambria Math" panose="02040503050406030204" pitchFamily="18" charset="0"/>
                          </a:rPr>
                          <m:t>1 </m:t>
                        </m:r>
                        <m:r>
                          <a:rPr kumimoji="1" lang="en-US" altLang="ko-KR" sz="1600" b="0" i="1" dirty="0" smtClean="0">
                            <a:latin typeface="Cambria Math" panose="02040503050406030204" pitchFamily="18" charset="0"/>
                          </a:rPr>
                          <m:t>𝑜𝑟</m:t>
                        </m:r>
                        <m:r>
                          <a:rPr kumimoji="1" lang="en-US" altLang="ko-KR" sz="1600" b="0" i="1" dirty="0" smtClean="0">
                            <a:latin typeface="Cambria Math" panose="02040503050406030204" pitchFamily="18" charset="0"/>
                          </a:rPr>
                          <m:t> </m:t>
                        </m:r>
                        <m:r>
                          <a:rPr kumimoji="1" lang="en-US" altLang="ko-KR" sz="1600" i="1" dirty="0" smtClean="0">
                            <a:latin typeface="Cambria Math" panose="02040503050406030204" pitchFamily="18" charset="0"/>
                          </a:rPr>
                          <m:t>𝐶</m:t>
                        </m:r>
                        <m:r>
                          <a:rPr kumimoji="1" lang="en-US" altLang="ko-KR" sz="1600" b="0" i="1" baseline="-25000" dirty="0" smtClean="0">
                            <a:latin typeface="Cambria Math" panose="02040503050406030204" pitchFamily="18" charset="0"/>
                          </a:rPr>
                          <m:t>2</m:t>
                        </m:r>
                      </m:oMath>
                    </m:oMathPara>
                  </a14:m>
                  <a:endParaRPr kumimoji="1" lang="ko-KR" altLang="en-US" sz="1600" baseline="-25000" dirty="0"/>
                </a:p>
              </p:txBody>
            </p:sp>
          </mc:Choice>
          <mc:Fallback xmlns="">
            <p:sp>
              <p:nvSpPr>
                <p:cNvPr id="8" name="TextBox 7">
                  <a:extLst>
                    <a:ext uri="{FF2B5EF4-FFF2-40B4-BE49-F238E27FC236}">
                      <a16:creationId xmlns:a16="http://schemas.microsoft.com/office/drawing/2014/main" id="{F24E1A9A-D7BA-B582-5211-7000BA392A0D}"/>
                    </a:ext>
                  </a:extLst>
                </p:cNvPr>
                <p:cNvSpPr txBox="1">
                  <a:spLocks noRot="1" noChangeAspect="1" noMove="1" noResize="1" noEditPoints="1" noAdjustHandles="1" noChangeArrowheads="1" noChangeShapeType="1" noTextEdit="1"/>
                </p:cNvSpPr>
                <p:nvPr/>
              </p:nvSpPr>
              <p:spPr>
                <a:xfrm>
                  <a:off x="7689833" y="897603"/>
                  <a:ext cx="837570" cy="332912"/>
                </a:xfrm>
                <a:prstGeom prst="rect">
                  <a:avLst/>
                </a:prstGeom>
                <a:blipFill>
                  <a:blip r:embed="rId4"/>
                  <a:stretch>
                    <a:fillRect b="-22222"/>
                  </a:stretch>
                </a:blipFill>
              </p:spPr>
              <p:txBody>
                <a:bodyPr/>
                <a:lstStyle/>
                <a:p>
                  <a:r>
                    <a:rPr lang="ko-KR" altLang="en-US">
                      <a:noFill/>
                    </a:rPr>
                    <a:t> </a:t>
                  </a:r>
                </a:p>
              </p:txBody>
            </p:sp>
          </mc:Fallback>
        </mc:AlternateContent>
        <p:sp>
          <p:nvSpPr>
            <p:cNvPr id="10" name="오른쪽 중괄호[R] 9">
              <a:extLst>
                <a:ext uri="{FF2B5EF4-FFF2-40B4-BE49-F238E27FC236}">
                  <a16:creationId xmlns:a16="http://schemas.microsoft.com/office/drawing/2014/main" id="{E5570D9C-3645-9CF3-354B-247F0DDA36D4}"/>
                </a:ext>
              </a:extLst>
            </p:cNvPr>
            <p:cNvSpPr/>
            <p:nvPr/>
          </p:nvSpPr>
          <p:spPr>
            <a:xfrm rot="16200000">
              <a:off x="7007236" y="844180"/>
              <a:ext cx="180626" cy="997529"/>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ko-KR" altLang="en-US"/>
            </a:p>
          </p:txBody>
        </p:sp>
        <p:sp>
          <p:nvSpPr>
            <p:cNvPr id="11" name="오른쪽 중괄호[R] 10">
              <a:extLst>
                <a:ext uri="{FF2B5EF4-FFF2-40B4-BE49-F238E27FC236}">
                  <a16:creationId xmlns:a16="http://schemas.microsoft.com/office/drawing/2014/main" id="{B231CEB4-BD01-27DF-54F9-7D0A4A7A2615}"/>
                </a:ext>
              </a:extLst>
            </p:cNvPr>
            <p:cNvSpPr/>
            <p:nvPr/>
          </p:nvSpPr>
          <p:spPr>
            <a:xfrm rot="16200000">
              <a:off x="8027183" y="830643"/>
              <a:ext cx="180626" cy="1024602"/>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kumimoji="1" lang="ko-KR" alt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D3FBFFC-D407-79B7-E3B4-CB82AF515FF5}"/>
                    </a:ext>
                  </a:extLst>
                </p:cNvPr>
                <p:cNvSpPr txBox="1"/>
                <p:nvPr/>
              </p:nvSpPr>
              <p:spPr>
                <a:xfrm>
                  <a:off x="6768818" y="892357"/>
                  <a:ext cx="657461" cy="3329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ko-KR" sz="1600" i="1" dirty="0" smtClean="0">
                            <a:latin typeface="Cambria Math" panose="02040503050406030204" pitchFamily="18" charset="0"/>
                          </a:rPr>
                          <m:t>𝐶</m:t>
                        </m:r>
                        <m:r>
                          <a:rPr kumimoji="1" lang="en-US" altLang="ko-KR" sz="1600" i="1" baseline="-25000" dirty="0" smtClean="0">
                            <a:latin typeface="Cambria Math" panose="02040503050406030204" pitchFamily="18" charset="0"/>
                          </a:rPr>
                          <m:t>0</m:t>
                        </m:r>
                      </m:oMath>
                    </m:oMathPara>
                  </a14:m>
                  <a:endParaRPr kumimoji="1" lang="ko-KR" altLang="en-US" sz="1600" baseline="-25000" dirty="0"/>
                </a:p>
              </p:txBody>
            </p:sp>
          </mc:Choice>
          <mc:Fallback xmlns="">
            <p:sp>
              <p:nvSpPr>
                <p:cNvPr id="13" name="TextBox 12">
                  <a:extLst>
                    <a:ext uri="{FF2B5EF4-FFF2-40B4-BE49-F238E27FC236}">
                      <a16:creationId xmlns:a16="http://schemas.microsoft.com/office/drawing/2014/main" id="{C8C70AAB-6B4A-B9BB-CAF3-44F13B445026}"/>
                    </a:ext>
                  </a:extLst>
                </p:cNvPr>
                <p:cNvSpPr txBox="1">
                  <a:spLocks noRot="1" noChangeAspect="1" noMove="1" noResize="1" noEditPoints="1" noAdjustHandles="1" noChangeArrowheads="1" noChangeShapeType="1" noTextEdit="1"/>
                </p:cNvSpPr>
                <p:nvPr/>
              </p:nvSpPr>
              <p:spPr>
                <a:xfrm>
                  <a:off x="6768818" y="892357"/>
                  <a:ext cx="657461" cy="332912"/>
                </a:xfrm>
                <a:prstGeom prst="rect">
                  <a:avLst/>
                </a:prstGeom>
                <a:blipFill>
                  <a:blip r:embed="rId5"/>
                  <a:stretch>
                    <a:fillRect/>
                  </a:stretch>
                </a:blipFill>
              </p:spPr>
              <p:txBody>
                <a:bodyPr/>
                <a:lstStyle/>
                <a:p>
                  <a:r>
                    <a:rPr lang="ko-KR" altLang="en-US">
                      <a:noFill/>
                    </a:rPr>
                    <a:t> </a:t>
                  </a:r>
                </a:p>
              </p:txBody>
            </p:sp>
          </mc:Fallback>
        </mc:AlternateContent>
        <p:grpSp>
          <p:nvGrpSpPr>
            <p:cNvPr id="13" name="그룹 12">
              <a:extLst>
                <a:ext uri="{FF2B5EF4-FFF2-40B4-BE49-F238E27FC236}">
                  <a16:creationId xmlns:a16="http://schemas.microsoft.com/office/drawing/2014/main" id="{5E6B47D0-6CF2-7F32-5587-4C359B135B4E}"/>
                </a:ext>
              </a:extLst>
            </p:cNvPr>
            <p:cNvGrpSpPr/>
            <p:nvPr/>
          </p:nvGrpSpPr>
          <p:grpSpPr>
            <a:xfrm>
              <a:off x="6703503" y="1890599"/>
              <a:ext cx="1838416" cy="369332"/>
              <a:chOff x="6703503" y="1890599"/>
              <a:chExt cx="1838416" cy="369332"/>
            </a:xfrm>
          </p:grpSpPr>
          <p:sp>
            <p:nvSpPr>
              <p:cNvPr id="31" name="타원 30">
                <a:extLst>
                  <a:ext uri="{FF2B5EF4-FFF2-40B4-BE49-F238E27FC236}">
                    <a16:creationId xmlns:a16="http://schemas.microsoft.com/office/drawing/2014/main" id="{3315791A-D03F-3BE1-CB7B-F54203A69F32}"/>
                  </a:ext>
                </a:extLst>
              </p:cNvPr>
              <p:cNvSpPr/>
              <p:nvPr/>
            </p:nvSpPr>
            <p:spPr>
              <a:xfrm>
                <a:off x="6703503" y="1973665"/>
                <a:ext cx="203200" cy="203200"/>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32" name="타원 31">
                <a:extLst>
                  <a:ext uri="{FF2B5EF4-FFF2-40B4-BE49-F238E27FC236}">
                    <a16:creationId xmlns:a16="http://schemas.microsoft.com/office/drawing/2014/main" id="{F132BA1C-C01D-E001-6EAD-C6C62637840A}"/>
                  </a:ext>
                </a:extLst>
              </p:cNvPr>
              <p:cNvSpPr/>
              <p:nvPr/>
            </p:nvSpPr>
            <p:spPr>
              <a:xfrm>
                <a:off x="7104805" y="1973665"/>
                <a:ext cx="203200" cy="203200"/>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3" name="타원 32">
                <a:extLst>
                  <a:ext uri="{FF2B5EF4-FFF2-40B4-BE49-F238E27FC236}">
                    <a16:creationId xmlns:a16="http://schemas.microsoft.com/office/drawing/2014/main" id="{77C5AB89-A573-DCEF-3B9C-6E3893C55010}"/>
                  </a:ext>
                </a:extLst>
              </p:cNvPr>
              <p:cNvSpPr/>
              <p:nvPr/>
            </p:nvSpPr>
            <p:spPr>
              <a:xfrm>
                <a:off x="7937417" y="1973665"/>
                <a:ext cx="203200" cy="20320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4" name="타원 33">
                <a:extLst>
                  <a:ext uri="{FF2B5EF4-FFF2-40B4-BE49-F238E27FC236}">
                    <a16:creationId xmlns:a16="http://schemas.microsoft.com/office/drawing/2014/main" id="{03288B44-2782-E1AC-40D4-DBF1805DF55E}"/>
                  </a:ext>
                </a:extLst>
              </p:cNvPr>
              <p:cNvSpPr/>
              <p:nvPr/>
            </p:nvSpPr>
            <p:spPr>
              <a:xfrm>
                <a:off x="8338719" y="1973665"/>
                <a:ext cx="203200" cy="203200"/>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C22D6DC-289F-83AD-1BF4-9B2283756836}"/>
                      </a:ext>
                    </a:extLst>
                  </p:cNvPr>
                  <p:cNvSpPr txBox="1"/>
                  <p:nvPr/>
                </p:nvSpPr>
                <p:spPr>
                  <a:xfrm>
                    <a:off x="7421418" y="1890599"/>
                    <a:ext cx="3920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ko-KR" altLang="en-US" i="1" smtClean="0">
                              <a:latin typeface="Cambria Math" panose="02040503050406030204" pitchFamily="18" charset="0"/>
                            </a:rPr>
                            <m:t>⋯</m:t>
                          </m:r>
                        </m:oMath>
                      </m:oMathPara>
                    </a14:m>
                    <a:endParaRPr lang="ko-KR" altLang="en-US" dirty="0"/>
                  </a:p>
                </p:txBody>
              </p:sp>
            </mc:Choice>
            <mc:Fallback xmlns="">
              <p:sp>
                <p:nvSpPr>
                  <p:cNvPr id="20" name="TextBox 19">
                    <a:extLst>
                      <a:ext uri="{FF2B5EF4-FFF2-40B4-BE49-F238E27FC236}">
                        <a16:creationId xmlns:a16="http://schemas.microsoft.com/office/drawing/2014/main" id="{63A39B57-A8DF-269F-5C0B-D8643EF72C84}"/>
                      </a:ext>
                    </a:extLst>
                  </p:cNvPr>
                  <p:cNvSpPr txBox="1">
                    <a:spLocks noRot="1" noChangeAspect="1" noMove="1" noResize="1" noEditPoints="1" noAdjustHandles="1" noChangeArrowheads="1" noChangeShapeType="1" noTextEdit="1"/>
                  </p:cNvSpPr>
                  <p:nvPr/>
                </p:nvSpPr>
                <p:spPr>
                  <a:xfrm>
                    <a:off x="7421418" y="1890599"/>
                    <a:ext cx="392007" cy="369332"/>
                  </a:xfrm>
                  <a:prstGeom prst="rect">
                    <a:avLst/>
                  </a:prstGeom>
                  <a:blipFill>
                    <a:blip r:embed="rId6"/>
                    <a:stretch>
                      <a:fillRect/>
                    </a:stretch>
                  </a:blipFill>
                </p:spPr>
                <p:txBody>
                  <a:bodyPr/>
                  <a:lstStyle/>
                  <a:p>
                    <a:r>
                      <a:rPr lang="ko-KR" altLang="en-US">
                        <a:noFill/>
                      </a:rPr>
                      <a:t> </a:t>
                    </a:r>
                  </a:p>
                </p:txBody>
              </p:sp>
            </mc:Fallback>
          </mc:AlternateContent>
        </p:grpSp>
        <p:grpSp>
          <p:nvGrpSpPr>
            <p:cNvPr id="14" name="그룹 13">
              <a:extLst>
                <a:ext uri="{FF2B5EF4-FFF2-40B4-BE49-F238E27FC236}">
                  <a16:creationId xmlns:a16="http://schemas.microsoft.com/office/drawing/2014/main" id="{8BC68F7D-AC5F-1521-A440-E6CBBB0BC88F}"/>
                </a:ext>
              </a:extLst>
            </p:cNvPr>
            <p:cNvGrpSpPr/>
            <p:nvPr/>
          </p:nvGrpSpPr>
          <p:grpSpPr>
            <a:xfrm>
              <a:off x="6703503" y="2427571"/>
              <a:ext cx="1838416" cy="369332"/>
              <a:chOff x="6703503" y="1890599"/>
              <a:chExt cx="1838416" cy="369332"/>
            </a:xfrm>
          </p:grpSpPr>
          <p:sp>
            <p:nvSpPr>
              <p:cNvPr id="26" name="타원 25">
                <a:extLst>
                  <a:ext uri="{FF2B5EF4-FFF2-40B4-BE49-F238E27FC236}">
                    <a16:creationId xmlns:a16="http://schemas.microsoft.com/office/drawing/2014/main" id="{4BE85FAC-A643-313B-2ADF-59FDB28FED92}"/>
                  </a:ext>
                </a:extLst>
              </p:cNvPr>
              <p:cNvSpPr/>
              <p:nvPr/>
            </p:nvSpPr>
            <p:spPr>
              <a:xfrm>
                <a:off x="6703503" y="1973665"/>
                <a:ext cx="203200" cy="203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7" name="타원 26">
                <a:extLst>
                  <a:ext uri="{FF2B5EF4-FFF2-40B4-BE49-F238E27FC236}">
                    <a16:creationId xmlns:a16="http://schemas.microsoft.com/office/drawing/2014/main" id="{A0F00933-E510-B549-C405-7ABFCEF0ADFC}"/>
                  </a:ext>
                </a:extLst>
              </p:cNvPr>
              <p:cNvSpPr/>
              <p:nvPr/>
            </p:nvSpPr>
            <p:spPr>
              <a:xfrm>
                <a:off x="7104805" y="1973665"/>
                <a:ext cx="203200" cy="203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8" name="타원 27">
                <a:extLst>
                  <a:ext uri="{FF2B5EF4-FFF2-40B4-BE49-F238E27FC236}">
                    <a16:creationId xmlns:a16="http://schemas.microsoft.com/office/drawing/2014/main" id="{574D8DEB-9613-E2AC-42B6-F0533594E493}"/>
                  </a:ext>
                </a:extLst>
              </p:cNvPr>
              <p:cNvSpPr/>
              <p:nvPr/>
            </p:nvSpPr>
            <p:spPr>
              <a:xfrm>
                <a:off x="7937417" y="1973665"/>
                <a:ext cx="203200" cy="203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9" name="타원 28">
                <a:extLst>
                  <a:ext uri="{FF2B5EF4-FFF2-40B4-BE49-F238E27FC236}">
                    <a16:creationId xmlns:a16="http://schemas.microsoft.com/office/drawing/2014/main" id="{83AB39D2-D6F7-9E34-2548-5CE9592F363D}"/>
                  </a:ext>
                </a:extLst>
              </p:cNvPr>
              <p:cNvSpPr/>
              <p:nvPr/>
            </p:nvSpPr>
            <p:spPr>
              <a:xfrm>
                <a:off x="8338719" y="1973665"/>
                <a:ext cx="203200" cy="203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EABC6BD-2F06-24B0-7E50-D3F1BAADD5A6}"/>
                      </a:ext>
                    </a:extLst>
                  </p:cNvPr>
                  <p:cNvSpPr txBox="1"/>
                  <p:nvPr/>
                </p:nvSpPr>
                <p:spPr>
                  <a:xfrm>
                    <a:off x="7421418" y="1890599"/>
                    <a:ext cx="3920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ko-KR" altLang="en-US" i="1" smtClean="0">
                              <a:latin typeface="Cambria Math" panose="02040503050406030204" pitchFamily="18" charset="0"/>
                            </a:rPr>
                            <m:t>⋯</m:t>
                          </m:r>
                        </m:oMath>
                      </m:oMathPara>
                    </a14:m>
                    <a:endParaRPr lang="ko-KR" altLang="en-US" dirty="0"/>
                  </a:p>
                </p:txBody>
              </p:sp>
            </mc:Choice>
            <mc:Fallback xmlns="">
              <p:sp>
                <p:nvSpPr>
                  <p:cNvPr id="27" name="TextBox 26">
                    <a:extLst>
                      <a:ext uri="{FF2B5EF4-FFF2-40B4-BE49-F238E27FC236}">
                        <a16:creationId xmlns:a16="http://schemas.microsoft.com/office/drawing/2014/main" id="{D51E9039-8A59-25DD-44DF-BBF2FFEBE3F2}"/>
                      </a:ext>
                    </a:extLst>
                  </p:cNvPr>
                  <p:cNvSpPr txBox="1">
                    <a:spLocks noRot="1" noChangeAspect="1" noMove="1" noResize="1" noEditPoints="1" noAdjustHandles="1" noChangeArrowheads="1" noChangeShapeType="1" noTextEdit="1"/>
                  </p:cNvSpPr>
                  <p:nvPr/>
                </p:nvSpPr>
                <p:spPr>
                  <a:xfrm>
                    <a:off x="7421418" y="1890599"/>
                    <a:ext cx="392007" cy="369332"/>
                  </a:xfrm>
                  <a:prstGeom prst="rect">
                    <a:avLst/>
                  </a:prstGeom>
                  <a:blipFill>
                    <a:blip r:embed="rId7"/>
                    <a:stretch>
                      <a:fillRect/>
                    </a:stretch>
                  </a:blipFill>
                </p:spPr>
                <p:txBody>
                  <a:bodyPr/>
                  <a:lstStyle/>
                  <a:p>
                    <a:r>
                      <a:rPr lang="ko-KR" altLang="en-US">
                        <a:noFill/>
                      </a:rPr>
                      <a:t> </a:t>
                    </a:r>
                  </a:p>
                </p:txBody>
              </p:sp>
            </mc:Fallback>
          </mc:AlternateContent>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DFB8E7F-8532-A96F-7F47-0C25BFA2FA52}"/>
                    </a:ext>
                  </a:extLst>
                </p:cNvPr>
                <p:cNvSpPr txBox="1"/>
                <p:nvPr/>
              </p:nvSpPr>
              <p:spPr>
                <a:xfrm>
                  <a:off x="7421418" y="2176865"/>
                  <a:ext cx="392007" cy="369332"/>
                </a:xfrm>
                <a:prstGeom prst="rect">
                  <a:avLst/>
                </a:prstGeom>
                <a:noFill/>
              </p:spPr>
              <p:txBody>
                <a:bodyPr wrap="square">
                  <a:spAutoFit/>
                </a:bodyPr>
                <a:lstStyle/>
                <a:p>
                  <a:pPr latinLnBrk="1"/>
                  <a14:m>
                    <m:oMathPara xmlns:m="http://schemas.openxmlformats.org/officeDocument/2006/math">
                      <m:oMathParaPr>
                        <m:jc m:val="centerGroup"/>
                      </m:oMathParaPr>
                      <m:oMath xmlns:m="http://schemas.openxmlformats.org/officeDocument/2006/math">
                        <m:r>
                          <a:rPr lang="ko-KR" altLang="en-US" i="1" smtClean="0">
                            <a:latin typeface="Cambria Math" panose="02040503050406030204" pitchFamily="18" charset="0"/>
                          </a:rPr>
                          <m:t>⋮</m:t>
                        </m:r>
                      </m:oMath>
                    </m:oMathPara>
                  </a14:m>
                  <a:endParaRPr lang="ko-KR" altLang="en-US" dirty="0"/>
                </a:p>
              </p:txBody>
            </p:sp>
          </mc:Choice>
          <mc:Fallback xmlns="">
            <p:sp>
              <p:nvSpPr>
                <p:cNvPr id="29" name="TextBox 28">
                  <a:extLst>
                    <a:ext uri="{FF2B5EF4-FFF2-40B4-BE49-F238E27FC236}">
                      <a16:creationId xmlns:a16="http://schemas.microsoft.com/office/drawing/2014/main" id="{CBBD6567-662A-CDA4-8190-2D2CAD3F6E2B}"/>
                    </a:ext>
                  </a:extLst>
                </p:cNvPr>
                <p:cNvSpPr txBox="1">
                  <a:spLocks noRot="1" noChangeAspect="1" noMove="1" noResize="1" noEditPoints="1" noAdjustHandles="1" noChangeArrowheads="1" noChangeShapeType="1" noTextEdit="1"/>
                </p:cNvSpPr>
                <p:nvPr/>
              </p:nvSpPr>
              <p:spPr>
                <a:xfrm>
                  <a:off x="7421418" y="2176865"/>
                  <a:ext cx="392007" cy="369332"/>
                </a:xfrm>
                <a:prstGeom prst="rect">
                  <a:avLst/>
                </a:prstGeom>
                <a:blipFill>
                  <a:blip r:embed="rId8"/>
                  <a:stretch>
                    <a:fillRect/>
                  </a:stretch>
                </a:blipFill>
              </p:spPr>
              <p:txBody>
                <a:bodyPr/>
                <a:lstStyle/>
                <a:p>
                  <a:r>
                    <a:rPr lang="ko-KR" altLang="en-US">
                      <a:noFill/>
                    </a:rPr>
                    <a:t> </a:t>
                  </a:r>
                </a:p>
              </p:txBody>
            </p:sp>
          </mc:Fallback>
        </mc:AlternateContent>
        <p:sp>
          <p:nvSpPr>
            <p:cNvPr id="16" name="타원 15">
              <a:extLst>
                <a:ext uri="{FF2B5EF4-FFF2-40B4-BE49-F238E27FC236}">
                  <a16:creationId xmlns:a16="http://schemas.microsoft.com/office/drawing/2014/main" id="{C8547DC6-CB3D-F3D5-B95C-D83B0B2FA62F}"/>
                </a:ext>
              </a:extLst>
            </p:cNvPr>
            <p:cNvSpPr/>
            <p:nvPr/>
          </p:nvSpPr>
          <p:spPr>
            <a:xfrm>
              <a:off x="7515821" y="2892701"/>
              <a:ext cx="203200" cy="203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cxnSp>
          <p:nvCxnSpPr>
            <p:cNvPr id="17" name="직선 화살표 연결선 16">
              <a:extLst>
                <a:ext uri="{FF2B5EF4-FFF2-40B4-BE49-F238E27FC236}">
                  <a16:creationId xmlns:a16="http://schemas.microsoft.com/office/drawing/2014/main" id="{D0340D07-0F15-E7B7-CD73-D91E7FD436A8}"/>
                </a:ext>
              </a:extLst>
            </p:cNvPr>
            <p:cNvCxnSpPr>
              <a:endCxn id="31" idx="0"/>
            </p:cNvCxnSpPr>
            <p:nvPr/>
          </p:nvCxnSpPr>
          <p:spPr>
            <a:xfrm>
              <a:off x="6805103" y="1806025"/>
              <a:ext cx="0" cy="1676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5A533880-45A2-E933-E17F-A898D3DED7ED}"/>
                </a:ext>
              </a:extLst>
            </p:cNvPr>
            <p:cNvCxnSpPr/>
            <p:nvPr/>
          </p:nvCxnSpPr>
          <p:spPr>
            <a:xfrm>
              <a:off x="7206405" y="1806025"/>
              <a:ext cx="0" cy="1676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755CE17A-5730-C8D1-3443-D7905B67C38F}"/>
                </a:ext>
              </a:extLst>
            </p:cNvPr>
            <p:cNvCxnSpPr/>
            <p:nvPr/>
          </p:nvCxnSpPr>
          <p:spPr>
            <a:xfrm>
              <a:off x="8036920" y="1806025"/>
              <a:ext cx="0" cy="1676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42992A99-A958-10AA-D9FC-CB000D471A61}"/>
                </a:ext>
              </a:extLst>
            </p:cNvPr>
            <p:cNvCxnSpPr/>
            <p:nvPr/>
          </p:nvCxnSpPr>
          <p:spPr>
            <a:xfrm>
              <a:off x="8440319" y="1806025"/>
              <a:ext cx="0" cy="1676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00CC2CE5-7121-677D-B809-C6AC5C5900E8}"/>
                </a:ext>
              </a:extLst>
            </p:cNvPr>
            <p:cNvCxnSpPr>
              <a:cxnSpLocks/>
              <a:stCxn id="26" idx="4"/>
              <a:endCxn id="16" idx="0"/>
            </p:cNvCxnSpPr>
            <p:nvPr/>
          </p:nvCxnSpPr>
          <p:spPr>
            <a:xfrm>
              <a:off x="6805103" y="2713837"/>
              <a:ext cx="812318" cy="1788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87743FD6-EE5C-55DB-3DA4-D80BF5E99A2C}"/>
                </a:ext>
              </a:extLst>
            </p:cNvPr>
            <p:cNvCxnSpPr>
              <a:cxnSpLocks/>
              <a:stCxn id="27" idx="4"/>
              <a:endCxn id="16" idx="0"/>
            </p:cNvCxnSpPr>
            <p:nvPr/>
          </p:nvCxnSpPr>
          <p:spPr>
            <a:xfrm>
              <a:off x="7206405" y="2713837"/>
              <a:ext cx="411016" cy="1788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1C8EB872-9ECE-C294-C3CD-0B09A8062BD2}"/>
                </a:ext>
              </a:extLst>
            </p:cNvPr>
            <p:cNvCxnSpPr>
              <a:cxnSpLocks/>
              <a:stCxn id="28" idx="4"/>
              <a:endCxn id="16" idx="0"/>
            </p:cNvCxnSpPr>
            <p:nvPr/>
          </p:nvCxnSpPr>
          <p:spPr>
            <a:xfrm flipH="1">
              <a:off x="7617421" y="2713837"/>
              <a:ext cx="421596" cy="1788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1B018C89-8B3E-8244-54D5-31EA21647360}"/>
                </a:ext>
              </a:extLst>
            </p:cNvPr>
            <p:cNvCxnSpPr>
              <a:cxnSpLocks/>
              <a:stCxn id="29" idx="4"/>
              <a:endCxn id="16" idx="0"/>
            </p:cNvCxnSpPr>
            <p:nvPr/>
          </p:nvCxnSpPr>
          <p:spPr>
            <a:xfrm flipH="1">
              <a:off x="7617421" y="2713837"/>
              <a:ext cx="822898" cy="1788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ED6EB82-7581-CB14-9BC4-420864361778}"/>
                    </a:ext>
                  </a:extLst>
                </p:cNvPr>
                <p:cNvSpPr txBox="1"/>
                <p:nvPr/>
              </p:nvSpPr>
              <p:spPr>
                <a:xfrm>
                  <a:off x="6440743" y="3275111"/>
                  <a:ext cx="2353355" cy="307777"/>
                </a:xfrm>
                <a:prstGeom prst="rect">
                  <a:avLst/>
                </a:prstGeom>
                <a:noFill/>
              </p:spPr>
              <p:txBody>
                <a:bodyPr wrap="square" rtlCol="0">
                  <a:spAutoFit/>
                </a:bodyPr>
                <a:lstStyle/>
                <a:p>
                  <a:pPr algn="ctr"/>
                  <a:r>
                    <a:rPr kumimoji="1" lang="en-US" altLang="ko-KR" sz="1400" dirty="0">
                      <a:latin typeface="Georgia" panose="02040502050405020303" pitchFamily="18" charset="0"/>
                    </a:rPr>
                    <a:t>Random </a:t>
                  </a:r>
                  <a14:m>
                    <m:oMath xmlns:m="http://schemas.openxmlformats.org/officeDocument/2006/math">
                      <m:r>
                        <a:rPr kumimoji="1" lang="en-US" altLang="ko-KR" sz="1400" i="1" dirty="0" smtClean="0">
                          <a:latin typeface="Cambria Math" panose="02040503050406030204" pitchFamily="18" charset="0"/>
                        </a:rPr>
                        <m:t>(0)</m:t>
                      </m:r>
                    </m:oMath>
                  </a14:m>
                  <a:r>
                    <a:rPr kumimoji="1" lang="en-US" altLang="ko-KR" sz="1400" dirty="0">
                      <a:latin typeface="Georgia" panose="02040502050405020303" pitchFamily="18" charset="0"/>
                    </a:rPr>
                    <a:t> or Cipher </a:t>
                  </a:r>
                  <a14:m>
                    <m:oMath xmlns:m="http://schemas.openxmlformats.org/officeDocument/2006/math">
                      <m:r>
                        <a:rPr kumimoji="1" lang="en-US" altLang="ko-KR" sz="1400" i="1" dirty="0" smtClean="0">
                          <a:latin typeface="Cambria Math" panose="02040503050406030204" pitchFamily="18" charset="0"/>
                        </a:rPr>
                        <m:t>(1)</m:t>
                      </m:r>
                    </m:oMath>
                  </a14:m>
                  <a:endParaRPr kumimoji="1" lang="ko-KR" altLang="en-US" sz="1400" dirty="0">
                    <a:latin typeface="Georgia" panose="02040502050405020303" pitchFamily="18" charset="0"/>
                  </a:endParaRPr>
                </a:p>
              </p:txBody>
            </p:sp>
          </mc:Choice>
          <mc:Fallback xmlns="">
            <p:sp>
              <p:nvSpPr>
                <p:cNvPr id="49" name="TextBox 48">
                  <a:extLst>
                    <a:ext uri="{FF2B5EF4-FFF2-40B4-BE49-F238E27FC236}">
                      <a16:creationId xmlns:a16="http://schemas.microsoft.com/office/drawing/2014/main" id="{C5492E7D-CC5C-157D-983F-F26EBF088064}"/>
                    </a:ext>
                  </a:extLst>
                </p:cNvPr>
                <p:cNvSpPr txBox="1">
                  <a:spLocks noRot="1" noChangeAspect="1" noMove="1" noResize="1" noEditPoints="1" noAdjustHandles="1" noChangeArrowheads="1" noChangeShapeType="1" noTextEdit="1"/>
                </p:cNvSpPr>
                <p:nvPr/>
              </p:nvSpPr>
              <p:spPr>
                <a:xfrm>
                  <a:off x="6440743" y="3275111"/>
                  <a:ext cx="2353355" cy="307777"/>
                </a:xfrm>
                <a:prstGeom prst="rect">
                  <a:avLst/>
                </a:prstGeom>
                <a:blipFill>
                  <a:blip r:embed="rId9"/>
                  <a:stretch>
                    <a:fillRect t="-3846" b="-19231"/>
                  </a:stretch>
                </a:blipFill>
              </p:spPr>
              <p:txBody>
                <a:bodyPr/>
                <a:lstStyle/>
                <a:p>
                  <a:r>
                    <a:rPr lang="ko-KR" altLang="en-US">
                      <a:noFill/>
                    </a:rPr>
                    <a:t> </a:t>
                  </a:r>
                </a:p>
              </p:txBody>
            </p:sp>
          </mc:Fallback>
        </mc:AlternateContent>
      </p:grpSp>
      <p:cxnSp>
        <p:nvCxnSpPr>
          <p:cNvPr id="6" name="직선 화살표 연결선 5">
            <a:extLst>
              <a:ext uri="{FF2B5EF4-FFF2-40B4-BE49-F238E27FC236}">
                <a16:creationId xmlns:a16="http://schemas.microsoft.com/office/drawing/2014/main" id="{2894A3B1-E30B-F73E-80AA-1F4842EB775B}"/>
              </a:ext>
            </a:extLst>
          </p:cNvPr>
          <p:cNvCxnSpPr>
            <a:cxnSpLocks/>
            <a:stCxn id="16" idx="4"/>
            <a:endCxn id="25" idx="0"/>
          </p:cNvCxnSpPr>
          <p:nvPr/>
        </p:nvCxnSpPr>
        <p:spPr>
          <a:xfrm>
            <a:off x="8833849" y="3529558"/>
            <a:ext cx="0" cy="1792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1A90182-AA9F-3140-D78A-2CA683A31DEF}"/>
              </a:ext>
            </a:extLst>
          </p:cNvPr>
          <p:cNvSpPr txBox="1"/>
          <p:nvPr/>
        </p:nvSpPr>
        <p:spPr>
          <a:xfrm>
            <a:off x="10036827" y="2313503"/>
            <a:ext cx="664062" cy="307777"/>
          </a:xfrm>
          <a:prstGeom prst="rect">
            <a:avLst/>
          </a:prstGeom>
          <a:noFill/>
        </p:spPr>
        <p:txBody>
          <a:bodyPr wrap="square" rtlCol="0">
            <a:spAutoFit/>
          </a:bodyPr>
          <a:lstStyle/>
          <a:p>
            <a:pPr algn="ctr"/>
            <a:r>
              <a:rPr kumimoji="1" lang="en-US" altLang="ko-KR" sz="1400" dirty="0">
                <a:latin typeface="Georgia" panose="02040502050405020303" pitchFamily="18" charset="0"/>
              </a:rPr>
              <a:t>Input</a:t>
            </a:r>
            <a:endParaRPr kumimoji="1" lang="ko-KR" altLang="en-US" sz="1400" dirty="0">
              <a:latin typeface="Georgia" panose="02040502050405020303" pitchFamily="18" charset="0"/>
            </a:endParaRPr>
          </a:p>
        </p:txBody>
      </p:sp>
      <p:sp>
        <p:nvSpPr>
          <p:cNvPr id="37" name="TextBox 36">
            <a:extLst>
              <a:ext uri="{FF2B5EF4-FFF2-40B4-BE49-F238E27FC236}">
                <a16:creationId xmlns:a16="http://schemas.microsoft.com/office/drawing/2014/main" id="{F0F776E1-3028-ACEC-8442-0E1B37C3E813}"/>
              </a:ext>
            </a:extLst>
          </p:cNvPr>
          <p:cNvSpPr txBox="1"/>
          <p:nvPr/>
        </p:nvSpPr>
        <p:spPr>
          <a:xfrm>
            <a:off x="9884328" y="2861228"/>
            <a:ext cx="969060" cy="307777"/>
          </a:xfrm>
          <a:prstGeom prst="rect">
            <a:avLst/>
          </a:prstGeom>
          <a:noFill/>
        </p:spPr>
        <p:txBody>
          <a:bodyPr wrap="square" rtlCol="0">
            <a:spAutoFit/>
          </a:bodyPr>
          <a:lstStyle/>
          <a:p>
            <a:pPr algn="ctr"/>
            <a:r>
              <a:rPr kumimoji="1" lang="en-US" altLang="ko-KR" sz="1400" dirty="0">
                <a:latin typeface="Georgia" panose="02040502050405020303" pitchFamily="18" charset="0"/>
              </a:rPr>
              <a:t>Hidden</a:t>
            </a:r>
            <a:endParaRPr kumimoji="1" lang="ko-KR" altLang="en-US" sz="1400" dirty="0">
              <a:latin typeface="Georgia" panose="02040502050405020303" pitchFamily="18" charset="0"/>
            </a:endParaRPr>
          </a:p>
        </p:txBody>
      </p:sp>
      <p:sp>
        <p:nvSpPr>
          <p:cNvPr id="38" name="TextBox 37">
            <a:extLst>
              <a:ext uri="{FF2B5EF4-FFF2-40B4-BE49-F238E27FC236}">
                <a16:creationId xmlns:a16="http://schemas.microsoft.com/office/drawing/2014/main" id="{A89BEE5D-F6DC-6695-FF19-A30E6DA28D6D}"/>
              </a:ext>
            </a:extLst>
          </p:cNvPr>
          <p:cNvSpPr txBox="1"/>
          <p:nvPr/>
        </p:nvSpPr>
        <p:spPr>
          <a:xfrm>
            <a:off x="9884328" y="3274240"/>
            <a:ext cx="969060" cy="307777"/>
          </a:xfrm>
          <a:prstGeom prst="rect">
            <a:avLst/>
          </a:prstGeom>
          <a:noFill/>
        </p:spPr>
        <p:txBody>
          <a:bodyPr wrap="square" rtlCol="0">
            <a:spAutoFit/>
          </a:bodyPr>
          <a:lstStyle/>
          <a:p>
            <a:pPr algn="ctr"/>
            <a:r>
              <a:rPr kumimoji="1" lang="en-US" altLang="ko-KR" sz="1400" dirty="0">
                <a:latin typeface="Georgia" panose="02040502050405020303" pitchFamily="18" charset="0"/>
              </a:rPr>
              <a:t>Output</a:t>
            </a:r>
            <a:endParaRPr kumimoji="1" lang="ko-KR" altLang="en-US" sz="1400" dirty="0">
              <a:latin typeface="Georgia" panose="02040502050405020303" pitchFamily="18" charset="0"/>
            </a:endParaRPr>
          </a:p>
        </p:txBody>
      </p:sp>
      <p:sp>
        <p:nvSpPr>
          <p:cNvPr id="41" name="TextBox 40">
            <a:extLst>
              <a:ext uri="{FF2B5EF4-FFF2-40B4-BE49-F238E27FC236}">
                <a16:creationId xmlns:a16="http://schemas.microsoft.com/office/drawing/2014/main" id="{78FB63C8-2DED-9A4E-55D5-0ADF121036AB}"/>
              </a:ext>
            </a:extLst>
          </p:cNvPr>
          <p:cNvSpPr txBox="1"/>
          <p:nvPr/>
        </p:nvSpPr>
        <p:spPr>
          <a:xfrm>
            <a:off x="411163" y="1192548"/>
            <a:ext cx="5806754" cy="5524589"/>
          </a:xfrm>
          <a:prstGeom prst="rect">
            <a:avLst/>
          </a:prstGeom>
          <a:noFill/>
        </p:spPr>
        <p:txBody>
          <a:bodyPr wrap="square" rtlCol="0">
            <a:spAutoFit/>
          </a:bodyPr>
          <a:lstStyle/>
          <a:p>
            <a:pPr algn="ctr"/>
            <a:r>
              <a:rPr kumimoji="1" lang="en-US" altLang="ko-Kore-KR" sz="1700" b="1" dirty="0">
                <a:latin typeface="+mn-ea"/>
              </a:rPr>
              <a:t>&lt;</a:t>
            </a:r>
            <a:r>
              <a:rPr kumimoji="1" lang="ko-KR" altLang="en-US" sz="1700" b="1" dirty="0">
                <a:latin typeface="+mn-ea"/>
              </a:rPr>
              <a:t> </a:t>
            </a:r>
            <a:r>
              <a:rPr kumimoji="1" lang="en-US" altLang="ko-KR" sz="1700" b="1" dirty="0">
                <a:latin typeface="+mn-ea"/>
              </a:rPr>
              <a:t>Constructing a deep learning-based model in FF3 &gt;</a:t>
            </a:r>
          </a:p>
          <a:p>
            <a:pPr algn="just"/>
            <a:endParaRPr kumimoji="1" lang="en-US" altLang="ko-KR" sz="1600" dirty="0">
              <a:latin typeface="+mn-ea"/>
            </a:endParaRPr>
          </a:p>
          <a:p>
            <a:pPr marL="285750" indent="-285750" algn="just">
              <a:buFont typeface="Arial" panose="020B0604020202020204" pitchFamily="34" charset="0"/>
              <a:buChar char="•"/>
            </a:pPr>
            <a:r>
              <a:rPr kumimoji="1" lang="en" altLang="ko-KR" sz="1600" dirty="0">
                <a:latin typeface="+mn-ea"/>
              </a:rPr>
              <a:t>The figure on the right shows the overall structure of the neural network discriminator. Each bit of a random or differential ciphertext pair is assigned to each neuron in the input layer, then passes through a hidden layer and a sigmoid activation function at the output layer to obtain a value between 0 and 1. The loss of that value and the actual correct answer (0 or 1) is calculated.</a:t>
            </a:r>
          </a:p>
          <a:p>
            <a:pPr marL="285750" indent="-285750" algn="just">
              <a:buFont typeface="Arial" panose="020B0604020202020204" pitchFamily="34" charset="0"/>
              <a:buChar char="•"/>
            </a:pPr>
            <a:endParaRPr kumimoji="1" lang="en-US" altLang="ko-KR" sz="1600" dirty="0">
              <a:effectLst/>
              <a:latin typeface="+mn-ea"/>
            </a:endParaRPr>
          </a:p>
          <a:p>
            <a:pPr marL="285750" indent="-285750" algn="just">
              <a:buFont typeface="Arial" panose="020B0604020202020204" pitchFamily="34" charset="0"/>
              <a:buChar char="•"/>
            </a:pPr>
            <a:r>
              <a:rPr lang="en" altLang="ko-KR" sz="1600" dirty="0">
                <a:effectLst/>
                <a:latin typeface="+mn-ea"/>
              </a:rPr>
              <a:t>The table on the right shows the hyperparameters of the discriminator. Epoch is 15 and a Dense layer is used. Since the neural network discriminator must distinguish differential data from random data, binary classification was performed and </a:t>
            </a:r>
            <a:r>
              <a:rPr lang="en" altLang="ko-KR" sz="1600" dirty="0" err="1">
                <a:effectLst/>
                <a:latin typeface="+mn-ea"/>
              </a:rPr>
              <a:t>binary_crossentropy</a:t>
            </a:r>
            <a:r>
              <a:rPr lang="en" altLang="ko-KR" sz="1600" dirty="0">
                <a:effectLst/>
                <a:latin typeface="+mn-ea"/>
              </a:rPr>
              <a:t> was used as the loss function.</a:t>
            </a:r>
          </a:p>
          <a:p>
            <a:pPr marL="285750" indent="-285750" algn="just">
              <a:buFont typeface="Arial" panose="020B0604020202020204" pitchFamily="34" charset="0"/>
              <a:buChar char="•"/>
            </a:pPr>
            <a:endParaRPr lang="en" altLang="ko-KR" sz="1600" dirty="0">
              <a:latin typeface="+mn-ea"/>
            </a:endParaRPr>
          </a:p>
          <a:p>
            <a:pPr marL="285750" indent="-285750" algn="just">
              <a:buFont typeface="Arial" panose="020B0604020202020204" pitchFamily="34" charset="0"/>
              <a:buChar char="•"/>
            </a:pPr>
            <a:r>
              <a:rPr lang="en" altLang="ko-KR" sz="1600" dirty="0">
                <a:latin typeface="+mn-ea"/>
              </a:rPr>
              <a:t>The optimization function uses Adam, which generally has excellent performance, and adjusts the learning rate of the optimization function to reduce the learning rate to 0.001 ~ 0.0001 to perform more sophisticated learning.</a:t>
            </a:r>
            <a:endParaRPr lang="en-US" altLang="ko-KR" sz="1600" dirty="0">
              <a:latin typeface="+mn-ea"/>
            </a:endParaRPr>
          </a:p>
        </p:txBody>
      </p:sp>
      <p:pic>
        <p:nvPicPr>
          <p:cNvPr id="9" name="그림 8" descr="텍스트, 폰트, 스크린샷, 번호이(가) 표시된 사진&#10;&#10;자동 생성된 설명">
            <a:extLst>
              <a:ext uri="{FF2B5EF4-FFF2-40B4-BE49-F238E27FC236}">
                <a16:creationId xmlns:a16="http://schemas.microsoft.com/office/drawing/2014/main" id="{78602365-499D-366C-65BF-66611641C373}"/>
              </a:ext>
            </a:extLst>
          </p:cNvPr>
          <p:cNvPicPr>
            <a:picLocks noChangeAspect="1"/>
          </p:cNvPicPr>
          <p:nvPr/>
        </p:nvPicPr>
        <p:blipFill rotWithShape="1">
          <a:blip r:embed="rId10">
            <a:extLst>
              <a:ext uri="{28A0092B-C50C-407E-A947-70E740481C1C}">
                <a14:useLocalDpi xmlns:a14="http://schemas.microsoft.com/office/drawing/2010/main" val="0"/>
              </a:ext>
            </a:extLst>
          </a:blip>
          <a:srcRect l="2726" t="3575" r="2256" b="3820"/>
          <a:stretch/>
        </p:blipFill>
        <p:spPr>
          <a:xfrm>
            <a:off x="6137559" y="4169077"/>
            <a:ext cx="6054441" cy="2106679"/>
          </a:xfrm>
          <a:prstGeom prst="rect">
            <a:avLst/>
          </a:prstGeom>
        </p:spPr>
      </p:pic>
    </p:spTree>
    <p:extLst>
      <p:ext uri="{BB962C8B-B14F-4D97-AF65-F5344CB8AC3E}">
        <p14:creationId xmlns:p14="http://schemas.microsoft.com/office/powerpoint/2010/main" val="2460455225"/>
      </p:ext>
    </p:extLst>
  </p:cSld>
  <p:clrMapOvr>
    <a:masterClrMapping/>
  </p:clrMapOvr>
</p:sld>
</file>

<file path=ppt/theme/theme1.xml><?xml version="1.0" encoding="utf-8"?>
<a:theme xmlns:a="http://schemas.openxmlformats.org/drawingml/2006/main" name="CryptoCraft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사용자 지정 2">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김덕영_Gift Cipher [자동 저장됨]" id="{D59C7AC6-70EC-554E-855A-A8C191AF0AA8}" vid="{BF7B93C6-3787-A24A-9A33-18B4254B839B}"/>
    </a:ext>
  </a:extLst>
</a:theme>
</file>

<file path=ppt/theme/theme2.xml><?xml version="1.0" encoding="utf-8"?>
<a:theme xmlns:a="http://schemas.openxmlformats.org/drawingml/2006/main" name="제목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사용자 지정 2">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김덕영_Gift Cipher [자동 저장됨]" id="{D59C7AC6-70EC-554E-855A-A8C191AF0AA8}" vid="{311C3364-3317-E440-AFA8-7A8366A7072F}"/>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CryptoCraft 테마</Template>
  <TotalTime>24510</TotalTime>
  <Words>1382</Words>
  <Application>Microsoft Macintosh PowerPoint</Application>
  <PresentationFormat>와이드스크린</PresentationFormat>
  <Paragraphs>141</Paragraphs>
  <Slides>12</Slides>
  <Notes>6</Notes>
  <HiddenSlides>0</HiddenSlides>
  <MMClips>0</MMClips>
  <ScaleCrop>false</ScaleCrop>
  <HeadingPairs>
    <vt:vector size="6" baseType="variant">
      <vt:variant>
        <vt:lpstr>사용한 글꼴</vt:lpstr>
      </vt:variant>
      <vt:variant>
        <vt:i4>7</vt:i4>
      </vt:variant>
      <vt:variant>
        <vt:lpstr>테마</vt:lpstr>
      </vt:variant>
      <vt:variant>
        <vt:i4>2</vt:i4>
      </vt:variant>
      <vt:variant>
        <vt:lpstr>슬라이드 제목</vt:lpstr>
      </vt:variant>
      <vt:variant>
        <vt:i4>12</vt:i4>
      </vt:variant>
    </vt:vector>
  </HeadingPairs>
  <TitlesOfParts>
    <vt:vector size="21" baseType="lpstr">
      <vt:lpstr>AppleSDGothicNeo</vt:lpstr>
      <vt:lpstr>맑은 고딕</vt:lpstr>
      <vt:lpstr>Söhne</vt:lpstr>
      <vt:lpstr>Arial</vt:lpstr>
      <vt:lpstr>Cambria Math</vt:lpstr>
      <vt:lpstr>Georgia</vt:lpstr>
      <vt:lpstr>Helvetica</vt:lpstr>
      <vt:lpstr>CryptoCraft 테마</vt:lpstr>
      <vt:lpstr>제목 테마</vt:lpstr>
      <vt:lpstr>PowerPoint 프레젠테이션</vt:lpstr>
      <vt:lpstr>PowerPoint 프레젠테이션</vt:lpstr>
      <vt:lpstr>Introduction</vt:lpstr>
      <vt:lpstr>Background(Format Preserving Encryption)</vt:lpstr>
      <vt:lpstr>Background(Artificial Neural Network)</vt:lpstr>
      <vt:lpstr>Background(Differential Characteristic)</vt:lpstr>
      <vt:lpstr>Background(Neural Network-based Distinguisher for Differential Cryptanalysis)</vt:lpstr>
      <vt:lpstr>Proposed technique</vt:lpstr>
      <vt:lpstr>Proposed technique</vt:lpstr>
      <vt:lpstr>Result</vt:lpstr>
      <vt:lpstr>Result </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김덕영</dc:creator>
  <cp:lastModifiedBy>김덕영</cp:lastModifiedBy>
  <cp:revision>2</cp:revision>
  <dcterms:created xsi:type="dcterms:W3CDTF">2023-12-11T04:08:53Z</dcterms:created>
  <dcterms:modified xsi:type="dcterms:W3CDTF">2023-12-28T05:13:49Z</dcterms:modified>
</cp:coreProperties>
</file>