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9" r:id="rId5"/>
    <p:sldId id="281" r:id="rId6"/>
    <p:sldId id="282" r:id="rId7"/>
    <p:sldId id="286" r:id="rId8"/>
    <p:sldId id="283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4531"/>
  </p:normalViewPr>
  <p:slideViewPr>
    <p:cSldViewPr snapToGrid="0">
      <p:cViewPr varScale="1">
        <p:scale>
          <a:sx n="127" d="100"/>
          <a:sy n="127" d="100"/>
        </p:scale>
        <p:origin x="4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비밀정보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39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Out2 : </a:t>
            </a:r>
            <a:r>
              <a:rPr kumimoji="1" lang="ko-KR" altLang="en-US" dirty="0"/>
              <a:t>전달 인자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35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Iv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공개되어있는</a:t>
            </a:r>
            <a:r>
              <a:rPr kumimoji="1" lang="ko-KR" altLang="en-US" dirty="0"/>
              <a:t> 정보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ct</a:t>
            </a:r>
            <a:r>
              <a:rPr kumimoji="1" lang="ko-KR" altLang="en-US" dirty="0"/>
              <a:t>와 같이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기에 보안성에 영향 </a:t>
            </a:r>
            <a:r>
              <a:rPr kumimoji="1" lang="en-US" altLang="ko-KR" dirty="0"/>
              <a:t>X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2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AIMer</a:t>
            </a:r>
            <a:r>
              <a:rPr lang="en-US" altLang="ko-KR" sz="5400" dirty="0"/>
              <a:t> &amp; AIM </a:t>
            </a:r>
            <a:r>
              <a:rPr lang="ko-KR" altLang="en-US" sz="5400" dirty="0"/>
              <a:t>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이민우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&amp; AIM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고속 구현 기법 및 성능 측정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ko-KR" altLang="en-US" dirty="0"/>
              <a:t> 최적 구현 기법 및 성능 측정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</a:t>
            </a:r>
            <a:r>
              <a:rPr lang="ko-KR" altLang="en-US" dirty="0"/>
              <a:t>전자 서명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양자 컴퓨터의 등장으로 기존 암호체계 무력화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Shor </a:t>
            </a:r>
            <a:r>
              <a:rPr lang="ko-KR" altLang="en-US" sz="2000" dirty="0"/>
              <a:t>알고리즘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RSA</a:t>
            </a:r>
            <a:r>
              <a:rPr lang="ko-KR" altLang="en-US" sz="2000" dirty="0"/>
              <a:t>와 같은 인수 분해 문제의 복잡도에 의존하는 암호 체계를 해독 가능</a:t>
            </a:r>
            <a:endParaRPr lang="en-US" altLang="ko-KR" sz="2400" dirty="0"/>
          </a:p>
          <a:p>
            <a:r>
              <a:rPr lang="ko-KR" altLang="en-US" sz="2400" dirty="0"/>
              <a:t>미국의 국립표준연구소</a:t>
            </a:r>
            <a:r>
              <a:rPr lang="en-US" altLang="ko-KR" sz="2400" dirty="0"/>
              <a:t>(NIST)</a:t>
            </a:r>
            <a:r>
              <a:rPr lang="ko-KR" altLang="en-US" sz="2400" dirty="0"/>
              <a:t>에서 </a:t>
            </a:r>
            <a:r>
              <a:rPr lang="en-US" altLang="ko-KR" sz="2400" dirty="0"/>
              <a:t>16</a:t>
            </a:r>
            <a:r>
              <a:rPr lang="ko-KR" altLang="en-US" sz="2400" dirty="0"/>
              <a:t>년도부터 </a:t>
            </a:r>
            <a:r>
              <a:rPr lang="ko-KR" altLang="en-US" sz="2400" dirty="0" err="1"/>
              <a:t>양자내성암호</a:t>
            </a:r>
            <a:r>
              <a:rPr lang="en-US" altLang="ko-KR" sz="2400" dirty="0"/>
              <a:t>(PQC)</a:t>
            </a:r>
            <a:r>
              <a:rPr lang="ko-KR" altLang="en-US" sz="2400" dirty="0"/>
              <a:t> 공모전 추진</a:t>
            </a:r>
            <a:endParaRPr lang="en-US" altLang="ko-KR" sz="2400" dirty="0"/>
          </a:p>
          <a:p>
            <a:pPr lvl="1"/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7</a:t>
            </a:r>
            <a:r>
              <a:rPr lang="ko-KR" altLang="en-US" sz="2000" dirty="0"/>
              <a:t>월</a:t>
            </a:r>
            <a:r>
              <a:rPr lang="en-US" altLang="ko-KR" sz="2000" dirty="0"/>
              <a:t> KEM(</a:t>
            </a:r>
            <a:r>
              <a:rPr lang="ko-KR" altLang="en-US" sz="2000" dirty="0"/>
              <a:t>키 교환 알고리즘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종과 </a:t>
            </a:r>
            <a:r>
              <a:rPr lang="en-US" altLang="ko-KR" sz="2000" dirty="0"/>
              <a:t>DSA(</a:t>
            </a:r>
            <a:r>
              <a:rPr lang="ko-KR" altLang="en-US" sz="2000" dirty="0"/>
              <a:t>전자서명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종 알고리즘 표준으로 선정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흐름에</a:t>
            </a:r>
            <a:r>
              <a:rPr lang="en-US" altLang="ko-KR" sz="2000" dirty="0"/>
              <a:t> </a:t>
            </a:r>
            <a:r>
              <a:rPr lang="ko-KR" altLang="en-US" sz="2000" dirty="0"/>
              <a:t>맞추어</a:t>
            </a:r>
            <a:r>
              <a:rPr lang="en-US" altLang="ko-KR" sz="2000" dirty="0"/>
              <a:t> </a:t>
            </a:r>
            <a:r>
              <a:rPr lang="ko-KR" altLang="en-US" sz="2000" dirty="0"/>
              <a:t>국내에서도 </a:t>
            </a:r>
            <a:r>
              <a:rPr lang="en-US" altLang="ko-KR" sz="2000" dirty="0" err="1"/>
              <a:t>KpqC</a:t>
            </a:r>
            <a:r>
              <a:rPr lang="en-US" altLang="ko-KR" sz="2000" dirty="0"/>
              <a:t>(Korea Post-Quantum Cryptography)</a:t>
            </a:r>
            <a:r>
              <a:rPr lang="ko-KR" altLang="en-US" sz="2000" dirty="0"/>
              <a:t> 공모전 개최 </a:t>
            </a:r>
            <a:endParaRPr lang="en-US" altLang="ko-KR" sz="2000" dirty="0"/>
          </a:p>
          <a:p>
            <a:r>
              <a:rPr lang="en-US" altLang="ko-KR" sz="2400" dirty="0" err="1"/>
              <a:t>AIMer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 err="1"/>
              <a:t>KpqC</a:t>
            </a:r>
            <a:r>
              <a:rPr lang="en-US" altLang="ko-KR" sz="2400" dirty="0"/>
              <a:t> </a:t>
            </a:r>
            <a:r>
              <a:rPr lang="ko-KR" altLang="en-US" sz="2400" dirty="0"/>
              <a:t>공모전에 제출된 전자 서명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전자서명 알고리즘 </a:t>
            </a:r>
            <a:r>
              <a:rPr lang="en-US" altLang="ko-KR" sz="2000" dirty="0"/>
              <a:t>9</a:t>
            </a:r>
            <a:r>
              <a:rPr lang="ko-KR" altLang="en-US" sz="2000" dirty="0"/>
              <a:t>종이 </a:t>
            </a:r>
            <a:r>
              <a:rPr lang="en-US" altLang="ko-KR" sz="2000" dirty="0"/>
              <a:t>Round 1 </a:t>
            </a:r>
            <a:r>
              <a:rPr lang="ko-KR" altLang="en-US" sz="2000" dirty="0"/>
              <a:t>통과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AIMer</a:t>
            </a:r>
            <a:r>
              <a:rPr lang="ko-KR" altLang="en-US" sz="2000" dirty="0"/>
              <a:t> 포함</a:t>
            </a:r>
            <a:r>
              <a:rPr lang="en-US" altLang="ko-KR" sz="2000" dirty="0"/>
              <a:t>)</a:t>
            </a:r>
            <a:endParaRPr lang="en-US" altLang="ko-KR" sz="2400" dirty="0"/>
          </a:p>
          <a:p>
            <a:r>
              <a:rPr lang="ko-KR" altLang="en-US" sz="2400" dirty="0"/>
              <a:t>대칭 </a:t>
            </a:r>
            <a:r>
              <a:rPr lang="ko-KR" altLang="en-US" sz="2400" dirty="0" err="1"/>
              <a:t>프리미티브</a:t>
            </a:r>
            <a:r>
              <a:rPr lang="ko-KR" altLang="en-US" sz="2400" dirty="0"/>
              <a:t> </a:t>
            </a:r>
            <a:r>
              <a:rPr lang="en-US" altLang="ko-KR" sz="2400" dirty="0"/>
              <a:t>AIM</a:t>
            </a:r>
            <a:r>
              <a:rPr lang="ko-KR" altLang="en-US" sz="2400" dirty="0"/>
              <a:t>을 사용한 </a:t>
            </a:r>
            <a:r>
              <a:rPr lang="ko-KR" altLang="en-US" sz="2400" dirty="0" err="1"/>
              <a:t>영지식</a:t>
            </a:r>
            <a:r>
              <a:rPr lang="ko-KR" altLang="en-US" sz="2400" dirty="0"/>
              <a:t> 기반 전자서명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8A5AA90-C606-D061-AF93-A18DDC861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333016"/>
                  </p:ext>
                </p:extLst>
              </p:nvPr>
            </p:nvGraphicFramePr>
            <p:xfrm>
              <a:off x="1066460" y="4421669"/>
              <a:ext cx="10059080" cy="2334731"/>
            </p:xfrm>
            <a:graphic>
              <a:graphicData uri="http://schemas.openxmlformats.org/drawingml/2006/table">
                <a:tbl>
                  <a:tblPr/>
                  <a:tblGrid>
                    <a:gridCol w="2011816">
                      <a:extLst>
                        <a:ext uri="{9D8B030D-6E8A-4147-A177-3AD203B41FA5}">
                          <a16:colId xmlns:a16="http://schemas.microsoft.com/office/drawing/2014/main" val="3075843249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165831651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577009773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390986585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230154005"/>
                        </a:ext>
                      </a:extLst>
                    </a:gridCol>
                  </a:tblGrid>
                  <a:tr h="40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Scheme</a:t>
                          </a:r>
                          <a:endParaRPr lang="ko-KR" alt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" altLang="ko-Kore-KR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Verification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Public</a:t>
                          </a:r>
                          <a:r>
                            <a:rPr lang="en-US" altLang="ko-KR" sz="1200" baseline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key</a:t>
                          </a:r>
                          <a:r>
                            <a:rPr lang="en-US" altLang="ko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987542"/>
                      </a:ext>
                    </a:extLst>
                  </a:tr>
                  <a:tr h="2417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AIMer-I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2.17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816961"/>
                      </a:ext>
                    </a:extLst>
                  </a:tr>
                  <a:tr h="3518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1615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85.99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706035"/>
                      </a:ext>
                    </a:extLst>
                  </a:tr>
                  <a:tr h="302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</a:t>
                          </a:r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-III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4.58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4125164"/>
                      </a:ext>
                    </a:extLst>
                  </a:tr>
                  <a:tr h="33551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</a:t>
                          </a:r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1621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174.64</a:t>
                          </a:r>
                          <a:endParaRPr lang="ko-Kore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6371595"/>
                      </a:ext>
                    </a:extLst>
                  </a:tr>
                  <a:tr h="349022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10.50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0268562"/>
                      </a:ext>
                    </a:extLst>
                  </a:tr>
                  <a:tr h="3518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391.87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7300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8A5AA90-C606-D061-AF93-A18DDC8611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333016"/>
                  </p:ext>
                </p:extLst>
              </p:nvPr>
            </p:nvGraphicFramePr>
            <p:xfrm>
              <a:off x="1066460" y="4421669"/>
              <a:ext cx="10059080" cy="2334731"/>
            </p:xfrm>
            <a:graphic>
              <a:graphicData uri="http://schemas.openxmlformats.org/drawingml/2006/table">
                <a:tbl>
                  <a:tblPr/>
                  <a:tblGrid>
                    <a:gridCol w="2011816">
                      <a:extLst>
                        <a:ext uri="{9D8B030D-6E8A-4147-A177-3AD203B41FA5}">
                          <a16:colId xmlns:a16="http://schemas.microsoft.com/office/drawing/2014/main" val="3075843249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165831651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577009773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390986585"/>
                        </a:ext>
                      </a:extLst>
                    </a:gridCol>
                    <a:gridCol w="2011816">
                      <a:extLst>
                        <a:ext uri="{9D8B030D-6E8A-4147-A177-3AD203B41FA5}">
                          <a16:colId xmlns:a16="http://schemas.microsoft.com/office/drawing/2014/main" val="1230154005"/>
                        </a:ext>
                      </a:extLst>
                    </a:gridCol>
                  </a:tblGrid>
                  <a:tr h="40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Scheme</a:t>
                          </a:r>
                          <a:endParaRPr lang="ko-KR" altLang="en-US" sz="12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299371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66" r="-201266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371" r="-100000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371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987542"/>
                      </a:ext>
                    </a:extLst>
                  </a:tr>
                  <a:tr h="24171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AIMer-I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2.17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816961"/>
                      </a:ext>
                    </a:extLst>
                  </a:tr>
                  <a:tr h="3518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1615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85.99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4706035"/>
                      </a:ext>
                    </a:extLst>
                  </a:tr>
                  <a:tr h="3027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</a:t>
                          </a:r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-III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4.58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4125164"/>
                      </a:ext>
                    </a:extLst>
                  </a:tr>
                  <a:tr h="33551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AIMer</a:t>
                          </a:r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-V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1621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174.64</a:t>
                          </a:r>
                          <a:endParaRPr lang="ko-Kore-KR" altLang="en-US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ko-Kore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6371595"/>
                      </a:ext>
                    </a:extLst>
                  </a:tr>
                  <a:tr h="349022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10.50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80268562"/>
                      </a:ext>
                    </a:extLst>
                  </a:tr>
                  <a:tr h="35180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391.87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7300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14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대칭 </a:t>
            </a:r>
            <a:r>
              <a:rPr lang="ko-KR" altLang="en-US" dirty="0" err="1"/>
              <a:t>프리미티브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AIMer</a:t>
            </a:r>
            <a:r>
              <a:rPr lang="ko-KR" altLang="en-US" sz="2400" dirty="0"/>
              <a:t>에서 제안된 대칭 </a:t>
            </a:r>
            <a:r>
              <a:rPr lang="ko-KR" altLang="en-US" sz="2400" dirty="0" err="1"/>
              <a:t>프리미티브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일방향</a:t>
            </a:r>
            <a:r>
              <a:rPr lang="ko-KR" altLang="en-US" sz="2400" dirty="0"/>
              <a:t> 함수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AIM </a:t>
            </a:r>
            <a:r>
              <a:rPr lang="ko-KR" altLang="en-US" sz="2400" dirty="0" err="1"/>
              <a:t>스킴은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종류로 구성 </a:t>
            </a:r>
            <a:r>
              <a:rPr lang="en-US" altLang="ko-KR" sz="2400" dirty="0"/>
              <a:t>: AIM-I, AIM-III, AIM-V</a:t>
            </a:r>
          </a:p>
          <a:p>
            <a:pPr lvl="1"/>
            <a:r>
              <a:rPr lang="ko-KR" altLang="en-US" sz="2000" dirty="0"/>
              <a:t>본 고속 구현에선 </a:t>
            </a:r>
            <a:r>
              <a:rPr lang="en-US" altLang="ko-KR" sz="2000" dirty="0"/>
              <a:t>AIM-I</a:t>
            </a:r>
            <a:r>
              <a:rPr lang="ko-KR" altLang="en-US" sz="2000" dirty="0"/>
              <a:t>만 다룸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S-box</a:t>
            </a:r>
            <a:r>
              <a:rPr lang="ko-KR" altLang="en-US" sz="2400" dirty="0"/>
              <a:t>인 </a:t>
            </a:r>
            <a:r>
              <a:rPr lang="en-US" altLang="ko-KR" sz="2400" dirty="0"/>
              <a:t>Mer</a:t>
            </a:r>
            <a:r>
              <a:rPr lang="ko-KR" altLang="en-US" sz="2400" dirty="0"/>
              <a:t>과 선형 레이어로 설계</a:t>
            </a:r>
            <a:endParaRPr lang="en-US" altLang="ko-KR" sz="2400" dirty="0"/>
          </a:p>
          <a:p>
            <a:pPr lvl="1"/>
            <a:r>
              <a:rPr lang="en-US" altLang="ko-KR" sz="2000" dirty="0"/>
              <a:t>Mer : Mersenne numbers</a:t>
            </a:r>
            <a:r>
              <a:rPr lang="ko-KR" altLang="en-US" sz="2000" dirty="0"/>
              <a:t>에 의한 거듭제곱을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</a:t>
            </a:r>
            <a:r>
              <a:rPr lang="en-US" altLang="ko-KR" sz="2000" dirty="0"/>
              <a:t>: </a:t>
            </a:r>
            <a:r>
              <a:rPr lang="ko-KR" altLang="en-US" sz="2000" dirty="0"/>
              <a:t>이진 행렬 곱셈을 수행</a:t>
            </a:r>
            <a:endParaRPr lang="en-US" altLang="ko-KR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E67DFCF-FBA7-5840-024F-6004AF41907D}"/>
              </a:ext>
            </a:extLst>
          </p:cNvPr>
          <p:cNvSpPr/>
          <p:nvPr/>
        </p:nvSpPr>
        <p:spPr>
          <a:xfrm>
            <a:off x="9716993" y="5212663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6F1932-42D5-D66A-954F-F18436A58048}"/>
              </a:ext>
            </a:extLst>
          </p:cNvPr>
          <p:cNvSpPr/>
          <p:nvPr/>
        </p:nvSpPr>
        <p:spPr>
          <a:xfrm>
            <a:off x="1720488" y="5173218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A9CEA3-D842-B916-4BC8-81A2A77F409B}"/>
              </a:ext>
            </a:extLst>
          </p:cNvPr>
          <p:cNvSpPr/>
          <p:nvPr/>
        </p:nvSpPr>
        <p:spPr>
          <a:xfrm>
            <a:off x="3393300" y="5022611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(3)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F76B01-F281-26EA-8B36-844ECCC5B43F}"/>
              </a:ext>
            </a:extLst>
          </p:cNvPr>
          <p:cNvSpPr/>
          <p:nvPr/>
        </p:nvSpPr>
        <p:spPr>
          <a:xfrm>
            <a:off x="3393300" y="5745167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2F17EB-EDC1-2D70-24B3-549E7CD5E481}"/>
              </a:ext>
            </a:extLst>
          </p:cNvPr>
          <p:cNvSpPr/>
          <p:nvPr/>
        </p:nvSpPr>
        <p:spPr>
          <a:xfrm>
            <a:off x="5097049" y="4963444"/>
            <a:ext cx="989702" cy="1161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2456F3-07CB-CE46-CAAF-D19354095B3B}"/>
              </a:ext>
            </a:extLst>
          </p:cNvPr>
          <p:cNvSpPr/>
          <p:nvPr/>
        </p:nvSpPr>
        <p:spPr>
          <a:xfrm>
            <a:off x="7413631" y="5374027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59CDAC-3C65-5F7D-C4DE-4509A2D479B7}"/>
              </a:ext>
            </a:extLst>
          </p:cNvPr>
          <p:cNvSpPr/>
          <p:nvPr/>
        </p:nvSpPr>
        <p:spPr>
          <a:xfrm>
            <a:off x="6604454" y="5442159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0E8C111-CA42-4A68-8478-6FBE89F899D5}"/>
              </a:ext>
            </a:extLst>
          </p:cNvPr>
          <p:cNvCxnSpPr>
            <a:stCxn id="36" idx="0"/>
            <a:endCxn id="36" idx="4"/>
          </p:cNvCxnSpPr>
          <p:nvPr/>
        </p:nvCxnSpPr>
        <p:spPr>
          <a:xfrm>
            <a:off x="6741615" y="5442159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99833693-57B0-2352-2ECE-28BC3F562446}"/>
              </a:ext>
            </a:extLst>
          </p:cNvPr>
          <p:cNvCxnSpPr>
            <a:cxnSpLocks/>
            <a:stCxn id="36" idx="2"/>
            <a:endCxn id="36" idx="6"/>
          </p:cNvCxnSpPr>
          <p:nvPr/>
        </p:nvCxnSpPr>
        <p:spPr>
          <a:xfrm>
            <a:off x="6604454" y="5579320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3D3B67B-3A67-6AC7-3308-361401D5165B}"/>
              </a:ext>
            </a:extLst>
          </p:cNvPr>
          <p:cNvSpPr/>
          <p:nvPr/>
        </p:nvSpPr>
        <p:spPr>
          <a:xfrm>
            <a:off x="8782536" y="5442159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E293696-5451-5FA3-0EB8-FD01976A88B4}"/>
              </a:ext>
            </a:extLst>
          </p:cNvPr>
          <p:cNvCxnSpPr>
            <a:stCxn id="39" idx="0"/>
            <a:endCxn id="39" idx="4"/>
          </p:cNvCxnSpPr>
          <p:nvPr/>
        </p:nvCxnSpPr>
        <p:spPr>
          <a:xfrm>
            <a:off x="8919697" y="5442159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458072F-CFCA-68B4-0F3F-ADFB68C2FD34}"/>
              </a:ext>
            </a:extLst>
          </p:cNvPr>
          <p:cNvCxnSpPr>
            <a:cxnSpLocks/>
            <a:stCxn id="39" idx="2"/>
            <a:endCxn id="39" idx="6"/>
          </p:cNvCxnSpPr>
          <p:nvPr/>
        </p:nvCxnSpPr>
        <p:spPr>
          <a:xfrm>
            <a:off x="8782536" y="5579320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B1A6BA-0324-D8FE-CDDD-89133050BDA6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 flipV="1">
            <a:off x="2538069" y="5232385"/>
            <a:ext cx="855231" cy="311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0DD239-20EA-85B6-8123-0E0CE049231C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2538069" y="5544357"/>
            <a:ext cx="855231" cy="410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DA12D5-ECE7-9E13-8058-1B8CEDFAA74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83002" y="5232385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98C7E5-528E-42EB-B4DE-B9A65C763039}"/>
              </a:ext>
            </a:extLst>
          </p:cNvPr>
          <p:cNvCxnSpPr>
            <a:cxnSpLocks/>
          </p:cNvCxnSpPr>
          <p:nvPr/>
        </p:nvCxnSpPr>
        <p:spPr>
          <a:xfrm>
            <a:off x="4383002" y="5954941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B025832-C00A-D72A-97E5-4AD6C2773E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740274" y="5173218"/>
            <a:ext cx="1341" cy="26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EBD0DE-511B-7221-0D49-841F408D9601}"/>
              </a:ext>
            </a:extLst>
          </p:cNvPr>
          <p:cNvCxnSpPr>
            <a:cxnSpLocks/>
          </p:cNvCxnSpPr>
          <p:nvPr/>
        </p:nvCxnSpPr>
        <p:spPr>
          <a:xfrm flipV="1">
            <a:off x="6741851" y="5716480"/>
            <a:ext cx="0" cy="28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CBCF810C-FDE2-0675-D509-68FC0650A86D}"/>
              </a:ext>
            </a:extLst>
          </p:cNvPr>
          <p:cNvCxnSpPr/>
          <p:nvPr/>
        </p:nvCxnSpPr>
        <p:spPr>
          <a:xfrm flipH="1">
            <a:off x="6086751" y="5173218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99AE11B-1D7E-E387-9B29-3A5809B4F229}"/>
              </a:ext>
            </a:extLst>
          </p:cNvPr>
          <p:cNvCxnSpPr/>
          <p:nvPr/>
        </p:nvCxnSpPr>
        <p:spPr>
          <a:xfrm flipH="1">
            <a:off x="6086751" y="5992070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E22EC-7DFD-255B-7E86-3A16C6A3803B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878775" y="5579320"/>
            <a:ext cx="534856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8395F1-8322-BEB2-50C7-3777C6429570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403333" y="5579320"/>
            <a:ext cx="379203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B7203C-5024-0FD1-9F39-D7BB37817189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>
            <a:off x="9056857" y="5579320"/>
            <a:ext cx="660136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A92F34-AC24-C8C7-098B-717DD72FCF4D}"/>
              </a:ext>
            </a:extLst>
          </p:cNvPr>
          <p:cNvCxnSpPr>
            <a:cxnSpLocks/>
          </p:cNvCxnSpPr>
          <p:nvPr/>
        </p:nvCxnSpPr>
        <p:spPr>
          <a:xfrm>
            <a:off x="8919696" y="4601270"/>
            <a:ext cx="0" cy="832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5AAC398-AC17-F85C-E117-865ADD2FE350}"/>
              </a:ext>
            </a:extLst>
          </p:cNvPr>
          <p:cNvCxnSpPr>
            <a:cxnSpLocks/>
          </p:cNvCxnSpPr>
          <p:nvPr/>
        </p:nvCxnSpPr>
        <p:spPr>
          <a:xfrm flipH="1">
            <a:off x="2129278" y="4601270"/>
            <a:ext cx="6790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52396C9-E3CB-EF4E-EC93-6D3BC4B7174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129278" y="4601270"/>
            <a:ext cx="1" cy="571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E158D4-B873-B641-DD7D-A96F0C602038}"/>
              </a:ext>
            </a:extLst>
          </p:cNvPr>
          <p:cNvSpPr txBox="1"/>
          <p:nvPr/>
        </p:nvSpPr>
        <p:spPr>
          <a:xfrm>
            <a:off x="4692283" y="6252537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AIM-I </a:t>
            </a:r>
            <a:r>
              <a:rPr kumimoji="1" lang="ko-Kore-KR" altLang="en-US" dirty="0"/>
              <a:t>암호화 프로세스</a:t>
            </a:r>
          </a:p>
        </p:txBody>
      </p:sp>
    </p:spTree>
    <p:extLst>
      <p:ext uri="{BB962C8B-B14F-4D97-AF65-F5344CB8AC3E}">
        <p14:creationId xmlns:p14="http://schemas.microsoft.com/office/powerpoint/2010/main" val="2223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고속 구현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Combined Mer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</a:t>
            </a:r>
            <a:r>
              <a:rPr lang="en-US" altLang="ko-KR" sz="2400" dirty="0"/>
              <a:t>: Combined Mer</a:t>
            </a:r>
          </a:p>
          <a:p>
            <a:pPr lvl="1"/>
            <a:r>
              <a:rPr lang="en-US" altLang="ko-KR" sz="2000" dirty="0"/>
              <a:t>Mer </a:t>
            </a:r>
            <a:r>
              <a:rPr lang="ko-KR" altLang="en-US" sz="2000" dirty="0"/>
              <a:t>연산간 공유되는 연산자를 활용한 최적화 기법</a:t>
            </a:r>
            <a:endParaRPr lang="en-US" altLang="ko-KR" sz="2000" dirty="0"/>
          </a:p>
          <a:p>
            <a:r>
              <a:rPr lang="en-US" altLang="ko-KR" sz="2400" dirty="0"/>
              <a:t>AIM-I </a:t>
            </a:r>
            <a:r>
              <a:rPr lang="ko-KR" altLang="en-US" sz="2400" dirty="0"/>
              <a:t>암호화 </a:t>
            </a:r>
            <a:r>
              <a:rPr lang="en-US" altLang="ko-KR" sz="2400" dirty="0"/>
              <a:t>:</a:t>
            </a:r>
            <a:r>
              <a:rPr lang="ko-KR" altLang="en-US" sz="2400" dirty="0"/>
              <a:t> 동일한 입력 값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</a:t>
            </a:r>
            <a:r>
              <a:rPr lang="en-US" altLang="ko-KR" sz="2400" dirty="0"/>
              <a:t>)</a:t>
            </a:r>
            <a:r>
              <a:rPr lang="ko-KR" altLang="en-US" sz="2400" dirty="0"/>
              <a:t>이 복사되어 </a:t>
            </a:r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수행하는 것이 아닌 </a:t>
            </a:r>
            <a:r>
              <a:rPr lang="en-US" altLang="ko-KR" sz="2400" dirty="0"/>
              <a:t>Combined Mer </a:t>
            </a:r>
            <a:r>
              <a:rPr lang="ko-KR" altLang="en-US" sz="2400" dirty="0"/>
              <a:t>연산 제안</a:t>
            </a:r>
            <a:endParaRPr lang="en-US" altLang="ko-KR" sz="2400" dirty="0"/>
          </a:p>
          <a:p>
            <a:r>
              <a:rPr lang="en-US" altLang="ko-KR" sz="2400" dirty="0"/>
              <a:t>Combined Mer </a:t>
            </a:r>
            <a:r>
              <a:rPr lang="ko-KR" altLang="en-US" sz="2400" dirty="0"/>
              <a:t>연산은 </a:t>
            </a:r>
            <a:r>
              <a:rPr lang="en-US" altLang="ko-KR" sz="2400" dirty="0"/>
              <a:t>Mer(27) </a:t>
            </a:r>
            <a:r>
              <a:rPr lang="ko-KR" altLang="en-US" sz="2400" dirty="0"/>
              <a:t>연산을 한 번만 수행하는 것과 동일한 복잡도 지님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 연산과 같은 과정이 </a:t>
            </a:r>
            <a:r>
              <a:rPr lang="en-US" altLang="ko-KR" sz="2400" dirty="0"/>
              <a:t>Mer(27)</a:t>
            </a:r>
            <a:r>
              <a:rPr lang="ko-KR" altLang="en-US" sz="2400" dirty="0"/>
              <a:t> 연산 내부에서도 수행됨</a:t>
            </a:r>
            <a:endParaRPr lang="en-US" altLang="ko-KR" sz="2400" dirty="0"/>
          </a:p>
          <a:p>
            <a:pPr lvl="1"/>
            <a:r>
              <a:rPr lang="ko-KR" altLang="en-US" sz="2000" dirty="0"/>
              <a:t>연산자가 공유되는 특징을 활용해 </a:t>
            </a:r>
            <a:r>
              <a:rPr lang="en-US" altLang="ko-KR" sz="2000" dirty="0"/>
              <a:t>Combined Mer </a:t>
            </a:r>
            <a:r>
              <a:rPr lang="ko-KR" altLang="en-US" sz="2000" dirty="0"/>
              <a:t>연산 구현 가능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3B5EC2F-DF3A-5A58-8816-B2F6198E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72" y="5602153"/>
            <a:ext cx="2844107" cy="89499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F39683-E771-14C3-59DE-371F41907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94" y="4056966"/>
            <a:ext cx="3305722" cy="2440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170680-A178-7237-4792-BEA4F3F0C6B0}"/>
              </a:ext>
            </a:extLst>
          </p:cNvPr>
          <p:cNvSpPr txBox="1"/>
          <p:nvPr/>
        </p:nvSpPr>
        <p:spPr>
          <a:xfrm>
            <a:off x="4251078" y="6505822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소스 코드</a:t>
            </a:r>
          </a:p>
        </p:txBody>
      </p:sp>
    </p:spTree>
    <p:extLst>
      <p:ext uri="{BB962C8B-B14F-4D97-AF65-F5344CB8AC3E}">
        <p14:creationId xmlns:p14="http://schemas.microsoft.com/office/powerpoint/2010/main" val="15775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고속 구현</a:t>
            </a:r>
            <a:r>
              <a:rPr lang="en-US" altLang="ko-KR" dirty="0"/>
              <a:t>: Combined Mer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485139" cy="5603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좌측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 레퍼런스 코드</a:t>
            </a:r>
            <a:endParaRPr lang="en-US" altLang="ko-KR" sz="2000" dirty="0"/>
          </a:p>
          <a:p>
            <a:r>
              <a:rPr lang="ko-KR" altLang="en-US" sz="2000" dirty="0"/>
              <a:t>우측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Combined Mer</a:t>
            </a:r>
            <a:r>
              <a:rPr lang="ko-KR" altLang="en-US" sz="2000" dirty="0"/>
              <a:t> 코드</a:t>
            </a:r>
            <a:endParaRPr lang="en-US" altLang="ko-KR" sz="2000" dirty="0"/>
          </a:p>
          <a:p>
            <a:pPr lvl="1"/>
            <a:r>
              <a:rPr lang="en-US" altLang="ko-KR" sz="1800" dirty="0"/>
              <a:t>GF out2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파라미터로 추가</a:t>
            </a:r>
            <a:endParaRPr lang="en-US" altLang="ko-KR" sz="1800" dirty="0"/>
          </a:p>
          <a:p>
            <a:pPr lvl="1"/>
            <a:r>
              <a:rPr lang="en-US" altLang="ko-KR" sz="1800" dirty="0"/>
              <a:t>Mer(3)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연산값</a:t>
            </a:r>
            <a:r>
              <a:rPr lang="en-US" altLang="ko-KR" sz="1800" dirty="0"/>
              <a:t>-&gt;state[0]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lvl="1"/>
            <a:r>
              <a:rPr lang="en-US" altLang="ko-KR" sz="1800" dirty="0"/>
              <a:t>State[0]-&gt;</a:t>
            </a:r>
            <a:r>
              <a:rPr lang="ko-KR" altLang="en-US" sz="1800" dirty="0"/>
              <a:t> </a:t>
            </a:r>
            <a:r>
              <a:rPr lang="en-US" altLang="ko-KR" sz="1800" dirty="0"/>
              <a:t>Mer(27)</a:t>
            </a:r>
            <a:r>
              <a:rPr lang="ko-KR" altLang="en-US" sz="1800" dirty="0"/>
              <a:t>의 파라미터</a:t>
            </a:r>
            <a:endParaRPr lang="en-US" altLang="ko-KR" sz="1800" dirty="0"/>
          </a:p>
          <a:p>
            <a:pPr lvl="1"/>
            <a:r>
              <a:rPr lang="en-US" altLang="ko-KR" sz="1800" dirty="0"/>
              <a:t>Mer(27)</a:t>
            </a:r>
            <a:r>
              <a:rPr lang="ko-KR" altLang="en-US" sz="1800" dirty="0"/>
              <a:t>내부 연산</a:t>
            </a:r>
            <a:r>
              <a:rPr lang="en-US" altLang="ko-KR" sz="1800" dirty="0"/>
              <a:t>-&gt; Mer(27)</a:t>
            </a:r>
            <a:r>
              <a:rPr lang="ko-KR" altLang="en-US" sz="1800" dirty="0"/>
              <a:t>에서도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기존 코드 중간 </a:t>
            </a:r>
            <a:r>
              <a:rPr lang="ko-KR" altLang="en-US" sz="1800" dirty="0" err="1"/>
              <a:t>연산값</a:t>
            </a:r>
            <a:r>
              <a:rPr lang="ko-KR" altLang="en-US" sz="1800" dirty="0"/>
              <a:t> 저장 </a:t>
            </a:r>
            <a:r>
              <a:rPr lang="en-US" altLang="ko-KR" sz="1800" dirty="0"/>
              <a:t>-&gt; t2</a:t>
            </a:r>
          </a:p>
          <a:p>
            <a:pPr lvl="1"/>
            <a:r>
              <a:rPr lang="ko-KR" altLang="en-US" sz="1800" dirty="0"/>
              <a:t>제안 기법은 </a:t>
            </a:r>
            <a:r>
              <a:rPr lang="en-US" altLang="ko-KR" sz="1800" dirty="0"/>
              <a:t>state[0](out2)</a:t>
            </a:r>
            <a:r>
              <a:rPr lang="ko-KR" altLang="en-US" sz="1800" dirty="0"/>
              <a:t>에 저장하여 구현</a:t>
            </a:r>
            <a:endParaRPr lang="en-US" altLang="ko-KR" sz="1800" dirty="0"/>
          </a:p>
        </p:txBody>
      </p:sp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0715B0-9B77-F73A-225C-791A50714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38" y="-28513"/>
            <a:ext cx="2814442" cy="814956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569C7F9-676A-E511-728A-0212AE8B7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3" y="3840735"/>
            <a:ext cx="3305722" cy="2440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BE592-D2FB-A568-162A-FF454C0D3121}"/>
              </a:ext>
            </a:extLst>
          </p:cNvPr>
          <p:cNvSpPr txBox="1"/>
          <p:nvPr/>
        </p:nvSpPr>
        <p:spPr>
          <a:xfrm>
            <a:off x="1994552" y="6280921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소스 코드</a:t>
            </a:r>
          </a:p>
        </p:txBody>
      </p:sp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1641EF3-59BE-FE44-9293-6F595B7EF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05" y="904999"/>
            <a:ext cx="2395133" cy="5851401"/>
          </a:xfrm>
          <a:prstGeom prst="rect">
            <a:avLst/>
          </a:prstGeom>
        </p:spPr>
      </p:pic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8EE750C-6260-86DD-5C53-1125A81A30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5"/>
          <a:stretch/>
        </p:blipFill>
        <p:spPr>
          <a:xfrm>
            <a:off x="8964862" y="922367"/>
            <a:ext cx="2816989" cy="58536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4548F87-EDF8-23AF-A2D3-C4723A5B5193}"/>
              </a:ext>
            </a:extLst>
          </p:cNvPr>
          <p:cNvSpPr/>
          <p:nvPr/>
        </p:nvSpPr>
        <p:spPr>
          <a:xfrm>
            <a:off x="10135683" y="2787175"/>
            <a:ext cx="323385" cy="18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CC3F8D-2DEA-4E45-958A-81AF175F7B85}"/>
              </a:ext>
            </a:extLst>
          </p:cNvPr>
          <p:cNvSpPr/>
          <p:nvPr/>
        </p:nvSpPr>
        <p:spPr>
          <a:xfrm>
            <a:off x="11255713" y="904999"/>
            <a:ext cx="523591" cy="2008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E04A44-FFD4-8D42-C92D-928E1AA4B676}"/>
              </a:ext>
            </a:extLst>
          </p:cNvPr>
          <p:cNvSpPr/>
          <p:nvPr/>
        </p:nvSpPr>
        <p:spPr>
          <a:xfrm>
            <a:off x="9929386" y="3580770"/>
            <a:ext cx="323385" cy="18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431CB1-2878-3D3F-8D85-A8B2F63E0957}"/>
              </a:ext>
            </a:extLst>
          </p:cNvPr>
          <p:cNvSpPr/>
          <p:nvPr/>
        </p:nvSpPr>
        <p:spPr>
          <a:xfrm>
            <a:off x="9906740" y="6526288"/>
            <a:ext cx="323385" cy="18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7EF1F8-7F9F-6EE5-6850-59B00554691A}"/>
              </a:ext>
            </a:extLst>
          </p:cNvPr>
          <p:cNvSpPr/>
          <p:nvPr/>
        </p:nvSpPr>
        <p:spPr>
          <a:xfrm>
            <a:off x="9684058" y="3185430"/>
            <a:ext cx="323385" cy="18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5F1CD8-BFB3-EFA4-2C3C-D8647698B04E}"/>
              </a:ext>
            </a:extLst>
          </p:cNvPr>
          <p:cNvSpPr/>
          <p:nvPr/>
        </p:nvSpPr>
        <p:spPr>
          <a:xfrm>
            <a:off x="9360673" y="1579265"/>
            <a:ext cx="775010" cy="18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776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  <a:r>
              <a:rPr lang="en-US" altLang="ko-KR" dirty="0"/>
              <a:t> : </a:t>
            </a:r>
            <a:r>
              <a:rPr lang="ko-KR" altLang="en-US" dirty="0"/>
              <a:t>선형 레이어 연산 간소화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8070684" cy="56038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 연산은 총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행렬</a:t>
            </a:r>
            <a:r>
              <a:rPr lang="en-US" altLang="ko-KR" sz="2400" dirty="0"/>
              <a:t>-</a:t>
            </a:r>
            <a:r>
              <a:rPr lang="ko-KR" altLang="en-US" sz="2400" dirty="0"/>
              <a:t>벡터 곱셈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이니셜 벡터의 </a:t>
            </a:r>
            <a:r>
              <a:rPr lang="ko-KR" altLang="en-US" sz="2000" dirty="0" err="1"/>
              <a:t>해시값</a:t>
            </a:r>
            <a:r>
              <a:rPr lang="en-US" altLang="ko-KR" sz="2000" dirty="0"/>
              <a:t>(SHAKE-128)</a:t>
            </a:r>
            <a:r>
              <a:rPr lang="ko-KR" altLang="en-US" sz="2000" dirty="0"/>
              <a:t>을 이용해 </a:t>
            </a:r>
            <a:r>
              <a:rPr lang="en-US" altLang="ko-KR" sz="2000" dirty="0"/>
              <a:t>128*128 </a:t>
            </a:r>
            <a:r>
              <a:rPr lang="ko-KR" altLang="en-US" sz="2000" dirty="0"/>
              <a:t>바이너리 행렬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생성된 행렬은 이니셜 벡터에만 영향을 받음</a:t>
            </a:r>
            <a:endParaRPr lang="en-US" altLang="ko-KR" sz="2000" dirty="0"/>
          </a:p>
          <a:p>
            <a:pPr lvl="1"/>
            <a:r>
              <a:rPr lang="ko-KR" altLang="en-US" sz="2000" dirty="0"/>
              <a:t>암호화 수행 시 마다 행렬을 생성할 필요 </a:t>
            </a:r>
            <a:r>
              <a:rPr lang="en-US" altLang="ko-KR" sz="2000" dirty="0"/>
              <a:t>X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행렬 </a:t>
            </a:r>
            <a:r>
              <a:rPr lang="en-US" altLang="ko-KR" sz="2400" dirty="0"/>
              <a:t>4</a:t>
            </a:r>
            <a:r>
              <a:rPr lang="ko-KR" altLang="en-US" sz="2400" dirty="0"/>
              <a:t>개의 값을 </a:t>
            </a:r>
            <a:r>
              <a:rPr lang="en-US" altLang="ko-KR" sz="2400" dirty="0"/>
              <a:t>Look-up table</a:t>
            </a:r>
            <a:r>
              <a:rPr lang="ko-KR" altLang="en-US" sz="2400" dirty="0"/>
              <a:t>을 이용해 구현</a:t>
            </a:r>
            <a:endParaRPr lang="en-US" altLang="ko-KR" sz="2400" dirty="0"/>
          </a:p>
          <a:p>
            <a:pPr lvl="1"/>
            <a:r>
              <a:rPr lang="ko-KR" altLang="en-US" sz="2000" dirty="0"/>
              <a:t>제안한 </a:t>
            </a:r>
            <a:r>
              <a:rPr lang="en-US" altLang="ko-KR" sz="2000" dirty="0"/>
              <a:t>Look-up table</a:t>
            </a:r>
            <a:r>
              <a:rPr lang="ko-KR" altLang="en-US" sz="2000" dirty="0"/>
              <a:t>은 </a:t>
            </a:r>
            <a:r>
              <a:rPr lang="en-US" altLang="ko-KR" sz="2000" dirty="0"/>
              <a:t>64bit</a:t>
            </a:r>
            <a:r>
              <a:rPr lang="ko-KR" altLang="en-US" sz="2000" dirty="0"/>
              <a:t>의 크기를 가지는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배열이</a:t>
            </a:r>
            <a:r>
              <a:rPr lang="en-US" altLang="ko-KR" sz="2000" dirty="0"/>
              <a:t>128</a:t>
            </a:r>
            <a:r>
              <a:rPr lang="ko-KR" altLang="en-US" sz="2000" dirty="0"/>
              <a:t>개로 이루어진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배열의 형태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Look-up table </a:t>
            </a:r>
            <a:r>
              <a:rPr lang="ko-KR" altLang="en-US" sz="2400" dirty="0"/>
              <a:t>기법은 </a:t>
            </a:r>
            <a:r>
              <a:rPr lang="ko-KR" altLang="en-US" sz="2400" dirty="0" err="1"/>
              <a:t>부채널</a:t>
            </a:r>
            <a:r>
              <a:rPr lang="ko-KR" altLang="en-US" sz="2400" dirty="0"/>
              <a:t> 공격에 취약할 수 있음</a:t>
            </a:r>
            <a:endParaRPr lang="en-US" altLang="ko-KR" sz="2400" dirty="0"/>
          </a:p>
          <a:p>
            <a:pPr lvl="1"/>
            <a:r>
              <a:rPr lang="en-US" altLang="ko-KR" sz="2000" dirty="0"/>
              <a:t>Iv</a:t>
            </a:r>
            <a:r>
              <a:rPr lang="ko-KR" altLang="en-US" sz="2000" dirty="0"/>
              <a:t>값에 의해서만 </a:t>
            </a:r>
            <a:r>
              <a:rPr lang="en-US" altLang="ko-KR" sz="2000" dirty="0"/>
              <a:t>table</a:t>
            </a:r>
            <a:r>
              <a:rPr lang="ko-KR" altLang="en-US" sz="2000" dirty="0"/>
              <a:t>이 결정되기에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공격 시 공격자는  </a:t>
            </a:r>
            <a:r>
              <a:rPr lang="en-US" altLang="ko-KR" sz="2000" dirty="0"/>
              <a:t>table</a:t>
            </a:r>
            <a:r>
              <a:rPr lang="ko-KR" altLang="en-US" sz="2000" dirty="0"/>
              <a:t>의 어떤 항목에 </a:t>
            </a:r>
            <a:r>
              <a:rPr lang="ko-KR" altLang="en-US" sz="2000" dirty="0" err="1"/>
              <a:t>엑세스</a:t>
            </a:r>
            <a:r>
              <a:rPr lang="ko-KR" altLang="en-US" sz="2000" dirty="0"/>
              <a:t> 했는지 확인할 수 있음</a:t>
            </a:r>
            <a:endParaRPr lang="en-US" altLang="ko-KR" sz="2000" dirty="0"/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48E566A-0724-0771-BF2E-98F20C9FF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07" y="207747"/>
            <a:ext cx="3121573" cy="607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BDDCD-3CD6-0599-1B7F-D6DB8E4F2EEB}"/>
              </a:ext>
            </a:extLst>
          </p:cNvPr>
          <p:cNvSpPr txBox="1"/>
          <p:nvPr/>
        </p:nvSpPr>
        <p:spPr>
          <a:xfrm>
            <a:off x="8658507" y="6384487"/>
            <a:ext cx="319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Look-up table </a:t>
            </a:r>
            <a:r>
              <a:rPr kumimoji="1" lang="ko-Kore-KR" altLang="en-US" dirty="0"/>
              <a:t>소스 코드 일부</a:t>
            </a:r>
          </a:p>
        </p:txBody>
      </p:sp>
    </p:spTree>
    <p:extLst>
      <p:ext uri="{BB962C8B-B14F-4D97-AF65-F5344CB8AC3E}">
        <p14:creationId xmlns:p14="http://schemas.microsoft.com/office/powerpoint/2010/main" val="26428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  <a:r>
              <a:rPr lang="en-US" altLang="ko-KR" dirty="0"/>
              <a:t> : </a:t>
            </a:r>
            <a:r>
              <a:rPr lang="ko-KR" altLang="en-US" dirty="0"/>
              <a:t>선형 레이어 연산 간소화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레이어는</a:t>
            </a:r>
            <a:r>
              <a:rPr lang="en-US" altLang="ko-KR" sz="2400" dirty="0"/>
              <a:t> affine layer</a:t>
            </a:r>
            <a:r>
              <a:rPr lang="ko-KR" altLang="en-US" sz="2400" dirty="0"/>
              <a:t>와 </a:t>
            </a:r>
            <a:r>
              <a:rPr lang="en-US" altLang="ko-KR" sz="2400" dirty="0"/>
              <a:t>feed-forward </a:t>
            </a:r>
            <a:r>
              <a:rPr lang="ko-KR" altLang="en-US" sz="2400" dirty="0"/>
              <a:t>두 가지 선형 구성 요소로 구성</a:t>
            </a:r>
            <a:endParaRPr lang="en-US" altLang="ko-KR" sz="2400" dirty="0"/>
          </a:p>
          <a:p>
            <a:r>
              <a:rPr lang="en-US" altLang="ko-KR" sz="2400" dirty="0"/>
              <a:t>Affine layer : matrix A</a:t>
            </a:r>
            <a:r>
              <a:rPr lang="ko-KR" altLang="en-US" sz="2400" dirty="0"/>
              <a:t>로의 곱셈과 </a:t>
            </a:r>
            <a:r>
              <a:rPr lang="en-US" altLang="ko-KR" sz="2400" dirty="0"/>
              <a:t>Vector B</a:t>
            </a:r>
            <a:r>
              <a:rPr lang="ko-KR" altLang="en-US" sz="2400" dirty="0"/>
              <a:t>에 대한 덧셈으로 이루어짐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</a:t>
            </a:r>
            <a:r>
              <a:rPr lang="ko-KR" altLang="en-US" sz="2000" dirty="0"/>
              <a:t> </a:t>
            </a:r>
            <a:r>
              <a:rPr lang="en-US" altLang="ko-KR" sz="2000" dirty="0"/>
              <a:t>A: n*ln </a:t>
            </a:r>
            <a:r>
              <a:rPr lang="ko-KR" altLang="en-US" sz="2000" dirty="0"/>
              <a:t>크기의 랜덤 이진 행렬</a:t>
            </a:r>
            <a:endParaRPr lang="en-US" altLang="ko-KR" sz="2000" dirty="0"/>
          </a:p>
          <a:p>
            <a:pPr lvl="1"/>
            <a:r>
              <a:rPr lang="en-US" altLang="ko-KR" sz="2000" dirty="0"/>
              <a:t>Vector B: </a:t>
            </a:r>
            <a:r>
              <a:rPr lang="ko-KR" altLang="en-US" sz="2000" dirty="0"/>
              <a:t>이니셜 벡터에 영향을 받는 랜덤 상수</a:t>
            </a:r>
            <a:endParaRPr lang="en-US" altLang="ko-KR" sz="2000" dirty="0"/>
          </a:p>
          <a:p>
            <a:r>
              <a:rPr lang="ko-KR" altLang="en-US" sz="2400" dirty="0"/>
              <a:t>제안한 선형 레이어 간소화 기법에선 </a:t>
            </a:r>
            <a:r>
              <a:rPr lang="en-US" altLang="ko-KR" sz="2400" dirty="0"/>
              <a:t>affine layer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생성하지 않음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 A</a:t>
            </a:r>
            <a:r>
              <a:rPr lang="ko-KR" altLang="en-US" sz="2000" dirty="0"/>
              <a:t>와 </a:t>
            </a:r>
            <a:r>
              <a:rPr lang="en-US" altLang="ko-KR" sz="2000" dirty="0"/>
              <a:t>Vector B</a:t>
            </a:r>
            <a:r>
              <a:rPr lang="ko-KR" altLang="en-US" sz="2000" dirty="0"/>
              <a:t>가 생성되지 않음</a:t>
            </a:r>
            <a:endParaRPr lang="en-US" altLang="ko-KR" sz="20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Vector B</a:t>
            </a:r>
            <a:r>
              <a:rPr lang="ko-KR" altLang="en-US" sz="2400" dirty="0"/>
              <a:t>는 </a:t>
            </a:r>
            <a:r>
              <a:rPr lang="en-US" altLang="ko-KR" sz="2400" dirty="0"/>
              <a:t>Mer(5) </a:t>
            </a:r>
            <a:r>
              <a:rPr lang="ko-KR" altLang="en-US" sz="2400" dirty="0"/>
              <a:t>연산 이전에 </a:t>
            </a:r>
            <a:r>
              <a:rPr lang="en-US" altLang="ko-KR" sz="2400" dirty="0"/>
              <a:t>state[0] </a:t>
            </a:r>
            <a:r>
              <a:rPr lang="ko-KR" altLang="en-US" sz="2400" dirty="0"/>
              <a:t>배열과 덧셈 연산 수행</a:t>
            </a:r>
            <a:endParaRPr lang="en-US" altLang="ko-KR" sz="2400" dirty="0"/>
          </a:p>
          <a:p>
            <a:r>
              <a:rPr lang="en-US" altLang="ko-KR" sz="2400" dirty="0"/>
              <a:t>Vector B </a:t>
            </a:r>
            <a:r>
              <a:rPr lang="ko-KR" altLang="en-US" sz="2400" dirty="0"/>
              <a:t>값 또한 </a:t>
            </a:r>
            <a:r>
              <a:rPr lang="en-US" altLang="ko-KR" sz="2400" dirty="0"/>
              <a:t>constant </a:t>
            </a:r>
            <a:r>
              <a:rPr lang="ko-KR" altLang="en-US" sz="2400" dirty="0"/>
              <a:t>형태로 값을 명시해줘야 할 필요 있음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6979A0D-EA39-59BE-436F-EDC94946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44" y="4864459"/>
            <a:ext cx="38100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ACD18-9C5D-D67E-FFDC-F237B6B7CA5D}"/>
              </a:ext>
            </a:extLst>
          </p:cNvPr>
          <p:cNvSpPr txBox="1"/>
          <p:nvPr/>
        </p:nvSpPr>
        <p:spPr>
          <a:xfrm>
            <a:off x="4294557" y="6211704"/>
            <a:ext cx="2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Vector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B constant </a:t>
            </a:r>
            <a:r>
              <a:rPr kumimoji="1" lang="ko-KR" altLang="en-US" dirty="0"/>
              <a:t>코드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4956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AIM-128 </a:t>
            </a:r>
            <a:r>
              <a:rPr lang="ko-KR" altLang="en-US" dirty="0"/>
              <a:t>고속 구현 성능 측정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성능 측정 환경 </a:t>
            </a:r>
            <a:r>
              <a:rPr lang="en-US" altLang="ko-KR" sz="2400" dirty="0"/>
              <a:t>: Apple M2 </a:t>
            </a:r>
            <a:r>
              <a:rPr lang="ko-KR" altLang="en-US" sz="2400" dirty="0"/>
              <a:t>프로세서</a:t>
            </a:r>
            <a:r>
              <a:rPr lang="en-US" altLang="ko-KR" sz="2400" dirty="0"/>
              <a:t>(</a:t>
            </a:r>
            <a:r>
              <a:rPr lang="ko-KR" altLang="en-US" sz="2400" dirty="0"/>
              <a:t>최대 </a:t>
            </a:r>
            <a:r>
              <a:rPr lang="en-US" altLang="ko-KR" sz="2400" dirty="0"/>
              <a:t>3.49MHz </a:t>
            </a:r>
            <a:r>
              <a:rPr lang="ko-KR" altLang="en-US" sz="2400" dirty="0"/>
              <a:t>속도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000" dirty="0"/>
              <a:t>IDE: Visual Studio Code, Compiler: </a:t>
            </a:r>
            <a:r>
              <a:rPr lang="en-US" altLang="ko-KR" sz="2000" dirty="0" err="1"/>
              <a:t>gcc</a:t>
            </a:r>
            <a:r>
              <a:rPr lang="en-US" altLang="ko-KR" sz="2000" dirty="0"/>
              <a:t> 14.0.3</a:t>
            </a:r>
          </a:p>
          <a:p>
            <a:pPr lvl="1"/>
            <a:r>
              <a:rPr lang="en-US" altLang="ko-KR" sz="2000" dirty="0"/>
              <a:t>1,000,000</a:t>
            </a:r>
            <a:r>
              <a:rPr lang="ko-KR" altLang="en-US" sz="2000" dirty="0"/>
              <a:t>회 반복하여 측정된 시간들의 평균 값 사용</a:t>
            </a:r>
            <a:endParaRPr lang="en-US" altLang="ko-KR" sz="2000" dirty="0"/>
          </a:p>
          <a:p>
            <a:r>
              <a:rPr lang="ko-KR" altLang="en-US" sz="2400" dirty="0"/>
              <a:t>성능 측정 코드는 </a:t>
            </a:r>
            <a:r>
              <a:rPr lang="en-US" altLang="ko-KR" sz="2400" dirty="0"/>
              <a:t>OpenSSL </a:t>
            </a:r>
            <a:r>
              <a:rPr lang="ko-KR" altLang="en-US" sz="2400" dirty="0"/>
              <a:t>의존성을 제거하여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다른 </a:t>
            </a:r>
            <a:r>
              <a:rPr lang="en-US" altLang="ko-KR" sz="2000" dirty="0" err="1"/>
              <a:t>KpqC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알고리즘과의 정확한 성능 비교를 위함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PQclean</a:t>
            </a:r>
            <a:r>
              <a:rPr lang="ko-KR" altLang="en-US" sz="2000" dirty="0"/>
              <a:t>에서 제공하는 라이브러리 적용</a:t>
            </a:r>
            <a:endParaRPr lang="en-US" altLang="ko-KR" sz="2000" dirty="0"/>
          </a:p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기법만 적용한 구현물의 성능 향상 정도가 비교적 낮게 측정됨</a:t>
            </a:r>
            <a:endParaRPr lang="en-US" altLang="ko-KR" sz="2400" dirty="0"/>
          </a:p>
          <a:p>
            <a:pPr lvl="1"/>
            <a:r>
              <a:rPr lang="ko-KR" altLang="en-US" sz="2000" dirty="0"/>
              <a:t>선형 레이어 연산이 소모하는 비용이 너무 커 상대적으로 낮은 </a:t>
            </a:r>
            <a:r>
              <a:rPr lang="ko-KR" altLang="en-US" sz="2000" dirty="0" err="1"/>
              <a:t>향상률이</a:t>
            </a:r>
            <a:r>
              <a:rPr lang="ko-KR" altLang="en-US" sz="2000" dirty="0"/>
              <a:t> 측정된 것으로 사료됨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간소화 기법만 적용한 구현물과 두 기법 모두 적용한 구현물을 비교한 결과 두 기법 모두 적용한 구현물에서 </a:t>
            </a:r>
            <a:r>
              <a:rPr lang="en-US" altLang="ko-KR" sz="2000" dirty="0"/>
              <a:t>7.42%</a:t>
            </a:r>
            <a:r>
              <a:rPr lang="ko-KR" altLang="en-US" sz="2000" dirty="0"/>
              <a:t>의 성능 향상이 있었음을 확인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743076-5DD3-8AB1-D61A-193B1654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56491"/>
              </p:ext>
            </p:extLst>
          </p:nvPr>
        </p:nvGraphicFramePr>
        <p:xfrm>
          <a:off x="1392620" y="4902432"/>
          <a:ext cx="94067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2973494564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004388993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860345238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1965047860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3713680634"/>
                    </a:ext>
                  </a:extLst>
                </a:gridCol>
              </a:tblGrid>
              <a:tr h="364859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Reference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Linear Layer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 + Linear Layer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443100"/>
                  </a:ext>
                </a:extLst>
              </a:tr>
              <a:tr h="2113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ore-KR" dirty="0"/>
                        <a:t>481.699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ore-KR" dirty="0"/>
                        <a:t>171.393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ore-KR" dirty="0"/>
                        <a:t>268.132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ore-KR" dirty="0"/>
                        <a:t>180.554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168658"/>
                  </a:ext>
                </a:extLst>
              </a:tr>
              <a:tr h="21138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Diff.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629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B3BCDC-CCD2-CF96-6F01-26D38BF29487}"/>
              </a:ext>
            </a:extLst>
          </p:cNvPr>
          <p:cNvSpPr txBox="1"/>
          <p:nvPr/>
        </p:nvSpPr>
        <p:spPr>
          <a:xfrm>
            <a:off x="5242575" y="6369370"/>
            <a:ext cx="17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성능 측정 결과</a:t>
            </a:r>
          </a:p>
        </p:txBody>
      </p:sp>
    </p:spTree>
    <p:extLst>
      <p:ext uri="{BB962C8B-B14F-4D97-AF65-F5344CB8AC3E}">
        <p14:creationId xmlns:p14="http://schemas.microsoft.com/office/powerpoint/2010/main" val="30449801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787</Words>
  <Application>Microsoft Macintosh PowerPoint</Application>
  <PresentationFormat>와이드스크린</PresentationFormat>
  <Paragraphs>138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Times New Roman</vt:lpstr>
      <vt:lpstr>CryptoCraft 테마</vt:lpstr>
      <vt:lpstr>제목 테마</vt:lpstr>
      <vt:lpstr>AIMer &amp; AIM 최적 구현</vt:lpstr>
      <vt:lpstr>PowerPoint 프레젠테이션</vt:lpstr>
      <vt:lpstr>AIMer 전자 서명</vt:lpstr>
      <vt:lpstr>AIM 대칭 프리미티브</vt:lpstr>
      <vt:lpstr>AIM 고속 구현: Combined Mer</vt:lpstr>
      <vt:lpstr>AIM 고속 구현: Combined Mer</vt:lpstr>
      <vt:lpstr>제안 기법 : 선형 레이어 연산 간소화</vt:lpstr>
      <vt:lpstr>제안 기법 : 선형 레이어 연산 간소화</vt:lpstr>
      <vt:lpstr>AIM-128 고속 구현 성능 측정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77</cp:revision>
  <dcterms:created xsi:type="dcterms:W3CDTF">2019-03-05T04:29:07Z</dcterms:created>
  <dcterms:modified xsi:type="dcterms:W3CDTF">2023-12-08T08:14:45Z</dcterms:modified>
</cp:coreProperties>
</file>