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  <p:sldMasterId id="2147483670" r:id="rId2"/>
    <p:sldMasterId id="2147483674" r:id="rId3"/>
  </p:sldMasterIdLst>
  <p:notesMasterIdLst>
    <p:notesMasterId r:id="rId24"/>
  </p:notesMasterIdLst>
  <p:handoutMasterIdLst>
    <p:handoutMasterId r:id="rId25"/>
  </p:handoutMasterIdLst>
  <p:sldIdLst>
    <p:sldId id="269" r:id="rId4"/>
    <p:sldId id="300" r:id="rId5"/>
    <p:sldId id="289" r:id="rId6"/>
    <p:sldId id="290" r:id="rId7"/>
    <p:sldId id="465" r:id="rId8"/>
    <p:sldId id="466" r:id="rId9"/>
    <p:sldId id="467" r:id="rId10"/>
    <p:sldId id="462" r:id="rId11"/>
    <p:sldId id="404" r:id="rId12"/>
    <p:sldId id="405" r:id="rId13"/>
    <p:sldId id="461" r:id="rId14"/>
    <p:sldId id="473" r:id="rId15"/>
    <p:sldId id="403" r:id="rId16"/>
    <p:sldId id="348" r:id="rId17"/>
    <p:sldId id="475" r:id="rId18"/>
    <p:sldId id="463" r:id="rId19"/>
    <p:sldId id="476" r:id="rId20"/>
    <p:sldId id="464" r:id="rId21"/>
    <p:sldId id="299" r:id="rId22"/>
    <p:sldId id="274" r:id="rId23"/>
  </p:sldIdLst>
  <p:sldSz cx="12192000" cy="6858000"/>
  <p:notesSz cx="6858000" cy="9144000"/>
  <p:embeddedFontLst>
    <p:embeddedFont>
      <p:font typeface="맑은 고딕" panose="020B0503020000020004" pitchFamily="34" charset="-127"/>
      <p:regular r:id="rId26"/>
      <p:bold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C1C1"/>
    <a:srgbClr val="219121"/>
    <a:srgbClr val="2E00FA"/>
    <a:srgbClr val="1C476E"/>
    <a:srgbClr val="5799D5"/>
    <a:srgbClr val="FFFFFF"/>
    <a:srgbClr val="FCB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4" autoAdjust="0"/>
    <p:restoredTop sz="91696" autoAdjust="0"/>
  </p:normalViewPr>
  <p:slideViewPr>
    <p:cSldViewPr snapToGrid="0">
      <p:cViewPr varScale="1">
        <p:scale>
          <a:sx n="137" d="100"/>
          <a:sy n="137" d="100"/>
        </p:scale>
        <p:origin x="9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1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43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1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5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3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4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6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4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0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시그마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9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9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3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3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대표적인 양자 알고리즘 중 하나인 </a:t>
                </a: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grover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알고리즘은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1996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년 로브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그루버에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의해 제안된 양자 검색 알고리즘으로 양자컴퓨터의 큐비트가 가지는 중첩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얽힘 성질을 활용하여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N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개의 정렬 되지 않은 데이터에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√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서울남산체 L" panose="02020503020101020101" pitchFamily="18" charset="-127"/>
                  </a:rPr>
                  <a:t>𝑁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번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검색하여 특정 데이터를 찾을 수 있게</a:t>
                </a:r>
                <a:r>
                  <a:rPr kumimoji="0" lang="ko-KR" altLang="en-US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해줍니다</a:t>
                </a:r>
                <a:r>
                  <a:rPr kumimoji="0" lang="en-US" altLang="ko-KR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  <a:p>
                <a:pPr marR="0" lvl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암호의 비밀키 검색에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알고리즘을 적용할 경우 암호의 보안 강도가 절반으로 감소합니다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따라서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그루버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ㅇ라고리즘은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대칭키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암호드르이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양자 자원 추정에 사용됩니다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4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83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1425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9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514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794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2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78363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200" b="1" dirty="0">
                <a:solidFill>
                  <a:schemeClr val="accent5"/>
                </a:solidFill>
              </a:rPr>
              <a:t>Optimal Implementation of </a:t>
            </a:r>
            <a:br>
              <a:rPr lang="en-US" altLang="ko-KR" sz="4200" b="1" dirty="0">
                <a:solidFill>
                  <a:schemeClr val="accent5"/>
                </a:solidFill>
              </a:rPr>
            </a:br>
            <a:r>
              <a:rPr lang="en-US" altLang="ko-KR" sz="4200" b="1" dirty="0">
                <a:solidFill>
                  <a:schemeClr val="accent5"/>
                </a:solidFill>
              </a:rPr>
              <a:t>Quantum Circuits for Core Operations in BIKE</a:t>
            </a:r>
            <a:endParaRPr lang="ko-KR" altLang="en-US" sz="4200" b="1" dirty="0">
              <a:solidFill>
                <a:schemeClr val="accent5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R" dirty="0" err="1">
                <a:latin typeface="+mj-ea"/>
                <a:ea typeface="+mj-ea"/>
              </a:rPr>
              <a:t>Yujin</a:t>
            </a:r>
            <a:r>
              <a:rPr lang="en" altLang="ko-KR" dirty="0">
                <a:latin typeface="+mj-ea"/>
                <a:ea typeface="+mj-ea"/>
              </a:rPr>
              <a:t> Yang, </a:t>
            </a:r>
            <a:r>
              <a:rPr lang="en" altLang="ko-KR" b="1" dirty="0" err="1">
                <a:latin typeface="+mj-ea"/>
                <a:ea typeface="+mj-ea"/>
              </a:rPr>
              <a:t>Kyungbae</a:t>
            </a:r>
            <a:r>
              <a:rPr lang="en" altLang="ko-KR" b="1" dirty="0">
                <a:latin typeface="+mj-ea"/>
                <a:ea typeface="+mj-ea"/>
              </a:rPr>
              <a:t> Jang</a:t>
            </a:r>
            <a:r>
              <a:rPr lang="en" altLang="ko-KR" dirty="0">
                <a:latin typeface="+mj-ea"/>
                <a:ea typeface="+mj-ea"/>
              </a:rPr>
              <a:t>, </a:t>
            </a:r>
            <a:r>
              <a:rPr lang="en" altLang="ko-KR" dirty="0" err="1">
                <a:latin typeface="+mj-ea"/>
                <a:ea typeface="+mj-ea"/>
              </a:rPr>
              <a:t>Yujin</a:t>
            </a:r>
            <a:r>
              <a:rPr lang="en" altLang="ko-KR" dirty="0">
                <a:latin typeface="+mj-ea"/>
                <a:ea typeface="+mj-ea"/>
              </a:rPr>
              <a:t> Oh, </a:t>
            </a:r>
            <a:r>
              <a:rPr lang="en" altLang="ko-KR" dirty="0" err="1">
                <a:latin typeface="+mj-ea"/>
                <a:ea typeface="+mj-ea"/>
              </a:rPr>
              <a:t>Sejin</a:t>
            </a:r>
            <a:r>
              <a:rPr lang="en" altLang="ko-KR" dirty="0">
                <a:latin typeface="+mj-ea"/>
                <a:ea typeface="+mj-ea"/>
              </a:rPr>
              <a:t> Lim, and Hwajeong </a:t>
            </a:r>
            <a:r>
              <a:rPr lang="en" altLang="ko-KR" dirty="0" err="1">
                <a:latin typeface="+mj-ea"/>
                <a:ea typeface="+mj-ea"/>
              </a:rPr>
              <a:t>Seo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4FB1E06-B9B3-6BC7-A35D-7BE37500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3. Quantum Implementation of BIKE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8CDD1-8987-7AA7-8EE3-0737BAC23CF6}"/>
              </a:ext>
            </a:extLst>
          </p:cNvPr>
          <p:cNvSpPr txBox="1"/>
          <p:nvPr/>
        </p:nvSpPr>
        <p:spPr>
          <a:xfrm>
            <a:off x="411920" y="1229912"/>
            <a:ext cx="118590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600" b="1" dirty="0">
                <a:latin typeface="+mn-ea"/>
              </a:rPr>
              <a:t>Actually, the Toffoli gates are </a:t>
            </a:r>
            <a:r>
              <a:rPr kumimoji="1" lang="en-US" altLang="ko-Kore-KR" sz="2600" b="1" dirty="0">
                <a:solidFill>
                  <a:srgbClr val="FF0000"/>
                </a:solidFill>
                <a:latin typeface="+mn-ea"/>
              </a:rPr>
              <a:t>more complex </a:t>
            </a:r>
            <a:r>
              <a:rPr kumimoji="1" lang="en-US" altLang="ko-Kore-KR" sz="2600" b="1" dirty="0">
                <a:latin typeface="+mn-ea"/>
              </a:rPr>
              <a:t>than other quantum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600" b="1" dirty="0">
                <a:solidFill>
                  <a:srgbClr val="FF0000"/>
                </a:solidFill>
                <a:latin typeface="+mn-ea"/>
              </a:rPr>
              <a:t>We should reduce the use of Toffoli gates (depth).</a:t>
            </a:r>
            <a:endParaRPr kumimoji="1" lang="ko-Kore-KR" altLang="en-US" sz="2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767EAD-4717-F9AA-C1D5-B25C023B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18" y="1982357"/>
            <a:ext cx="9160030" cy="2450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127A9C-4E05-3210-9632-23C3A76F1212}"/>
              </a:ext>
            </a:extLst>
          </p:cNvPr>
          <p:cNvSpPr txBox="1"/>
          <p:nvPr/>
        </p:nvSpPr>
        <p:spPr>
          <a:xfrm>
            <a:off x="1262970" y="20731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*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0B89F-260B-2BF8-AFDA-CE53811BB54B}"/>
              </a:ext>
            </a:extLst>
          </p:cNvPr>
          <p:cNvSpPr txBox="1"/>
          <p:nvPr/>
        </p:nvSpPr>
        <p:spPr>
          <a:xfrm>
            <a:off x="111838" y="646558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*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B1612-D602-5549-C696-30514C29AA1E}"/>
              </a:ext>
            </a:extLst>
          </p:cNvPr>
          <p:cNvSpPr txBox="1"/>
          <p:nvPr/>
        </p:nvSpPr>
        <p:spPr>
          <a:xfrm>
            <a:off x="368376" y="6429890"/>
            <a:ext cx="11780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+mn-ea"/>
              </a:rPr>
              <a:t>M. Amy, D. Maslov, M. Mosca, M. Roetteler, and M. Roetteler, “A meet- in-the-middle algorithm for fast synthesis of depth-optimal quantum circuits,”</a:t>
            </a:r>
          </a:p>
        </p:txBody>
      </p:sp>
    </p:spTree>
    <p:extLst>
      <p:ext uri="{BB962C8B-B14F-4D97-AF65-F5344CB8AC3E}">
        <p14:creationId xmlns:p14="http://schemas.microsoft.com/office/powerpoint/2010/main" val="45515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AFE3990F-81B3-6762-B477-00E57EFFBD31}"/>
              </a:ext>
            </a:extLst>
          </p:cNvPr>
          <p:cNvSpPr/>
          <p:nvPr/>
        </p:nvSpPr>
        <p:spPr>
          <a:xfrm>
            <a:off x="3379042" y="1393798"/>
            <a:ext cx="2960797" cy="195719"/>
          </a:xfrm>
          <a:prstGeom prst="roundRect">
            <a:avLst>
              <a:gd name="adj" fmla="val 48562"/>
            </a:avLst>
          </a:prstGeom>
          <a:solidFill>
            <a:srgbClr val="FFC1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6FF633-6679-474A-3330-0D5F1842D496}"/>
              </a:ext>
            </a:extLst>
          </p:cNvPr>
          <p:cNvSpPr txBox="1"/>
          <p:nvPr/>
        </p:nvSpPr>
        <p:spPr>
          <a:xfrm>
            <a:off x="542480" y="1215842"/>
            <a:ext cx="2836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1) Key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63457F-7DEE-348D-CB79-4CFF0B2BCB56}"/>
                  </a:ext>
                </a:extLst>
              </p:cNvPr>
              <p:cNvSpPr txBox="1"/>
              <p:nvPr/>
            </p:nvSpPr>
            <p:spPr>
              <a:xfrm>
                <a:off x="848667" y="1840075"/>
                <a:ext cx="4060789" cy="487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defRPr/>
                </a:pPr>
                <a:r>
                  <a:rPr kumimoji="1" lang="en-US" altLang="ko-KR" sz="2400" b="0" dirty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20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20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2200" b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63457F-7DEE-348D-CB79-4CFF0B2BC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7" y="1840075"/>
                <a:ext cx="4060789" cy="487249"/>
              </a:xfrm>
              <a:prstGeom prst="rect">
                <a:avLst/>
              </a:prstGeom>
              <a:blipFill>
                <a:blip r:embed="rId3"/>
                <a:stretch>
                  <a:fillRect l="-2181" t="-5000" b="-2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FFA6B8-7208-E3D7-8008-B2A3513BBDED}"/>
                  </a:ext>
                </a:extLst>
              </p:cNvPr>
              <p:cNvSpPr txBox="1"/>
              <p:nvPr/>
            </p:nvSpPr>
            <p:spPr>
              <a:xfrm>
                <a:off x="3360640" y="1198572"/>
                <a:ext cx="5656702" cy="487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00000"/>
                    </a:solidFill>
                    <a:latin typeface="+mn-ea"/>
                  </a:rPr>
                  <a:t>Public key (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+mn-ea"/>
                  </a:rPr>
                  <a:t>) is main.</a:t>
                </a:r>
                <a:endParaRPr lang="ko-KR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FFA6B8-7208-E3D7-8008-B2A3513B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640" y="1198572"/>
                <a:ext cx="5656702" cy="487249"/>
              </a:xfrm>
              <a:prstGeom prst="rect">
                <a:avLst/>
              </a:prstGeom>
              <a:blipFill>
                <a:blip r:embed="rId4"/>
                <a:stretch>
                  <a:fillRect l="-1345" b="-230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49A1CA7F-84D1-FECE-25CD-9FF6A5B8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Quantum Implementation of BIKE</a:t>
            </a:r>
            <a:endParaRPr lang="ko-KR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E01E4-4561-FBDC-24E6-D4BA04EA087C}"/>
                  </a:ext>
                </a:extLst>
              </p:cNvPr>
              <p:cNvSpPr txBox="1"/>
              <p:nvPr/>
            </p:nvSpPr>
            <p:spPr>
              <a:xfrm>
                <a:off x="2697660" y="1850805"/>
                <a:ext cx="50915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1" lang="en-US" altLang="ko-KR" sz="2400" b="0" dirty="0">
                    <a:latin typeface="+mn-ea"/>
                    <a:sym typeface="Wingdings" pitchFamily="2" charset="2"/>
                  </a:rPr>
                  <a:t> </a:t>
                </a:r>
                <a:r>
                  <a:rPr kumimoji="1" lang="en-US" altLang="ko-KR" sz="2400" b="0" dirty="0">
                    <a:latin typeface="+mn-ea"/>
                  </a:rPr>
                  <a:t>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200" b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E01E4-4561-FBDC-24E6-D4BA04EA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60" y="1850805"/>
                <a:ext cx="5091531" cy="461665"/>
              </a:xfrm>
              <a:prstGeom prst="rect">
                <a:avLst/>
              </a:prstGeom>
              <a:blipFill>
                <a:blip r:embed="rId5"/>
                <a:stretch>
                  <a:fillRect t="-13514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7C8E7A-DC3F-3419-6628-9EAD697DDC6C}"/>
              </a:ext>
            </a:extLst>
          </p:cNvPr>
          <p:cNvSpPr txBox="1"/>
          <p:nvPr/>
        </p:nvSpPr>
        <p:spPr>
          <a:xfrm>
            <a:off x="1028398" y="2532797"/>
            <a:ext cx="46644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200" b="1" dirty="0">
                <a:latin typeface="+mn-ea"/>
              </a:rPr>
              <a:t>Itoh-Tsuji Inversion Algorithm</a:t>
            </a:r>
            <a:endParaRPr lang="en-US" altLang="ko-KR" sz="2200" b="1" baseline="30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9AF62-0C51-4B1E-1094-8A0429376969}"/>
              </a:ext>
            </a:extLst>
          </p:cNvPr>
          <p:cNvSpPr txBox="1"/>
          <p:nvPr/>
        </p:nvSpPr>
        <p:spPr>
          <a:xfrm>
            <a:off x="1556818" y="3589333"/>
            <a:ext cx="11114702" cy="458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altLang="ko-KR" sz="2200" b="1" dirty="0">
                <a:latin typeface="+mn-ea"/>
              </a:rPr>
              <a:t>Multiplication + Squaring </a:t>
            </a:r>
            <a:r>
              <a:rPr lang="en-US" altLang="ko-KR" sz="2200" b="1" dirty="0">
                <a:solidFill>
                  <a:srgbClr val="C00000"/>
                </a:solidFill>
                <a:latin typeface="+mn-ea"/>
              </a:rPr>
              <a:t>(multiplication is much more expensive !!)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DEC2FA-7E65-E240-38D6-5AB5BE819A7B}"/>
                  </a:ext>
                </a:extLst>
              </p:cNvPr>
              <p:cNvSpPr txBox="1"/>
              <p:nvPr/>
            </p:nvSpPr>
            <p:spPr>
              <a:xfrm>
                <a:off x="542480" y="3038424"/>
                <a:ext cx="9073191" cy="459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altLang="ko-KR" sz="2300" dirty="0">
                    <a:solidFill>
                      <a:schemeClr val="tx1"/>
                    </a:solidFill>
                    <a:latin typeface="+mn-ea"/>
                  </a:rPr>
                  <a:t>Ex)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254</m:t>
                        </m:r>
                      </m:sup>
                    </m:sSup>
                    <m:r>
                      <a:rPr lang="en-US" altLang="ko-KR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)∙</m:t>
                        </m:r>
                        <m:sSup>
                          <m:sSupPr>
                            <m:ctrlP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sz="23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DEC2FA-7E65-E240-38D6-5AB5BE81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0" y="3038424"/>
                <a:ext cx="9073191" cy="459549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FA6F3D1-846D-1D21-4584-C8B36B14EB6D}"/>
              </a:ext>
            </a:extLst>
          </p:cNvPr>
          <p:cNvSpPr/>
          <p:nvPr/>
        </p:nvSpPr>
        <p:spPr>
          <a:xfrm>
            <a:off x="2036888" y="1839817"/>
            <a:ext cx="543026" cy="483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41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051D8B6-1F35-CE83-622B-A5F6AD05EDC6}"/>
              </a:ext>
            </a:extLst>
          </p:cNvPr>
          <p:cNvSpPr txBox="1"/>
          <p:nvPr/>
        </p:nvSpPr>
        <p:spPr>
          <a:xfrm>
            <a:off x="535486" y="1288809"/>
            <a:ext cx="100998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We adopt </a:t>
            </a:r>
            <a:r>
              <a:rPr lang="en-US" altLang="ko-KR" sz="2200" b="1" dirty="0">
                <a:solidFill>
                  <a:schemeClr val="accent5"/>
                </a:solidFill>
                <a:latin typeface="+mn-ea"/>
              </a:rPr>
              <a:t>quantum Karatsuba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en-US" altLang="ko-KR" sz="2200" b="1" dirty="0">
                <a:solidFill>
                  <a:srgbClr val="2E75B6"/>
                </a:solidFill>
                <a:latin typeface="+mn-ea"/>
              </a:rPr>
              <a:t>multiplication [1] by Jang et al.’s work.</a:t>
            </a:r>
            <a:endParaRPr lang="en-US" altLang="ko-KR" sz="22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0B077-3F80-2406-E62C-7768C72A2F31}"/>
              </a:ext>
            </a:extLst>
          </p:cNvPr>
          <p:cNvSpPr txBox="1"/>
          <p:nvPr/>
        </p:nvSpPr>
        <p:spPr>
          <a:xfrm>
            <a:off x="774973" y="1927082"/>
            <a:ext cx="10329091" cy="89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200" b="1" dirty="0">
                <a:latin typeface="+mn-ea"/>
              </a:rPr>
              <a:t>Can reduce</a:t>
            </a:r>
            <a:r>
              <a:rPr kumimoji="1" lang="en-US" altLang="ko-KR" sz="2200" dirty="0">
                <a:latin typeface="+mn-ea"/>
              </a:rPr>
              <a:t> the number of </a:t>
            </a:r>
            <a:r>
              <a:rPr kumimoji="1" lang="en-US" altLang="ko-KR" sz="2200" b="1" dirty="0">
                <a:latin typeface="+mn-ea"/>
              </a:rPr>
              <a:t>Toffoli gates. 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200" b="1" dirty="0">
                <a:latin typeface="+mn-ea"/>
              </a:rPr>
              <a:t>Provide</a:t>
            </a:r>
            <a:r>
              <a:rPr kumimoji="1" lang="en-US" altLang="ko-KR" sz="2200" dirty="0">
                <a:latin typeface="+mn-ea"/>
              </a:rPr>
              <a:t> </a:t>
            </a:r>
            <a:r>
              <a:rPr kumimoji="1" lang="en-US" altLang="ko-KR" sz="2200" b="1" dirty="0">
                <a:latin typeface="+mn-ea"/>
              </a:rPr>
              <a:t>the least depth</a:t>
            </a:r>
            <a:r>
              <a:rPr kumimoji="1" lang="en-US" altLang="ko-KR" sz="2200" dirty="0">
                <a:latin typeface="+mn-ea"/>
              </a:rPr>
              <a:t> implementation of quantum multiplication.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E5E64-20F0-8265-AA25-BC2DFEBE9391}"/>
              </a:ext>
            </a:extLst>
          </p:cNvPr>
          <p:cNvSpPr txBox="1"/>
          <p:nvPr/>
        </p:nvSpPr>
        <p:spPr>
          <a:xfrm>
            <a:off x="0" y="632708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ffectLst/>
                <a:latin typeface="+mn-ea"/>
              </a:rPr>
              <a:t>[1] K. Jang, W. Kim, S. Lim, Y. Kang, Y. Yan and H. </a:t>
            </a:r>
            <a:r>
              <a:rPr lang="en-US" altLang="ko-KR" sz="1200" dirty="0" err="1">
                <a:effectLst/>
                <a:latin typeface="+mn-ea"/>
              </a:rPr>
              <a:t>Seo</a:t>
            </a:r>
            <a:r>
              <a:rPr lang="en-US" altLang="ko-KR" sz="1200" dirty="0">
                <a:effectLst/>
                <a:latin typeface="+mn-ea"/>
              </a:rPr>
              <a:t>, “Optimized Implementation of Quantum Binary Field Multiplication with Toffoli Depth One”, International Conference on Information Security Applications, 2022. </a:t>
            </a:r>
          </a:p>
          <a:p>
            <a:endParaRPr lang="en-US" altLang="ko-KR" sz="1200" dirty="0">
              <a:effectLst/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9A1CA7F-84D1-FECE-25CD-9FF6A5B8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Quantum Implementation of BIKE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75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1A2E43-3967-0F62-F5F7-373D6059A9EB}"/>
                  </a:ext>
                </a:extLst>
              </p:cNvPr>
              <p:cNvSpPr txBox="1"/>
              <p:nvPr/>
            </p:nvSpPr>
            <p:spPr>
              <a:xfrm>
                <a:off x="66689" y="1217518"/>
                <a:ext cx="12443215" cy="4506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latin typeface="+mn-ea"/>
                  </a:rPr>
                  <a:t>Karatsuba algorithm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latin typeface="+mn-ea"/>
                  </a:rPr>
                  <a:t>One of the efficient algorithms for multiplication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1000" b="1" dirty="0">
                  <a:solidFill>
                    <a:schemeClr val="accent1"/>
                  </a:solidFill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1"/>
                    </a:solidFill>
                    <a:latin typeface="+mn-ea"/>
                  </a:rPr>
                  <a:t>For multiplication			   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1000" b="1" dirty="0">
                  <a:solidFill>
                    <a:schemeClr val="accent1"/>
                  </a:solidFill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>
                    <a:latin typeface="+mn-ea"/>
                  </a:rPr>
                  <a:t>Split </a:t>
                </a:r>
                <a:r>
                  <a:rPr lang="en" altLang="ko-Kore-KR" sz="2400" dirty="0">
                    <a:latin typeface="+mn-ea"/>
                  </a:rPr>
                  <a:t>polynomials</a:t>
                </a:r>
                <a14:m>
                  <m:oMath xmlns:m="http://schemas.openxmlformats.org/officeDocument/2006/math">
                    <m:r>
                      <a:rPr lang="en" altLang="ko-Kore-K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" altLang="ko-Kore-KR" sz="240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" altLang="ko-Kore-KR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" altLang="ko-Kore-KR" sz="2400" dirty="0">
                    <a:latin typeface="+mn-ea"/>
                  </a:rPr>
                  <a:t> into the size of </a:t>
                </a:r>
                <a14:m>
                  <m:oMath xmlns:m="http://schemas.openxmlformats.org/officeDocument/2006/math">
                    <m:r>
                      <a:rPr lang="en" altLang="ko-Kore-KR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" altLang="ko-Kore-K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" altLang="ko-Kore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altLang="ko-Kore-KR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" altLang="ko-Kore-KR" sz="24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" altLang="ko-Kore-KR" sz="24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" altLang="ko-Kore-KR" sz="24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" altLang="ko-Kore-KR" sz="24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" altLang="ko-Kore-KR" sz="28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" altLang="ko-Kore-KR" sz="2400" dirty="0">
                    <a:latin typeface="+mn-ea"/>
                  </a:rPr>
                  <a:t>Then, Karatsuba multiplication is done,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" altLang="ko-Kore-KR" sz="2200" dirty="0">
                    <a:latin typeface="+mn-ea"/>
                  </a:rPr>
                  <a:t>Additions are required, but multiplication </a:t>
                </a:r>
                <a:r>
                  <a:rPr lang="en" altLang="ko-Kore-KR" sz="2200" b="1" dirty="0">
                    <a:solidFill>
                      <a:srgbClr val="FF0000"/>
                    </a:solidFill>
                    <a:latin typeface="+mn-ea"/>
                  </a:rPr>
                  <a:t>complexity </a:t>
                </a:r>
                <a14:m>
                  <m:oMath xmlns:m="http://schemas.openxmlformats.org/officeDocument/2006/math">
                    <m:r>
                      <a:rPr lang="en" altLang="ko-Kore-KR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" altLang="ko-Kore-KR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" altLang="ko-Kore-KR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ore-KR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" altLang="ko-Kore-KR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ko-Kore-KR" sz="2200" b="1" dirty="0">
                    <a:solidFill>
                      <a:srgbClr val="FF0000"/>
                    </a:solidFill>
                    <a:latin typeface="+mn-ea"/>
                  </a:rPr>
                  <a:t> is reduced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ore-KR" sz="2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ko-Kore-KR" sz="2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ore-KR" sz="2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" altLang="ko-Kore-KR" sz="2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" altLang="ko-Kore-KR" sz="2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" altLang="ko-Kore-KR" sz="2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ko-Kore-KR" sz="2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ore-KR" sz="2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ko-Kore-KR" sz="2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ko-Kore-KR" sz="22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</a:p>
              <a:p>
                <a:pPr lvl="1"/>
                <a:endParaRPr lang="en" altLang="ko-Kore-KR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1A2E43-3967-0F62-F5F7-373D6059A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9" y="1217518"/>
                <a:ext cx="12443215" cy="4506362"/>
              </a:xfrm>
              <a:prstGeom prst="rect">
                <a:avLst/>
              </a:prstGeom>
              <a:blipFill>
                <a:blip r:embed="rId2"/>
                <a:stretch>
                  <a:fillRect l="-714" t="-11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6">
            <a:extLst>
              <a:ext uri="{FF2B5EF4-FFF2-40B4-BE49-F238E27FC236}">
                <a16:creationId xmlns:a16="http://schemas.microsoft.com/office/drawing/2014/main" id="{68A32684-0BEB-694B-3211-DB02CE6A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Quantum Implementation of BIKE</a:t>
            </a:r>
            <a:endParaRPr lang="ko-Kore-KR" altLang="en-US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7C9DE-2F5E-4E3A-3DAC-661E11BB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37" y="2086443"/>
            <a:ext cx="2740659" cy="511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D2AB4B-52C7-A35C-ECD7-CC344E316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127" y="3275824"/>
            <a:ext cx="2688568" cy="10148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AEAF7F-80B2-9F71-1ABF-18EFED8F4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97" y="5549017"/>
            <a:ext cx="9160030" cy="4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7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3EA280-A116-506A-9736-03DC3E09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65" y="2272230"/>
            <a:ext cx="7354375" cy="4258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D220790D-6B99-EAF2-6208-D5B2D76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Quantum Implementation of BIKE</a:t>
            </a:r>
            <a:endParaRPr lang="ko-Kore-KR" altLang="en-US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03D62-0A22-9D4A-D0E7-44C44A1A7D1F}"/>
              </a:ext>
            </a:extLst>
          </p:cNvPr>
          <p:cNvSpPr txBox="1"/>
          <p:nvPr/>
        </p:nvSpPr>
        <p:spPr>
          <a:xfrm>
            <a:off x="-102641" y="1196574"/>
            <a:ext cx="121683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300" dirty="0">
                <a:latin typeface="+mn-ea"/>
              </a:rPr>
              <a:t>There are many quantum multiplications using the Karatsuba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latin typeface="+mn-ea"/>
              </a:rPr>
              <a:t>Among them, this method [1] provides </a:t>
            </a:r>
            <a:r>
              <a:rPr kumimoji="1" lang="en-US" altLang="ko-KR" sz="2200" b="1" dirty="0">
                <a:solidFill>
                  <a:schemeClr val="accent5"/>
                </a:solidFill>
                <a:latin typeface="+mn-ea"/>
              </a:rPr>
              <a:t>the lowest depth</a:t>
            </a:r>
            <a:r>
              <a:rPr kumimoji="1" lang="en-US" altLang="ko-KR" sz="2200" dirty="0">
                <a:latin typeface="+mn-ea"/>
              </a:rPr>
              <a:t>, but </a:t>
            </a:r>
            <a:r>
              <a:rPr kumimoji="1" lang="en-US" altLang="ko-KR" sz="2200" b="1" dirty="0">
                <a:solidFill>
                  <a:srgbClr val="C00000"/>
                </a:solidFill>
                <a:latin typeface="+mn-ea"/>
              </a:rPr>
              <a:t>high number of qubits.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2A4BF-E60F-69D4-A4D8-1A93E0CFF615}"/>
              </a:ext>
            </a:extLst>
          </p:cNvPr>
          <p:cNvSpPr txBox="1"/>
          <p:nvPr/>
        </p:nvSpPr>
        <p:spPr>
          <a:xfrm>
            <a:off x="0" y="665025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effectLst/>
                <a:latin typeface="+mn-ea"/>
              </a:rPr>
              <a:t>[1] K. Jang, W. Kim, S. Lim, Y. Kang, Y. Yan and H. </a:t>
            </a:r>
            <a:r>
              <a:rPr lang="en-US" altLang="ko-KR" sz="900" dirty="0" err="1">
                <a:effectLst/>
                <a:latin typeface="+mn-ea"/>
              </a:rPr>
              <a:t>Seo</a:t>
            </a:r>
            <a:r>
              <a:rPr lang="en-US" altLang="ko-KR" sz="900" dirty="0">
                <a:effectLst/>
                <a:latin typeface="+mn-ea"/>
              </a:rPr>
              <a:t>, “Optimized Implementation of Quantum Binary Field Multiplication with Toffoli Depth One”, International Conference on Information Security Applications, 2022. </a:t>
            </a:r>
          </a:p>
          <a:p>
            <a:endParaRPr lang="en-US" altLang="ko-KR" sz="9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81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AFE3990F-81B3-6762-B477-00E57EFFBD31}"/>
              </a:ext>
            </a:extLst>
          </p:cNvPr>
          <p:cNvSpPr/>
          <p:nvPr/>
        </p:nvSpPr>
        <p:spPr>
          <a:xfrm>
            <a:off x="3379042" y="1393798"/>
            <a:ext cx="2960797" cy="195719"/>
          </a:xfrm>
          <a:prstGeom prst="roundRect">
            <a:avLst>
              <a:gd name="adj" fmla="val 48562"/>
            </a:avLst>
          </a:prstGeom>
          <a:solidFill>
            <a:srgbClr val="FFC1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6FF633-6679-474A-3330-0D5F1842D496}"/>
              </a:ext>
            </a:extLst>
          </p:cNvPr>
          <p:cNvSpPr txBox="1"/>
          <p:nvPr/>
        </p:nvSpPr>
        <p:spPr>
          <a:xfrm>
            <a:off x="542480" y="1215842"/>
            <a:ext cx="2836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1) Key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63457F-7DEE-348D-CB79-4CFF0B2BCB56}"/>
                  </a:ext>
                </a:extLst>
              </p:cNvPr>
              <p:cNvSpPr txBox="1"/>
              <p:nvPr/>
            </p:nvSpPr>
            <p:spPr>
              <a:xfrm>
                <a:off x="848667" y="1840075"/>
                <a:ext cx="4060789" cy="487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defRPr/>
                </a:pPr>
                <a:r>
                  <a:rPr kumimoji="1" lang="en-US" altLang="ko-KR" sz="2400" b="0" dirty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20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20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2200" b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63457F-7DEE-348D-CB79-4CFF0B2BC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7" y="1840075"/>
                <a:ext cx="4060789" cy="487249"/>
              </a:xfrm>
              <a:prstGeom prst="rect">
                <a:avLst/>
              </a:prstGeom>
              <a:blipFill>
                <a:blip r:embed="rId3"/>
                <a:stretch>
                  <a:fillRect l="-2181" t="-5000" b="-2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FFA6B8-7208-E3D7-8008-B2A3513BBDED}"/>
                  </a:ext>
                </a:extLst>
              </p:cNvPr>
              <p:cNvSpPr txBox="1"/>
              <p:nvPr/>
            </p:nvSpPr>
            <p:spPr>
              <a:xfrm>
                <a:off x="3360640" y="1198572"/>
                <a:ext cx="5656702" cy="487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00000"/>
                    </a:solidFill>
                    <a:latin typeface="+mn-ea"/>
                  </a:rPr>
                  <a:t>Public key (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sz="2200" dirty="0">
                    <a:solidFill>
                      <a:srgbClr val="000000"/>
                    </a:solidFill>
                    <a:latin typeface="+mn-ea"/>
                  </a:rPr>
                  <a:t>) is main.</a:t>
                </a:r>
                <a:endParaRPr lang="ko-KR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FFA6B8-7208-E3D7-8008-B2A3513B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640" y="1198572"/>
                <a:ext cx="5656702" cy="487249"/>
              </a:xfrm>
              <a:prstGeom prst="rect">
                <a:avLst/>
              </a:prstGeom>
              <a:blipFill>
                <a:blip r:embed="rId4"/>
                <a:stretch>
                  <a:fillRect l="-1345" b="-230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49A1CA7F-84D1-FECE-25CD-9FF6A5B8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Quantum Implementation of BIKE</a:t>
            </a:r>
            <a:endParaRPr lang="ko-KR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E01E4-4561-FBDC-24E6-D4BA04EA087C}"/>
                  </a:ext>
                </a:extLst>
              </p:cNvPr>
              <p:cNvSpPr txBox="1"/>
              <p:nvPr/>
            </p:nvSpPr>
            <p:spPr>
              <a:xfrm>
                <a:off x="2697660" y="1850805"/>
                <a:ext cx="50915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1" lang="en-US" altLang="ko-KR" sz="2400" b="0" dirty="0">
                    <a:latin typeface="+mn-ea"/>
                    <a:sym typeface="Wingdings" pitchFamily="2" charset="2"/>
                  </a:rPr>
                  <a:t> </a:t>
                </a:r>
                <a:r>
                  <a:rPr kumimoji="1" lang="en-US" altLang="ko-KR" sz="2400" b="0" dirty="0">
                    <a:latin typeface="+mn-ea"/>
                  </a:rPr>
                  <a:t>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200" b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E01E4-4561-FBDC-24E6-D4BA04EA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60" y="1850805"/>
                <a:ext cx="5091531" cy="461665"/>
              </a:xfrm>
              <a:prstGeom prst="rect">
                <a:avLst/>
              </a:prstGeom>
              <a:blipFill>
                <a:blip r:embed="rId5"/>
                <a:stretch>
                  <a:fillRect t="-13514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7C8E7A-DC3F-3419-6628-9EAD697DDC6C}"/>
              </a:ext>
            </a:extLst>
          </p:cNvPr>
          <p:cNvSpPr txBox="1"/>
          <p:nvPr/>
        </p:nvSpPr>
        <p:spPr>
          <a:xfrm>
            <a:off x="1028397" y="2532797"/>
            <a:ext cx="89429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200" b="1" dirty="0">
                <a:latin typeface="+mn-ea"/>
              </a:rPr>
              <a:t>Quantum Inversion (based on the Itoh-</a:t>
            </a:r>
            <a:r>
              <a:rPr kumimoji="1" lang="en-US" altLang="ko-KR" sz="2200" b="1" dirty="0" err="1">
                <a:latin typeface="+mn-ea"/>
              </a:rPr>
              <a:t>Tsujii</a:t>
            </a:r>
            <a:r>
              <a:rPr kumimoji="1" lang="en-US" altLang="ko-KR" sz="2200" b="1" dirty="0">
                <a:latin typeface="+mn-ea"/>
              </a:rPr>
              <a:t> algorithm).</a:t>
            </a:r>
            <a:endParaRPr lang="en-US" altLang="ko-KR" sz="2200" b="1" baseline="30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9AF62-0C51-4B1E-1094-8A0429376969}"/>
              </a:ext>
            </a:extLst>
          </p:cNvPr>
          <p:cNvSpPr txBox="1"/>
          <p:nvPr/>
        </p:nvSpPr>
        <p:spPr>
          <a:xfrm>
            <a:off x="1556818" y="2997031"/>
            <a:ext cx="11114702" cy="864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altLang="ko-KR" sz="2200" b="1" dirty="0">
                <a:latin typeface="+mn-ea"/>
              </a:rPr>
              <a:t>Multiplication + Squaring</a:t>
            </a:r>
          </a:p>
          <a:p>
            <a:pPr lvl="1">
              <a:lnSpc>
                <a:spcPct val="120000"/>
              </a:lnSpc>
            </a:pPr>
            <a:r>
              <a:rPr lang="en-US" altLang="ko-KR" sz="2200" b="1" dirty="0">
                <a:solidFill>
                  <a:srgbClr val="C00000"/>
                </a:solidFill>
                <a:latin typeface="+mn-ea"/>
                <a:sym typeface="Wingdings" pitchFamily="2" charset="2"/>
              </a:rPr>
              <a:t> The Karatsuba method is adopted in this work.</a:t>
            </a:r>
            <a:endParaRPr lang="en-US" altLang="ko-KR" sz="2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FA6F3D1-846D-1D21-4584-C8B36B14EB6D}"/>
              </a:ext>
            </a:extLst>
          </p:cNvPr>
          <p:cNvSpPr/>
          <p:nvPr/>
        </p:nvSpPr>
        <p:spPr>
          <a:xfrm>
            <a:off x="2036888" y="1867810"/>
            <a:ext cx="543026" cy="483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A87DD-544C-354E-5D9D-432451992819}"/>
                  </a:ext>
                </a:extLst>
              </p:cNvPr>
              <p:cNvSpPr txBox="1"/>
              <p:nvPr/>
            </p:nvSpPr>
            <p:spPr>
              <a:xfrm>
                <a:off x="848667" y="4152084"/>
                <a:ext cx="4060789" cy="487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defRPr/>
                </a:pPr>
                <a:r>
                  <a:rPr kumimoji="1" lang="en-US" altLang="ko-KR" sz="2400" b="0" dirty="0">
                    <a:latin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20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20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2200" b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A87DD-544C-354E-5D9D-432451992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7" y="4152084"/>
                <a:ext cx="4060789" cy="487249"/>
              </a:xfrm>
              <a:prstGeom prst="rect">
                <a:avLst/>
              </a:prstGeom>
              <a:blipFill>
                <a:blip r:embed="rId6"/>
                <a:stretch>
                  <a:fillRect l="-2181" t="-5000" b="-2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87A931B-DA52-E1E2-C718-13763244A8B9}"/>
              </a:ext>
            </a:extLst>
          </p:cNvPr>
          <p:cNvSpPr/>
          <p:nvPr/>
        </p:nvSpPr>
        <p:spPr>
          <a:xfrm>
            <a:off x="1338943" y="4173598"/>
            <a:ext cx="1240971" cy="483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3B276-FCFB-BB50-4484-43018419E108}"/>
              </a:ext>
            </a:extLst>
          </p:cNvPr>
          <p:cNvSpPr txBox="1"/>
          <p:nvPr/>
        </p:nvSpPr>
        <p:spPr>
          <a:xfrm>
            <a:off x="1028397" y="4796826"/>
            <a:ext cx="7331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200" b="1" dirty="0">
                <a:latin typeface="+mn-ea"/>
              </a:rPr>
              <a:t>The Karatsuba multiplication is used once more.</a:t>
            </a:r>
            <a:endParaRPr lang="en-US" altLang="ko-KR" sz="2200" b="1" baseline="300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11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72B1DDD-0C78-0101-C4FB-CB775647C1E9}"/>
              </a:ext>
            </a:extLst>
          </p:cNvPr>
          <p:cNvSpPr/>
          <p:nvPr/>
        </p:nvSpPr>
        <p:spPr>
          <a:xfrm>
            <a:off x="942660" y="1345354"/>
            <a:ext cx="2088000" cy="216000"/>
          </a:xfrm>
          <a:prstGeom prst="roundRect">
            <a:avLst>
              <a:gd name="adj" fmla="val 31273"/>
            </a:avLst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Quantum Implementation of BIKE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EBF1B12-B269-6EE7-FEE0-8599EABE82E5}"/>
              </a:ext>
            </a:extLst>
          </p:cNvPr>
          <p:cNvSpPr/>
          <p:nvPr/>
        </p:nvSpPr>
        <p:spPr>
          <a:xfrm>
            <a:off x="3379041" y="1393798"/>
            <a:ext cx="3600000" cy="251051"/>
          </a:xfrm>
          <a:prstGeom prst="roundRect">
            <a:avLst>
              <a:gd name="adj" fmla="val 48562"/>
            </a:avLst>
          </a:prstGeom>
          <a:solidFill>
            <a:srgbClr val="FFC1C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F0247-C543-5012-BB02-6018DEC54B24}"/>
              </a:ext>
            </a:extLst>
          </p:cNvPr>
          <p:cNvSpPr txBox="1"/>
          <p:nvPr/>
        </p:nvSpPr>
        <p:spPr>
          <a:xfrm>
            <a:off x="542480" y="1183184"/>
            <a:ext cx="2836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2) Encapsulation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C7D0C3-1B25-DD08-F2B8-83AAEAD479DF}"/>
                  </a:ext>
                </a:extLst>
              </p:cNvPr>
              <p:cNvSpPr txBox="1"/>
              <p:nvPr/>
            </p:nvSpPr>
            <p:spPr>
              <a:xfrm>
                <a:off x="848668" y="1955986"/>
                <a:ext cx="33270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defRPr/>
                </a:pPr>
                <a:r>
                  <a:rPr kumimoji="1" lang="en-US" altLang="ko-KR" sz="2400" b="0" dirty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altLang="ko-KR" sz="2200" b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C7D0C3-1B25-DD08-F2B8-83AAEAD4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8" y="1955986"/>
                <a:ext cx="3327092" cy="461665"/>
              </a:xfrm>
              <a:prstGeom prst="rect">
                <a:avLst/>
              </a:prstGeom>
              <a:blipFill>
                <a:blip r:embed="rId3"/>
                <a:stretch>
                  <a:fillRect l="-2662" t="-13514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2EA644-E7EA-4DA9-B035-778DD133E79C}"/>
              </a:ext>
            </a:extLst>
          </p:cNvPr>
          <p:cNvSpPr txBox="1"/>
          <p:nvPr/>
        </p:nvSpPr>
        <p:spPr>
          <a:xfrm>
            <a:off x="1275714" y="2525948"/>
            <a:ext cx="70955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Same Karatsuba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rPr>
              <a:t>multiplication is used.</a:t>
            </a:r>
            <a:endParaRPr lang="en-US" altLang="ko-KR" sz="2200" baseline="30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9A3C8-76C7-311D-AF33-4036844CECCA}"/>
                  </a:ext>
                </a:extLst>
              </p:cNvPr>
              <p:cNvSpPr txBox="1"/>
              <p:nvPr/>
            </p:nvSpPr>
            <p:spPr>
              <a:xfrm>
                <a:off x="848667" y="3444124"/>
                <a:ext cx="44703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defRPr/>
                </a:pPr>
                <a:r>
                  <a:rPr kumimoji="1" lang="en-US" altLang="ko-KR" sz="2400" dirty="0">
                    <a:solidFill>
                      <a:prstClr val="black"/>
                    </a:solidFill>
                    <a:latin typeface="+mn-ea"/>
                  </a:rPr>
                  <a:t>(2)</a:t>
                </a:r>
                <a:r>
                  <a:rPr kumimoji="1" lang="en-US" altLang="ko-KR" sz="2400" b="1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kumimoji="1"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altLang="ko-KR" sz="2200" b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9A3C8-76C7-311D-AF33-4036844CE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7" y="3444124"/>
                <a:ext cx="4470307" cy="461665"/>
              </a:xfrm>
              <a:prstGeom prst="rect">
                <a:avLst/>
              </a:prstGeom>
              <a:blipFill>
                <a:blip r:embed="rId4"/>
                <a:stretch>
                  <a:fillRect l="-1977" t="-13514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55A3A4E-7049-0E10-1DD7-08F41E0D8FEF}"/>
              </a:ext>
            </a:extLst>
          </p:cNvPr>
          <p:cNvSpPr txBox="1"/>
          <p:nvPr/>
        </p:nvSpPr>
        <p:spPr>
          <a:xfrm>
            <a:off x="1275714" y="3983308"/>
            <a:ext cx="10368890" cy="89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Tx/>
              <a:buChar char="-"/>
              <a:defRPr/>
            </a:pPr>
            <a:r>
              <a:rPr kumimoji="0" lang="en-US" altLang="ko-KR" sz="2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Modular addition (XOR-</a:t>
            </a:r>
            <a:r>
              <a:rPr kumimoji="0" lang="en-US" altLang="ko-KR" sz="22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ing</a:t>
            </a:r>
            <a:r>
              <a:rPr kumimoji="0" lang="en-US" altLang="ko-KR" sz="2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) is implemented by using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only CNOT gates.</a:t>
            </a:r>
          </a:p>
          <a:p>
            <a:pPr marL="342900" indent="-342900">
              <a:spcBef>
                <a:spcPts val="1000"/>
              </a:spcBef>
              <a:buFontTx/>
              <a:buChar char="-"/>
              <a:defRPr/>
            </a:pP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There is </a:t>
            </a:r>
            <a:r>
              <a:rPr lang="en-US" altLang="ko-KR" sz="2200" b="1" dirty="0">
                <a:solidFill>
                  <a:srgbClr val="000000"/>
                </a:solidFill>
                <a:latin typeface="+mn-ea"/>
              </a:rPr>
              <a:t>no optimization point </a:t>
            </a:r>
            <a:r>
              <a:rPr lang="en-US" altLang="ko-KR" sz="2200" dirty="0">
                <a:solidFill>
                  <a:srgbClr val="000000"/>
                </a:solidFill>
                <a:latin typeface="+mn-ea"/>
              </a:rPr>
              <a:t>for quantum addition (only for binary field).</a:t>
            </a:r>
            <a:endParaRPr lang="en-US" altLang="ko-KR" sz="2200" dirty="0">
              <a:solidFill>
                <a:prstClr val="black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293DDE-C932-1ED7-5936-01643DC25EFA}"/>
                  </a:ext>
                </a:extLst>
              </p:cNvPr>
              <p:cNvSpPr txBox="1"/>
              <p:nvPr/>
            </p:nvSpPr>
            <p:spPr>
              <a:xfrm>
                <a:off x="3360639" y="1198572"/>
                <a:ext cx="7869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solidFill>
                      <a:srgbClr val="000000"/>
                    </a:solidFill>
                    <a:latin typeface="+mn-ea"/>
                  </a:rPr>
                  <a:t>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  <a:latin typeface="+mn-ea"/>
                  </a:rPr>
                  <a:t>  is main.</a:t>
                </a:r>
                <a:endParaRPr lang="ko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293DDE-C932-1ED7-5936-01643DC25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639" y="1198572"/>
                <a:ext cx="7869737" cy="461665"/>
              </a:xfrm>
              <a:prstGeom prst="rect">
                <a:avLst/>
              </a:prstGeom>
              <a:blipFill>
                <a:blip r:embed="rId5"/>
                <a:stretch>
                  <a:fillRect l="-1127" t="-13514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57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4. Evaluation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4780D-F4EB-6AC8-56BD-0FDA230E8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012" b="21991"/>
          <a:stretch/>
        </p:blipFill>
        <p:spPr>
          <a:xfrm>
            <a:off x="956086" y="3282256"/>
            <a:ext cx="2731991" cy="2205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A25EED-635B-11FA-83B9-CE86333A2AF5}"/>
                  </a:ext>
                </a:extLst>
              </p:cNvPr>
              <p:cNvSpPr txBox="1"/>
              <p:nvPr/>
            </p:nvSpPr>
            <p:spPr>
              <a:xfrm>
                <a:off x="4028516" y="2895505"/>
                <a:ext cx="7886555" cy="3749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0" i="0" u="none" strike="noStrike" baseline="0" dirty="0">
                    <a:solidFill>
                      <a:srgbClr val="282828"/>
                    </a:solidFill>
                    <a:latin typeface="+mn-ea"/>
                  </a:rPr>
                  <a:t>For the BIKE (in real),</a:t>
                </a:r>
                <a:r>
                  <a:rPr lang="en-US" altLang="ko-KR" sz="2000" b="0" i="0" u="none" strike="noStrike" dirty="0">
                    <a:solidFill>
                      <a:srgbClr val="282828"/>
                    </a:solidFill>
                    <a:latin typeface="+mn-ea"/>
                  </a:rPr>
                  <a:t> </a:t>
                </a:r>
                <a:r>
                  <a:rPr lang="en-US" altLang="ko-KR" sz="2000" b="1" i="0" u="none" strike="noStrike" dirty="0">
                    <a:solidFill>
                      <a:srgbClr val="C00000"/>
                    </a:solidFill>
                    <a:latin typeface="+mn-ea"/>
                  </a:rPr>
                  <a:t>large sizes of the binary field (</a:t>
                </a:r>
                <a14:m>
                  <m:oMath xmlns:m="http://schemas.openxmlformats.org/officeDocument/2006/math">
                    <m:r>
                      <a:rPr lang="en-US" altLang="ko-KR" sz="2000" b="1" i="1" u="none" strike="noStrike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sz="2000" b="1" i="0" u="none" strike="noStrike" dirty="0">
                    <a:solidFill>
                      <a:srgbClr val="C00000"/>
                    </a:solidFill>
                    <a:latin typeface="+mn-ea"/>
                  </a:rPr>
                  <a:t>)</a:t>
                </a:r>
                <a:r>
                  <a:rPr lang="en-US" altLang="ko-KR" sz="2000" b="0" i="0" u="none" strike="noStrike" dirty="0">
                    <a:solidFill>
                      <a:srgbClr val="282828"/>
                    </a:solidFill>
                    <a:latin typeface="+mn-ea"/>
                  </a:rPr>
                  <a:t> is adopted.</a:t>
                </a:r>
                <a:endParaRPr lang="en-US" altLang="ko-KR" sz="2000" dirty="0">
                  <a:solidFill>
                    <a:srgbClr val="282828"/>
                  </a:solidFill>
                  <a:latin typeface="+mn-ea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+mn-ea"/>
                  </a:rPr>
                  <a:t>However, </a:t>
                </a:r>
                <a:r>
                  <a:rPr lang="en-US" altLang="ko-KR" sz="2000" b="1" dirty="0">
                    <a:solidFill>
                      <a:prstClr val="black"/>
                    </a:solidFill>
                    <a:latin typeface="+mn-ea"/>
                  </a:rPr>
                  <a:t>there is a limit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+mn-ea"/>
                  </a:rPr>
                  <a:t> of implementing quantum circuits for these large sizes.</a:t>
                </a:r>
                <a:endParaRPr lang="en-US" altLang="ko-KR" sz="2000" dirty="0">
                  <a:solidFill>
                    <a:srgbClr val="282828"/>
                  </a:solidFill>
                  <a:latin typeface="+mn-ea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82828"/>
                  </a:solidFill>
                  <a:latin typeface="+mn-ea"/>
                  <a:sym typeface="Wingdings" pitchFamily="2" charset="2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82828"/>
                    </a:solidFill>
                    <a:latin typeface="+mn-ea"/>
                    <a:sym typeface="Wingdings" pitchFamily="2" charset="2"/>
                  </a:rPr>
                  <a:t>For this reason, </a:t>
                </a:r>
                <a:r>
                  <a:rPr lang="en-US" altLang="ko-KR" sz="2000" b="1" dirty="0">
                    <a:solidFill>
                      <a:srgbClr val="282828"/>
                    </a:solidFill>
                    <a:latin typeface="+mn-ea"/>
                    <a:sym typeface="Wingdings" pitchFamily="2" charset="2"/>
                  </a:rPr>
                  <a:t>we scale down the size</a:t>
                </a:r>
                <a:r>
                  <a:rPr lang="en-US" altLang="ko-KR" sz="2000" dirty="0">
                    <a:solidFill>
                      <a:srgbClr val="282828"/>
                    </a:solidFill>
                    <a:latin typeface="+mn-ea"/>
                    <a:sym typeface="Wingdings" pitchFamily="2" charset="2"/>
                  </a:rPr>
                  <a:t> of the binary field and implement / simulate quantum circuits.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82828"/>
                  </a:solidFill>
                  <a:latin typeface="+mn-ea"/>
                  <a:sym typeface="Wingdings" pitchFamily="2" charset="2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82828"/>
                    </a:solidFill>
                    <a:latin typeface="+mn-ea"/>
                    <a:sym typeface="Wingdings" pitchFamily="2" charset="2"/>
                  </a:rPr>
                  <a:t>Note that, our implementation </a:t>
                </a:r>
                <a:r>
                  <a:rPr lang="en-US" altLang="ko-KR" sz="2000" b="1" dirty="0">
                    <a:solidFill>
                      <a:srgbClr val="282828"/>
                    </a:solidFill>
                    <a:latin typeface="+mn-ea"/>
                    <a:sym typeface="Wingdings" pitchFamily="2" charset="2"/>
                  </a:rPr>
                  <a:t>can be scaled for the large size.</a:t>
                </a:r>
                <a:endParaRPr lang="en-US" altLang="ko-KR" sz="2000" b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A25EED-635B-11FA-83B9-CE86333A2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16" y="2895505"/>
                <a:ext cx="7886555" cy="3749231"/>
              </a:xfrm>
              <a:prstGeom prst="rect">
                <a:avLst/>
              </a:prstGeom>
              <a:blipFill>
                <a:blip r:embed="rId4"/>
                <a:stretch>
                  <a:fillRect l="-804" t="-338" r="-1768" b="-16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C19A4CE-848C-C7C1-6DB5-2C34F381A61E}"/>
              </a:ext>
            </a:extLst>
          </p:cNvPr>
          <p:cNvSpPr txBox="1"/>
          <p:nvPr/>
        </p:nvSpPr>
        <p:spPr>
          <a:xfrm>
            <a:off x="276928" y="1202143"/>
            <a:ext cx="11638144" cy="1271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+mn-ea"/>
              </a:rPr>
              <a:t>In this work, we implement quantum circuits of </a:t>
            </a:r>
            <a:r>
              <a:rPr lang="en-US" altLang="ko-KR" sz="2200" b="1" dirty="0">
                <a:latin typeface="+mn-ea"/>
              </a:rPr>
              <a:t>Key generation and Encapsulation </a:t>
            </a:r>
            <a:r>
              <a:rPr lang="en-US" altLang="ko-KR" sz="2200" dirty="0">
                <a:latin typeface="+mn-ea"/>
              </a:rPr>
              <a:t>(except for Decapsulation, maybe future work).</a:t>
            </a:r>
            <a:endParaRPr lang="en-US" altLang="ko-KR" sz="2200" i="0" u="none" strike="noStrike" baseline="0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+mn-ea"/>
              </a:rPr>
              <a:t>Quantum programming tool </a:t>
            </a:r>
            <a:r>
              <a:rPr lang="en-US" altLang="ko-KR" sz="2200" b="1" i="0" u="none" strike="noStrike" baseline="0" dirty="0">
                <a:solidFill>
                  <a:srgbClr val="000000"/>
                </a:solidFill>
                <a:latin typeface="+mn-ea"/>
              </a:rPr>
              <a:t>‘</a:t>
            </a:r>
            <a:r>
              <a:rPr lang="en-US" altLang="ko-KR" sz="2200" b="1" i="0" u="none" strike="noStrike" baseline="0" dirty="0" err="1">
                <a:solidFill>
                  <a:srgbClr val="000000"/>
                </a:solidFill>
                <a:latin typeface="+mn-ea"/>
              </a:rPr>
              <a:t>ProjectQ</a:t>
            </a:r>
            <a:r>
              <a:rPr lang="en-US" altLang="ko-KR" sz="2200" b="1" i="0" u="none" strike="noStrike" baseline="0" dirty="0">
                <a:solidFill>
                  <a:srgbClr val="000000"/>
                </a:solidFill>
                <a:latin typeface="+mn-ea"/>
              </a:rPr>
              <a:t>’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+mn-ea"/>
              </a:rPr>
              <a:t> is used for our work.</a:t>
            </a:r>
            <a:endParaRPr lang="en-US" altLang="ko-KR" sz="2200" b="0" i="0" u="none" strike="noStrike" baseline="0" dirty="0">
              <a:solidFill>
                <a:srgbClr val="282828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407D0-372D-766D-CB64-91CA95CE5D25}"/>
              </a:ext>
            </a:extLst>
          </p:cNvPr>
          <p:cNvSpPr/>
          <p:nvPr/>
        </p:nvSpPr>
        <p:spPr>
          <a:xfrm>
            <a:off x="2649894" y="3429001"/>
            <a:ext cx="1038183" cy="1992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04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4. Evaluation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6690D3-27CF-1F30-87BF-15CE8BA5A503}"/>
              </a:ext>
            </a:extLst>
          </p:cNvPr>
          <p:cNvGrpSpPr/>
          <p:nvPr/>
        </p:nvGrpSpPr>
        <p:grpSpPr>
          <a:xfrm>
            <a:off x="3668663" y="3594326"/>
            <a:ext cx="4854673" cy="3478278"/>
            <a:chOff x="3272290" y="1411084"/>
            <a:chExt cx="4854673" cy="34782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73E70B8-AC2D-CBBA-A6F6-63C58B183CCB}"/>
                </a:ext>
              </a:extLst>
            </p:cNvPr>
            <p:cNvGrpSpPr/>
            <p:nvPr/>
          </p:nvGrpSpPr>
          <p:grpSpPr>
            <a:xfrm>
              <a:off x="3272290" y="1411084"/>
              <a:ext cx="4839881" cy="3478278"/>
              <a:chOff x="3381420" y="1514625"/>
              <a:chExt cx="4839881" cy="347827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C0ACBA6-9CCE-50C0-EBDE-BD682C580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1420" y="1514625"/>
                <a:ext cx="4839881" cy="3478278"/>
              </a:xfrm>
              <a:prstGeom prst="rect">
                <a:avLst/>
              </a:prstGeom>
            </p:spPr>
          </p:pic>
          <p:sp>
            <p:nvSpPr>
              <p:cNvPr id="11" name="모서리가 둥근 직사각형 10">
                <a:extLst>
                  <a:ext uri="{FF2B5EF4-FFF2-40B4-BE49-F238E27FC236}">
                    <a16:creationId xmlns:a16="http://schemas.microsoft.com/office/drawing/2014/main" id="{1778172A-BDB0-9F0C-3726-C686461F2B0C}"/>
                  </a:ext>
                </a:extLst>
              </p:cNvPr>
              <p:cNvSpPr/>
              <p:nvPr/>
            </p:nvSpPr>
            <p:spPr>
              <a:xfrm>
                <a:off x="4149556" y="4311498"/>
                <a:ext cx="2808000" cy="216000"/>
              </a:xfrm>
              <a:prstGeom prst="roundRect">
                <a:avLst>
                  <a:gd name="adj" fmla="val 31273"/>
                </a:avLst>
              </a:prstGeom>
              <a:solidFill>
                <a:srgbClr val="FFC1C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>
                  <a:latin typeface="+mn-ea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2EDE9A-B54F-594D-12F7-95DED5CEF61B}"/>
                </a:ext>
              </a:extLst>
            </p:cNvPr>
            <p:cNvSpPr/>
            <p:nvPr/>
          </p:nvSpPr>
          <p:spPr>
            <a:xfrm>
              <a:off x="3321698" y="4086808"/>
              <a:ext cx="4805265" cy="7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+mn-ea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261327C-7A86-3E7C-F60B-42CF1183AF65}"/>
              </a:ext>
            </a:extLst>
          </p:cNvPr>
          <p:cNvSpPr txBox="1"/>
          <p:nvPr/>
        </p:nvSpPr>
        <p:spPr>
          <a:xfrm>
            <a:off x="585552" y="1087070"/>
            <a:ext cx="10213356" cy="2264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We can see that </a:t>
            </a:r>
            <a:r>
              <a:rPr lang="en-US" altLang="ko-KR" sz="2400" b="1" dirty="0">
                <a:latin typeface="+mn-ea"/>
              </a:rPr>
              <a:t>most of the quantum resources are used for </a:t>
            </a:r>
            <a:r>
              <a:rPr lang="en-US" altLang="ko-KR" sz="2400" b="1" dirty="0" err="1">
                <a:latin typeface="+mn-ea"/>
              </a:rPr>
              <a:t>KeyGen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Because of the 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quantum inversion </a:t>
            </a:r>
            <a:r>
              <a:rPr lang="en-US" altLang="ko-KR" sz="2400" dirty="0">
                <a:latin typeface="+mn-ea"/>
              </a:rPr>
              <a:t>(a total of 5 multiplications).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For encapsulation, relatively less quantum resources are used.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Since the quantum multiplication is performed only once.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D1D7F-609A-67FA-C80E-4BE14213937B}"/>
              </a:ext>
            </a:extLst>
          </p:cNvPr>
          <p:cNvSpPr txBox="1"/>
          <p:nvPr/>
        </p:nvSpPr>
        <p:spPr>
          <a:xfrm>
            <a:off x="2192694" y="452179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>
                <a:latin typeface="+mn-ea"/>
              </a:rPr>
              <a:t>K</a:t>
            </a:r>
            <a:r>
              <a:rPr kumimoji="1" lang="en-US" altLang="ko-KR" b="1" dirty="0" err="1">
                <a:latin typeface="+mn-ea"/>
              </a:rPr>
              <a:t>eyGen</a:t>
            </a:r>
            <a:r>
              <a:rPr kumimoji="1" lang="ko-KR" altLang="en-US" b="1" dirty="0">
                <a:latin typeface="+mn-ea"/>
              </a:rPr>
              <a:t> </a:t>
            </a:r>
            <a:r>
              <a:rPr kumimoji="1" lang="en-US" altLang="ko-KR" b="1" dirty="0">
                <a:latin typeface="+mn-ea"/>
                <a:sym typeface="Wingdings" pitchFamily="2" charset="2"/>
              </a:rPr>
              <a:t>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44A78-D420-C56F-51AF-650365CCF558}"/>
              </a:ext>
            </a:extLst>
          </p:cNvPr>
          <p:cNvSpPr txBox="1"/>
          <p:nvPr/>
        </p:nvSpPr>
        <p:spPr>
          <a:xfrm>
            <a:off x="1487373" y="547539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n-ea"/>
              </a:rPr>
              <a:t>Encapsulation</a:t>
            </a:r>
            <a:r>
              <a:rPr kumimoji="1" lang="ko-KR" altLang="en-US" b="1" dirty="0">
                <a:latin typeface="+mn-ea"/>
              </a:rPr>
              <a:t> </a:t>
            </a:r>
            <a:r>
              <a:rPr kumimoji="1" lang="en-US" altLang="ko-KR" b="1" dirty="0">
                <a:latin typeface="+mn-ea"/>
                <a:sym typeface="Wingdings" pitchFamily="2" charset="2"/>
              </a:rPr>
              <a:t></a:t>
            </a:r>
            <a:endParaRPr kumimoji="1" lang="ko-Kore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281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4. Conclusion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AF17EA1-D277-4C68-8060-EFACD386BF45}"/>
              </a:ext>
            </a:extLst>
          </p:cNvPr>
          <p:cNvSpPr txBox="1">
            <a:spLocks/>
          </p:cNvSpPr>
          <p:nvPr/>
        </p:nvSpPr>
        <p:spPr>
          <a:xfrm>
            <a:off x="670021" y="2446683"/>
            <a:ext cx="11065004" cy="101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Based on the implemented quantum circuits,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we estimate the required quantum resources.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9FF0183-CF34-4CB5-8BDF-95495E51E3DC}"/>
              </a:ext>
            </a:extLst>
          </p:cNvPr>
          <p:cNvSpPr txBox="1">
            <a:spLocks/>
          </p:cNvSpPr>
          <p:nvPr/>
        </p:nvSpPr>
        <p:spPr>
          <a:xfrm>
            <a:off x="670021" y="1254731"/>
            <a:ext cx="10598934" cy="1237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In this paper, we implement the quantum circuit of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</a:rPr>
              <a:t>core operations for BIKE</a:t>
            </a: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 (i.e., </a:t>
            </a:r>
            <a:r>
              <a:rPr lang="en-US" altLang="ko-KR" sz="2400" dirty="0" err="1">
                <a:solidFill>
                  <a:prstClr val="black"/>
                </a:solidFill>
                <a:latin typeface="+mn-ea"/>
              </a:rPr>
              <a:t>KeyGen</a:t>
            </a:r>
            <a:r>
              <a:rPr lang="en-US" altLang="ko-KR" sz="2400" dirty="0">
                <a:solidFill>
                  <a:prstClr val="black"/>
                </a:solidFill>
                <a:latin typeface="+mn-ea"/>
              </a:rPr>
              <a:t> and Encapsulation).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0C130-C56C-99A7-B279-9808418B4260}"/>
              </a:ext>
            </a:extLst>
          </p:cNvPr>
          <p:cNvSpPr txBox="1">
            <a:spLocks/>
          </p:cNvSpPr>
          <p:nvPr/>
        </p:nvSpPr>
        <p:spPr>
          <a:xfrm>
            <a:off x="670020" y="3801121"/>
            <a:ext cx="11110059" cy="1557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prstClr val="black"/>
                </a:solidFill>
                <a:latin typeface="+mn-ea"/>
              </a:rPr>
              <a:t>Actually, current implementation result </a:t>
            </a:r>
            <a:r>
              <a:rPr lang="en-US" altLang="ko-KR" sz="2200" b="1" dirty="0">
                <a:solidFill>
                  <a:prstClr val="black"/>
                </a:solidFill>
                <a:latin typeface="+mn-ea"/>
              </a:rPr>
              <a:t>can not provide the practical quantum cryptanalysis.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200" dirty="0">
                <a:solidFill>
                  <a:prstClr val="black"/>
                </a:solidFill>
                <a:latin typeface="+mn-ea"/>
              </a:rPr>
              <a:t>We believe/hope that the quantum circuits presented in this paper (fundamental) can be used for the future research.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68EECE-0803-5EAE-DC01-BDB561C73F3D}"/>
              </a:ext>
            </a:extLst>
          </p:cNvPr>
          <p:cNvSpPr txBox="1">
            <a:spLocks/>
          </p:cNvSpPr>
          <p:nvPr/>
        </p:nvSpPr>
        <p:spPr>
          <a:xfrm>
            <a:off x="670019" y="4647791"/>
            <a:ext cx="11065004" cy="1557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7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AC0668-E9B7-6A2D-4B12-E2473B94C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ea"/>
                <a:ea typeface="+mj-ea"/>
              </a:rPr>
              <a:t>Introduction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89B91-791B-2DF2-1163-9671166BA8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b="1" dirty="0">
                <a:ln>
                  <a:solidFill>
                    <a:srgbClr val="E7E6E6">
                      <a:lumMod val="2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</a:rPr>
              <a:t>Related Works</a:t>
            </a:r>
            <a:endParaRPr kumimoji="1" lang="ko-Kore-KR" altLang="en-US" sz="2000" b="0" i="0" u="none" strike="noStrike" kern="1200" cap="none" spc="0" normalizeH="0" baseline="0" noProof="0" dirty="0">
              <a:ln>
                <a:solidFill>
                  <a:srgbClr val="E7E6E6">
                    <a:lumMod val="25000"/>
                  </a:srgb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BAC98-73F5-F91A-DCED-5400A5C9226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altLang="ko-KR" b="1" dirty="0">
                <a:ln>
                  <a:solidFill>
                    <a:srgbClr val="E7E6E6">
                      <a:lumMod val="2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</a:rPr>
              <a:t>Quantum Implementation of BIKE</a:t>
            </a:r>
            <a:endParaRPr kumimoji="1" lang="ko-Kore-KR" altLang="en-US" sz="2000" b="0" i="0" u="none" strike="noStrike" kern="1200" cap="none" spc="0" normalizeH="0" baseline="0" noProof="0" dirty="0">
              <a:ln>
                <a:solidFill>
                  <a:srgbClr val="E7E6E6">
                    <a:lumMod val="25000"/>
                  </a:srgb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558901-576C-C438-10F8-E12B2C27DA1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altLang="ko-KR" b="1" dirty="0">
                <a:ln>
                  <a:solidFill>
                    <a:srgbClr val="E7E6E6">
                      <a:lumMod val="2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latin typeface="+mj-ea"/>
                <a:ea typeface="+mj-ea"/>
              </a:rPr>
              <a:t>Evaluation and Conclusion</a:t>
            </a:r>
            <a:endParaRPr kumimoji="1" lang="ko-Kore-KR" altLang="en-US" b="1" dirty="0">
              <a:ln>
                <a:solidFill>
                  <a:srgbClr val="E7E6E6">
                    <a:lumMod val="25000"/>
                  </a:srgbClr>
                </a:solidFill>
              </a:ln>
              <a:solidFill>
                <a:srgbClr val="E7E6E6">
                  <a:lumMod val="25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345A-7137-2761-2E43-C943A4FB8117}"/>
              </a:ext>
            </a:extLst>
          </p:cNvPr>
          <p:cNvSpPr/>
          <p:nvPr/>
        </p:nvSpPr>
        <p:spPr>
          <a:xfrm>
            <a:off x="685088" y="574947"/>
            <a:ext cx="3236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9525" cmpd="sng">
                  <a:solidFill>
                    <a:srgbClr val="2E75B6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45234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1116B-9761-D6BD-C642-1E82E12A2B64}"/>
              </a:ext>
            </a:extLst>
          </p:cNvPr>
          <p:cNvSpPr/>
          <p:nvPr/>
        </p:nvSpPr>
        <p:spPr>
          <a:xfrm>
            <a:off x="2901820" y="1959429"/>
            <a:ext cx="5486400" cy="30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69119-706D-85D4-141B-A6EE72F97DCE}"/>
              </a:ext>
            </a:extLst>
          </p:cNvPr>
          <p:cNvSpPr txBox="1"/>
          <p:nvPr/>
        </p:nvSpPr>
        <p:spPr>
          <a:xfrm>
            <a:off x="4058422" y="2959640"/>
            <a:ext cx="40751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500" dirty="0"/>
              <a:t>Thank you</a:t>
            </a:r>
            <a:endParaRPr kumimoji="1" lang="ko-Kore-KR" altLang="en-US" sz="6500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Introduction</a:t>
            </a:r>
            <a:endParaRPr lang="ko-KR" altLang="en-US" dirty="0">
              <a:latin typeface="+mj-ea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08D3B2FD-68D3-BEDF-ED27-3C093477C284}"/>
              </a:ext>
            </a:extLst>
          </p:cNvPr>
          <p:cNvSpPr txBox="1">
            <a:spLocks/>
          </p:cNvSpPr>
          <p:nvPr/>
        </p:nvSpPr>
        <p:spPr>
          <a:xfrm>
            <a:off x="823841" y="2919359"/>
            <a:ext cx="11368159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à"/>
              <a:defRPr/>
            </a:pPr>
            <a:r>
              <a:rPr kumimoji="0" lang="en-US" altLang="ko-KR" sz="23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We implement quantum</a:t>
            </a:r>
            <a:r>
              <a:rPr kumimoji="0" lang="en-US" altLang="ko-KR" sz="23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circuits of core operations for </a:t>
            </a:r>
            <a:r>
              <a:rPr kumimoji="0" lang="en-US" altLang="ko-KR" sz="2300" b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BIKE</a:t>
            </a:r>
            <a:r>
              <a:rPr kumimoji="0" lang="en-US" altLang="ko-KR" sz="23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, which is </a:t>
            </a:r>
            <a:r>
              <a:rPr lang="en-US" altLang="ko-KR" sz="2300" dirty="0">
                <a:solidFill>
                  <a:prstClr val="black"/>
                </a:solidFill>
                <a:latin typeface="+mn-ea"/>
              </a:rPr>
              <a:t>the        </a:t>
            </a:r>
            <a:r>
              <a:rPr kumimoji="0" lang="en-US" altLang="ko-KR" sz="23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alternate algorithm in </a:t>
            </a:r>
            <a:r>
              <a:rPr kumimoji="0" lang="en-US" altLang="ko-KR" sz="23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PQC </a:t>
            </a:r>
            <a:r>
              <a:rPr kumimoji="0" lang="en-US" altLang="ko-KR" sz="23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competition </a:t>
            </a:r>
            <a:r>
              <a:rPr kumimoji="0" lang="en-US" altLang="ko-KR" sz="23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Round 4.</a:t>
            </a:r>
            <a:endParaRPr lang="ko-KR" altLang="en-US" sz="23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5907B-A265-0239-8278-95A037B46584}"/>
              </a:ext>
            </a:extLst>
          </p:cNvPr>
          <p:cNvSpPr txBox="1"/>
          <p:nvPr/>
        </p:nvSpPr>
        <p:spPr>
          <a:xfrm>
            <a:off x="170699" y="1403327"/>
            <a:ext cx="11745856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300" b="1" dirty="0">
                <a:latin typeface="+mn-ea"/>
              </a:rPr>
              <a:t>The NIST</a:t>
            </a:r>
            <a:r>
              <a:rPr lang="en-US" altLang="ko-KR" sz="23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2300" dirty="0">
                <a:latin typeface="+mn-ea"/>
              </a:rPr>
              <a:t>is currently conducting a competition on</a:t>
            </a:r>
            <a:r>
              <a:rPr lang="en-US" altLang="ko-KR" sz="2300" b="1" dirty="0">
                <a:solidFill>
                  <a:schemeClr val="accent5"/>
                </a:solidFill>
                <a:latin typeface="+mn-ea"/>
              </a:rPr>
              <a:t> Post-Quantum Cryptography (PQC).</a:t>
            </a:r>
            <a:endParaRPr lang="en-US" altLang="ko-KR" sz="23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8FC1C-049E-FF49-DA9D-276E05FFE394}"/>
              </a:ext>
            </a:extLst>
          </p:cNvPr>
          <p:cNvSpPr txBox="1"/>
          <p:nvPr/>
        </p:nvSpPr>
        <p:spPr>
          <a:xfrm>
            <a:off x="222639" y="2270979"/>
            <a:ext cx="11435965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300" dirty="0">
                <a:solidFill>
                  <a:prstClr val="black"/>
                </a:solidFill>
                <a:latin typeface="+mn-ea"/>
              </a:rPr>
              <a:t>For the quantum cryptanalysis, target cipher must be implemented on </a:t>
            </a:r>
            <a:r>
              <a:rPr lang="en-US" altLang="ko-KR" sz="2300" b="1" dirty="0">
                <a:solidFill>
                  <a:prstClr val="black"/>
                </a:solidFill>
                <a:latin typeface="+mn-ea"/>
              </a:rPr>
              <a:t>quantum circuit.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9C1E49-14A9-D76F-EBE5-A33B7D55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17" y="4226593"/>
            <a:ext cx="9804764" cy="249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4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BIKE</a:t>
            </a:r>
            <a:endParaRPr lang="ko-KR" altLang="en-US" dirty="0">
              <a:latin typeface="+mj-ea"/>
            </a:endParaRP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10EC41BD-3A71-3BA0-BAC4-91B59BD345EE}"/>
              </a:ext>
            </a:extLst>
          </p:cNvPr>
          <p:cNvSpPr txBox="1">
            <a:spLocks/>
          </p:cNvSpPr>
          <p:nvPr/>
        </p:nvSpPr>
        <p:spPr>
          <a:xfrm>
            <a:off x="411920" y="1385191"/>
            <a:ext cx="11321858" cy="27307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Key Encapsulation Mechanism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(KEM)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based on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Quasi Cyclic Moderate density Parity Check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(QC-MDPC) code.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D3F2B-CA2A-8543-2BA6-7A492728237A}"/>
              </a:ext>
            </a:extLst>
          </p:cNvPr>
          <p:cNvSpPr txBox="1"/>
          <p:nvPr/>
        </p:nvSpPr>
        <p:spPr>
          <a:xfrm>
            <a:off x="122737" y="2540873"/>
            <a:ext cx="11500576" cy="425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Rotated values of a row become the next rows.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B363DF-6126-4AD6-14E1-13778841C756}"/>
                  </a:ext>
                </a:extLst>
              </p:cNvPr>
              <p:cNvSpPr txBox="1"/>
              <p:nvPr/>
            </p:nvSpPr>
            <p:spPr>
              <a:xfrm>
                <a:off x="1039248" y="3200494"/>
                <a:ext cx="4115929" cy="15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ore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B363DF-6126-4AD6-14E1-13778841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48" y="3200494"/>
                <a:ext cx="4115929" cy="1504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FE3F-BA44-0760-A6F6-469668E898A5}"/>
              </a:ext>
            </a:extLst>
          </p:cNvPr>
          <p:cNvSpPr/>
          <p:nvPr/>
        </p:nvSpPr>
        <p:spPr>
          <a:xfrm>
            <a:off x="1891094" y="3200494"/>
            <a:ext cx="2920245" cy="334604"/>
          </a:xfrm>
          <a:prstGeom prst="rect">
            <a:avLst/>
          </a:prstGeom>
          <a:noFill/>
          <a:ln w="38100">
            <a:solidFill>
              <a:srgbClr val="2E74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 w="190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166E21-799F-DC4E-7D5C-10482D0964B1}"/>
              </a:ext>
            </a:extLst>
          </p:cNvPr>
          <p:cNvSpPr txBox="1"/>
          <p:nvPr/>
        </p:nvSpPr>
        <p:spPr>
          <a:xfrm>
            <a:off x="5004653" y="3196398"/>
            <a:ext cx="6618660" cy="7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à"/>
            </a:pPr>
            <a:r>
              <a:rPr lang="en-US" altLang="ko-KR" sz="2000" dirty="0">
                <a:latin typeface="+mn-ea"/>
              </a:rPr>
              <a:t>By storing only a single row, it is possible to reduce </a:t>
            </a:r>
            <a:r>
              <a:rPr lang="ko-KR" altLang="en-US" sz="2000" dirty="0">
                <a:latin typeface="+mn-ea"/>
              </a:rPr>
              <a:t>    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    </a:t>
            </a:r>
            <a:r>
              <a:rPr lang="en-US" altLang="ko-KR" sz="2000" dirty="0">
                <a:latin typeface="+mn-ea"/>
              </a:rPr>
              <a:t>the key size since the entire matrix is not stored.</a:t>
            </a:r>
            <a:endParaRPr lang="en-US" altLang="ko-KR" sz="2000" dirty="0">
              <a:solidFill>
                <a:srgbClr val="2E75B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382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BIKE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개체 틀 2">
                <a:extLst>
                  <a:ext uri="{FF2B5EF4-FFF2-40B4-BE49-F238E27FC236}">
                    <a16:creationId xmlns:a16="http://schemas.microsoft.com/office/drawing/2014/main" id="{10EC41BD-3A71-3BA0-BAC4-91B59BD345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773" y="1642215"/>
                <a:ext cx="11321858" cy="27307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00000"/>
                  </a:lnSpc>
                  <a:buAutoNum type="arabicParenBoth"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Generate random sparse vector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1" lang="en-US" altLang="ko-KR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1" lang="en-US" altLang="ko-KR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  <a:sym typeface="Wingdings" pitchFamily="2" charset="2"/>
                  </a:rPr>
                  <a:t> 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Private key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 </a:t>
                </a:r>
                <a:endParaRPr lang="en-US" altLang="ko-KR" sz="2400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(2) Compute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E74B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𝒉</m:t>
                    </m:r>
                    <m:r>
                      <a:rPr kumimoji="1" lang="en-US" altLang="ko-KR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kumimoji="1" lang="en-US" altLang="ko-KR" sz="24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1" lang="en-US" altLang="ko-KR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1" lang="en-US" altLang="ko-KR" sz="24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a:rPr kumimoji="1" lang="en-US" altLang="ko-KR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h</m:t>
                        </m:r>
                      </m:e>
                      <m:sub>
                        <m:r>
                          <a:rPr kumimoji="1" lang="en-US" altLang="ko-KR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  <m:sup>
                        <m:r>
                          <a:rPr kumimoji="1" lang="en-US" altLang="ko-KR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  <a:sym typeface="Wingdings" pitchFamily="2" charset="2"/>
                  </a:rPr>
                  <a:t> P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+mn-ea"/>
                  </a:rPr>
                  <a:t>ublic key </a:t>
                </a:r>
                <a14:m>
                  <m:oMath xmlns:m="http://schemas.openxmlformats.org/officeDocument/2006/math">
                    <m:r>
                      <a:rPr kumimoji="1" lang="en-US" altLang="ko-KR" sz="2400" b="1" i="1" kern="0">
                        <a:solidFill>
                          <a:srgbClr val="2E74B6"/>
                        </a:solidFill>
                        <a:latin typeface="Cambria Math" panose="02040503050406030204" pitchFamily="18" charset="0"/>
                        <a:sym typeface="Arial"/>
                      </a:rPr>
                      <m:t>𝒉</m:t>
                    </m:r>
                  </m:oMath>
                </a14:m>
                <a:endParaRPr lang="en-US" altLang="ko-KR" sz="2400" b="1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r>
                  <a:rPr lang="en-US" altLang="ko-KR" sz="2200" dirty="0">
                    <a:solidFill>
                      <a:prstClr val="black"/>
                    </a:solidFill>
                    <a:latin typeface="+mn-ea"/>
                  </a:rPr>
                  <a:t>(3) </a:t>
                </a:r>
                <a:r>
                  <a:rPr kumimoji="1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Generate random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 </a:t>
                </a:r>
                <a:r>
                  <a:rPr kumimoji="1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vector </a:t>
                </a:r>
                <a14:m>
                  <m:oMath xmlns:m="http://schemas.openxmlformats.org/officeDocument/2006/math">
                    <m:r>
                      <a:rPr kumimoji="1" lang="en-US" altLang="ko-KR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𝜎</m:t>
                    </m:r>
                  </m:oMath>
                </a14:m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→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 </a:t>
                </a:r>
                <a:r>
                  <a:rPr kumimoji="1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Used when decoding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 </a:t>
                </a:r>
                <a:r>
                  <a:rPr kumimoji="1" lang="en-US" altLang="ko-KR" sz="24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fails</a:t>
                </a:r>
                <a:r>
                  <a:rPr kumimoji="1" lang="en-US" altLang="ko-KR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 (to prevent 							 vulnerabilities)</a:t>
                </a:r>
                <a:endParaRPr kumimoji="1" lang="el-GR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5" name="텍스트 개체 틀 2">
                <a:extLst>
                  <a:ext uri="{FF2B5EF4-FFF2-40B4-BE49-F238E27FC236}">
                    <a16:creationId xmlns:a16="http://schemas.microsoft.com/office/drawing/2014/main" id="{10EC41BD-3A71-3BA0-BAC4-91B59BD3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73" y="1642215"/>
                <a:ext cx="11321858" cy="2730713"/>
              </a:xfrm>
              <a:prstGeom prst="rect">
                <a:avLst/>
              </a:prstGeom>
              <a:blipFill>
                <a:blip r:embed="rId3"/>
                <a:stretch>
                  <a:fillRect l="-1008" t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12AEB9-2729-CCAB-3040-19FB24208186}"/>
              </a:ext>
            </a:extLst>
          </p:cNvPr>
          <p:cNvSpPr txBox="1"/>
          <p:nvPr/>
        </p:nvSpPr>
        <p:spPr>
          <a:xfrm>
            <a:off x="550788" y="1101058"/>
            <a:ext cx="6563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</a:rPr>
              <a:t>1) Key Gen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A6F03F-3D10-50C8-7BA6-8E59C2A51D97}"/>
              </a:ext>
            </a:extLst>
          </p:cNvPr>
          <p:cNvGrpSpPr/>
          <p:nvPr/>
        </p:nvGrpSpPr>
        <p:grpSpPr>
          <a:xfrm>
            <a:off x="3395080" y="3921459"/>
            <a:ext cx="5240707" cy="2247547"/>
            <a:chOff x="3694670" y="3541328"/>
            <a:chExt cx="3797670" cy="16542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8F3AD56-5B05-043C-4B7B-49ECC11B7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46" t="1" r="49793" b="57591"/>
            <a:stretch/>
          </p:blipFill>
          <p:spPr>
            <a:xfrm>
              <a:off x="3694670" y="3541328"/>
              <a:ext cx="3797670" cy="1654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F13A33-0FC8-DAF2-2D5E-4B7D4BF339A2}"/>
                </a:ext>
              </a:extLst>
            </p:cNvPr>
            <p:cNvSpPr/>
            <p:nvPr/>
          </p:nvSpPr>
          <p:spPr>
            <a:xfrm>
              <a:off x="3698543" y="3595295"/>
              <a:ext cx="3793797" cy="79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7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BIKE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개체 틀 2">
                <a:extLst>
                  <a:ext uri="{FF2B5EF4-FFF2-40B4-BE49-F238E27FC236}">
                    <a16:creationId xmlns:a16="http://schemas.microsoft.com/office/drawing/2014/main" id="{10EC41BD-3A71-3BA0-BAC4-91B59BD345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001" y="1587683"/>
                <a:ext cx="11383227" cy="27307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0" indent="-457200" latinLnBrk="0">
                  <a:lnSpc>
                    <a:spcPct val="125000"/>
                  </a:lnSpc>
                  <a:spcBef>
                    <a:spcPts val="0"/>
                  </a:spcBef>
                  <a:buClr>
                    <a:srgbClr val="000000"/>
                  </a:buClr>
                  <a:buAutoNum type="arabicParenBoth"/>
                  <a:defRPr/>
                </a:pPr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We obtain </a:t>
                </a:r>
                <a14:m>
                  <m:oMath xmlns:m="http://schemas.openxmlformats.org/officeDocument/2006/math">
                    <m:r>
                      <a:rPr kumimoji="1" lang="en-US" altLang="ko-KR" sz="2500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𝑚</m:t>
                    </m:r>
                  </m:oMath>
                </a14:m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 by sampling. </a:t>
                </a:r>
              </a:p>
              <a:p>
                <a:pPr marL="457200" lvl="0" indent="-457200" latinLnBrk="0">
                  <a:lnSpc>
                    <a:spcPct val="125000"/>
                  </a:lnSpc>
                  <a:spcBef>
                    <a:spcPts val="0"/>
                  </a:spcBef>
                  <a:buClr>
                    <a:srgbClr val="000000"/>
                  </a:buClr>
                  <a:buAutoNum type="arabicParenBoth"/>
                  <a:defRPr/>
                </a:pPr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Using a hash function </a:t>
                </a:r>
                <a14:m>
                  <m:oMath xmlns:m="http://schemas.openxmlformats.org/officeDocument/2006/math">
                    <m:r>
                      <a:rPr kumimoji="1" lang="en-US" altLang="ko-KR" sz="2500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𝐻</m:t>
                    </m:r>
                  </m:oMath>
                </a14:m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 (SHAKE256) and </a:t>
                </a:r>
                <a14:m>
                  <m:oMath xmlns:m="http://schemas.openxmlformats.org/officeDocument/2006/math">
                    <m:r>
                      <a:rPr kumimoji="1" lang="en-US" altLang="ko-KR" sz="2500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𝑚</m:t>
                    </m:r>
                  </m:oMath>
                </a14:m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, a vector (𝑒₀,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5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1" lang="en-US" altLang="ko-KR" sz="25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5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) is generated.</a:t>
                </a:r>
              </a:p>
              <a:p>
                <a:pPr marL="0" lvl="0" indent="0" latinLnBrk="0">
                  <a:lnSpc>
                    <a:spcPct val="125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(3) Ciphertext</a:t>
                </a:r>
                <a:r>
                  <a:rPr kumimoji="1" lang="ko-KR" altLang="en-US" sz="2500" b="1" kern="0" dirty="0">
                    <a:solidFill>
                      <a:srgbClr val="2E74B6"/>
                    </a:solidFill>
                    <a:latin typeface="+mn-ea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𝒄</m:t>
                        </m:r>
                      </m:e>
                      <m:sub>
                        <m: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𝟎</m:t>
                        </m:r>
                      </m:sub>
                    </m:sSub>
                    <m:r>
                      <a:rPr kumimoji="1" lang="en-US" altLang="ko-KR" sz="2500" b="1" i="1" kern="0">
                        <a:solidFill>
                          <a:srgbClr val="2E74B6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𝒆</m:t>
                        </m:r>
                      </m:e>
                      <m:sub>
                        <m: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𝟎</m:t>
                        </m:r>
                      </m:sub>
                    </m:sSub>
                    <m:r>
                      <a:rPr kumimoji="1" lang="en-US" altLang="ko-KR" sz="2500" b="1" i="1" kern="0">
                        <a:solidFill>
                          <a:srgbClr val="2E74B6"/>
                        </a:solidFill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sSub>
                      <m:sSubPr>
                        <m:ctrlP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𝒆</m:t>
                        </m:r>
                      </m:e>
                      <m:sub>
                        <m:r>
                          <a:rPr kumimoji="1" lang="en-US" altLang="ko-KR" sz="2500" b="1" i="1" kern="0">
                            <a:solidFill>
                              <a:srgbClr val="2E74B6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𝟏</m:t>
                        </m:r>
                      </m:sub>
                    </m:sSub>
                    <m:r>
                      <a:rPr kumimoji="1" lang="en-US" altLang="ko-KR" sz="2500" b="1" i="1" kern="0">
                        <a:solidFill>
                          <a:srgbClr val="2E74B6"/>
                        </a:solidFill>
                        <a:latin typeface="Cambria Math" panose="02040503050406030204" pitchFamily="18" charset="0"/>
                        <a:sym typeface="Arial"/>
                      </a:rPr>
                      <m:t>𝒉</m:t>
                    </m:r>
                  </m:oMath>
                </a14:m>
                <a:r>
                  <a:rPr kumimoji="1" lang="en-US" altLang="ko-KR" sz="2500" kern="0" dirty="0">
                    <a:latin typeface="+mn-ea"/>
                    <a:cs typeface="Arial"/>
                    <a:sym typeface="Arial"/>
                  </a:rPr>
                  <a:t> is generated (</a:t>
                </a:r>
                <a14:m>
                  <m:oMath xmlns:m="http://schemas.openxmlformats.org/officeDocument/2006/math">
                    <m:r>
                      <a:rPr kumimoji="1" lang="en-US" altLang="ko-KR" sz="2500" i="1" kern="0" dirty="0" smtClean="0">
                        <a:latin typeface="Cambria Math" panose="02040503050406030204" pitchFamily="18" charset="0"/>
                        <a:cs typeface="Arial"/>
                        <a:sym typeface="Arial"/>
                      </a:rPr>
                      <m:t>h</m:t>
                    </m:r>
                  </m:oMath>
                </a14:m>
                <a:r>
                  <a:rPr kumimoji="1" lang="en-US" altLang="ko-KR" sz="2500" kern="0" dirty="0">
                    <a:latin typeface="+mn-ea"/>
                    <a:cs typeface="Arial"/>
                    <a:sym typeface="Arial"/>
                  </a:rPr>
                  <a:t> is a public key)</a:t>
                </a:r>
              </a:p>
              <a:p>
                <a:pPr marL="0" lvl="0" indent="0" latinLnBrk="0">
                  <a:lnSpc>
                    <a:spcPct val="125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    </a:t>
                </a:r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sym typeface="Arial"/>
                  </a:rPr>
                  <a:t>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500" b="1" i="1" kern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1" lang="en-US" altLang="ko-KR" sz="2500" b="1" i="1" ker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𝒄</m:t>
                        </m:r>
                      </m:e>
                      <m:sub>
                        <m:r>
                          <a:rPr kumimoji="1" lang="en-US" altLang="ko-KR" sz="2500" b="1" i="1" ker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𝟏</m:t>
                        </m:r>
                      </m:sub>
                    </m:sSub>
                    <m:r>
                      <a:rPr kumimoji="1" lang="en-US" altLang="ko-KR" sz="2500" b="1" i="1" ker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kumimoji="1" lang="en-US" altLang="ko-KR" sz="2500" b="1" i="1" ker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sym typeface="Arial"/>
                      </a:rPr>
                      <m:t>𝒎</m:t>
                    </m:r>
                    <m:r>
                      <a:rPr kumimoji="1" lang="en-US" altLang="ko-KR" sz="2500" b="1" i="1" ker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sym typeface="Arial"/>
                      </a:rPr>
                      <m:t> ⨁ </m:t>
                    </m:r>
                    <m:sSub>
                      <m:sSubPr>
                        <m:ctrlPr>
                          <a:rPr kumimoji="1" lang="en-US" altLang="ko-KR" sz="2500" b="1" i="1" ker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1" lang="en-US" altLang="ko-KR" sz="2500" b="1" i="1" ker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𝑳</m:t>
                        </m:r>
                        <m:r>
                          <a:rPr kumimoji="1" lang="en-US" altLang="ko-KR" sz="2500" b="1" i="1" ker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2500" b="1" i="1" ker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1" lang="en-US" altLang="ko-KR" sz="2500" b="1" i="1" ker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ko-KR" sz="2500" b="1" i="1" ker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ko-KR" sz="2500" b="1" i="1" ker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,</m:t>
                        </m:r>
                        <m:r>
                          <a:rPr kumimoji="1" lang="en-US" altLang="ko-KR" sz="2500" b="1" i="1" ker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𝒆</m:t>
                        </m:r>
                      </m:e>
                      <m:sub>
                        <m:r>
                          <a:rPr kumimoji="1" lang="en-US" altLang="ko-KR" sz="2500" b="1" i="1" ker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𝟏</m:t>
                        </m:r>
                      </m:sub>
                    </m:sSub>
                    <m:r>
                      <a:rPr kumimoji="1" lang="en-US" altLang="ko-KR" sz="2500" b="1" i="1" ker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 is generated (</a:t>
                </a:r>
                <a14:m>
                  <m:oMath xmlns:m="http://schemas.openxmlformats.org/officeDocument/2006/math">
                    <m:r>
                      <a:rPr kumimoji="1" lang="en-US" altLang="ko-KR" sz="2500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𝐿</m:t>
                    </m:r>
                  </m:oMath>
                </a14:m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: SHA3-384)</a:t>
                </a:r>
              </a:p>
              <a:p>
                <a:pPr marL="0" indent="0" latinLnBrk="0">
                  <a:lnSpc>
                    <a:spcPct val="125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r>
                  <a:rPr kumimoji="1" lang="en-US" altLang="ko-KR" sz="25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(4) </a:t>
                </a:r>
                <a:r>
                  <a:rPr kumimoji="1" lang="ko-KR" altLang="en-US" sz="2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 </a:t>
                </a:r>
                <a:r>
                  <a:rPr kumimoji="1" lang="en-US" altLang="ko-KR" sz="2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Session key </a:t>
                </a:r>
                <a14:m>
                  <m:oMath xmlns:m="http://schemas.openxmlformats.org/officeDocument/2006/math">
                    <m:r>
                      <a:rPr kumimoji="1" lang="en-US" altLang="ko-KR" sz="25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𝑲</m:t>
                    </m:r>
                    <m:r>
                      <a:rPr kumimoji="1" lang="en-US" altLang="ko-KR" sz="25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= </m:t>
                    </m:r>
                    <m:r>
                      <a:rPr kumimoji="1" lang="en-US" altLang="ko-KR" sz="25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𝑲</m:t>
                    </m:r>
                    <m:r>
                      <a:rPr kumimoji="1" lang="en-US" altLang="ko-KR" sz="25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(</m:t>
                    </m:r>
                    <m:r>
                      <a:rPr kumimoji="1" lang="en-US" altLang="ko-KR" sz="25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𝒎</m:t>
                    </m:r>
                    <m:r>
                      <a:rPr kumimoji="1" lang="en-US" altLang="ko-KR" sz="25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, </m:t>
                    </m:r>
                    <m:r>
                      <a:rPr kumimoji="1" lang="en-US" altLang="ko-KR" sz="25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𝒄</m:t>
                    </m:r>
                    <m:r>
                      <a:rPr kumimoji="1" lang="en-US" altLang="ko-KR" sz="25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</m:oMath>
                </a14:m>
                <a:r>
                  <a:rPr kumimoji="1" lang="en-US" altLang="ko-KR" sz="25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/>
                    <a:sym typeface="Arial"/>
                  </a:rPr>
                  <a:t> (K: SHA3-384)</a:t>
                </a:r>
                <a:endParaRPr kumimoji="1" lang="en-US" altLang="ko-KR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+mn-ea"/>
                  <a:cs typeface="Arial"/>
                  <a:sym typeface="Arial"/>
                </a:endParaRPr>
              </a:p>
              <a:p>
                <a:pPr marL="0" lvl="0" indent="0" latinLnBrk="0">
                  <a:lnSpc>
                    <a:spcPct val="125000"/>
                  </a:lnSpc>
                  <a:spcBef>
                    <a:spcPts val="0"/>
                  </a:spcBef>
                  <a:buClr>
                    <a:srgbClr val="000000"/>
                  </a:buClr>
                  <a:buNone/>
                  <a:defRPr/>
                </a:pPr>
                <a:r>
                  <a:rPr kumimoji="1" lang="en-US" altLang="ko-KR" sz="2200" kern="0" dirty="0">
                    <a:solidFill>
                      <a:prstClr val="black"/>
                    </a:solidFill>
                    <a:latin typeface="+mn-ea"/>
                    <a:cs typeface="Arial"/>
                    <a:sym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25" name="텍스트 개체 틀 2">
                <a:extLst>
                  <a:ext uri="{FF2B5EF4-FFF2-40B4-BE49-F238E27FC236}">
                    <a16:creationId xmlns:a16="http://schemas.microsoft.com/office/drawing/2014/main" id="{10EC41BD-3A71-3BA0-BAC4-91B59BD3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01" y="1587683"/>
                <a:ext cx="11383227" cy="2730713"/>
              </a:xfrm>
              <a:prstGeom prst="rect">
                <a:avLst/>
              </a:prstGeom>
              <a:blipFill>
                <a:blip r:embed="rId3"/>
                <a:stretch>
                  <a:fillRect l="-1002" t="-2315" r="-66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12AEB9-2729-CCAB-3040-19FB24208186}"/>
              </a:ext>
            </a:extLst>
          </p:cNvPr>
          <p:cNvSpPr txBox="1"/>
          <p:nvPr/>
        </p:nvSpPr>
        <p:spPr>
          <a:xfrm>
            <a:off x="550788" y="1116715"/>
            <a:ext cx="6563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</a:rPr>
              <a:t>2) Encapsulation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61575-8D43-67C0-0137-837DD88CC3D9}"/>
              </a:ext>
            </a:extLst>
          </p:cNvPr>
          <p:cNvGrpSpPr/>
          <p:nvPr/>
        </p:nvGrpSpPr>
        <p:grpSpPr>
          <a:xfrm>
            <a:off x="3821615" y="3992046"/>
            <a:ext cx="5061128" cy="2730712"/>
            <a:chOff x="6448299" y="2232268"/>
            <a:chExt cx="5189382" cy="28865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EAACCD2-A753-E364-B3AC-238A6DFA4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847" r="1636" b="47326"/>
            <a:stretch/>
          </p:blipFill>
          <p:spPr>
            <a:xfrm>
              <a:off x="6448299" y="2232268"/>
              <a:ext cx="5188363" cy="28865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06441C-8AB2-8BA9-C715-37198A290359}"/>
                </a:ext>
              </a:extLst>
            </p:cNvPr>
            <p:cNvSpPr/>
            <p:nvPr/>
          </p:nvSpPr>
          <p:spPr>
            <a:xfrm>
              <a:off x="6453681" y="2314585"/>
              <a:ext cx="5184000" cy="107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8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BIKE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10EC41BD-3A71-3BA0-BAC4-91B59BD345EE}"/>
              </a:ext>
            </a:extLst>
          </p:cNvPr>
          <p:cNvSpPr txBox="1">
            <a:spLocks/>
          </p:cNvSpPr>
          <p:nvPr/>
        </p:nvSpPr>
        <p:spPr>
          <a:xfrm>
            <a:off x="808773" y="1500598"/>
            <a:ext cx="9777401" cy="27307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latinLnBrk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AutoNum type="arabicParenBoth"/>
              <a:defRPr/>
            </a:pPr>
            <a:endParaRPr kumimoji="1" lang="en-US" altLang="ko-KR" sz="2200" kern="0" dirty="0">
              <a:solidFill>
                <a:prstClr val="black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2AEB9-2729-CCAB-3040-19FB24208186}"/>
              </a:ext>
            </a:extLst>
          </p:cNvPr>
          <p:cNvSpPr txBox="1"/>
          <p:nvPr/>
        </p:nvSpPr>
        <p:spPr>
          <a:xfrm>
            <a:off x="550788" y="1116715"/>
            <a:ext cx="6563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</a:rPr>
              <a:t>3) Decapsulation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211B3-5657-0446-2790-E30A16F48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" t="54703" r="1507" b="1763"/>
          <a:stretch/>
        </p:blipFill>
        <p:spPr>
          <a:xfrm>
            <a:off x="1605826" y="4043903"/>
            <a:ext cx="9081299" cy="205478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87375-A81C-05C5-CA24-AE417EB8138D}"/>
                  </a:ext>
                </a:extLst>
              </p:cNvPr>
              <p:cNvSpPr txBox="1"/>
              <p:nvPr/>
            </p:nvSpPr>
            <p:spPr>
              <a:xfrm>
                <a:off x="808773" y="1624839"/>
                <a:ext cx="11285255" cy="1979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25000"/>
                  </a:lnSpc>
                  <a:buFontTx/>
                  <a:buAutoNum type="arabicParenBoth"/>
                </a:pPr>
                <a:r>
                  <a:rPr kumimoji="1" lang="en-US" altLang="ko-KR" sz="2500" dirty="0">
                    <a:latin typeface="+mn-ea"/>
                  </a:rPr>
                  <a:t>Using the Black-Gray-Flip (BGP) Decoder, we can recover a 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ko-KR" sz="2500" dirty="0">
                    <a:latin typeface="+mn-ea"/>
                  </a:rPr>
                  <a:t>        vector </a:t>
                </a:r>
                <a14:m>
                  <m:oMath xmlns:m="http://schemas.openxmlformats.org/officeDocument/2006/math">
                    <m:r>
                      <a:rPr kumimoji="1" lang="en-US" altLang="ko-KR" sz="25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25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sz="2500" b="0" i="0" dirty="0" smtClean="0">
                        <a:latin typeface="Cambria Math" panose="02040503050406030204" pitchFamily="18" charset="0"/>
                      </a:rPr>
                      <m:t>decoder</m:t>
                    </m:r>
                    <m:r>
                      <a:rPr kumimoji="1" lang="en-US" altLang="ko-KR" sz="2500" b="0" i="0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kumimoji="1"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5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ko-KR" sz="25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5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5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500" dirty="0">
                    <a:latin typeface="+mn-ea"/>
                  </a:rPr>
                  <a:t> (private key: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5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5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5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500" dirty="0">
                    <a:latin typeface="+mn-ea"/>
                  </a:rPr>
                  <a:t>).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ko-KR" sz="2500" dirty="0">
                    <a:latin typeface="+mn-ea"/>
                  </a:rPr>
                  <a:t>(2) If we recover</a:t>
                </a:r>
                <a:r>
                  <a:rPr kumimoji="1" lang="ko-KR" altLang="en-US" sz="2500" dirty="0">
                    <a:latin typeface="+mn-ea"/>
                  </a:rPr>
                  <a:t> </a:t>
                </a:r>
                <a:r>
                  <a:rPr kumimoji="1" lang="en-US" altLang="ko-KR" sz="2500" dirty="0">
                    <a:latin typeface="+mn-ea"/>
                  </a:rPr>
                  <a:t>a vector </a:t>
                </a:r>
                <a14:m>
                  <m:oMath xmlns:m="http://schemas.openxmlformats.org/officeDocument/2006/math">
                    <m:r>
                      <a:rPr kumimoji="1" lang="en-US" altLang="ko-KR" sz="25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R" sz="25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kumimoji="1" lang="en-US" altLang="ko-KR" sz="2500" b="1" dirty="0">
                    <a:solidFill>
                      <a:schemeClr val="tx1"/>
                    </a:solidFill>
                    <a:latin typeface="+mn-ea"/>
                  </a:rPr>
                  <a:t>we can also recover the message </a:t>
                </a:r>
                <a14:m>
                  <m:oMath xmlns:m="http://schemas.openxmlformats.org/officeDocument/2006/math">
                    <m:r>
                      <a:rPr kumimoji="1" lang="en-US" altLang="ko-KR" sz="25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US" altLang="ko-KR" sz="25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ko-KR" sz="2500" dirty="0">
                    <a:latin typeface="+mn-ea"/>
                  </a:rPr>
                  <a:t>(3) If correct, establish the session key </a:t>
                </a:r>
                <a14:m>
                  <m:oMath xmlns:m="http://schemas.openxmlformats.org/officeDocument/2006/math">
                    <m:r>
                      <a:rPr kumimoji="1" lang="en-US" altLang="ko-KR" sz="25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kumimoji="1" lang="en-US" altLang="ko-KR" sz="25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kumimoji="1" lang="en-US" altLang="ko-KR" sz="2500" dirty="0">
                    <a:solidFill>
                      <a:schemeClr val="tx1"/>
                    </a:solidFill>
                    <a:latin typeface="+mn-ea"/>
                  </a:rPr>
                  <a:t>otherwise use the vecto</a:t>
                </a:r>
                <a:r>
                  <a:rPr kumimoji="1" lang="en-US" altLang="ko-KR" sz="2500" dirty="0">
                    <a:latin typeface="+mn-ea"/>
                  </a:rPr>
                  <a:t>r </a:t>
                </a:r>
                <a14:m>
                  <m:oMath xmlns:m="http://schemas.openxmlformats.org/officeDocument/2006/math">
                    <m:r>
                      <a:rPr kumimoji="1" lang="en-US" altLang="ko-KR" sz="2500" i="1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Arial"/>
                      </a:rPr>
                      <m:t>𝜎</m:t>
                    </m:r>
                  </m:oMath>
                </a14:m>
                <a:r>
                  <a:rPr kumimoji="1" lang="en-US" altLang="ko-KR" sz="25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87375-A81C-05C5-CA24-AE417EB8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73" y="1624839"/>
                <a:ext cx="11285255" cy="1979388"/>
              </a:xfrm>
              <a:prstGeom prst="rect">
                <a:avLst/>
              </a:prstGeom>
              <a:blipFill>
                <a:blip r:embed="rId4"/>
                <a:stretch>
                  <a:fillRect l="-1011" t="-3205" b="-57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3. Quantum Implementation of BIKE</a:t>
            </a:r>
            <a:endParaRPr lang="ko-KR" altLang="en-US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9A4CE-848C-C7C1-6DB5-2C34F381A61E}"/>
              </a:ext>
            </a:extLst>
          </p:cNvPr>
          <p:cNvSpPr txBox="1"/>
          <p:nvPr/>
        </p:nvSpPr>
        <p:spPr>
          <a:xfrm>
            <a:off x="276928" y="1271680"/>
            <a:ext cx="11638144" cy="167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2E75B6"/>
                </a:solidFill>
                <a:latin typeface="+mn-ea"/>
              </a:rPr>
              <a:t>In this work, we implement quantum circuits of Key generation and Encapsulation (except for Decapsulation).</a:t>
            </a:r>
            <a:endParaRPr lang="en-US" altLang="ko-KR" sz="2200" dirty="0">
              <a:solidFill>
                <a:srgbClr val="282828"/>
              </a:solidFill>
              <a:latin typeface="+mn-ea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200" b="0" i="0" u="none" strike="noStrike" baseline="0" dirty="0">
              <a:solidFill>
                <a:srgbClr val="282828"/>
              </a:solidFill>
              <a:latin typeface="+mn-ea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+mn-ea"/>
              </a:rPr>
              <a:t>Quantum programming tool ‘</a:t>
            </a:r>
            <a:r>
              <a:rPr lang="en-US" altLang="ko-KR" sz="2200" b="0" i="0" u="none" strike="noStrike" baseline="0" dirty="0" err="1">
                <a:solidFill>
                  <a:srgbClr val="000000"/>
                </a:solidFill>
                <a:latin typeface="+mn-ea"/>
              </a:rPr>
              <a:t>ProjectQ</a:t>
            </a:r>
            <a:r>
              <a:rPr lang="en-US" altLang="ko-KR" sz="2200" b="0" i="0" u="none" strike="noStrike" baseline="0" dirty="0">
                <a:solidFill>
                  <a:srgbClr val="000000"/>
                </a:solidFill>
                <a:latin typeface="+mn-ea"/>
              </a:rPr>
              <a:t>’ is used for our work.</a:t>
            </a:r>
            <a:endParaRPr lang="en-US" altLang="ko-KR" sz="2200" b="0" i="0" u="none" strike="noStrike" baseline="0" dirty="0">
              <a:solidFill>
                <a:srgbClr val="28282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01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4FB1E06-B9B3-6BC7-A35D-7BE37500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3. Quantum Implementation of BIKE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A7F4C-7EAD-89F9-75F2-BB4BA095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2401893"/>
            <a:ext cx="9160030" cy="1846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8CDD1-8987-7AA7-8EE3-0737BAC23CF6}"/>
              </a:ext>
            </a:extLst>
          </p:cNvPr>
          <p:cNvSpPr txBox="1"/>
          <p:nvPr/>
        </p:nvSpPr>
        <p:spPr>
          <a:xfrm>
            <a:off x="411920" y="1229912"/>
            <a:ext cx="76599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The CNOT gate </a:t>
            </a:r>
            <a:r>
              <a:rPr kumimoji="1" lang="en-US" altLang="ko-Kore-KR" sz="2400" dirty="0">
                <a:latin typeface="+mn-ea"/>
              </a:rPr>
              <a:t>replaces </a:t>
            </a:r>
            <a:r>
              <a:rPr kumimoji="1" lang="en-US" altLang="ko-Kore-KR" sz="2400" b="1" dirty="0">
                <a:latin typeface="+mn-ea"/>
              </a:rPr>
              <a:t>classical XOR operation</a:t>
            </a:r>
            <a:r>
              <a:rPr kumimoji="1" lang="en-US" altLang="ko-Kore-KR" sz="2400" dirty="0">
                <a:latin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The Toffoli gate </a:t>
            </a:r>
            <a:r>
              <a:rPr kumimoji="1" lang="en-US" altLang="ko-Kore-KR" sz="2400" dirty="0">
                <a:latin typeface="+mn-ea"/>
              </a:rPr>
              <a:t>replaces </a:t>
            </a:r>
            <a:r>
              <a:rPr kumimoji="1" lang="en-US" altLang="ko-Kore-KR" sz="2400" b="1" dirty="0">
                <a:latin typeface="+mn-ea"/>
              </a:rPr>
              <a:t>classical AND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666610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19426</TotalTime>
  <Words>1147</Words>
  <Application>Microsoft Macintosh PowerPoint</Application>
  <PresentationFormat>와이드스크린</PresentationFormat>
  <Paragraphs>148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Wingdings</vt:lpstr>
      <vt:lpstr>맑은 고딕</vt:lpstr>
      <vt:lpstr>Arial</vt:lpstr>
      <vt:lpstr>Cambria Math</vt:lpstr>
      <vt:lpstr>서울남산체 M</vt:lpstr>
      <vt:lpstr>서울남산체 B</vt:lpstr>
      <vt:lpstr>제목 테마</vt:lpstr>
      <vt:lpstr>1_제목 테마</vt:lpstr>
      <vt:lpstr>2_제목 테마</vt:lpstr>
      <vt:lpstr>Optimal Implementation of  Quantum Circuits for Core Operations in BIKE</vt:lpstr>
      <vt:lpstr>PowerPoint 프레젠테이션</vt:lpstr>
      <vt:lpstr>1. Introduction</vt:lpstr>
      <vt:lpstr>2. BIKE</vt:lpstr>
      <vt:lpstr>2. BIKE</vt:lpstr>
      <vt:lpstr>2. BIKE</vt:lpstr>
      <vt:lpstr>2. BIKE</vt:lpstr>
      <vt:lpstr>3. Quantum Implementation of BIKE</vt:lpstr>
      <vt:lpstr>3. Quantum Implementation of BIKE</vt:lpstr>
      <vt:lpstr>3. Quantum Implementation of BIKE</vt:lpstr>
      <vt:lpstr>3. Quantum Implementation of BIKE</vt:lpstr>
      <vt:lpstr>3. Quantum Implementation of BIKE</vt:lpstr>
      <vt:lpstr>3. Quantum Implementation of BIKE</vt:lpstr>
      <vt:lpstr>3. Quantum Implementation of BIKE</vt:lpstr>
      <vt:lpstr>3. Quantum Implementation of BIKE</vt:lpstr>
      <vt:lpstr>3. Quantum Implementation of BIKE</vt:lpstr>
      <vt:lpstr>4. Evaluation</vt:lpstr>
      <vt:lpstr>4. Evaluation</vt:lpstr>
      <vt:lpstr>4.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장경배</cp:lastModifiedBy>
  <cp:revision>220</cp:revision>
  <dcterms:created xsi:type="dcterms:W3CDTF">2019-03-05T04:29:07Z</dcterms:created>
  <dcterms:modified xsi:type="dcterms:W3CDTF">2023-12-26T07:26:17Z</dcterms:modified>
</cp:coreProperties>
</file>