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603" r:id="rId4"/>
    <p:sldId id="590" r:id="rId5"/>
    <p:sldId id="362" r:id="rId6"/>
    <p:sldId id="377" r:id="rId7"/>
    <p:sldId id="408" r:id="rId8"/>
    <p:sldId id="579" r:id="rId9"/>
    <p:sldId id="373" r:id="rId10"/>
    <p:sldId id="609" r:id="rId11"/>
    <p:sldId id="604" r:id="rId12"/>
    <p:sldId id="599" r:id="rId13"/>
    <p:sldId id="610" r:id="rId14"/>
    <p:sldId id="611" r:id="rId15"/>
    <p:sldId id="602" r:id="rId16"/>
    <p:sldId id="601" r:id="rId17"/>
    <p:sldId id="593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677ED6AD-D767-0F44-9200-3254E36176AC}" v="98" dt="2023-12-12T12:03:51.4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보통 스타일 2 - 강조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0077" autoAdjust="0"/>
    <p:restoredTop sz="94646"/>
  </p:normalViewPr>
  <p:slideViewPr>
    <p:cSldViewPr snapToGrid="0">
      <p:cViewPr varScale="1">
        <p:scale>
          <a:sx n="98" d="100"/>
          <a:sy n="98" d="100"/>
        </p:scale>
        <p:origin x="224" y="2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microsoft.com/office/2015/10/relationships/revisionInfo" Target="revisionInfo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2023. 12. 26.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2023. 12. 26.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3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5956301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4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67751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5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6930853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ko-Kore-KR" altLang="en-US" dirty="0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002C913-610E-4BF0-B55F-9CE65BBA65D1}" type="slidenum">
              <a:rPr lang="ko-KR" altLang="en-US" smtClean="0"/>
              <a:t>8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019612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9371779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0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6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1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altLang="ko-KR" dirty="0"/>
              <a:t>Simulation-based Evaluation of </a:t>
            </a:r>
            <a:br>
              <a:rPr lang="en-US" altLang="ko-KR" dirty="0"/>
            </a:br>
            <a:r>
              <a:rPr lang="en-US" altLang="ko-KR" dirty="0"/>
              <a:t>Post-Quantum Algorithm in TLS 1.3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2E75B6"/>
                </a:solidFill>
              </a:rPr>
              <a:t>Hyun-</a:t>
            </a:r>
            <a:r>
              <a:rPr lang="en-US" altLang="ko-KR" dirty="0" err="1">
                <a:solidFill>
                  <a:srgbClr val="2E75B6"/>
                </a:solidFill>
              </a:rPr>
              <a:t>jun</a:t>
            </a:r>
            <a:r>
              <a:rPr lang="en-US" altLang="ko-KR" dirty="0">
                <a:solidFill>
                  <a:srgbClr val="2E75B6"/>
                </a:solidFill>
              </a:rPr>
              <a:t> Kim</a:t>
            </a:r>
            <a:r>
              <a:rPr lang="en-US" altLang="ko-KR" dirty="0"/>
              <a:t>, Si-woo </a:t>
            </a:r>
            <a:r>
              <a:rPr lang="en-US" altLang="ko-KR" dirty="0" err="1"/>
              <a:t>Eum</a:t>
            </a:r>
            <a:r>
              <a:rPr lang="en-US" altLang="ko-KR" dirty="0"/>
              <a:t>, Min-ho Song, and Hwa-</a:t>
            </a:r>
            <a:r>
              <a:rPr lang="en-US" altLang="ko-KR" dirty="0" err="1"/>
              <a:t>jeong</a:t>
            </a:r>
            <a:r>
              <a:rPr lang="en-US" altLang="ko-KR" dirty="0"/>
              <a:t> </a:t>
            </a:r>
            <a:r>
              <a:rPr lang="en-US" altLang="ko-KR" dirty="0" err="1"/>
              <a:t>Seo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B91F7B-6373-FA2A-0EF6-78B4C608E1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200" b="1" dirty="0"/>
              <a:t> </a:t>
            </a:r>
            <a:r>
              <a:rPr lang="en-US" altLang="ko-Kore-KR" sz="3200" b="1" i="0" dirty="0">
                <a:effectLst/>
              </a:rPr>
              <a:t>Simulator Environment Configuration</a:t>
            </a:r>
            <a:endParaRPr kumimoji="1" lang="ko-Kore-KR" altLang="en-US" sz="3200" b="1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3580F33-3E73-3765-039F-8484FF6704DE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083" t="4158" r="6018"/>
          <a:stretch/>
        </p:blipFill>
        <p:spPr>
          <a:xfrm>
            <a:off x="5988880" y="2987920"/>
            <a:ext cx="6154994" cy="3870080"/>
          </a:xfrm>
          <a:prstGeom prst="rect">
            <a:avLst/>
          </a:prstGeom>
        </p:spPr>
      </p:pic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8E08A15-B625-34C4-A1D6-3FAA93AD46A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b="1" dirty="0"/>
              <a:t>OQS</a:t>
            </a:r>
          </a:p>
          <a:p>
            <a:pPr lvl="1"/>
            <a:r>
              <a:rPr kumimoji="1" lang="en-US" altLang="ko-Kore-KR" sz="1600" dirty="0"/>
              <a:t>OQS focuses on quantum-resistant cryptographic algorithms for network security.</a:t>
            </a:r>
          </a:p>
          <a:p>
            <a:pPr lvl="1"/>
            <a:r>
              <a:rPr kumimoji="1" lang="en-US" altLang="ko-Kore-KR" sz="1600" dirty="0"/>
              <a:t>Includes </a:t>
            </a:r>
            <a:r>
              <a:rPr kumimoji="1" lang="en-US" altLang="ko-Kore-KR" sz="1600" dirty="0" err="1"/>
              <a:t>liboqs</a:t>
            </a:r>
            <a:r>
              <a:rPr kumimoji="1" lang="en-US" altLang="ko-Kore-KR" sz="1600" dirty="0"/>
              <a:t>, a library for quantum-safe encryption, and a fork of OpenSSL.</a:t>
            </a:r>
          </a:p>
          <a:p>
            <a:r>
              <a:rPr kumimoji="1" lang="en-US" altLang="ko-Kore-KR" sz="2000" b="1" dirty="0"/>
              <a:t>NS-3 Simulator</a:t>
            </a:r>
          </a:p>
          <a:p>
            <a:pPr lvl="1"/>
            <a:r>
              <a:rPr kumimoji="1" lang="en-US" altLang="ko-Kore-KR" sz="1600" dirty="0"/>
              <a:t>NS-3 is a widely-used network simulator for research and development.</a:t>
            </a:r>
          </a:p>
          <a:p>
            <a:pPr lvl="1"/>
            <a:r>
              <a:rPr kumimoji="1" lang="en-US" altLang="ko-Kore-KR" sz="1600" dirty="0"/>
              <a:t>Features a modular design for simulating various network protocols and behaviors.</a:t>
            </a:r>
            <a:endParaRPr kumimoji="1" lang="en-US" altLang="ko-Kore-KR" sz="2000" dirty="0"/>
          </a:p>
          <a:p>
            <a:pPr lvl="1"/>
            <a:endParaRPr kumimoji="1" lang="en-US" altLang="ko-Kore-KR" sz="2000" dirty="0"/>
          </a:p>
          <a:p>
            <a:pPr lvl="1"/>
            <a:endParaRPr kumimoji="1" lang="en-US" altLang="ko-Kore-KR" sz="2000" dirty="0"/>
          </a:p>
          <a:p>
            <a:pPr lvl="1"/>
            <a:endParaRPr kumimoji="1" lang="en-US" altLang="ko-Kore-KR" sz="2000" dirty="0"/>
          </a:p>
          <a:p>
            <a:pPr lvl="1"/>
            <a:endParaRPr kumimoji="1" lang="en-US" altLang="ko-Kore-KR" sz="2000" dirty="0"/>
          </a:p>
          <a:p>
            <a:r>
              <a:rPr kumimoji="1" lang="en-US" altLang="ko-Kore-KR" sz="2000" b="1" dirty="0"/>
              <a:t>Simulator Implementation</a:t>
            </a:r>
          </a:p>
          <a:p>
            <a:pPr lvl="1"/>
            <a:r>
              <a:rPr kumimoji="1" lang="en-US" altLang="ko-Kore-KR" sz="1600" dirty="0"/>
              <a:t>Built on NS-3 and OQS OpenSSL.</a:t>
            </a:r>
          </a:p>
          <a:p>
            <a:pPr lvl="1"/>
            <a:r>
              <a:rPr kumimoji="1" lang="en-US" altLang="ko-Kore-KR" sz="1600" dirty="0"/>
              <a:t>Models client-server communication with TLS encryption.</a:t>
            </a:r>
          </a:p>
          <a:p>
            <a:pPr lvl="1"/>
            <a:r>
              <a:rPr kumimoji="1" lang="en-US" altLang="ko-Kore-KR" sz="1600" dirty="0"/>
              <a:t>`</a:t>
            </a:r>
            <a:r>
              <a:rPr kumimoji="1" lang="en-US" altLang="ko-Kore-KR" sz="1600" dirty="0" err="1"/>
              <a:t>SimpleTLSServer</a:t>
            </a:r>
            <a:r>
              <a:rPr kumimoji="1" lang="en-US" altLang="ko-Kore-KR" sz="1600" dirty="0"/>
              <a:t> </a:t>
            </a:r>
            <a:r>
              <a:rPr kumimoji="1" lang="en-US" altLang="ko-KR" sz="1600" dirty="0"/>
              <a:t>: </a:t>
            </a:r>
            <a:r>
              <a:rPr kumimoji="1" lang="en-US" altLang="ko-Kore-KR" sz="1600" dirty="0"/>
              <a:t>Server Role Class Using TLS.</a:t>
            </a:r>
          </a:p>
          <a:p>
            <a:pPr lvl="1"/>
            <a:r>
              <a:rPr kumimoji="1" lang="en-US" altLang="ko-KR" sz="1600" dirty="0"/>
              <a:t>‘</a:t>
            </a:r>
            <a:r>
              <a:rPr kumimoji="1" lang="en-US" altLang="ko-Kore-KR" sz="1600" dirty="0" err="1"/>
              <a:t>SimpleTLSClient</a:t>
            </a:r>
            <a:r>
              <a:rPr kumimoji="1" lang="en-US" altLang="ko-KR" sz="1600" dirty="0"/>
              <a:t>’ : Client Role Class Using TLS</a:t>
            </a:r>
            <a:endParaRPr kumimoji="1" lang="en-US" altLang="ko-Kore-KR" sz="1600" dirty="0"/>
          </a:p>
          <a:p>
            <a:pPr lvl="1"/>
            <a:r>
              <a:rPr kumimoji="1" lang="en-US" altLang="ko-Kore-KR" sz="1600" dirty="0"/>
              <a:t>The `handshake` process manages TLS endpoints and SSL handshakes.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6968979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FD0EAF-CDFB-78A0-D533-71AB38A8B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b="1" dirty="0"/>
              <a:t> </a:t>
            </a:r>
            <a:r>
              <a:rPr lang="en-US" altLang="ko-Kore-KR" sz="3200" b="1" i="0" dirty="0">
                <a:effectLst/>
                <a:latin typeface="Arial" panose="020B0604020202020204" pitchFamily="34" charset="0"/>
              </a:rPr>
              <a:t>Local testing using OpenSSL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F1497A6-EC1B-1AD2-6BB7-6A5CFCFD347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2000" dirty="0"/>
              <a:t>Among KEM algorithms, </a:t>
            </a:r>
            <a:r>
              <a:rPr kumimoji="1" lang="en-US" altLang="ko-Kore-KR" sz="2000" b="1" dirty="0" err="1"/>
              <a:t>Kyber</a:t>
            </a:r>
            <a:r>
              <a:rPr kumimoji="1" lang="en-US" altLang="ko-Kore-KR" sz="2000" b="1" dirty="0"/>
              <a:t> versions (512, 768, 1024) </a:t>
            </a:r>
            <a:r>
              <a:rPr kumimoji="1" lang="en-US" altLang="ko-Kore-KR" sz="2000" dirty="0"/>
              <a:t>performed </a:t>
            </a:r>
            <a:r>
              <a:rPr kumimoji="1" lang="en-US" altLang="ko-Kore-KR" sz="2000" b="1" dirty="0"/>
              <a:t>best</a:t>
            </a:r>
            <a:r>
              <a:rPr kumimoji="1" lang="en-US" altLang="ko-Kore-KR" sz="2000" dirty="0"/>
              <a:t>.</a:t>
            </a:r>
          </a:p>
          <a:p>
            <a:r>
              <a:rPr kumimoji="1" lang="en-US" altLang="ko-Kore-KR" sz="2000" b="1" dirty="0"/>
              <a:t>BIKE and HQC </a:t>
            </a:r>
            <a:r>
              <a:rPr kumimoji="1" lang="en-US" altLang="ko-Kore-KR" sz="2000" dirty="0"/>
              <a:t>algorithms had </a:t>
            </a:r>
            <a:r>
              <a:rPr kumimoji="1" lang="en-US" altLang="ko-Kore-KR" sz="2000" b="1" dirty="0"/>
              <a:t>comparatively lower performance</a:t>
            </a:r>
            <a:r>
              <a:rPr kumimoji="1" lang="en-US" altLang="ko-Kore-KR" sz="2000" dirty="0"/>
              <a:t>.</a:t>
            </a:r>
          </a:p>
          <a:p>
            <a:r>
              <a:rPr kumimoji="1" lang="en-US" altLang="ko-Kore-KR" sz="2000" dirty="0"/>
              <a:t>In signature algorithms, </a:t>
            </a:r>
            <a:r>
              <a:rPr kumimoji="1" lang="en-US" altLang="ko-Kore-KR" sz="2000" b="1" dirty="0" err="1"/>
              <a:t>Dilithium</a:t>
            </a:r>
            <a:r>
              <a:rPr kumimoji="1" lang="en-US" altLang="ko-Kore-KR" sz="2000" b="1" dirty="0"/>
              <a:t> and Falcon </a:t>
            </a:r>
            <a:r>
              <a:rPr kumimoji="1" lang="en-US" altLang="ko-Kore-KR" sz="2000" dirty="0"/>
              <a:t>were </a:t>
            </a:r>
            <a:r>
              <a:rPr kumimoji="1" lang="en-US" altLang="ko-Kore-KR" sz="2000" b="1" dirty="0"/>
              <a:t>high-performing.</a:t>
            </a:r>
          </a:p>
          <a:p>
            <a:r>
              <a:rPr kumimoji="1" lang="en-US" altLang="ko-Kore-KR" sz="2000" b="1" dirty="0"/>
              <a:t>SPHINCS</a:t>
            </a:r>
            <a:r>
              <a:rPr kumimoji="1" lang="en-US" altLang="ko-Kore-KR" sz="2000" dirty="0"/>
              <a:t> showed the </a:t>
            </a:r>
            <a:r>
              <a:rPr kumimoji="1" lang="en-US" altLang="ko-Kore-KR" sz="2000" b="1" dirty="0"/>
              <a:t>lowest performance </a:t>
            </a:r>
            <a:r>
              <a:rPr kumimoji="1" lang="en-US" altLang="ko-Kore-KR" sz="2000" dirty="0"/>
              <a:t>in signature algorithms.</a:t>
            </a:r>
          </a:p>
          <a:p>
            <a:r>
              <a:rPr kumimoji="1" lang="en-US" altLang="ko-Kore-KR" sz="2000" dirty="0"/>
              <a:t>The combination of </a:t>
            </a:r>
            <a:r>
              <a:rPr kumimoji="1" lang="en-US" altLang="ko-Kore-KR" sz="2000" b="1" dirty="0"/>
              <a:t>Kyber512 KEM and Dilithium2 signature</a:t>
            </a:r>
            <a:r>
              <a:rPr kumimoji="1" lang="en-US" altLang="ko-Kore-KR" sz="2000" dirty="0"/>
              <a:t> algorithm achieved the </a:t>
            </a:r>
            <a:r>
              <a:rPr kumimoji="1" lang="en-US" altLang="ko-Kore-KR" sz="2000" b="1" dirty="0"/>
              <a:t>best</a:t>
            </a:r>
            <a:r>
              <a:rPr kumimoji="1" lang="en-US" altLang="ko-Kore-KR" sz="2000" dirty="0"/>
              <a:t> handshake performance.</a:t>
            </a:r>
            <a:endParaRPr kumimoji="1" lang="ko-Kore-KR" altLang="en-US" sz="20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86CCD7E-CFC2-1910-6786-DE3FC319407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820358"/>
            <a:ext cx="6396458" cy="266003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D7396335-423C-FED9-9FC4-6DD2DF9C40B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0639" y="3738716"/>
            <a:ext cx="5751361" cy="2774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87360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67630A-DDC0-277A-DB77-BBF4CCE808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 </a:t>
            </a:r>
            <a:r>
              <a:rPr kumimoji="1" lang="en-US" altLang="ko-Kore-KR" sz="3200" b="1" dirty="0"/>
              <a:t>Point-to-Point </a:t>
            </a:r>
            <a:r>
              <a:rPr lang="en-US" altLang="ko-Kore-KR" sz="3200" b="1" i="0" dirty="0">
                <a:effectLst/>
                <a:latin typeface="Arial" panose="020B0604020202020204" pitchFamily="34" charset="0"/>
              </a:rPr>
              <a:t>network </a:t>
            </a:r>
            <a:r>
              <a:rPr kumimoji="1" lang="en-US" altLang="ko-Kore-KR" sz="3200" b="1" dirty="0"/>
              <a:t>Simulation KEM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278DAF5-5967-A8D0-D6E2-DFBEAB1441F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1800" dirty="0"/>
              <a:t>The time between sending Client hello and Server hello messages is generally consistent.</a:t>
            </a:r>
          </a:p>
          <a:p>
            <a:r>
              <a:rPr kumimoji="1" lang="en-US" altLang="ko-Kore-KR" sz="1800" dirty="0"/>
              <a:t>However, the time from Server hello to the completion message varies greatly with different signature and KEM schemes.</a:t>
            </a:r>
          </a:p>
          <a:p>
            <a:r>
              <a:rPr kumimoji="1" lang="en-US" altLang="ko-KR" sz="1800" b="1" dirty="0"/>
              <a:t>KYBER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&gt;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BIKE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&gt;</a:t>
            </a:r>
            <a:r>
              <a:rPr kumimoji="1" lang="ko-KR" altLang="en-US" sz="1800" b="1" dirty="0"/>
              <a:t> </a:t>
            </a:r>
            <a:r>
              <a:rPr kumimoji="1" lang="en-US" altLang="ko-KR" sz="1800" b="1" dirty="0"/>
              <a:t>HQC</a:t>
            </a:r>
            <a:r>
              <a:rPr kumimoji="1" lang="ko-KR" altLang="en-US" sz="1800" b="1" dirty="0"/>
              <a:t> </a:t>
            </a:r>
            <a:r>
              <a:rPr kumimoji="1" lang="en-US" altLang="ko-Kore-KR" sz="1800" dirty="0" err="1"/>
              <a:t>Kyber</a:t>
            </a:r>
            <a:r>
              <a:rPr kumimoji="1" lang="en-US" altLang="ko-Kore-KR" sz="1800" dirty="0"/>
              <a:t> shows the best performance.</a:t>
            </a:r>
          </a:p>
          <a:p>
            <a:r>
              <a:rPr kumimoji="1" lang="en-US" altLang="ko-Kore-KR" sz="1800" dirty="0"/>
              <a:t>Performance decreases with increasing cryptographic strength, especially noticeable in HQC-192 and HQC-256.</a:t>
            </a:r>
            <a:endParaRPr kumimoji="1" lang="ko-Kore-KR" altLang="en-US" sz="1800" dirty="0"/>
          </a:p>
        </p:txBody>
      </p:sp>
      <p:pic>
        <p:nvPicPr>
          <p:cNvPr id="5" name="그림 4" descr="텍스트, 스크린샷, 라인, 도표이(가) 표시된 사진&#10;&#10;자동 생성된 설명">
            <a:extLst>
              <a:ext uri="{FF2B5EF4-FFF2-40B4-BE49-F238E27FC236}">
                <a16:creationId xmlns:a16="http://schemas.microsoft.com/office/drawing/2014/main" id="{6804C753-FE64-C992-B65C-5DAA8E8CD72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18" b="8047"/>
          <a:stretch/>
        </p:blipFill>
        <p:spPr>
          <a:xfrm>
            <a:off x="1005839" y="3283942"/>
            <a:ext cx="9781463" cy="34724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53844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2F676F-856C-B6E0-02DF-1AF9D6551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ore-KR" altLang="en-US" sz="3200" dirty="0"/>
              <a:t> </a:t>
            </a:r>
            <a:r>
              <a:rPr kumimoji="1" lang="en-US" altLang="ko-Kore-KR" sz="3200" b="1" dirty="0"/>
              <a:t>Point-to-Point </a:t>
            </a:r>
            <a:r>
              <a:rPr lang="en-US" altLang="ko-Kore-KR" sz="3200" b="1" i="0" dirty="0">
                <a:effectLst/>
                <a:latin typeface="Arial" panose="020B0604020202020204" pitchFamily="34" charset="0"/>
              </a:rPr>
              <a:t>network </a:t>
            </a:r>
            <a:r>
              <a:rPr kumimoji="1" lang="en-US" altLang="ko-Kore-KR" sz="3200" b="1" dirty="0"/>
              <a:t>Simulation SIG</a:t>
            </a:r>
            <a:endParaRPr kumimoji="1" lang="ko-Kore-KR" altLang="en-US" sz="3200" b="1" dirty="0"/>
          </a:p>
        </p:txBody>
      </p:sp>
      <p:pic>
        <p:nvPicPr>
          <p:cNvPr id="7" name="그림 6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B188F7F7-6EA4-165F-1193-23FD192C324B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822" b="7715"/>
          <a:stretch/>
        </p:blipFill>
        <p:spPr>
          <a:xfrm>
            <a:off x="817612" y="2888149"/>
            <a:ext cx="10556775" cy="3762104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EC296D0-35F9-DA10-010B-09CA3A71CF1B}"/>
              </a:ext>
            </a:extLst>
          </p:cNvPr>
          <p:cNvSpPr txBox="1"/>
          <p:nvPr/>
        </p:nvSpPr>
        <p:spPr>
          <a:xfrm>
            <a:off x="411919" y="969910"/>
            <a:ext cx="10746231" cy="14773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sz="1800" b="1" u="none" strike="noStrike" dirty="0">
                <a:effectLst/>
              </a:rPr>
              <a:t>Falcon</a:t>
            </a:r>
            <a:r>
              <a:rPr kumimoji="1" lang="ko-KR" altLang="en-US" sz="1800" b="1" u="none" strike="noStrike" dirty="0">
                <a:effectLst/>
              </a:rPr>
              <a:t> </a:t>
            </a:r>
            <a:r>
              <a:rPr kumimoji="1" lang="en-US" altLang="ko-KR" sz="1800" b="1" u="none" strike="noStrike" dirty="0">
                <a:effectLst/>
              </a:rPr>
              <a:t>&gt;</a:t>
            </a:r>
            <a:r>
              <a:rPr kumimoji="1" lang="ko-KR" altLang="en-US" sz="1800" b="1" u="none" strike="noStrike" dirty="0">
                <a:effectLst/>
              </a:rPr>
              <a:t> </a:t>
            </a:r>
            <a:r>
              <a:rPr kumimoji="1" lang="en-US" altLang="ko-KR" sz="1800" b="1" dirty="0" err="1"/>
              <a:t>D</a:t>
            </a:r>
            <a:r>
              <a:rPr lang="en-US" altLang="ko-Kore-KR" sz="1800" b="1" u="none" strike="noStrike" dirty="0" err="1">
                <a:effectLst/>
              </a:rPr>
              <a:t>ilithium</a:t>
            </a:r>
            <a:r>
              <a:rPr lang="ko-KR" altLang="en-US" sz="1800" b="1" u="none" strike="noStrike" dirty="0">
                <a:effectLst/>
              </a:rPr>
              <a:t> </a:t>
            </a:r>
            <a:r>
              <a:rPr lang="en-US" altLang="ko-KR" sz="1800" b="1" u="none" strike="noStrike" dirty="0">
                <a:effectLst/>
              </a:rPr>
              <a:t>&gt;</a:t>
            </a:r>
            <a:r>
              <a:rPr lang="ko-KR" altLang="en-US" sz="1800" b="1" u="none" strike="noStrike" dirty="0">
                <a:effectLst/>
              </a:rPr>
              <a:t> </a:t>
            </a:r>
            <a:r>
              <a:rPr lang="en-US" altLang="ko-KR" sz="1800" b="1" dirty="0" err="1"/>
              <a:t>S</a:t>
            </a:r>
            <a:r>
              <a:rPr lang="en-US" altLang="ko-Kore-KR" sz="1800" b="1" u="none" strike="noStrike" dirty="0" err="1">
                <a:effectLst/>
              </a:rPr>
              <a:t>phincs</a:t>
            </a:r>
            <a:r>
              <a:rPr lang="en-US" altLang="ko-KR" sz="1800" b="1" u="none" strike="noStrike" dirty="0">
                <a:effectLst/>
              </a:rPr>
              <a:t>+ 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Falcon generally performs better in terms of time compared to </a:t>
            </a:r>
            <a:r>
              <a:rPr lang="en-US" altLang="ko-Kore-KR" b="0" i="0" dirty="0" err="1">
                <a:solidFill>
                  <a:srgbClr val="374151"/>
                </a:solidFill>
                <a:effectLst/>
                <a:latin typeface="Söhne"/>
              </a:rPr>
              <a:t>Dilithium</a:t>
            </a: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Generally, larger key sizes and ciphertext sizes are associated with longer transmission and processing times.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altLang="ko-Kore-KR" b="0" i="0" dirty="0">
              <a:solidFill>
                <a:srgbClr val="374151"/>
              </a:solidFill>
              <a:effectLst/>
              <a:latin typeface="Söhne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SPHINCS variants take the longest time despite not having the largest size.</a:t>
            </a:r>
            <a:endParaRPr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6669434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18C078-4D3D-4A0E-CE0C-DFA8500F63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b="1" dirty="0"/>
              <a:t> </a:t>
            </a:r>
            <a:r>
              <a:rPr lang="en-US" altLang="ko-Kore-KR" sz="3200" b="1" i="0" dirty="0">
                <a:effectLst/>
                <a:latin typeface="Arial" panose="020B0604020202020204" pitchFamily="34" charset="0"/>
              </a:rPr>
              <a:t>Wi-Fi network Simulation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581CC6C-312D-1388-0EA3-DFFF095A2F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In the Wi-Fi network simulation:</a:t>
            </a:r>
          </a:p>
          <a:p>
            <a:pPr lvl="1"/>
            <a:r>
              <a:rPr kumimoji="1" lang="en-US" altLang="ko-Kore-KR" dirty="0"/>
              <a:t>Measurements were conducted at different distances.</a:t>
            </a:r>
          </a:p>
          <a:p>
            <a:pPr lvl="1"/>
            <a:r>
              <a:rPr kumimoji="1" lang="en-US" altLang="ko-Kore-KR" dirty="0"/>
              <a:t>Results were consistent with the Point-to-Point simulations.</a:t>
            </a:r>
          </a:p>
          <a:p>
            <a:pPr lvl="1"/>
            <a:r>
              <a:rPr kumimoji="1" lang="en-US" altLang="ko-Kore-KR" dirty="0"/>
              <a:t>Delays were negligible, even at the maximum tested distances.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9AFC6F5-8C98-758E-14F9-800C5C25A7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93616" y="2893910"/>
            <a:ext cx="5115253" cy="3964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19991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C50A6F3-E71B-1B69-50AE-6F54C354D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en-US" altLang="ko-Kore-KR" sz="3200" b="1" dirty="0"/>
              <a:t> Hybrid key exchange comparison</a:t>
            </a:r>
            <a:endParaRPr kumimoji="1" lang="ko-Kore-KR" altLang="en-US" sz="3200" b="1" dirty="0"/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B2460AED-D12E-5E66-A0DA-609E7E00CB5F}"/>
              </a:ext>
            </a:extLst>
          </p:cNvPr>
          <p:cNvGrpSpPr/>
          <p:nvPr/>
        </p:nvGrpSpPr>
        <p:grpSpPr>
          <a:xfrm>
            <a:off x="260700" y="3931920"/>
            <a:ext cx="5585516" cy="2718333"/>
            <a:chOff x="1282890" y="2415600"/>
            <a:chExt cx="9860186" cy="4442400"/>
          </a:xfrm>
        </p:grpSpPr>
        <p:pic>
          <p:nvPicPr>
            <p:cNvPr id="5" name="그림 4" descr="텍스트, 스크린샷, 그래프, 라인이(가) 표시된 사진&#10;&#10;자동 생성된 설명">
              <a:extLst>
                <a:ext uri="{FF2B5EF4-FFF2-40B4-BE49-F238E27FC236}">
                  <a16:creationId xmlns:a16="http://schemas.microsoft.com/office/drawing/2014/main" id="{C856D847-BD41-56C7-58F7-34BB3A4C921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039" b="2349"/>
            <a:stretch/>
          </p:blipFill>
          <p:spPr>
            <a:xfrm>
              <a:off x="1282890" y="2415600"/>
              <a:ext cx="9860186" cy="4442400"/>
            </a:xfrm>
            <a:prstGeom prst="rect">
              <a:avLst/>
            </a:prstGeom>
          </p:spPr>
        </p:pic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7A6C4B05-CCD2-5133-CE15-0E065186EE78}"/>
                </a:ext>
              </a:extLst>
            </p:cNvPr>
            <p:cNvSpPr/>
            <p:nvPr/>
          </p:nvSpPr>
          <p:spPr>
            <a:xfrm>
              <a:off x="1637731" y="3780430"/>
              <a:ext cx="3603009" cy="2156346"/>
            </a:xfrm>
            <a:prstGeom prst="rect">
              <a:avLst/>
            </a:prstGeom>
            <a:noFill/>
            <a:ln w="285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C83B6DF1-D8C8-9D92-9CFA-EAF6BBBAEAB6}"/>
                </a:ext>
              </a:extLst>
            </p:cNvPr>
            <p:cNvSpPr/>
            <p:nvPr/>
          </p:nvSpPr>
          <p:spPr>
            <a:xfrm>
              <a:off x="5283956" y="3780430"/>
              <a:ext cx="3218598" cy="2156346"/>
            </a:xfrm>
            <a:prstGeom prst="rect">
              <a:avLst/>
            </a:prstGeom>
            <a:noFill/>
            <a:ln w="285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" name="직사각형 7">
              <a:extLst>
                <a:ext uri="{FF2B5EF4-FFF2-40B4-BE49-F238E27FC236}">
                  <a16:creationId xmlns:a16="http://schemas.microsoft.com/office/drawing/2014/main" id="{1CFA7C87-C387-1CD7-371B-E8207D8D72FB}"/>
                </a:ext>
              </a:extLst>
            </p:cNvPr>
            <p:cNvSpPr/>
            <p:nvPr/>
          </p:nvSpPr>
          <p:spPr>
            <a:xfrm>
              <a:off x="8557146" y="2482728"/>
              <a:ext cx="2472520" cy="3454047"/>
            </a:xfrm>
            <a:prstGeom prst="rect">
              <a:avLst/>
            </a:prstGeom>
            <a:noFill/>
            <a:ln w="285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35F6A865-2EB3-507F-3055-B1A175132F84}"/>
                </a:ext>
              </a:extLst>
            </p:cNvPr>
            <p:cNvSpPr txBox="1"/>
            <p:nvPr/>
          </p:nvSpPr>
          <p:spPr>
            <a:xfrm>
              <a:off x="10517553" y="2579427"/>
              <a:ext cx="539407" cy="664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dirty="0"/>
                <a:t>L5</a:t>
              </a:r>
              <a:endParaRPr kumimoji="1" lang="ko-Kore-KR" altLang="en-US" sz="800" dirty="0"/>
            </a:p>
          </p:txBody>
        </p:sp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5590C5AB-6512-98C8-E832-70411F1612D2}"/>
                </a:ext>
              </a:extLst>
            </p:cNvPr>
            <p:cNvSpPr txBox="1"/>
            <p:nvPr/>
          </p:nvSpPr>
          <p:spPr>
            <a:xfrm>
              <a:off x="7990442" y="3771332"/>
              <a:ext cx="539407" cy="66493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800" dirty="0"/>
                <a:t>L3</a:t>
              </a:r>
              <a:endParaRPr kumimoji="1" lang="ko-Kore-KR" altLang="en-US" sz="800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396F1D06-C55C-6D52-C2B7-AAD59516944F}"/>
                </a:ext>
              </a:extLst>
            </p:cNvPr>
            <p:cNvSpPr txBox="1"/>
            <p:nvPr/>
          </p:nvSpPr>
          <p:spPr>
            <a:xfrm>
              <a:off x="3125337" y="3771332"/>
              <a:ext cx="2158618" cy="3520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kumimoji="1" lang="ko-KR" altLang="en-US" sz="800" dirty="0"/>
                <a:t> </a:t>
              </a:r>
              <a:r>
                <a:rPr kumimoji="1" lang="en-US" altLang="ko-Kore-KR" sz="800" dirty="0"/>
                <a:t>L1</a:t>
              </a:r>
              <a:endParaRPr kumimoji="1" lang="ko-Kore-KR" altLang="en-US" sz="800" dirty="0"/>
            </a:p>
          </p:txBody>
        </p:sp>
      </p:grpSp>
      <p:grpSp>
        <p:nvGrpSpPr>
          <p:cNvPr id="13" name="그룹 12">
            <a:extLst>
              <a:ext uri="{FF2B5EF4-FFF2-40B4-BE49-F238E27FC236}">
                <a16:creationId xmlns:a16="http://schemas.microsoft.com/office/drawing/2014/main" id="{9BB7DDCC-FDC0-F809-964D-A9A4C6140E84}"/>
              </a:ext>
            </a:extLst>
          </p:cNvPr>
          <p:cNvGrpSpPr/>
          <p:nvPr/>
        </p:nvGrpSpPr>
        <p:grpSpPr>
          <a:xfrm>
            <a:off x="5899045" y="3972996"/>
            <a:ext cx="5880278" cy="2842097"/>
            <a:chOff x="996287" y="2489768"/>
            <a:chExt cx="10287222" cy="4368231"/>
          </a:xfrm>
        </p:grpSpPr>
        <p:pic>
          <p:nvPicPr>
            <p:cNvPr id="14" name="그림 13" descr="스크린샷, 텍스트, 라인, 그래프이(가) 표시된 사진&#10;&#10;자동 생성된 설명">
              <a:extLst>
                <a:ext uri="{FF2B5EF4-FFF2-40B4-BE49-F238E27FC236}">
                  <a16:creationId xmlns:a16="http://schemas.microsoft.com/office/drawing/2014/main" id="{8D245C99-A2BD-7DE4-ABFE-6FB368CA464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5385"/>
            <a:stretch/>
          </p:blipFill>
          <p:spPr>
            <a:xfrm>
              <a:off x="996287" y="2489768"/>
              <a:ext cx="10287222" cy="4368231"/>
            </a:xfrm>
            <a:prstGeom prst="rect">
              <a:avLst/>
            </a:prstGeom>
          </p:spPr>
        </p:pic>
        <p:sp>
          <p:nvSpPr>
            <p:cNvPr id="15" name="직사각형 14">
              <a:extLst>
                <a:ext uri="{FF2B5EF4-FFF2-40B4-BE49-F238E27FC236}">
                  <a16:creationId xmlns:a16="http://schemas.microsoft.com/office/drawing/2014/main" id="{05A666D0-FB8F-0C53-3EE0-0DC102017D5C}"/>
                </a:ext>
              </a:extLst>
            </p:cNvPr>
            <p:cNvSpPr/>
            <p:nvPr/>
          </p:nvSpPr>
          <p:spPr>
            <a:xfrm>
              <a:off x="1637730" y="2714030"/>
              <a:ext cx="5067529" cy="3046038"/>
            </a:xfrm>
            <a:prstGeom prst="rect">
              <a:avLst/>
            </a:prstGeom>
            <a:noFill/>
            <a:ln w="285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6" name="직사각형 15">
              <a:extLst>
                <a:ext uri="{FF2B5EF4-FFF2-40B4-BE49-F238E27FC236}">
                  <a16:creationId xmlns:a16="http://schemas.microsoft.com/office/drawing/2014/main" id="{E33DCB81-B878-124B-FC4F-E8A219E0C230}"/>
                </a:ext>
              </a:extLst>
            </p:cNvPr>
            <p:cNvSpPr/>
            <p:nvPr/>
          </p:nvSpPr>
          <p:spPr>
            <a:xfrm>
              <a:off x="8978492" y="2537320"/>
              <a:ext cx="1941989" cy="3222747"/>
            </a:xfrm>
            <a:prstGeom prst="rect">
              <a:avLst/>
            </a:prstGeom>
            <a:noFill/>
            <a:ln w="285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7" name="직사각형 16">
              <a:extLst>
                <a:ext uri="{FF2B5EF4-FFF2-40B4-BE49-F238E27FC236}">
                  <a16:creationId xmlns:a16="http://schemas.microsoft.com/office/drawing/2014/main" id="{ACA66422-9806-138F-D559-AD5A9678507B}"/>
                </a:ext>
              </a:extLst>
            </p:cNvPr>
            <p:cNvSpPr/>
            <p:nvPr/>
          </p:nvSpPr>
          <p:spPr>
            <a:xfrm>
              <a:off x="6883022" y="2537320"/>
              <a:ext cx="1941989" cy="3222747"/>
            </a:xfrm>
            <a:prstGeom prst="rect">
              <a:avLst/>
            </a:prstGeom>
            <a:noFill/>
            <a:ln w="28575">
              <a:prstDash val="lg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pic>
          <p:nvPicPr>
            <p:cNvPr id="18" name="그림 17" descr="스크린샷, 텍스트, 라인, 그래프이(가) 표시된 사진&#10;&#10;자동 생성된 설명">
              <a:extLst>
                <a:ext uri="{FF2B5EF4-FFF2-40B4-BE49-F238E27FC236}">
                  <a16:creationId xmlns:a16="http://schemas.microsoft.com/office/drawing/2014/main" id="{2FB96276-AEEC-CF18-E43E-5DA7435F0AF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3262" t="6297" r="78132" b="65615"/>
            <a:stretch/>
          </p:blipFill>
          <p:spPr>
            <a:xfrm>
              <a:off x="1347770" y="2552130"/>
              <a:ext cx="1914043" cy="1296777"/>
            </a:xfrm>
            <a:prstGeom prst="rect">
              <a:avLst/>
            </a:prstGeom>
          </p:spPr>
        </p:pic>
        <p:sp>
          <p:nvSpPr>
            <p:cNvPr id="19" name="TextBox 18">
              <a:extLst>
                <a:ext uri="{FF2B5EF4-FFF2-40B4-BE49-F238E27FC236}">
                  <a16:creationId xmlns:a16="http://schemas.microsoft.com/office/drawing/2014/main" id="{C2AB3B03-B530-4A46-F826-26C7FE770530}"/>
                </a:ext>
              </a:extLst>
            </p:cNvPr>
            <p:cNvSpPr txBox="1"/>
            <p:nvPr/>
          </p:nvSpPr>
          <p:spPr>
            <a:xfrm>
              <a:off x="6883022" y="2599207"/>
              <a:ext cx="796321" cy="5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/>
                <a:t>L3</a:t>
              </a:r>
              <a:endParaRPr kumimoji="1" lang="ko-Kore-KR" altLang="en-US" sz="1200" dirty="0"/>
            </a:p>
          </p:txBody>
        </p:sp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2F259E78-B46F-C844-42E4-75F1DA902C14}"/>
                </a:ext>
              </a:extLst>
            </p:cNvPr>
            <p:cNvSpPr txBox="1"/>
            <p:nvPr/>
          </p:nvSpPr>
          <p:spPr>
            <a:xfrm>
              <a:off x="8962891" y="2552129"/>
              <a:ext cx="903898" cy="5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/>
                <a:t>L</a:t>
              </a:r>
              <a:r>
                <a:rPr kumimoji="1" lang="en-US" altLang="ko-KR" sz="1200" dirty="0"/>
                <a:t>5</a:t>
              </a:r>
              <a:endParaRPr kumimoji="1" lang="ko-Kore-KR" altLang="en-US" sz="12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FF706795-FE14-6361-E266-5B81E39F6BD3}"/>
                </a:ext>
              </a:extLst>
            </p:cNvPr>
            <p:cNvSpPr txBox="1"/>
            <p:nvPr/>
          </p:nvSpPr>
          <p:spPr>
            <a:xfrm>
              <a:off x="4537184" y="2714029"/>
              <a:ext cx="1292363" cy="5173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200" dirty="0"/>
                <a:t>L</a:t>
              </a:r>
              <a:r>
                <a:rPr kumimoji="1" lang="en-US" altLang="ko-KR" sz="1200" dirty="0"/>
                <a:t>1/L2</a:t>
              </a:r>
              <a:endParaRPr kumimoji="1" lang="ko-Kore-KR" altLang="en-US" sz="1200" dirty="0"/>
            </a:p>
          </p:txBody>
        </p:sp>
      </p:grpSp>
      <p:graphicFrame>
        <p:nvGraphicFramePr>
          <p:cNvPr id="22" name="표 5">
            <a:extLst>
              <a:ext uri="{FF2B5EF4-FFF2-40B4-BE49-F238E27FC236}">
                <a16:creationId xmlns:a16="http://schemas.microsoft.com/office/drawing/2014/main" id="{E379BF74-4592-631B-7324-A75FDD8E1B7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34428307"/>
              </p:ext>
            </p:extLst>
          </p:nvPr>
        </p:nvGraphicFramePr>
        <p:xfrm>
          <a:off x="469901" y="2183222"/>
          <a:ext cx="11368160" cy="156563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6644">
                  <a:extLst>
                    <a:ext uri="{9D8B030D-6E8A-4147-A177-3AD203B41FA5}">
                      <a16:colId xmlns:a16="http://schemas.microsoft.com/office/drawing/2014/main" val="297713486"/>
                    </a:ext>
                  </a:extLst>
                </a:gridCol>
                <a:gridCol w="640080">
                  <a:extLst>
                    <a:ext uri="{9D8B030D-6E8A-4147-A177-3AD203B41FA5}">
                      <a16:colId xmlns:a16="http://schemas.microsoft.com/office/drawing/2014/main" val="2914327068"/>
                    </a:ext>
                  </a:extLst>
                </a:gridCol>
                <a:gridCol w="3709851">
                  <a:extLst>
                    <a:ext uri="{9D8B030D-6E8A-4147-A177-3AD203B41FA5}">
                      <a16:colId xmlns:a16="http://schemas.microsoft.com/office/drawing/2014/main" val="3229361351"/>
                    </a:ext>
                  </a:extLst>
                </a:gridCol>
                <a:gridCol w="705394">
                  <a:extLst>
                    <a:ext uri="{9D8B030D-6E8A-4147-A177-3AD203B41FA5}">
                      <a16:colId xmlns:a16="http://schemas.microsoft.com/office/drawing/2014/main" val="1648840000"/>
                    </a:ext>
                  </a:extLst>
                </a:gridCol>
                <a:gridCol w="4686191">
                  <a:extLst>
                    <a:ext uri="{9D8B030D-6E8A-4147-A177-3AD203B41FA5}">
                      <a16:colId xmlns:a16="http://schemas.microsoft.com/office/drawing/2014/main" val="3352594448"/>
                    </a:ext>
                  </a:extLst>
                </a:gridCol>
              </a:tblGrid>
              <a:tr h="373500"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Security level</a:t>
                      </a:r>
                      <a:endParaRPr lang="ko-Kore-KR" altLang="en-US" sz="1400" dirty="0"/>
                    </a:p>
                  </a:txBody>
                  <a:tcPr anchor="ctr"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KEM</a:t>
                      </a:r>
                      <a:endParaRPr lang="ko-Kore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SIG</a:t>
                      </a:r>
                      <a:endParaRPr lang="ko-Kore-KR" altLang="en-US" sz="1400" dirty="0"/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ko-Kore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4393290"/>
                  </a:ext>
                </a:extLst>
              </a:tr>
              <a:tr h="37350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L1</a:t>
                      </a:r>
                      <a:r>
                        <a:rPr lang="en-US" altLang="ko-KR" sz="1400" dirty="0"/>
                        <a:t>/</a:t>
                      </a:r>
                      <a:r>
                        <a:rPr lang="en-US" altLang="ko-Kore-KR" sz="1400" dirty="0"/>
                        <a:t>L2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p256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kern="1200" dirty="0">
                          <a:solidFill>
                            <a:schemeClr val="dk1"/>
                          </a:solidFill>
                          <a:effectLst/>
                        </a:rPr>
                        <a:t>BIKE-L1, HQC-128, Kyber512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p256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kern="1200" dirty="0">
                          <a:solidFill>
                            <a:schemeClr val="dk1"/>
                          </a:solidFill>
                          <a:effectLst/>
                        </a:rPr>
                        <a:t>Falcon-512, SPHINCS+ 128 </a:t>
                      </a:r>
                      <a:r>
                        <a:rPr lang="en-US" altLang="ko-KR" sz="1400" b="0" kern="1200" dirty="0">
                          <a:solidFill>
                            <a:schemeClr val="dk1"/>
                          </a:solidFill>
                          <a:effectLst/>
                        </a:rPr>
                        <a:t>/ </a:t>
                      </a:r>
                      <a:r>
                        <a:rPr lang="en-US" altLang="ko-Kore-KR" sz="1400" b="0" kern="1200" dirty="0">
                          <a:solidFill>
                            <a:schemeClr val="dk1"/>
                          </a:solidFill>
                          <a:effectLst/>
                        </a:rPr>
                        <a:t>Dilithium2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023160495"/>
                  </a:ext>
                </a:extLst>
              </a:tr>
              <a:tr h="37350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L3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p384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kern="1200" dirty="0">
                          <a:solidFill>
                            <a:schemeClr val="dk1"/>
                          </a:solidFill>
                          <a:effectLst/>
                        </a:rPr>
                        <a:t>BIKE-L3, HQC-192, Kyber768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p384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kern="1200" dirty="0">
                          <a:solidFill>
                            <a:schemeClr val="dk1"/>
                          </a:solidFill>
                          <a:effectLst/>
                        </a:rPr>
                        <a:t>Dilithium3, SPHINCS+ 192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695349732"/>
                  </a:ext>
                </a:extLst>
              </a:tr>
              <a:tr h="445139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L5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/>
                        <a:t>p521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0" kern="1200" dirty="0">
                          <a:solidFill>
                            <a:schemeClr val="dk1"/>
                          </a:solidFill>
                          <a:effectLst/>
                        </a:rPr>
                        <a:t>BIKE-L5, HQC-256, Kyber1024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400" dirty="0"/>
                        <a:t>p521</a:t>
                      </a:r>
                      <a:endParaRPr lang="ko-Kore-KR" altLang="en-US" sz="14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kern="1200" dirty="0">
                          <a:solidFill>
                            <a:schemeClr val="dk1"/>
                          </a:solidFill>
                          <a:effectLst/>
                        </a:rPr>
                        <a:t>Falcon-1024(L5), Dilithium5, SPHINCS+ 256</a:t>
                      </a:r>
                      <a:endParaRPr lang="ko-Kore-KR" altLang="en-US" sz="14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211490103"/>
                  </a:ext>
                </a:extLst>
              </a:tr>
            </a:tbl>
          </a:graphicData>
        </a:graphic>
      </p:graphicFrame>
      <p:sp>
        <p:nvSpPr>
          <p:cNvPr id="23" name="TextBox 22">
            <a:extLst>
              <a:ext uri="{FF2B5EF4-FFF2-40B4-BE49-F238E27FC236}">
                <a16:creationId xmlns:a16="http://schemas.microsoft.com/office/drawing/2014/main" id="{00A608EF-9665-4767-C77E-A9DC665BB516}"/>
              </a:ext>
            </a:extLst>
          </p:cNvPr>
          <p:cNvSpPr txBox="1"/>
          <p:nvPr/>
        </p:nvSpPr>
        <p:spPr>
          <a:xfrm>
            <a:off x="411920" y="1043212"/>
            <a:ext cx="1142614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KYBER and Falcon algorithms consistently outperform others, like SPHINCS and HQC, in hybrid scenarios.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It's crucial to carefully choose a mix of traditional and post-quantum algorithms.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kumimoji="1" lang="en-US" altLang="ko-Kore-KR" dirty="0"/>
              <a:t>This selection helps balance security and performance in real-world situations.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30257591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64B3F31-77CF-57E9-C32A-6162E377B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Conclusion and Future work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83A88C1-3C44-7A7C-E960-3924FBBB335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endParaRPr kumimoji="1" lang="en-US" altLang="ko-Kore-KR" sz="1800" dirty="0"/>
          </a:p>
          <a:p>
            <a:r>
              <a:rPr kumimoji="1" lang="en-US" altLang="ko-Kore-KR" sz="1800" dirty="0"/>
              <a:t>In this study, we used NS-3 to evaluate the impact of quantum-resistant cryptography on TLS 1.3 under various network conditions in a controlled environment.</a:t>
            </a:r>
          </a:p>
          <a:p>
            <a:endParaRPr kumimoji="1" lang="en-US" altLang="ko-Kore-KR" sz="1800" dirty="0"/>
          </a:p>
          <a:p>
            <a:r>
              <a:rPr kumimoji="1" lang="en-US" altLang="ko-Kore-KR" sz="1800" dirty="0"/>
              <a:t>The research focused on NIST PQC algorithms and 4th round candidates, reflecting the current hybrid approach in TLS.</a:t>
            </a:r>
          </a:p>
          <a:p>
            <a:endParaRPr kumimoji="1" lang="en-US" altLang="ko-Kore-KR" sz="1800" dirty="0"/>
          </a:p>
          <a:p>
            <a:r>
              <a:rPr kumimoji="1" lang="en-US" altLang="ko-Kore-KR" sz="1800" dirty="0"/>
              <a:t>Factors like key size and algorithm efficiency affected transmission and processing times.</a:t>
            </a:r>
          </a:p>
          <a:p>
            <a:r>
              <a:rPr kumimoji="1" lang="en-US" altLang="ko-Kore-KR" sz="1800" dirty="0"/>
              <a:t>Delays occurred particularly when packets were fragmented due to exceeding the Maximum Transmission Unit (MTU) size.</a:t>
            </a:r>
          </a:p>
          <a:p>
            <a:endParaRPr kumimoji="1" lang="en-US" altLang="ko-Kore-KR" sz="1800" dirty="0"/>
          </a:p>
          <a:p>
            <a:r>
              <a:rPr kumimoji="1" lang="en-US" altLang="ko-Kore-KR" sz="1800" dirty="0"/>
              <a:t>Future research will explore the performance of hybrid solutions, considering different network scenarios and energy consumption.</a:t>
            </a:r>
            <a:endParaRPr kumimoji="1" lang="ko-Kore-KR" altLang="en-US" sz="1800" dirty="0"/>
          </a:p>
        </p:txBody>
      </p:sp>
    </p:spTree>
    <p:extLst>
      <p:ext uri="{BB962C8B-B14F-4D97-AF65-F5344CB8AC3E}">
        <p14:creationId xmlns:p14="http://schemas.microsoft.com/office/powerpoint/2010/main" val="113795193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A064BF-72B9-B27D-361C-CBCFCF65EE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ore-KR" dirty="0"/>
              <a:t> </a:t>
            </a:r>
            <a:r>
              <a:rPr lang="en-US" altLang="ko-Kore-KR" sz="3200" b="1" dirty="0"/>
              <a:t>Motivation and Contribution</a:t>
            </a:r>
            <a:endParaRPr kumimoji="1" lang="ko-Kore-KR" altLang="en-US" sz="3200" b="1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F1425CD-0B96-6F49-1EDF-48F1B848CF3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en-US" altLang="ko-Kore-KR" sz="2400" dirty="0"/>
              <a:t>Motivation</a:t>
            </a:r>
          </a:p>
          <a:p>
            <a:pPr lvl="1"/>
            <a:r>
              <a:rPr kumimoji="1" lang="en-US" altLang="ko-Kore-KR" sz="2000" b="1" dirty="0"/>
              <a:t>Quantum computers</a:t>
            </a:r>
            <a:r>
              <a:rPr kumimoji="1" lang="en-US" altLang="ko-Kore-KR" sz="2000" dirty="0"/>
              <a:t> pose a risk of </a:t>
            </a:r>
            <a:r>
              <a:rPr kumimoji="1" lang="en-US" altLang="ko-Kore-KR" sz="2000" b="1" dirty="0"/>
              <a:t>breaking current cryptographic protocols.</a:t>
            </a:r>
          </a:p>
          <a:p>
            <a:pPr lvl="1"/>
            <a:r>
              <a:rPr kumimoji="1" lang="en-US" altLang="ko-Kore-KR" sz="2000" dirty="0"/>
              <a:t>There's an </a:t>
            </a:r>
            <a:r>
              <a:rPr kumimoji="1" lang="en-US" altLang="ko-Kore-KR" sz="2000" b="1" dirty="0"/>
              <a:t>urgent need </a:t>
            </a:r>
            <a:r>
              <a:rPr kumimoji="1" lang="en-US" altLang="ko-Kore-KR" sz="2000" dirty="0"/>
              <a:t>for </a:t>
            </a:r>
            <a:r>
              <a:rPr kumimoji="1" lang="en-US" altLang="ko-Kore-KR" sz="2000" b="1" dirty="0"/>
              <a:t>quantum-resistant cryptographic algorithms</a:t>
            </a:r>
            <a:r>
              <a:rPr kumimoji="1" lang="en-US" altLang="ko-Kore-KR" sz="2000" dirty="0"/>
              <a:t>.</a:t>
            </a:r>
          </a:p>
          <a:p>
            <a:pPr lvl="1"/>
            <a:r>
              <a:rPr kumimoji="1" lang="en-US" altLang="ko-Kore-KR" sz="2000" dirty="0"/>
              <a:t>Our research centers on integrating these new algorithms into the </a:t>
            </a:r>
            <a:r>
              <a:rPr kumimoji="1" lang="en-US" altLang="ko-Kore-KR" sz="2000" b="1" dirty="0"/>
              <a:t>TLS 1.3 protocol</a:t>
            </a:r>
            <a:r>
              <a:rPr kumimoji="1" lang="en-US" altLang="ko-Kore-KR" sz="2000" dirty="0"/>
              <a:t>.</a:t>
            </a:r>
          </a:p>
          <a:p>
            <a:pPr lvl="1"/>
            <a:r>
              <a:rPr kumimoji="1" lang="en-US" altLang="ko-Kore-KR" sz="2000" dirty="0"/>
              <a:t>TLS 1.3 is crucial for ensuring secure internet communications.</a:t>
            </a:r>
          </a:p>
          <a:p>
            <a:pPr lvl="1"/>
            <a:endParaRPr kumimoji="1" lang="en-US" altLang="ko-Kore-KR" dirty="0"/>
          </a:p>
          <a:p>
            <a:pPr lvl="1"/>
            <a:endParaRPr kumimoji="1" lang="en-US" altLang="ko-Kore-KR" dirty="0"/>
          </a:p>
          <a:p>
            <a:r>
              <a:rPr lang="en-US" altLang="ko-Kore-KR" sz="2400" dirty="0"/>
              <a:t>Contribution</a:t>
            </a:r>
          </a:p>
          <a:p>
            <a:pPr lvl="1"/>
            <a:r>
              <a:rPr kumimoji="1" lang="en-US" altLang="ko-Kore-KR" sz="2000" b="1" dirty="0"/>
              <a:t>We offer a detailed performance analysis of TLS 1.3 with PQC.</a:t>
            </a:r>
          </a:p>
          <a:p>
            <a:pPr lvl="1"/>
            <a:r>
              <a:rPr kumimoji="1" lang="en-US" altLang="ko-Kore-KR" sz="2000" dirty="0"/>
              <a:t>We use the </a:t>
            </a:r>
            <a:r>
              <a:rPr kumimoji="1" lang="en-US" altLang="ko-Kore-KR" sz="2000" b="1" dirty="0"/>
              <a:t>NS-3 simulation tool </a:t>
            </a:r>
            <a:r>
              <a:rPr kumimoji="1" lang="en-US" altLang="ko-Kore-KR" sz="2000" dirty="0"/>
              <a:t>for this analysis.</a:t>
            </a:r>
          </a:p>
          <a:p>
            <a:pPr lvl="1"/>
            <a:r>
              <a:rPr kumimoji="1" lang="en-US" altLang="ko-Kore-KR" sz="2000" dirty="0"/>
              <a:t>Our approach allows an in-depth examination of PQC methods in TLS 1.3.</a:t>
            </a:r>
          </a:p>
          <a:p>
            <a:pPr lvl="1"/>
            <a:r>
              <a:rPr kumimoji="1" lang="en-US" altLang="ko-Kore-KR" sz="2000" dirty="0"/>
              <a:t>We assess the impact of these methods in different network scenarios.</a:t>
            </a:r>
          </a:p>
        </p:txBody>
      </p:sp>
    </p:spTree>
    <p:extLst>
      <p:ext uri="{BB962C8B-B14F-4D97-AF65-F5344CB8AC3E}">
        <p14:creationId xmlns:p14="http://schemas.microsoft.com/office/powerpoint/2010/main" val="6362511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 </a:t>
            </a:r>
            <a:r>
              <a:rPr lang="en-US" altLang="ko-Kore-KR" sz="3200" b="1" i="0" dirty="0">
                <a:effectLst/>
              </a:rPr>
              <a:t>Migration from Legacy Cryptography to PQC</a:t>
            </a:r>
            <a:endParaRPr lang="ko-KR" altLang="en-US" b="1" dirty="0"/>
          </a:p>
        </p:txBody>
      </p:sp>
      <p:grpSp>
        <p:nvGrpSpPr>
          <p:cNvPr id="6" name="그룹 5"/>
          <p:cNvGrpSpPr/>
          <p:nvPr/>
        </p:nvGrpSpPr>
        <p:grpSpPr>
          <a:xfrm>
            <a:off x="4414715" y="4557372"/>
            <a:ext cx="3787030" cy="2092881"/>
            <a:chOff x="8089357" y="3640292"/>
            <a:chExt cx="2650199" cy="2611129"/>
          </a:xfrm>
        </p:grpSpPr>
        <p:pic>
          <p:nvPicPr>
            <p:cNvPr id="1026" name="Picture 2" descr="기초 암호학(4) - ECC(타원곡선 암호화 알고리즘)"/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8134796" y="3640292"/>
              <a:ext cx="2604760" cy="2611129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" name="TextBox 3"/>
                <p:cNvSpPr txBox="1"/>
                <p:nvPr/>
              </p:nvSpPr>
              <p:spPr>
                <a:xfrm>
                  <a:off x="8089357" y="4576524"/>
                  <a:ext cx="2650197" cy="553255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 algn="ctr"/>
                  <a:r>
                    <a:rPr lang="en-US" altLang="ko-KR" sz="2400" dirty="0"/>
                    <a:t>DLP: </a:t>
                  </a:r>
                  <a14:m>
                    <m:oMath xmlns:m="http://schemas.openxmlformats.org/officeDocument/2006/math">
                      <m:sSup>
                        <m:sSupPr>
                          <m:ctrlPr>
                            <a:rPr lang="en-US" altLang="ko-KR" sz="240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ko-KR" altLang="en-US" sz="2400" i="1" smtClean="0">
                              <a:latin typeface="Cambria Math" panose="02040503050406030204" pitchFamily="18" charset="0"/>
                            </a:rPr>
                            <m:t>𝛼</m:t>
                          </m:r>
                        </m:e>
                        <m:sup>
                          <m:r>
                            <a:rPr lang="en-US" altLang="ko-KR" sz="24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  <m:r>
                        <a:rPr lang="en-US" altLang="ko-KR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≡</m:t>
                      </m:r>
                      <m:r>
                        <a:rPr lang="ko-KR" altLang="en-US" sz="2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𝛽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𝑚𝑜𝑑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𝑝</m:t>
                      </m:r>
                    </m:oMath>
                  </a14:m>
                  <a:endParaRPr lang="en-US" altLang="ko-KR" sz="2400" b="0" dirty="0">
                    <a:ea typeface="Cambria Math" panose="02040503050406030204" pitchFamily="18" charset="0"/>
                  </a:endParaRPr>
                </a:p>
                <a:p>
                  <a:pPr algn="ctr"/>
                  <a:r>
                    <a:rPr lang="en-US" altLang="ko-KR" sz="2400" dirty="0"/>
                    <a:t>ECDLP: </a:t>
                  </a:r>
                  <a14:m>
                    <m:oMath xmlns:m="http://schemas.openxmlformats.org/officeDocument/2006/math"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𝑄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ko-KR" sz="2400" b="0" i="1" smtClean="0">
                          <a:latin typeface="Cambria Math" panose="02040503050406030204" pitchFamily="18" charset="0"/>
                        </a:rPr>
                        <m:t>𝑎𝑃</m:t>
                      </m:r>
                    </m:oMath>
                  </a14:m>
                  <a:endParaRPr lang="ko-KR" altLang="en-US" sz="2400" dirty="0"/>
                </a:p>
              </p:txBody>
            </p:sp>
          </mc:Choice>
          <mc:Fallback xmlns="">
            <p:sp>
              <p:nvSpPr>
                <p:cNvPr id="4" name="TextBox 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089357" y="4576524"/>
                  <a:ext cx="2650197" cy="553255"/>
                </a:xfrm>
                <a:prstGeom prst="rect">
                  <a:avLst/>
                </a:prstGeom>
                <a:blipFill>
                  <a:blip r:embed="rId4"/>
                  <a:stretch>
                    <a:fillRect t="-12500" b="-30357"/>
                  </a:stretch>
                </a:blipFill>
              </p:spPr>
              <p:txBody>
                <a:bodyPr/>
                <a:lstStyle/>
                <a:p>
                  <a:r>
                    <a:rPr lang="ko-Kore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5" name="그룹 4"/>
          <p:cNvGrpSpPr/>
          <p:nvPr/>
        </p:nvGrpSpPr>
        <p:grpSpPr>
          <a:xfrm>
            <a:off x="284120" y="4563435"/>
            <a:ext cx="3514496" cy="2092621"/>
            <a:chOff x="6709800" y="889140"/>
            <a:chExt cx="3792155" cy="2085686"/>
          </a:xfrm>
        </p:grpSpPr>
        <p:pic>
          <p:nvPicPr>
            <p:cNvPr id="1034" name="Picture 10" descr="RSA Security - Wikipedia"/>
            <p:cNvPicPr>
              <a:picLocks noChangeAspect="1" noChangeArrowheads="1"/>
            </p:cNvPicPr>
            <p:nvPr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7423034" y="1545231"/>
              <a:ext cx="2567700" cy="926512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://upload.wikimedia.org/wikipedia/commons/thumb/b/bf/PrimeDecompositionExample.svg/640px-PrimeDecompositionExample.svg.png"/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6709800" y="889140"/>
              <a:ext cx="3792155" cy="208568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sp>
        <p:nvSpPr>
          <p:cNvPr id="8" name="직사각형 7"/>
          <p:cNvSpPr/>
          <p:nvPr/>
        </p:nvSpPr>
        <p:spPr>
          <a:xfrm rot="20444480">
            <a:off x="1213236" y="5362261"/>
            <a:ext cx="5356520" cy="483100"/>
          </a:xfrm>
          <a:prstGeom prst="rect">
            <a:avLst/>
          </a:prstGeom>
          <a:solidFill>
            <a:schemeClr val="bg1">
              <a:alpha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3200" dirty="0">
                <a:solidFill>
                  <a:schemeClr val="tx1"/>
                </a:solidFill>
              </a:rPr>
              <a:t>Shor’s Algorithm</a:t>
            </a:r>
            <a:endParaRPr lang="ko-KR" altLang="en-US" sz="3200" dirty="0">
              <a:solidFill>
                <a:schemeClr val="tx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88CA578-B5C4-E676-A6FD-38875749EFC8}"/>
              </a:ext>
            </a:extLst>
          </p:cNvPr>
          <p:cNvSpPr txBox="1"/>
          <p:nvPr/>
        </p:nvSpPr>
        <p:spPr>
          <a:xfrm>
            <a:off x="284120" y="1297111"/>
            <a:ext cx="12090400" cy="243143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ko-KR" b="1" i="0" dirty="0">
                <a:solidFill>
                  <a:schemeClr val="accent1">
                    <a:lumMod val="75000"/>
                  </a:schemeClr>
                </a:solidFill>
                <a:effectLst/>
                <a:latin typeface="Open Sans" panose="020B0606030504020204" pitchFamily="34" charset="0"/>
              </a:rPr>
              <a:t>Shor’s Algorithm</a:t>
            </a:r>
            <a:r>
              <a:rPr lang="en-US" altLang="ko-KR" dirty="0">
                <a:solidFill>
                  <a:srgbClr val="0F0F0F"/>
                </a:solidFill>
                <a:latin typeface="Söhne"/>
              </a:rPr>
              <a:t> </a:t>
            </a:r>
            <a:r>
              <a:rPr lang="en-US" altLang="ko-Kore-KR" b="0" i="0" dirty="0">
                <a:solidFill>
                  <a:srgbClr val="0F0F0F"/>
                </a:solidFill>
                <a:effectLst/>
                <a:latin typeface="Söhne"/>
              </a:rPr>
              <a:t>is an algorithm that performs factorization in polynomial time.</a:t>
            </a:r>
            <a:endParaRPr lang="en-US" altLang="ko-KR" b="1" i="0" dirty="0">
              <a:solidFill>
                <a:srgbClr val="FF0000"/>
              </a:solidFill>
              <a:effectLst/>
              <a:latin typeface="Open Sans" panose="020B0606030504020204" pitchFamily="34" charset="0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kumimoji="1" lang="en-US" altLang="ko-KR" sz="1400" dirty="0"/>
              <a:t>It renders current public key cryptography systems (RSA scheme, Finite Field Diffie-Hellman key exchange, Elliptic Curve Diffie-Hellman key exchange) ineffective.</a:t>
            </a:r>
            <a:endParaRPr kumimoji="1" lang="ko-KR" alt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200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kumimoji="1" lang="en-US" altLang="ko-KR" sz="1200" dirty="0"/>
          </a:p>
          <a:p>
            <a:pPr marL="285750" indent="-285750">
              <a:buFont typeface="Wingdings" pitchFamily="2" charset="2"/>
              <a:buChar char="v"/>
            </a:pPr>
            <a:r>
              <a:rPr kumimoji="1" lang="en-US" altLang="ko-KR" b="1" dirty="0">
                <a:solidFill>
                  <a:srgbClr val="FF0000"/>
                </a:solidFill>
              </a:rPr>
              <a:t>Quantum computers are the only known attack platform </a:t>
            </a:r>
            <a:br>
              <a:rPr kumimoji="1" lang="en-US" altLang="ko-KR" b="1" dirty="0">
                <a:solidFill>
                  <a:srgbClr val="FF0000"/>
                </a:solidFill>
              </a:rPr>
            </a:br>
            <a:r>
              <a:rPr kumimoji="1" lang="en-US" altLang="ko-KR" b="1" dirty="0"/>
              <a:t>capable of breaking modern cryptography in polynomial time.</a:t>
            </a:r>
          </a:p>
          <a:p>
            <a:pPr marL="285750" indent="-285750">
              <a:buFont typeface="Wingdings" pitchFamily="2" charset="2"/>
              <a:buChar char="v"/>
            </a:pPr>
            <a:endParaRPr kumimoji="1" lang="en-US" altLang="ko-KR" sz="1400" b="1" dirty="0"/>
          </a:p>
          <a:p>
            <a:pPr marL="285750" indent="-285750">
              <a:buFont typeface="Wingdings" pitchFamily="2" charset="2"/>
              <a:buChar char="v"/>
            </a:pPr>
            <a:endParaRPr kumimoji="1" lang="en-US" altLang="ko-KR" sz="1400" b="1" dirty="0"/>
          </a:p>
          <a:p>
            <a:pPr marL="285750" indent="-285750">
              <a:buFont typeface="Wingdings" pitchFamily="2" charset="2"/>
              <a:buChar char="v"/>
            </a:pPr>
            <a:r>
              <a:rPr kumimoji="1" lang="en-US" altLang="ko-KR" b="1" dirty="0"/>
              <a:t>There is a need for </a:t>
            </a:r>
            <a:r>
              <a:rPr kumimoji="1" lang="en-US" altLang="ko-KR" b="1" dirty="0">
                <a:latin typeface="Söhne"/>
              </a:rPr>
              <a:t>m</a:t>
            </a:r>
            <a:r>
              <a:rPr lang="en-US" altLang="ko-Kore-KR" b="1" i="0" dirty="0">
                <a:effectLst/>
                <a:latin typeface="Söhne"/>
              </a:rPr>
              <a:t>igration</a:t>
            </a:r>
            <a:r>
              <a:rPr kumimoji="1" lang="en-US" altLang="ko-KR" b="1" dirty="0"/>
              <a:t> from legacy cryptography to secure PQC.</a:t>
            </a:r>
          </a:p>
        </p:txBody>
      </p:sp>
      <p:pic>
        <p:nvPicPr>
          <p:cNvPr id="8194" name="Picture 2" descr="포브스">
            <a:extLst>
              <a:ext uri="{FF2B5EF4-FFF2-40B4-BE49-F238E27FC236}">
                <a16:creationId xmlns:a16="http://schemas.microsoft.com/office/drawing/2014/main" id="{0D078161-68FA-431B-E7D0-EB484AA688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31093" y="3950783"/>
            <a:ext cx="2008441" cy="27649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더하기 기호 2">
            <a:extLst>
              <a:ext uri="{FF2B5EF4-FFF2-40B4-BE49-F238E27FC236}">
                <a16:creationId xmlns:a16="http://schemas.microsoft.com/office/drawing/2014/main" id="{BC25D536-6C8B-5578-78D6-D1CDD18F519D}"/>
              </a:ext>
            </a:extLst>
          </p:cNvPr>
          <p:cNvSpPr/>
          <p:nvPr/>
        </p:nvSpPr>
        <p:spPr>
          <a:xfrm>
            <a:off x="8098987" y="5065905"/>
            <a:ext cx="1100577" cy="1075811"/>
          </a:xfrm>
          <a:prstGeom prst="mathPlus">
            <a:avLst>
              <a:gd name="adj1" fmla="val 10476"/>
            </a:avLst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36C5597-0362-B6CB-23ED-5E6C6F865527}"/>
              </a:ext>
            </a:extLst>
          </p:cNvPr>
          <p:cNvSpPr txBox="1"/>
          <p:nvPr/>
        </p:nvSpPr>
        <p:spPr>
          <a:xfrm>
            <a:off x="9308497" y="3252198"/>
            <a:ext cx="2257541" cy="646331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altLang="ko-Kore-KR" b="0" i="0" dirty="0">
                <a:solidFill>
                  <a:srgbClr val="374151"/>
                </a:solidFill>
                <a:effectLst/>
                <a:latin typeface="Söhne"/>
              </a:rPr>
              <a:t>A stable 10,000 qubit quantum computer.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371430359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D850F-50C9-87C9-B3CB-CA443815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r>
              <a:rPr kumimoji="1" lang="en-US" altLang="ko-Kore-KR" sz="3600" b="1" dirty="0"/>
              <a:t>NIST PQC Standardization Process Algorithms</a:t>
            </a:r>
            <a:endParaRPr kumimoji="1" lang="ko-Kore-KR" altLang="en-US" dirty="0">
              <a:solidFill>
                <a:srgbClr val="2E75B6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ED85E-22E8-2088-23FB-6D7554D9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R" b="1" dirty="0"/>
              <a:t>NIST Final selection PQC algorithms</a:t>
            </a:r>
            <a:endParaRPr kumimoji="1" lang="en-US" altLang="ko-Kore-KR" b="1" dirty="0">
              <a:solidFill>
                <a:srgbClr val="2E75B6"/>
              </a:solidFill>
            </a:endParaRPr>
          </a:p>
          <a:p>
            <a:pPr lvl="2"/>
            <a:endParaRPr kumimoji="1" lang="en-US" altLang="ko-Kore-KR" dirty="0">
              <a:solidFill>
                <a:srgbClr val="2E75B6"/>
              </a:solidFill>
            </a:endParaRPr>
          </a:p>
        </p:txBody>
      </p:sp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595F3720-E590-8EA9-0A46-9598562AFD7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18794971"/>
              </p:ext>
            </p:extLst>
          </p:nvPr>
        </p:nvGraphicFramePr>
        <p:xfrm>
          <a:off x="285167" y="4895215"/>
          <a:ext cx="11621665" cy="1833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0459">
                  <a:extLst>
                    <a:ext uri="{9D8B030D-6E8A-4147-A177-3AD203B41FA5}">
                      <a16:colId xmlns:a16="http://schemas.microsoft.com/office/drawing/2014/main" val="3851050675"/>
                    </a:ext>
                  </a:extLst>
                </a:gridCol>
                <a:gridCol w="4886802">
                  <a:extLst>
                    <a:ext uri="{9D8B030D-6E8A-4147-A177-3AD203B41FA5}">
                      <a16:colId xmlns:a16="http://schemas.microsoft.com/office/drawing/2014/main" val="3869127103"/>
                    </a:ext>
                  </a:extLst>
                </a:gridCol>
                <a:gridCol w="2030191">
                  <a:extLst>
                    <a:ext uri="{9D8B030D-6E8A-4147-A177-3AD203B41FA5}">
                      <a16:colId xmlns:a16="http://schemas.microsoft.com/office/drawing/2014/main" val="3062551216"/>
                    </a:ext>
                  </a:extLst>
                </a:gridCol>
                <a:gridCol w="1772575">
                  <a:extLst>
                    <a:ext uri="{9D8B030D-6E8A-4147-A177-3AD203B41FA5}">
                      <a16:colId xmlns:a16="http://schemas.microsoft.com/office/drawing/2014/main" val="3613107184"/>
                    </a:ext>
                  </a:extLst>
                </a:gridCol>
                <a:gridCol w="2081638">
                  <a:extLst>
                    <a:ext uri="{9D8B030D-6E8A-4147-A177-3AD203B41FA5}">
                      <a16:colId xmlns:a16="http://schemas.microsoft.com/office/drawing/2014/main" val="137723532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>
                          <a:latin typeface="+mn-ea"/>
                          <a:ea typeface="+mn-ea"/>
                        </a:rPr>
                        <a:t>Type</a:t>
                      </a:r>
                      <a:endParaRPr lang="ko-Kore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+mn-ea"/>
                          <a:ea typeface="+mn-ea"/>
                        </a:rPr>
                        <a:t>Description</a:t>
                      </a:r>
                      <a:endParaRPr lang="ko-Kore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Pros</a:t>
                      </a:r>
                      <a:endParaRPr lang="ko-Kore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800" b="0" i="0" kern="1200">
                          <a:solidFill>
                            <a:schemeClr val="lt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Cons</a:t>
                      </a:r>
                      <a:endParaRPr lang="ko-Kore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>
                          <a:latin typeface="+mn-ea"/>
                          <a:ea typeface="+mn-ea"/>
                        </a:rPr>
                        <a:t>Algorithms</a:t>
                      </a:r>
                      <a:endParaRPr lang="ko-Kore-KR" altLang="en-US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759022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+mn-ea"/>
                          <a:ea typeface="+mn-ea"/>
                        </a:rPr>
                        <a:t>Lattice</a:t>
                      </a:r>
                      <a:endParaRPr lang="ko-Kore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ko-Kore-KR" sz="1400" dirty="0">
                          <a:latin typeface="+mn-ea"/>
                          <a:ea typeface="+mn-ea"/>
                        </a:rPr>
                        <a:t>Lattice-based cryptography is a technique that includes errors in lattice operations to prevent hackers from identifying the actual secret key values.</a:t>
                      </a:r>
                      <a:endParaRPr kumimoji="1"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 dirty="0">
                          <a:latin typeface="+mn-ea"/>
                          <a:ea typeface="+mn-ea"/>
                        </a:rPr>
                        <a:t>Supports diverse applications, rapid implementation.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latin typeface="+mn-ea"/>
                          <a:ea typeface="+mn-ea"/>
                        </a:rPr>
                        <a:t>Difficulty in setting parameters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b="1">
                          <a:solidFill>
                            <a:srgbClr val="FF0000"/>
                          </a:solidFill>
                          <a:latin typeface="+mn-ea"/>
                          <a:ea typeface="+mn-ea"/>
                        </a:rPr>
                        <a:t>CRYSTALS-KYBER,</a:t>
                      </a:r>
                    </a:p>
                    <a:p>
                      <a:pPr algn="ctr"/>
                      <a:r>
                        <a:rPr lang="en-US" altLang="ko-Kore-KR" sz="1400">
                          <a:latin typeface="+mn-ea"/>
                          <a:ea typeface="+mn-ea"/>
                        </a:rPr>
                        <a:t>CRYSTALS-DILITHIUM,</a:t>
                      </a:r>
                    </a:p>
                    <a:p>
                      <a:pPr algn="ctr"/>
                      <a:r>
                        <a:rPr lang="en-US" altLang="ko-Kore-KR" sz="1400">
                          <a:latin typeface="+mn-ea"/>
                          <a:ea typeface="+mn-ea"/>
                        </a:rPr>
                        <a:t>FALCON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784155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>
                          <a:latin typeface="+mn-ea"/>
                          <a:ea typeface="+mn-ea"/>
                        </a:rPr>
                        <a:t>Hash</a:t>
                      </a:r>
                      <a:endParaRPr lang="ko-Kore-KR" altLang="en-US" sz="16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ko-KR" sz="1400">
                          <a:latin typeface="+mn-ea"/>
                          <a:ea typeface="+mn-ea"/>
                        </a:rPr>
                        <a:t>Hash-based cryptography is a cryptographic algorithm based on the safety of cryptographic hash functions, which have been researched for a very long time.</a:t>
                      </a:r>
                      <a:endParaRPr kumimoji="1"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latin typeface="+mn-ea"/>
                          <a:ea typeface="+mn-ea"/>
                        </a:rPr>
                        <a:t>Provable security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R" sz="1400">
                          <a:latin typeface="+mn-ea"/>
                          <a:ea typeface="+mn-ea"/>
                        </a:rPr>
                        <a:t>Large signature size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>
                          <a:latin typeface="+mn-ea"/>
                          <a:ea typeface="+mn-ea"/>
                        </a:rPr>
                        <a:t>SPHINCS+</a:t>
                      </a:r>
                      <a:endParaRPr lang="ko-Kore-KR" altLang="en-US" sz="1400" dirty="0">
                        <a:latin typeface="+mn-ea"/>
                        <a:ea typeface="+mn-ea"/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56423804"/>
                  </a:ext>
                </a:extLst>
              </a:tr>
            </a:tbl>
          </a:graphicData>
        </a:graphic>
      </p:graphicFrame>
      <p:pic>
        <p:nvPicPr>
          <p:cNvPr id="1026" name="Picture 2" descr="The Idea behind Lattice-Based Cryptography | by Nicklas Körtge | Nerd For  Tech | Medium">
            <a:extLst>
              <a:ext uri="{FF2B5EF4-FFF2-40B4-BE49-F238E27FC236}">
                <a16:creationId xmlns:a16="http://schemas.microsoft.com/office/drawing/2014/main" id="{AAC92273-9C70-804C-79B3-B6529B607C4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99813" y="2655420"/>
            <a:ext cx="4192357" cy="21387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EE48059F-0284-3AD2-451A-19A2D4D8DD27}"/>
              </a:ext>
            </a:extLst>
          </p:cNvPr>
          <p:cNvSpPr txBox="1"/>
          <p:nvPr/>
        </p:nvSpPr>
        <p:spPr>
          <a:xfrm>
            <a:off x="5418084" y="1584821"/>
            <a:ext cx="6127530" cy="130958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Signature algorithms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CRYSTALS-DILITHIUM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FALCON</a:t>
            </a: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SPHINCS+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74E8318-6306-2E7F-BB49-556124397742}"/>
              </a:ext>
            </a:extLst>
          </p:cNvPr>
          <p:cNvSpPr txBox="1"/>
          <p:nvPr/>
        </p:nvSpPr>
        <p:spPr>
          <a:xfrm>
            <a:off x="411162" y="1580873"/>
            <a:ext cx="6127530" cy="6827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85800" marR="0" lvl="1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Key exchange algorithms</a:t>
            </a:r>
            <a:endParaRPr kumimoji="1" lang="en-US" altLang="ko-Kore-KR" sz="20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/>
              <a:ea typeface="맑은 고딕"/>
              <a:cs typeface="+mn-cs"/>
            </a:endParaRPr>
          </a:p>
          <a:p>
            <a:pPr marL="1143000" marR="0" lvl="2" indent="-228600" algn="l" defTabSz="914400" rtl="0" eaLnBrk="1" fontAlgn="auto" latinLnBrk="1" hangingPunct="1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1" lang="en-US" altLang="ko-Kore-KR" b="0" i="0" u="none" strike="noStrike" kern="1200" cap="none" spc="0" normalizeH="0" baseline="0" noProof="0" dirty="0">
                <a:ln>
                  <a:noFill/>
                </a:ln>
                <a:solidFill>
                  <a:srgbClr val="2E75B6"/>
                </a:solidFill>
                <a:effectLst/>
                <a:uLnTx/>
                <a:uFillTx/>
                <a:latin typeface="Arial"/>
                <a:ea typeface="맑은 고딕"/>
                <a:cs typeface="+mn-cs"/>
              </a:rPr>
              <a:t>CRYSTALS-KYBER</a:t>
            </a:r>
          </a:p>
        </p:txBody>
      </p:sp>
      <p:pic>
        <p:nvPicPr>
          <p:cNvPr id="1028" name="Picture 4" descr="What is Hash-based Cryptography? - Utimaco">
            <a:extLst>
              <a:ext uri="{FF2B5EF4-FFF2-40B4-BE49-F238E27FC236}">
                <a16:creationId xmlns:a16="http://schemas.microsoft.com/office/drawing/2014/main" id="{7B6AA9A3-87F4-0A3F-C0FE-9F19DC65D74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90485" y="2308060"/>
            <a:ext cx="4455129" cy="2508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738403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73D850F-50C9-87C9-B3CB-CA44381525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 </a:t>
            </a:r>
            <a:r>
              <a:rPr kumimoji="1" lang="en-US" altLang="ko-Kore-KR" sz="3600" b="1" dirty="0"/>
              <a:t>NIST PQC Standardization Process Algorithms</a:t>
            </a:r>
            <a:endParaRPr kumimoji="1" lang="ko-Kore-KR" altLang="en-US" dirty="0">
              <a:solidFill>
                <a:srgbClr val="2E75B6"/>
              </a:solidFill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77ED85E-22E8-2088-23FB-6D7554D9122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780837" cy="4782145"/>
          </a:xfrm>
        </p:spPr>
        <p:txBody>
          <a:bodyPr>
            <a:noAutofit/>
          </a:bodyPr>
          <a:lstStyle/>
          <a:p>
            <a:r>
              <a:rPr kumimoji="1" lang="en-US" altLang="ko-Kore-KR" sz="2000" b="1" dirty="0"/>
              <a:t>NIST PQC Round 4 key exchange cryptographic algorithms </a:t>
            </a:r>
          </a:p>
          <a:p>
            <a:pPr lvl="1"/>
            <a:r>
              <a:rPr kumimoji="1" lang="en-US" altLang="ko-Kore-KR" sz="1600" b="1" dirty="0">
                <a:solidFill>
                  <a:srgbClr val="FF0000"/>
                </a:solidFill>
              </a:rPr>
              <a:t>CRYSTALS-KYBER (Finalist)</a:t>
            </a:r>
          </a:p>
          <a:p>
            <a:pPr lvl="2"/>
            <a:r>
              <a:rPr kumimoji="1" lang="en-US" altLang="ko-KR" sz="1600" dirty="0"/>
              <a:t>A lattice-based cryptographic algorithm, known for its operational efficiency and shorter key length compared to code-based algorithms.</a:t>
            </a:r>
          </a:p>
          <a:p>
            <a:pPr lvl="2"/>
            <a:endParaRPr kumimoji="1" lang="en-US" altLang="ko-Kore-KR" sz="1800" dirty="0">
              <a:solidFill>
                <a:srgbClr val="0070C0"/>
              </a:solidFill>
            </a:endParaRPr>
          </a:p>
          <a:p>
            <a:pPr lvl="1"/>
            <a:r>
              <a:rPr kumimoji="1" lang="en-US" altLang="ko-Kore-KR" sz="1800" b="1" dirty="0">
                <a:solidFill>
                  <a:srgbClr val="0070C0"/>
                </a:solidFill>
              </a:rPr>
              <a:t>Classic </a:t>
            </a:r>
            <a:r>
              <a:rPr kumimoji="1" lang="en-US" altLang="ko-Kore-KR" sz="1800" b="1" dirty="0" err="1">
                <a:solidFill>
                  <a:srgbClr val="0070C0"/>
                </a:solidFill>
              </a:rPr>
              <a:t>McEliece</a:t>
            </a:r>
            <a:r>
              <a:rPr kumimoji="1" lang="en-US" altLang="ko-Kore-KR" sz="1800" b="1" dirty="0">
                <a:solidFill>
                  <a:srgbClr val="0070C0"/>
                </a:solidFill>
              </a:rPr>
              <a:t> (4</a:t>
            </a:r>
            <a:r>
              <a:rPr kumimoji="1" lang="en-US" altLang="ko-Kore-KR" sz="1800" b="1" baseline="30000" dirty="0">
                <a:solidFill>
                  <a:srgbClr val="0070C0"/>
                </a:solidFill>
              </a:rPr>
              <a:t>th</a:t>
            </a:r>
            <a:r>
              <a:rPr kumimoji="1" lang="en-US" altLang="ko-Kore-KR" sz="1800" b="1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kumimoji="1" lang="en-US" altLang="ko-KR" sz="1600" dirty="0"/>
              <a:t>Based on </a:t>
            </a:r>
            <a:r>
              <a:rPr kumimoji="1" lang="en-US" altLang="ko-KR" sz="1600" dirty="0" err="1"/>
              <a:t>Goppa</a:t>
            </a:r>
            <a:r>
              <a:rPr kumimoji="1" lang="en-US" altLang="ko-KR" sz="1600" dirty="0"/>
              <a:t> codes and a variation of the original </a:t>
            </a:r>
            <a:r>
              <a:rPr kumimoji="1" lang="en-US" altLang="ko-KR" sz="1600" dirty="0" err="1"/>
              <a:t>McEliece</a:t>
            </a:r>
            <a:r>
              <a:rPr kumimoji="1" lang="en-US" altLang="ko-KR" sz="1600" dirty="0"/>
              <a:t> cryptosystem, it features large key sizes. </a:t>
            </a:r>
          </a:p>
          <a:p>
            <a:pPr lvl="2"/>
            <a:r>
              <a:rPr kumimoji="1" lang="en-US" altLang="ko-KR" sz="1600" dirty="0"/>
              <a:t>Among code-based ciphers, it demonstrates the fastest </a:t>
            </a:r>
            <a:r>
              <a:rPr kumimoji="1" lang="en-US" altLang="ko-KR" sz="1600" dirty="0" err="1"/>
              <a:t>Encaps</a:t>
            </a:r>
            <a:r>
              <a:rPr kumimoji="1" lang="en-US" altLang="ko-KR" sz="1600" dirty="0"/>
              <a:t> and </a:t>
            </a:r>
            <a:r>
              <a:rPr kumimoji="1" lang="en-US" altLang="ko-KR" sz="1600" dirty="0" err="1"/>
              <a:t>Decaps</a:t>
            </a:r>
            <a:r>
              <a:rPr kumimoji="1" lang="en-US" altLang="ko-KR" sz="1600" dirty="0"/>
              <a:t> performance, with the advantage of small ciphertext size, but the key generation process is slow.</a:t>
            </a:r>
          </a:p>
          <a:p>
            <a:pPr lvl="1"/>
            <a:r>
              <a:rPr kumimoji="1" lang="en-US" altLang="ko-Kore-KR" sz="1800" b="1" dirty="0">
                <a:solidFill>
                  <a:srgbClr val="0070C0"/>
                </a:solidFill>
              </a:rPr>
              <a:t>BIKE (4</a:t>
            </a:r>
            <a:r>
              <a:rPr kumimoji="1" lang="en-US" altLang="ko-Kore-KR" sz="1800" b="1" baseline="30000" dirty="0">
                <a:solidFill>
                  <a:srgbClr val="0070C0"/>
                </a:solidFill>
              </a:rPr>
              <a:t>th</a:t>
            </a:r>
            <a:r>
              <a:rPr kumimoji="1" lang="en-US" altLang="ko-Kore-KR" sz="1800" b="1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kumimoji="1" lang="en-US" altLang="ko-KR" sz="1400" dirty="0"/>
              <a:t>A code-based cryptographic algorithm that requires minimal memory.</a:t>
            </a:r>
          </a:p>
          <a:p>
            <a:pPr lvl="2"/>
            <a:r>
              <a:rPr kumimoji="1" lang="en-US" altLang="ko-KR" sz="1400" dirty="0"/>
              <a:t>Uses MDPC coding technique and is combined with bit flipping techniques for symmetric key exchange.</a:t>
            </a:r>
          </a:p>
          <a:p>
            <a:pPr lvl="2"/>
            <a:r>
              <a:rPr kumimoji="1" lang="en-US" altLang="ko-KR" sz="1400" dirty="0"/>
              <a:t>Slower in speed compared to Classic </a:t>
            </a:r>
            <a:r>
              <a:rPr kumimoji="1" lang="en-US" altLang="ko-KR" sz="1400" dirty="0" err="1"/>
              <a:t>McEliece</a:t>
            </a:r>
            <a:r>
              <a:rPr kumimoji="1" lang="en-US" altLang="ko-KR" sz="1400" dirty="0"/>
              <a:t> but has the advantage of shorter key length and consequently greater bandwidth.</a:t>
            </a:r>
          </a:p>
          <a:p>
            <a:pPr lvl="1"/>
            <a:r>
              <a:rPr kumimoji="1" lang="en-US" altLang="ko-KR" sz="1800" b="1" dirty="0">
                <a:solidFill>
                  <a:srgbClr val="0070C0"/>
                </a:solidFill>
              </a:rPr>
              <a:t>HQC (4</a:t>
            </a:r>
            <a:r>
              <a:rPr kumimoji="1" lang="en-US" altLang="ko-KR" sz="1800" b="1" baseline="30000" dirty="0">
                <a:solidFill>
                  <a:srgbClr val="0070C0"/>
                </a:solidFill>
              </a:rPr>
              <a:t>th</a:t>
            </a:r>
            <a:r>
              <a:rPr kumimoji="1" lang="en-US" altLang="ko-KR" sz="1800" b="1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kumimoji="1" lang="en-US" altLang="ko-KR" sz="1400" dirty="0"/>
              <a:t>A code-based cryptographic algorithm that reduces the size of the private key.</a:t>
            </a:r>
          </a:p>
          <a:p>
            <a:pPr lvl="2"/>
            <a:r>
              <a:rPr kumimoji="1" lang="en-US" altLang="ko-KR" sz="1400" dirty="0"/>
              <a:t>Uses MDPC coding and is combined with non-linear codes for public key encryption.</a:t>
            </a:r>
          </a:p>
          <a:p>
            <a:pPr lvl="2"/>
            <a:r>
              <a:rPr kumimoji="1" lang="en-US" altLang="ko-KR" sz="1400" dirty="0"/>
              <a:t>It has the advantage of using the shortest private key length among code-based ciphers but has the largest ciphertext size.</a:t>
            </a:r>
          </a:p>
          <a:p>
            <a:pPr lvl="1"/>
            <a:r>
              <a:rPr kumimoji="1" lang="en-US" altLang="ko-KR" sz="1800" b="1" dirty="0">
                <a:solidFill>
                  <a:srgbClr val="0070C0"/>
                </a:solidFill>
              </a:rPr>
              <a:t>SIKE (4</a:t>
            </a:r>
            <a:r>
              <a:rPr kumimoji="1" lang="en-US" altLang="ko-KR" sz="1800" b="1" baseline="30000" dirty="0">
                <a:solidFill>
                  <a:srgbClr val="0070C0"/>
                </a:solidFill>
              </a:rPr>
              <a:t>th</a:t>
            </a:r>
            <a:r>
              <a:rPr kumimoji="1" lang="en-US" altLang="ko-KR" sz="1800" b="1" dirty="0">
                <a:solidFill>
                  <a:srgbClr val="0070C0"/>
                </a:solidFill>
              </a:rPr>
              <a:t>)</a:t>
            </a:r>
          </a:p>
          <a:p>
            <a:pPr lvl="2"/>
            <a:r>
              <a:rPr kumimoji="1" lang="en-US" altLang="ko-KR" sz="1400" dirty="0"/>
              <a:t>An isogeny-based cryptographic algorithm. Recently discovered vulnerabilities have decreased its likelihood of being selected.</a:t>
            </a:r>
            <a:endParaRPr kumimoji="1" lang="en-US" altLang="ko-KR" sz="1600" dirty="0"/>
          </a:p>
        </p:txBody>
      </p:sp>
    </p:spTree>
    <p:extLst>
      <p:ext uri="{BB962C8B-B14F-4D97-AF65-F5344CB8AC3E}">
        <p14:creationId xmlns:p14="http://schemas.microsoft.com/office/powerpoint/2010/main" val="56248629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46F5569-15B8-A341-30D9-1F78B84EDA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ko-KR" sz="3200" b="1" dirty="0">
                <a:latin typeface="+mn-ea"/>
                <a:ea typeface="+mn-ea"/>
              </a:rPr>
              <a:t> Security Risks from Delaying PQC Migration</a:t>
            </a:r>
            <a:endParaRPr kumimoji="1" lang="ko-KR" altLang="en-US" sz="3200" b="1" dirty="0">
              <a:latin typeface="+mn-ea"/>
              <a:ea typeface="+mn-ea"/>
            </a:endParaRPr>
          </a:p>
        </p:txBody>
      </p:sp>
      <p:sp>
        <p:nvSpPr>
          <p:cNvPr id="4" name="텍스트 개체 틀 2">
            <a:extLst>
              <a:ext uri="{FF2B5EF4-FFF2-40B4-BE49-F238E27FC236}">
                <a16:creationId xmlns:a16="http://schemas.microsoft.com/office/drawing/2014/main" id="{BA8CB8B1-A37F-8463-7E2E-0D694FB3F37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92766" y="1193437"/>
            <a:ext cx="12099234" cy="5057775"/>
          </a:xfrm>
        </p:spPr>
        <p:txBody>
          <a:bodyPr>
            <a:normAutofit/>
          </a:bodyPr>
          <a:lstStyle/>
          <a:p>
            <a:r>
              <a:rPr lang="en-US" altLang="ko-KR" sz="2000" b="1" dirty="0">
                <a:latin typeface="+mn-ea"/>
              </a:rPr>
              <a:t>Harvest Now Decrypt Later (HNDL) Attack</a:t>
            </a:r>
          </a:p>
          <a:p>
            <a:pPr lvl="1"/>
            <a:r>
              <a:rPr lang="en-US" altLang="ko-KR" sz="2000" dirty="0">
                <a:latin typeface="+mn-ea"/>
              </a:rPr>
              <a:t>A technique of collecting encrypted data and analyzing </a:t>
            </a:r>
            <a:br>
              <a:rPr lang="en-US" altLang="ko-KR" sz="2000" dirty="0">
                <a:latin typeface="+mn-ea"/>
              </a:rPr>
            </a:br>
            <a:r>
              <a:rPr lang="en-US" altLang="ko-KR" sz="2000" dirty="0">
                <a:latin typeface="+mn-ea"/>
              </a:rPr>
              <a:t>it later when quantum computers are developed</a:t>
            </a:r>
            <a:endParaRPr lang="en-US" altLang="ko-KR" sz="2000" dirty="0">
              <a:solidFill>
                <a:schemeClr val="accent1">
                  <a:lumMod val="75000"/>
                </a:schemeClr>
              </a:solidFill>
              <a:latin typeface="+mn-ea"/>
            </a:endParaRPr>
          </a:p>
          <a:p>
            <a:pPr lvl="1"/>
            <a:r>
              <a:rPr lang="en-US" altLang="ko-KR" sz="2000" b="1" dirty="0">
                <a:solidFill>
                  <a:schemeClr val="accent1">
                    <a:lumMod val="75000"/>
                  </a:schemeClr>
                </a:solidFill>
                <a:latin typeface="+mn-ea"/>
              </a:rPr>
              <a:t>Reasons for the Necessity of Transitioning to PQC Even in the Absence of Quantum Computers</a:t>
            </a:r>
          </a:p>
          <a:p>
            <a:pPr lvl="2"/>
            <a:r>
              <a:rPr lang="en-US" altLang="ko-KR" sz="1600" dirty="0">
                <a:latin typeface="+mn-ea"/>
              </a:rPr>
              <a:t>Currently, the safety of encrypted data is assured as quantum computers do not exist</a:t>
            </a:r>
          </a:p>
          <a:p>
            <a:pPr lvl="2"/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Once quantum computers emerge, </a:t>
            </a:r>
            <a:br>
              <a:rPr lang="en-US" altLang="ko-KR" sz="1600" dirty="0">
                <a:latin typeface="+mn-ea"/>
                <a:sym typeface="Wingdings" panose="05000000000000000000" pitchFamily="2" charset="2"/>
              </a:rPr>
            </a:br>
            <a:r>
              <a:rPr lang="en-US" altLang="ko-KR" sz="1600" dirty="0">
                <a:latin typeface="+mn-ea"/>
                <a:sym typeface="Wingdings" panose="05000000000000000000" pitchFamily="2" charset="2"/>
              </a:rPr>
              <a:t>it will be possible to decrypt (Decrypt Later) the previously captured encrypted data</a:t>
            </a:r>
            <a:endParaRPr lang="en-US" altLang="ko-KR" sz="1600" b="1" dirty="0">
              <a:solidFill>
                <a:srgbClr val="FF0000"/>
              </a:solidFill>
              <a:latin typeface="+mn-ea"/>
            </a:endParaRP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CF182708-4F31-C4C6-2C89-1FAA507E5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766" y="3787157"/>
            <a:ext cx="5790676" cy="2904617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E6C9BFB-46E7-96F1-3574-562CA4B9EA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551615" y="3670079"/>
            <a:ext cx="5461236" cy="3026780"/>
          </a:xfrm>
          <a:prstGeom prst="rect">
            <a:avLst/>
          </a:prstGeom>
        </p:spPr>
      </p:pic>
      <p:sp>
        <p:nvSpPr>
          <p:cNvPr id="7" name="오른쪽 화살표[R] 6">
            <a:extLst>
              <a:ext uri="{FF2B5EF4-FFF2-40B4-BE49-F238E27FC236}">
                <a16:creationId xmlns:a16="http://schemas.microsoft.com/office/drawing/2014/main" id="{C0045315-C2A0-EACC-B089-0ADD4DD0C615}"/>
              </a:ext>
            </a:extLst>
          </p:cNvPr>
          <p:cNvSpPr/>
          <p:nvPr/>
        </p:nvSpPr>
        <p:spPr>
          <a:xfrm>
            <a:off x="5790675" y="4875372"/>
            <a:ext cx="674557" cy="569626"/>
          </a:xfrm>
          <a:prstGeom prst="rightArrow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9287497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777A7-E21F-1973-0F4A-2E34FA80DAD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ko-KR" altLang="en-US" sz="3200" b="1" dirty="0"/>
              <a:t> </a:t>
            </a:r>
            <a:r>
              <a:rPr kumimoji="1" lang="en-US" altLang="ko-KR" sz="3200" b="1" dirty="0"/>
              <a:t>Hybrid key exchange</a:t>
            </a:r>
            <a:endParaRPr kumimoji="1" lang="ko-Kore-KR" altLang="en-US" sz="3200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E02B313-9876-07D2-A9EE-1E567810632F}"/>
              </a:ext>
            </a:extLst>
          </p:cNvPr>
          <p:cNvSpPr txBox="1"/>
          <p:nvPr/>
        </p:nvSpPr>
        <p:spPr>
          <a:xfrm>
            <a:off x="334455" y="991026"/>
            <a:ext cx="11608015" cy="22107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/>
              <a:t>Using a key exchange algorithm based on two or more different cryptographic assumptions.</a:t>
            </a:r>
          </a:p>
          <a:p>
            <a:pPr lvl="1"/>
            <a:r>
              <a:rPr lang="en-US" altLang="ko-KR" dirty="0"/>
              <a:t>Ex)Using Elliptic Curve Diffie-Hellman and PQC (Post-Quantum Cryptography) algorithms.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2000" b="1" dirty="0">
                <a:solidFill>
                  <a:srgbClr val="0070C0"/>
                </a:solidFill>
              </a:rPr>
              <a:t>Providing initial users with both traditional security and post-quantum security.</a:t>
            </a:r>
            <a:endParaRPr lang="ko-KR" altLang="en-US" sz="2000" b="1" dirty="0">
              <a:solidFill>
                <a:srgbClr val="0070C0"/>
              </a:solidFill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altLang="ko-KR" b="1" dirty="0"/>
              <a:t>Maintaining existing cryptography while preparing for new post-quantum algorithms, given their relatively low trustworthiness.</a:t>
            </a:r>
            <a:endParaRPr lang="ko-KR" altLang="en-US" b="1" dirty="0"/>
          </a:p>
          <a:p>
            <a:pPr marL="800100" lvl="1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dirty="0"/>
              <a:t>Protecting the shared secret when at least one key exchange mechanism is secure.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FE8E3C84-379C-8714-0EC6-C6F871B81713}"/>
              </a:ext>
            </a:extLst>
          </p:cNvPr>
          <p:cNvSpPr/>
          <p:nvPr/>
        </p:nvSpPr>
        <p:spPr>
          <a:xfrm>
            <a:off x="11293428" y="4847543"/>
            <a:ext cx="614596" cy="94866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 descr="텍스트, 스크린샷, 도표, 폰트이(가) 표시된 사진&#10;&#10;자동 생성된 설명">
            <a:extLst>
              <a:ext uri="{FF2B5EF4-FFF2-40B4-BE49-F238E27FC236}">
                <a16:creationId xmlns:a16="http://schemas.microsoft.com/office/drawing/2014/main" id="{89911E09-1FB0-2965-033A-F6B2FC4B310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526" t="22276" r="8111"/>
          <a:stretch/>
        </p:blipFill>
        <p:spPr>
          <a:xfrm>
            <a:off x="3549775" y="3231606"/>
            <a:ext cx="5004290" cy="36263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911892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93265C-C40E-A1D1-ABE3-381FA025EC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 dirty="0"/>
              <a:t> </a:t>
            </a:r>
            <a:r>
              <a:rPr kumimoji="1" lang="en-US" altLang="ko-Kore-KR" dirty="0"/>
              <a:t>Post-Quantum TLS 1.3</a:t>
            </a:r>
            <a:endParaRPr kumimoji="1" lang="ko-Kore-KR" altLang="en-US" dirty="0"/>
          </a:p>
        </p:txBody>
      </p:sp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FDEDF033-A24D-D512-A4DC-C16A9CB2F315}"/>
              </a:ext>
            </a:extLst>
          </p:cNvPr>
          <p:cNvGraphicFramePr>
            <a:graphicFrameLocks noGrp="1"/>
          </p:cNvGraphicFramePr>
          <p:nvPr/>
        </p:nvGraphicFramePr>
        <p:xfrm>
          <a:off x="411162" y="1046985"/>
          <a:ext cx="11368160" cy="339644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714691">
                  <a:extLst>
                    <a:ext uri="{9D8B030D-6E8A-4147-A177-3AD203B41FA5}">
                      <a16:colId xmlns:a16="http://schemas.microsoft.com/office/drawing/2014/main" val="569294304"/>
                    </a:ext>
                  </a:extLst>
                </a:gridCol>
                <a:gridCol w="1966530">
                  <a:extLst>
                    <a:ext uri="{9D8B030D-6E8A-4147-A177-3AD203B41FA5}">
                      <a16:colId xmlns:a16="http://schemas.microsoft.com/office/drawing/2014/main" val="678456807"/>
                    </a:ext>
                  </a:extLst>
                </a:gridCol>
                <a:gridCol w="686939">
                  <a:extLst>
                    <a:ext uri="{9D8B030D-6E8A-4147-A177-3AD203B41FA5}">
                      <a16:colId xmlns:a16="http://schemas.microsoft.com/office/drawing/2014/main" val="3062900884"/>
                    </a:ext>
                  </a:extLst>
                </a:gridCol>
              </a:tblGrid>
              <a:tr h="336585"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논문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 </a:t>
                      </a:r>
                      <a:r>
                        <a:rPr lang="ko-Kore-KR" altLang="en-US" sz="1600" dirty="0"/>
                        <a:t>대상 프로토콜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ko-Kore-KR" altLang="en-US" sz="1600" dirty="0"/>
                        <a:t>발표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7731782"/>
                  </a:ext>
                </a:extLst>
              </a:tr>
              <a:tr h="30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QUIC Protocol with Post-quantum Authentication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QUIC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35780147"/>
                  </a:ext>
                </a:extLst>
              </a:tr>
              <a:tr h="30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Fingerprinting Schemes against a Post-Quantum Cryptography IPsec/IKEv2 Encryption Appliance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IPsec/IKEv2 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3677398"/>
                  </a:ext>
                </a:extLst>
              </a:tr>
              <a:tr h="30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Performance Evaluation of Post-Quantum TLS 1.3 on Resource-Constrained Embedded Systems </a:t>
                      </a:r>
                      <a:endParaRPr lang="en-US" altLang="ko-Kore-KR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TLS1.3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8350505"/>
                  </a:ext>
                </a:extLst>
              </a:tr>
              <a:tr h="30598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Post Quantum Cryptography Analysis of TLS Tunneling on a Constrained Device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TLS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b="0" i="0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2022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96428695"/>
                  </a:ext>
                </a:extLst>
              </a:tr>
              <a:tr h="305986"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Mixed certificate chains for the transition to post-quantum authentication in TLS 1.3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TLS1.3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2021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2717841"/>
                  </a:ext>
                </a:extLst>
              </a:tr>
              <a:tr h="305986"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Benchmarking Post-quantum Cryptography in TLS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TLS1.3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2020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86696941"/>
                  </a:ext>
                </a:extLst>
              </a:tr>
              <a:tr h="305986"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Post-Quantum Authentication in TLS 1.3: A Performance Study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TLS1.3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2020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8281905"/>
                  </a:ext>
                </a:extLst>
              </a:tr>
              <a:tr h="305986"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Post-Quantum TLS on Embedded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TLS1.2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2020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2683244"/>
                  </a:ext>
                </a:extLst>
              </a:tr>
              <a:tr h="305986">
                <a:tc>
                  <a:txBody>
                    <a:bodyPr/>
                    <a:lstStyle/>
                    <a:p>
                      <a:r>
                        <a:rPr lang="en-US" altLang="ko-Kore-KR" sz="1400" dirty="0"/>
                        <a:t>Prototyping post-quantum and hybrid key exchange and authentication in TLS and SSH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TLS1.2</a:t>
                      </a:r>
                      <a:r>
                        <a:rPr lang="en-US" altLang="ko-KR" sz="1400" dirty="0"/>
                        <a:t>-</a:t>
                      </a:r>
                      <a:r>
                        <a:rPr lang="en-US" altLang="ko-Kore-KR" sz="1400" dirty="0"/>
                        <a:t>1.3, SSH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2019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77777300"/>
                  </a:ext>
                </a:extLst>
              </a:tr>
              <a:tr h="305986">
                <a:tc>
                  <a:txBody>
                    <a:bodyPr/>
                    <a:lstStyle/>
                    <a:p>
                      <a:r>
                        <a:rPr lang="en-US" altLang="ko-Kore-KR" sz="1400" b="1" dirty="0"/>
                        <a:t>Post-Quantum Key Exchange for the Internet and the </a:t>
                      </a:r>
                      <a:r>
                        <a:rPr lang="en-US" altLang="ko-Kore-KR" sz="1400" b="1" dirty="0">
                          <a:solidFill>
                            <a:schemeClr val="accent1">
                              <a:lumMod val="75000"/>
                            </a:schemeClr>
                          </a:solidFill>
                        </a:rPr>
                        <a:t>Open Quantum Safe Project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ore-KR" sz="1400" dirty="0"/>
                        <a:t>TLS1.2</a:t>
                      </a:r>
                      <a:endParaRPr lang="ko-Kore-KR" alt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400" dirty="0"/>
                        <a:t>2017</a:t>
                      </a:r>
                      <a:endParaRPr lang="ko-Kore-KR" altLang="en-US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37976272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23C5F3C8-75C6-2A90-4B56-19A2C4910431}"/>
              </a:ext>
            </a:extLst>
          </p:cNvPr>
          <p:cNvSpPr txBox="1"/>
          <p:nvPr/>
        </p:nvSpPr>
        <p:spPr>
          <a:xfrm>
            <a:off x="411160" y="4791007"/>
            <a:ext cx="11368161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0000"/>
              </a:lnSpc>
              <a:buFont typeface="Wingdings" pitchFamily="2" charset="2"/>
              <a:buChar char="v"/>
            </a:pPr>
            <a:r>
              <a:rPr kumimoji="1" lang="en-US" altLang="ko-KR" sz="1800" dirty="0">
                <a:latin typeface="+mn-ea"/>
              </a:rPr>
              <a:t> Active research is ongoing in integrating major protocols (TLS) with the NIST PQC Competition.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endParaRPr kumimoji="1" lang="en-US" altLang="ko-KR" dirty="0">
              <a:latin typeface="+mn-ea"/>
            </a:endParaRPr>
          </a:p>
          <a:p>
            <a:pPr>
              <a:buFont typeface="Wingdings" pitchFamily="2" charset="2"/>
              <a:buChar char="v"/>
            </a:pPr>
            <a:r>
              <a:rPr kumimoji="1" lang="en-US" altLang="ko-KR" dirty="0"/>
              <a:t> For TLS, a "hybrid" approach is proposed for reasons such as maintaining compliance with outdated industry or government regulations.</a:t>
            </a:r>
            <a:endParaRPr kumimoji="1" lang="en-US" altLang="ko-KR" sz="1800" dirty="0">
              <a:latin typeface="+mn-ea"/>
            </a:endParaRPr>
          </a:p>
          <a:p>
            <a:r>
              <a:rPr kumimoji="1" lang="en-US" altLang="ko-KR" dirty="0">
                <a:latin typeface="+mn-ea"/>
              </a:rPr>
              <a:t> </a:t>
            </a:r>
          </a:p>
          <a:p>
            <a:pPr>
              <a:buFont typeface="Wingdings" pitchFamily="2" charset="2"/>
              <a:buChar char="v"/>
            </a:pPr>
            <a:r>
              <a:rPr lang="en-US" altLang="ko-Kore-KR" dirty="0"/>
              <a:t> TLS has undergone extensive research, and recently, research on other protocols (SSH, QUIC, IPsec/IKEv2) is also progressing.</a:t>
            </a:r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endParaRPr lang="en-US" altLang="ko-Kore-KR" sz="1800" dirty="0"/>
          </a:p>
          <a:p>
            <a:pPr>
              <a:lnSpc>
                <a:spcPct val="100000"/>
              </a:lnSpc>
              <a:buFont typeface="Wingdings" pitchFamily="2" charset="2"/>
              <a:buChar char="v"/>
            </a:pPr>
            <a:endParaRPr kumimoji="1" lang="ko-Kore-KR" altLang="en-US" sz="20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6401459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40777A7-E21F-1973-0F4A-2E34FA80DAD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1920" y="207747"/>
            <a:ext cx="11349868" cy="762163"/>
          </a:xfrm>
        </p:spPr>
        <p:txBody>
          <a:bodyPr>
            <a:normAutofit/>
          </a:bodyPr>
          <a:lstStyle/>
          <a:p>
            <a:r>
              <a:rPr lang="ko-KR" altLang="en-US" sz="2800" b="1" dirty="0">
                <a:latin typeface="+mn-ea"/>
              </a:rPr>
              <a:t> </a:t>
            </a:r>
            <a:r>
              <a:rPr lang="en-US" altLang="ko-KR" sz="2800" b="1" dirty="0">
                <a:latin typeface="+mn-ea"/>
              </a:rPr>
              <a:t>Simulation Environment Analysis for Migrating to TLS 1.3 PQC</a:t>
            </a:r>
            <a:endParaRPr kumimoji="1" lang="ko-Kore-KR" altLang="en-US" sz="2800" b="1" dirty="0"/>
          </a:p>
        </p:txBody>
      </p:sp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6ECB7C0D-2366-7789-6822-38812686B4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30212" y="1011773"/>
            <a:ext cx="11761788" cy="5846227"/>
          </a:xfrm>
        </p:spPr>
        <p:txBody>
          <a:bodyPr wrap="none">
            <a:noAutofit/>
          </a:bodyPr>
          <a:lstStyle/>
          <a:p>
            <a:r>
              <a:rPr lang="en-US" altLang="ko-KR" sz="2000" b="1" dirty="0">
                <a:latin typeface="+mn-ea"/>
              </a:rPr>
              <a:t>TLS 1.3 PQC Migration Analysis</a:t>
            </a:r>
          </a:p>
          <a:p>
            <a:pPr lvl="1"/>
            <a:r>
              <a:rPr lang="en-US" altLang="ko-KR" sz="1800" b="1" dirty="0">
                <a:solidFill>
                  <a:srgbClr val="2E75B6"/>
                </a:solidFill>
                <a:effectLst/>
                <a:latin typeface="+mn-ea"/>
              </a:rPr>
              <a:t>Focusing on the NIST-PQC finalists and Round 4 candidates</a:t>
            </a:r>
          </a:p>
          <a:p>
            <a:pPr lvl="1"/>
            <a:r>
              <a:rPr lang="en-US" altLang="ko-KR" sz="1800" dirty="0">
                <a:effectLst/>
                <a:latin typeface="+mn-ea"/>
              </a:rPr>
              <a:t>Conducting tests for the reimplementation and detailed analysis of various cases</a:t>
            </a:r>
            <a:br>
              <a:rPr lang="en-US" altLang="ko-KR" sz="1800" dirty="0">
                <a:effectLst/>
                <a:latin typeface="+mn-ea"/>
              </a:rPr>
            </a:br>
            <a:endParaRPr lang="en-US" altLang="ko-KR" sz="1800" dirty="0">
              <a:latin typeface="+mn-ea"/>
            </a:endParaRPr>
          </a:p>
          <a:p>
            <a:r>
              <a:rPr lang="en-US" altLang="ko-KR" sz="2000" b="1" dirty="0">
                <a:effectLst/>
                <a:latin typeface="+mn-ea"/>
              </a:rPr>
              <a:t>Simulation Environment Testing</a:t>
            </a:r>
          </a:p>
          <a:p>
            <a:pPr lvl="1">
              <a:lnSpc>
                <a:spcPct val="100000"/>
              </a:lnSpc>
            </a:pPr>
            <a:r>
              <a:rPr lang="en-US" altLang="ko-KR" sz="1800" dirty="0">
                <a:effectLst/>
                <a:latin typeface="+mn-ea"/>
              </a:rPr>
              <a:t>Setting up a test environment based on OQS OpenSSL and NS-3</a:t>
            </a:r>
            <a:br>
              <a:rPr lang="en-US" altLang="ko-KR" sz="1800" dirty="0">
                <a:effectLst/>
                <a:latin typeface="+mn-ea"/>
              </a:rPr>
            </a:br>
            <a:r>
              <a:rPr lang="en-US" altLang="ko-KR" sz="1600" dirty="0">
                <a:effectLst/>
                <a:latin typeface="+mn-ea"/>
              </a:rPr>
              <a:t>To enable testing of various protocols under different constraints.</a:t>
            </a:r>
          </a:p>
          <a:p>
            <a:pPr lvl="1">
              <a:lnSpc>
                <a:spcPct val="150000"/>
              </a:lnSpc>
            </a:pPr>
            <a:r>
              <a:rPr lang="en-US" altLang="ko-KR" sz="1600" b="1" i="0" dirty="0">
                <a:effectLst/>
                <a:latin typeface="+mn-ea"/>
              </a:rPr>
              <a:t>Network Simulation Environment</a:t>
            </a:r>
          </a:p>
          <a:p>
            <a:pPr lvl="2">
              <a:lnSpc>
                <a:spcPct val="100000"/>
              </a:lnSpc>
            </a:pPr>
            <a:r>
              <a:rPr lang="en-US" altLang="ko-KR" sz="1400" b="1" i="0" dirty="0">
                <a:effectLst/>
                <a:latin typeface="+mn-ea"/>
              </a:rPr>
              <a:t>Conducting Point-to-Point network simulations</a:t>
            </a:r>
            <a:endParaRPr lang="ko-KR" altLang="en-US" sz="1400" b="1" i="0" dirty="0">
              <a:effectLst/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sz="1200" b="0" i="0" dirty="0">
                <a:effectLst/>
                <a:latin typeface="+mn-ea"/>
              </a:rPr>
              <a:t>Performance in networks with fixed bandwidth and latency</a:t>
            </a:r>
            <a:endParaRPr lang="ko-KR" altLang="en-US" sz="1200" b="0" i="0" dirty="0">
              <a:effectLst/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sz="1200" b="0" i="0" dirty="0">
                <a:effectLst/>
                <a:latin typeface="+mn-ea"/>
              </a:rPr>
              <a:t>Using a standard 1,500-byte MTU</a:t>
            </a:r>
            <a:endParaRPr lang="ko-KR" altLang="en-US" sz="1200" b="0" i="0" dirty="0">
              <a:effectLst/>
              <a:latin typeface="+mn-ea"/>
            </a:endParaRPr>
          </a:p>
          <a:p>
            <a:pPr lvl="4">
              <a:lnSpc>
                <a:spcPct val="100000"/>
              </a:lnSpc>
            </a:pPr>
            <a:r>
              <a:rPr lang="en-US" altLang="ko-KR" sz="1200" b="0" i="0" dirty="0">
                <a:effectLst/>
                <a:latin typeface="+mn-ea"/>
              </a:rPr>
              <a:t>Occurrence of TCP fragmentation due to large certificate sizes and key sizes in PQC</a:t>
            </a:r>
            <a:endParaRPr lang="ko-KR" altLang="en-US" sz="1200" b="0" i="0" dirty="0">
              <a:effectLst/>
              <a:latin typeface="+mn-ea"/>
            </a:endParaRPr>
          </a:p>
          <a:p>
            <a:pPr lvl="3">
              <a:lnSpc>
                <a:spcPct val="100000"/>
              </a:lnSpc>
            </a:pPr>
            <a:r>
              <a:rPr lang="en-US" altLang="ko-KR" sz="1200" b="0" i="0" dirty="0">
                <a:effectLst/>
                <a:latin typeface="+mn-ea"/>
              </a:rPr>
              <a:t>Potential impact of network latency (delay)</a:t>
            </a:r>
          </a:p>
          <a:p>
            <a:pPr lvl="3">
              <a:lnSpc>
                <a:spcPct val="100000"/>
              </a:lnSpc>
            </a:pPr>
            <a:r>
              <a:rPr lang="en-US" altLang="ko-KR" sz="1200" b="0" i="0" dirty="0">
                <a:effectLst/>
                <a:latin typeface="+mn-ea"/>
              </a:rPr>
              <a:t>Experiments conducted with added network delays of 5ms, 100ms, and 200ms for measurement</a:t>
            </a:r>
            <a:endParaRPr lang="ko-KR" altLang="en-US" sz="1200" b="0" i="0" dirty="0">
              <a:effectLst/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PC :</a:t>
            </a:r>
            <a:r>
              <a:rPr lang="en-US" altLang="ko-KR" sz="1600" dirty="0">
                <a:latin typeface="+mn-ea"/>
              </a:rPr>
              <a:t> Intel(R) Core(TM) i5-8259U CPU @ 2.30GHz, Ubuntu</a:t>
            </a:r>
            <a:endParaRPr lang="en-US" altLang="ko-KR" sz="1600" b="1" dirty="0">
              <a:latin typeface="+mn-ea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latin typeface="+mn-ea"/>
              </a:rPr>
              <a:t>Protocols</a:t>
            </a:r>
          </a:p>
          <a:p>
            <a:pPr lvl="2">
              <a:lnSpc>
                <a:spcPct val="100000"/>
              </a:lnSpc>
            </a:pPr>
            <a:r>
              <a:rPr lang="en-US" altLang="ko-KR" sz="1400" dirty="0">
                <a:latin typeface="+mn-ea"/>
              </a:rPr>
              <a:t>PQC Only, hybrid (PQC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+</a:t>
            </a:r>
            <a:r>
              <a:rPr lang="ko-KR" altLang="en-US" sz="1400" dirty="0">
                <a:latin typeface="+mn-ea"/>
              </a:rPr>
              <a:t> </a:t>
            </a:r>
            <a:r>
              <a:rPr lang="en-US" altLang="ko-KR" sz="1400" dirty="0">
                <a:latin typeface="+mn-ea"/>
              </a:rPr>
              <a:t>ECC)</a:t>
            </a:r>
            <a:endParaRPr lang="en-US" altLang="ko-KR" sz="2000" b="1" dirty="0">
              <a:solidFill>
                <a:schemeClr val="accent1">
                  <a:lumMod val="75000"/>
                </a:schemeClr>
              </a:solidFill>
              <a:effectLst/>
              <a:latin typeface="+mn-ea"/>
            </a:endParaRPr>
          </a:p>
          <a:p>
            <a:pPr lvl="1"/>
            <a:endParaRPr lang="en-US" altLang="ko-KR" sz="2000" b="1" dirty="0">
              <a:effectLst/>
              <a:latin typeface="+mn-ea"/>
            </a:endParaRPr>
          </a:p>
          <a:p>
            <a:pPr lvl="1"/>
            <a:endParaRPr lang="en-US" altLang="ko-Kore-KR" sz="2000" dirty="0">
              <a:effectLst/>
              <a:latin typeface="+mn-ea"/>
            </a:endParaRPr>
          </a:p>
          <a:p>
            <a:pPr lvl="2"/>
            <a:endParaRPr lang="ko-KR" altLang="en-US" sz="1200" dirty="0">
              <a:latin typeface="+mn-ea"/>
            </a:endParaRPr>
          </a:p>
          <a:p>
            <a:pPr lvl="2"/>
            <a:endParaRPr lang="ko-KR" altLang="en-US" sz="1200" dirty="0">
              <a:latin typeface="+mn-ea"/>
            </a:endParaRPr>
          </a:p>
        </p:txBody>
      </p:sp>
    </p:spTree>
    <p:extLst>
      <p:ext uri="{BB962C8B-B14F-4D97-AF65-F5344CB8AC3E}">
        <p14:creationId xmlns:p14="http://schemas.microsoft.com/office/powerpoint/2010/main" val="227546684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3162</TotalTime>
  <Words>1546</Words>
  <Application>Microsoft Macintosh PowerPoint</Application>
  <PresentationFormat>와이드스크린</PresentationFormat>
  <Paragraphs>221</Paragraphs>
  <Slides>17</Slides>
  <Notes>4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5" baseType="lpstr">
      <vt:lpstr>맑은 고딕</vt:lpstr>
      <vt:lpstr>Söhne</vt:lpstr>
      <vt:lpstr>Arial</vt:lpstr>
      <vt:lpstr>Cambria Math</vt:lpstr>
      <vt:lpstr>Open Sans</vt:lpstr>
      <vt:lpstr>Wingdings</vt:lpstr>
      <vt:lpstr>CryptoCraft 테마</vt:lpstr>
      <vt:lpstr>제목 테마</vt:lpstr>
      <vt:lpstr>Simulation-based Evaluation of  Post-Quantum Algorithm in TLS 1.3</vt:lpstr>
      <vt:lpstr> Motivation and Contribution</vt:lpstr>
      <vt:lpstr> Migration from Legacy Cryptography to PQC</vt:lpstr>
      <vt:lpstr> NIST PQC Standardization Process Algorithms</vt:lpstr>
      <vt:lpstr> NIST PQC Standardization Process Algorithms</vt:lpstr>
      <vt:lpstr> Security Risks from Delaying PQC Migration</vt:lpstr>
      <vt:lpstr> Hybrid key exchange</vt:lpstr>
      <vt:lpstr> Post-Quantum TLS 1.3</vt:lpstr>
      <vt:lpstr> Simulation Environment Analysis for Migrating to TLS 1.3 PQC</vt:lpstr>
      <vt:lpstr> Simulator Environment Configuration</vt:lpstr>
      <vt:lpstr> Local testing using OpenSSL</vt:lpstr>
      <vt:lpstr> Point-to-Point network Simulation KEM</vt:lpstr>
      <vt:lpstr> Point-to-Point network Simulation SIG</vt:lpstr>
      <vt:lpstr> Wi-Fi network Simulation</vt:lpstr>
      <vt:lpstr> Hybrid key exchange comparison</vt:lpstr>
      <vt:lpstr> Conclusion and Future work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김현준</cp:lastModifiedBy>
  <cp:revision>67</cp:revision>
  <dcterms:created xsi:type="dcterms:W3CDTF">2019-03-05T04:29:07Z</dcterms:created>
  <dcterms:modified xsi:type="dcterms:W3CDTF">2023-12-26T05:45:59Z</dcterms:modified>
</cp:coreProperties>
</file>